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7" r:id="rId3"/>
    <p:sldId id="269" r:id="rId4"/>
    <p:sldId id="268" r:id="rId5"/>
    <p:sldId id="270" r:id="rId6"/>
    <p:sldId id="271" r:id="rId7"/>
    <p:sldId id="273" r:id="rId8"/>
    <p:sldId id="272" r:id="rId9"/>
    <p:sldId id="279" r:id="rId10"/>
    <p:sldId id="277" r:id="rId11"/>
    <p:sldId id="278" r:id="rId12"/>
    <p:sldId id="259" r:id="rId13"/>
    <p:sldId id="263" r:id="rId1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7061" autoAdjust="0"/>
  </p:normalViewPr>
  <p:slideViewPr>
    <p:cSldViewPr>
      <p:cViewPr varScale="1">
        <p:scale>
          <a:sx n="67" d="100"/>
          <a:sy n="67" d="100"/>
        </p:scale>
        <p:origin x="-206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270D63B-381B-47B3-B176-5D7B0E3CF1D6}" type="datetimeFigureOut">
              <a:rPr lang="he-IL" smtClean="0"/>
              <a:pPr/>
              <a:t>ט'/ניסן/תשע"ז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91B9E84-7FF9-47A5-923F-069AD72CB31F}"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70D63B-381B-47B3-B176-5D7B0E3CF1D6}" type="datetimeFigureOut">
              <a:rPr lang="he-IL" smtClean="0"/>
              <a:pPr/>
              <a:t>ט'/ניסן/תשע"ז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1B9E84-7FF9-47A5-923F-069AD72CB31F}"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27584" y="1412776"/>
            <a:ext cx="7772400" cy="1470025"/>
          </a:xfrm>
        </p:spPr>
        <p:txBody>
          <a:bodyPr>
            <a:normAutofit/>
          </a:bodyPr>
          <a:lstStyle/>
          <a:p>
            <a:r>
              <a:rPr lang="he-IL" sz="5400" dirty="0" smtClean="0"/>
              <a:t>דמותו של צה"ל</a:t>
            </a:r>
            <a:br>
              <a:rPr lang="he-IL" sz="5400" dirty="0" smtClean="0"/>
            </a:br>
            <a:r>
              <a:rPr lang="he-IL" sz="3200" dirty="0" smtClean="0"/>
              <a:t>קווים </a:t>
            </a:r>
            <a:r>
              <a:rPr lang="he-IL" sz="3200" dirty="0" smtClean="0"/>
              <a:t>במתח הנוכחי </a:t>
            </a:r>
            <a:endParaRPr lang="he-IL" sz="3200" dirty="0"/>
          </a:p>
        </p:txBody>
      </p:sp>
      <p:sp>
        <p:nvSpPr>
          <p:cNvPr id="3" name="כותרת משנה 2"/>
          <p:cNvSpPr>
            <a:spLocks noGrp="1"/>
          </p:cNvSpPr>
          <p:nvPr>
            <p:ph type="subTitle" idx="1"/>
          </p:nvPr>
        </p:nvSpPr>
        <p:spPr/>
        <p:txBody>
          <a:bodyPr/>
          <a:lstStyle/>
          <a:p>
            <a:r>
              <a:rPr lang="he-IL" dirty="0" err="1" smtClean="0"/>
              <a:t>מב"ל</a:t>
            </a:r>
            <a:endParaRPr lang="he-IL" dirty="0" smtClean="0"/>
          </a:p>
          <a:p>
            <a:r>
              <a:rPr lang="he-IL" dirty="0" smtClean="0"/>
              <a:t>שעת מפקד</a:t>
            </a:r>
          </a:p>
          <a:p>
            <a:endParaRPr lang="he-IL" dirty="0" smtClean="0"/>
          </a:p>
          <a:p>
            <a:endParaRPr lang="he-IL" dirty="0"/>
          </a:p>
        </p:txBody>
      </p:sp>
      <p:sp>
        <p:nvSpPr>
          <p:cNvPr id="18434" name="AutoShape 2" descr="מציג את Screenshot_2017-04-04-20-33-35-1.pn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8436" name="AutoShape 4" descr="מציג את Screenshot_2017-04-04-20-33-35-1.pn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סיכום עד כאן - </a:t>
            </a:r>
            <a:endParaRPr lang="he-IL" b="1" dirty="0"/>
          </a:p>
        </p:txBody>
      </p:sp>
      <p:sp>
        <p:nvSpPr>
          <p:cNvPr id="3" name="מציין מיקום תוכן 2"/>
          <p:cNvSpPr>
            <a:spLocks noGrp="1"/>
          </p:cNvSpPr>
          <p:nvPr>
            <p:ph idx="1"/>
          </p:nvPr>
        </p:nvSpPr>
        <p:spPr/>
        <p:txBody>
          <a:bodyPr/>
          <a:lstStyle/>
          <a:p>
            <a:pPr>
              <a:buNone/>
            </a:pPr>
            <a:r>
              <a:rPr lang="he-IL" dirty="0" smtClean="0">
                <a:cs typeface="+mj-cs"/>
              </a:rPr>
              <a:t>כל מה שמועבר בצה"ל אמור להיות</a:t>
            </a:r>
          </a:p>
          <a:p>
            <a:pPr>
              <a:buNone/>
            </a:pPr>
            <a:endParaRPr lang="he-IL" dirty="0" smtClean="0">
              <a:cs typeface="+mj-cs"/>
            </a:endParaRPr>
          </a:p>
          <a:p>
            <a:r>
              <a:rPr lang="he-IL" dirty="0" smtClean="0">
                <a:cs typeface="+mj-cs"/>
              </a:rPr>
              <a:t> כפוף לעקרונות אתיים </a:t>
            </a:r>
          </a:p>
          <a:p>
            <a:r>
              <a:rPr lang="he-IL" dirty="0" smtClean="0">
                <a:cs typeface="+mj-cs"/>
              </a:rPr>
              <a:t>כפוף לתפיסות מאושרות</a:t>
            </a:r>
          </a:p>
          <a:p>
            <a:r>
              <a:rPr lang="he-IL" dirty="0" smtClean="0">
                <a:cs typeface="+mj-cs"/>
              </a:rPr>
              <a:t> כפוף לפקודות צה"ל </a:t>
            </a:r>
          </a:p>
          <a:p>
            <a:r>
              <a:rPr lang="he-IL" dirty="0" smtClean="0">
                <a:cs typeface="+mj-cs"/>
              </a:rPr>
              <a:t>מועבר ע"י גופים שהצבא הסמיך</a:t>
            </a:r>
            <a:endParaRPr lang="he-IL" dirty="0">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הרמטכ"ל הנוכחי, עם כניסתו לתפקיד נותן מספר דגשים</a:t>
            </a:r>
            <a:endParaRPr lang="he-IL" dirty="0"/>
          </a:p>
        </p:txBody>
      </p:sp>
      <p:sp>
        <p:nvSpPr>
          <p:cNvPr id="3" name="מציין מיקום תוכן 2"/>
          <p:cNvSpPr>
            <a:spLocks noGrp="1"/>
          </p:cNvSpPr>
          <p:nvPr>
            <p:ph idx="1"/>
          </p:nvPr>
        </p:nvSpPr>
        <p:spPr/>
        <p:txBody>
          <a:bodyPr/>
          <a:lstStyle/>
          <a:p>
            <a:endParaRPr lang="he-IL" dirty="0" smtClean="0"/>
          </a:p>
          <a:p>
            <a:pPr>
              <a:buFont typeface="Wingdings" pitchFamily="2" charset="2"/>
              <a:buChar char="q"/>
            </a:pPr>
            <a:r>
              <a:rPr lang="he-IL" dirty="0" smtClean="0">
                <a:cs typeface="+mj-cs"/>
              </a:rPr>
              <a:t>לחזק את צה"ל כצבא ממלכתי</a:t>
            </a:r>
          </a:p>
          <a:p>
            <a:pPr>
              <a:buFont typeface="Wingdings" pitchFamily="2" charset="2"/>
              <a:buChar char="q"/>
            </a:pPr>
            <a:r>
              <a:rPr lang="he-IL" dirty="0" smtClean="0">
                <a:cs typeface="+mj-cs"/>
              </a:rPr>
              <a:t>להטמיע את נוסח </a:t>
            </a:r>
            <a:r>
              <a:rPr lang="he-IL" dirty="0" smtClean="0">
                <a:cs typeface="+mj-cs"/>
              </a:rPr>
              <a:t>השבועה בקרב טירונים</a:t>
            </a:r>
          </a:p>
          <a:p>
            <a:pPr>
              <a:buFont typeface="Wingdings" pitchFamily="2" charset="2"/>
              <a:buChar char="q"/>
            </a:pPr>
            <a:r>
              <a:rPr lang="he-IL" dirty="0" smtClean="0">
                <a:cs typeface="+mj-cs"/>
              </a:rPr>
              <a:t>לחזק את העיסוק בערכים – מוודא את נושא ה"פקודה הבלתי חוקית בעליל"</a:t>
            </a:r>
            <a:endParaRPr lang="he-IL" dirty="0">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229600" cy="1417638"/>
          </a:xfrm>
        </p:spPr>
        <p:txBody>
          <a:bodyPr/>
          <a:lstStyle/>
          <a:p>
            <a:r>
              <a:rPr lang="he-IL" dirty="0" smtClean="0"/>
              <a:t>נקודות ציון</a:t>
            </a:r>
            <a:endParaRPr lang="he-IL" dirty="0"/>
          </a:p>
        </p:txBody>
      </p:sp>
      <p:sp>
        <p:nvSpPr>
          <p:cNvPr id="3" name="מציין מיקום תוכן 2"/>
          <p:cNvSpPr>
            <a:spLocks noGrp="1"/>
          </p:cNvSpPr>
          <p:nvPr>
            <p:ph idx="1"/>
          </p:nvPr>
        </p:nvSpPr>
        <p:spPr>
          <a:xfrm>
            <a:off x="457200" y="1340768"/>
            <a:ext cx="8229600" cy="5328592"/>
          </a:xfrm>
        </p:spPr>
        <p:txBody>
          <a:bodyPr>
            <a:normAutofit fontScale="62500" lnSpcReduction="20000"/>
          </a:bodyPr>
          <a:lstStyle/>
          <a:p>
            <a:pPr>
              <a:buNone/>
            </a:pPr>
            <a:r>
              <a:rPr lang="he-IL" dirty="0" smtClean="0"/>
              <a:t>2004      </a:t>
            </a:r>
            <a:r>
              <a:rPr lang="he-IL" sz="3800" b="1" dirty="0" smtClean="0">
                <a:cs typeface="+mj-cs"/>
              </a:rPr>
              <a:t>פקודת "השילוב הראוי"</a:t>
            </a:r>
            <a:endParaRPr lang="he-IL" sz="3800" b="1" dirty="0" smtClean="0">
              <a:cs typeface="+mj-cs"/>
            </a:endParaRPr>
          </a:p>
          <a:p>
            <a:pPr>
              <a:buNone/>
            </a:pPr>
            <a:r>
              <a:rPr lang="he-IL" sz="3800" b="1" dirty="0" smtClean="0">
                <a:cs typeface="+mj-cs"/>
              </a:rPr>
              <a:t>2006      </a:t>
            </a:r>
            <a:r>
              <a:rPr lang="he-IL" sz="3800" b="1" dirty="0" smtClean="0">
                <a:solidFill>
                  <a:srgbClr val="FF0000"/>
                </a:solidFill>
                <a:cs typeface="+mj-cs"/>
              </a:rPr>
              <a:t>הרבנות </a:t>
            </a:r>
            <a:r>
              <a:rPr lang="he-IL" sz="3800" b="1" dirty="0" smtClean="0">
                <a:solidFill>
                  <a:srgbClr val="FF0000"/>
                </a:solidFill>
                <a:cs typeface="+mj-cs"/>
              </a:rPr>
              <a:t>הצבאית - ממתן שירותי דת לרבנות מחנכת</a:t>
            </a:r>
          </a:p>
          <a:p>
            <a:pPr marL="514350" indent="-514350">
              <a:buAutoNum type="arabicPlain" startAt="2011"/>
            </a:pPr>
            <a:r>
              <a:rPr lang="he-IL" sz="3800" b="1" dirty="0" smtClean="0">
                <a:solidFill>
                  <a:srgbClr val="FF0000"/>
                </a:solidFill>
                <a:cs typeface="+mj-cs"/>
              </a:rPr>
              <a:t>       שירת נשים</a:t>
            </a:r>
          </a:p>
          <a:p>
            <a:pPr marL="514350" indent="-514350">
              <a:buNone/>
            </a:pPr>
            <a:r>
              <a:rPr lang="he-IL" sz="3800" b="1" dirty="0" smtClean="0">
                <a:cs typeface="+mj-cs"/>
              </a:rPr>
              <a:t>2011       נוסח ה"יזכור" – ועדת ישי בר</a:t>
            </a:r>
          </a:p>
          <a:p>
            <a:pPr>
              <a:buNone/>
            </a:pPr>
            <a:r>
              <a:rPr lang="he-IL" sz="3800" b="1" dirty="0" smtClean="0">
                <a:cs typeface="+mj-cs"/>
              </a:rPr>
              <a:t>2015      עצירת שינוי </a:t>
            </a:r>
            <a:r>
              <a:rPr lang="he-IL" sz="3800" b="1" dirty="0" err="1" smtClean="0">
                <a:cs typeface="+mj-cs"/>
              </a:rPr>
              <a:t>הפ"ע</a:t>
            </a:r>
            <a:r>
              <a:rPr lang="he-IL" sz="3800" b="1" dirty="0" smtClean="0">
                <a:cs typeface="+mj-cs"/>
              </a:rPr>
              <a:t> – תפקידי הרבנות הצבאית</a:t>
            </a:r>
            <a:endParaRPr lang="he-IL" sz="3800" b="1" dirty="0" smtClean="0">
              <a:cs typeface="+mj-cs"/>
            </a:endParaRPr>
          </a:p>
          <a:p>
            <a:pPr>
              <a:buNone/>
            </a:pPr>
            <a:r>
              <a:rPr lang="he-IL" sz="3800" b="1" dirty="0" smtClean="0">
                <a:cs typeface="+mj-cs"/>
              </a:rPr>
              <a:t>2016      טקס ההשבעה </a:t>
            </a:r>
            <a:endParaRPr lang="he-IL" sz="3800" b="1" dirty="0" smtClean="0">
              <a:cs typeface="+mj-cs"/>
            </a:endParaRPr>
          </a:p>
          <a:p>
            <a:pPr marL="514350" indent="-514350">
              <a:buAutoNum type="arabicPlain" startAt="2016"/>
            </a:pPr>
            <a:r>
              <a:rPr lang="he-IL" sz="3800" b="1" dirty="0" smtClean="0">
                <a:cs typeface="+mj-cs"/>
              </a:rPr>
              <a:t>       </a:t>
            </a:r>
            <a:r>
              <a:rPr lang="he-IL" sz="3800" b="1" dirty="0" smtClean="0">
                <a:solidFill>
                  <a:srgbClr val="FF0000"/>
                </a:solidFill>
                <a:cs typeface="+mj-cs"/>
              </a:rPr>
              <a:t>העברת </a:t>
            </a:r>
            <a:r>
              <a:rPr lang="he-IL" sz="3800" b="1" dirty="0" smtClean="0">
                <a:solidFill>
                  <a:srgbClr val="FF0000"/>
                </a:solidFill>
                <a:cs typeface="+mj-cs"/>
              </a:rPr>
              <a:t>ענף תודעה יהודית </a:t>
            </a:r>
            <a:r>
              <a:rPr lang="he-IL" sz="3800" b="1" dirty="0" smtClean="0">
                <a:solidFill>
                  <a:srgbClr val="FF0000"/>
                </a:solidFill>
                <a:cs typeface="+mj-cs"/>
              </a:rPr>
              <a:t>לאכ"א</a:t>
            </a:r>
          </a:p>
          <a:p>
            <a:pPr marL="514350" indent="-514350">
              <a:buNone/>
            </a:pPr>
            <a:r>
              <a:rPr lang="he-IL" sz="3800" b="1" dirty="0" smtClean="0">
                <a:cs typeface="+mj-cs"/>
              </a:rPr>
              <a:t>2016      נערה בת 13 עם מספרים</a:t>
            </a:r>
            <a:endParaRPr lang="he-IL" sz="3800" b="1" dirty="0" smtClean="0">
              <a:cs typeface="+mj-cs"/>
            </a:endParaRPr>
          </a:p>
          <a:p>
            <a:pPr marL="514350" indent="-514350">
              <a:buAutoNum type="arabicPlain" startAt="2016"/>
            </a:pPr>
            <a:r>
              <a:rPr lang="he-IL" sz="3800" b="1" dirty="0" smtClean="0">
                <a:cs typeface="+mj-cs"/>
              </a:rPr>
              <a:t>       פקודת הזקנים</a:t>
            </a:r>
          </a:p>
          <a:p>
            <a:pPr>
              <a:buNone/>
            </a:pPr>
            <a:r>
              <a:rPr lang="he-IL" sz="3800" b="1" dirty="0" smtClean="0">
                <a:cs typeface="+mj-cs"/>
              </a:rPr>
              <a:t>2016      סערת מינוי הרב קרים</a:t>
            </a:r>
            <a:endParaRPr lang="he-IL" sz="3800" b="1" dirty="0" smtClean="0">
              <a:cs typeface="+mj-cs"/>
            </a:endParaRPr>
          </a:p>
          <a:p>
            <a:pPr>
              <a:buNone/>
            </a:pPr>
            <a:r>
              <a:rPr lang="he-IL" sz="3800" b="1" dirty="0" smtClean="0">
                <a:cs typeface="+mj-cs"/>
              </a:rPr>
              <a:t>2017      התבטאויות </a:t>
            </a:r>
            <a:r>
              <a:rPr lang="he-IL" sz="3800" b="1" dirty="0" smtClean="0">
                <a:cs typeface="+mj-cs"/>
              </a:rPr>
              <a:t>הרב </a:t>
            </a:r>
            <a:r>
              <a:rPr lang="he-IL" sz="3800" b="1" dirty="0" err="1" smtClean="0">
                <a:cs typeface="+mj-cs"/>
              </a:rPr>
              <a:t>לווינשטיין</a:t>
            </a:r>
            <a:r>
              <a:rPr lang="he-IL" sz="3800" b="1" dirty="0" smtClean="0">
                <a:cs typeface="+mj-cs"/>
              </a:rPr>
              <a:t> – </a:t>
            </a:r>
            <a:r>
              <a:rPr lang="he-IL" sz="3800" b="1" dirty="0" err="1" smtClean="0">
                <a:cs typeface="+mj-cs"/>
              </a:rPr>
              <a:t>להט"בים</a:t>
            </a:r>
            <a:r>
              <a:rPr lang="he-IL" sz="3800" b="1" dirty="0" smtClean="0">
                <a:cs typeface="+mj-cs"/>
              </a:rPr>
              <a:t> ועוד</a:t>
            </a:r>
            <a:endParaRPr lang="he-IL" sz="3800" b="1" dirty="0" smtClean="0">
              <a:cs typeface="+mj-cs"/>
            </a:endParaRPr>
          </a:p>
          <a:p>
            <a:pPr>
              <a:buNone/>
            </a:pPr>
            <a:r>
              <a:rPr lang="he-IL" sz="3800" b="1" dirty="0" smtClean="0">
                <a:cs typeface="+mj-cs"/>
              </a:rPr>
              <a:t>2017      </a:t>
            </a:r>
            <a:r>
              <a:rPr lang="he-IL" sz="3800" b="1" dirty="0" smtClean="0">
                <a:solidFill>
                  <a:srgbClr val="FF0000"/>
                </a:solidFill>
                <a:cs typeface="+mj-cs"/>
              </a:rPr>
              <a:t>גיוס </a:t>
            </a:r>
            <a:r>
              <a:rPr lang="he-IL" sz="3800" b="1" dirty="0" smtClean="0">
                <a:solidFill>
                  <a:srgbClr val="FF0000"/>
                </a:solidFill>
                <a:cs typeface="+mj-cs"/>
              </a:rPr>
              <a:t>בנות דתיות</a:t>
            </a:r>
          </a:p>
          <a:p>
            <a:pPr>
              <a:buNone/>
            </a:pPr>
            <a:r>
              <a:rPr lang="he-IL" sz="3800" b="1" dirty="0" smtClean="0">
                <a:solidFill>
                  <a:srgbClr val="FF0000"/>
                </a:solidFill>
                <a:cs typeface="+mj-cs"/>
              </a:rPr>
              <a:t>2017      הקמת </a:t>
            </a:r>
            <a:r>
              <a:rPr lang="he-IL" sz="3800" b="1" dirty="0" smtClean="0">
                <a:solidFill>
                  <a:srgbClr val="FF0000"/>
                </a:solidFill>
                <a:cs typeface="+mj-cs"/>
              </a:rPr>
              <a:t>יחידות מעורבות</a:t>
            </a:r>
          </a:p>
          <a:p>
            <a:pPr>
              <a:buNone/>
            </a:pPr>
            <a:r>
              <a:rPr lang="he-IL" sz="3800" b="1" dirty="0" smtClean="0">
                <a:solidFill>
                  <a:srgbClr val="FF0000"/>
                </a:solidFill>
                <a:cs typeface="+mj-cs"/>
              </a:rPr>
              <a:t>2017      מפקודת "השילוב הראוי" לפקודת "השירות משותף"</a:t>
            </a:r>
            <a:endParaRPr lang="he-IL" sz="3800" b="1" dirty="0" smtClean="0">
              <a:solidFill>
                <a:srgbClr val="FF0000"/>
              </a:solidFill>
              <a:cs typeface="+mj-cs"/>
            </a:endParaRPr>
          </a:p>
          <a:p>
            <a:pPr>
              <a:buNone/>
            </a:pPr>
            <a:endParaRPr lang="he-IL" sz="3800" dirty="0" smtClean="0">
              <a:cs typeface="+mj-cs"/>
            </a:endParaRPr>
          </a:p>
          <a:p>
            <a:pPr>
              <a:buNone/>
            </a:pPr>
            <a:endParaRPr lang="he-IL" dirty="0"/>
          </a:p>
        </p:txBody>
      </p:sp>
      <p:sp>
        <p:nvSpPr>
          <p:cNvPr id="14338" name="AutoShape 2" descr="מציג את Screenshot_2017-04-04-20-33-35-1.pn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026" name="Picture 2" descr="C:\Users\User\Downloads\Screenshot_2017-04-04-20-33-49-1.png"/>
          <p:cNvPicPr>
            <a:picLocks noGrp="1" noChangeAspect="1" noChangeArrowheads="1"/>
          </p:cNvPicPr>
          <p:nvPr>
            <p:ph idx="1"/>
          </p:nvPr>
        </p:nvPicPr>
        <p:blipFill>
          <a:blip r:embed="rId2" cstate="print"/>
          <a:srcRect/>
          <a:stretch>
            <a:fillRect/>
          </a:stretch>
        </p:blipFill>
        <p:spPr bwMode="auto">
          <a:xfrm>
            <a:off x="323528" y="1916832"/>
            <a:ext cx="3705275" cy="3705275"/>
          </a:xfrm>
          <a:prstGeom prst="rect">
            <a:avLst/>
          </a:prstGeom>
          <a:noFill/>
        </p:spPr>
      </p:pic>
      <p:sp>
        <p:nvSpPr>
          <p:cNvPr id="1028" name="AutoShape 4" descr="מציג את Screenshot_2017-04-04-20-33-35-1.pn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0" name="AutoShape 6" descr="מציג את Screenshot_2017-04-04-20-33-35-1.pn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031" name="Picture 7" descr="C:\Users\User\Downloads\unnamed.png"/>
          <p:cNvPicPr>
            <a:picLocks noChangeAspect="1" noChangeArrowheads="1"/>
          </p:cNvPicPr>
          <p:nvPr/>
        </p:nvPicPr>
        <p:blipFill>
          <a:blip r:embed="rId3" cstate="print"/>
          <a:srcRect/>
          <a:stretch>
            <a:fillRect/>
          </a:stretch>
        </p:blipFill>
        <p:spPr bwMode="auto">
          <a:xfrm>
            <a:off x="4644008" y="764704"/>
            <a:ext cx="3998498" cy="51571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1600200"/>
            <a:ext cx="8686800" cy="5257800"/>
          </a:xfrm>
        </p:spPr>
        <p:txBody>
          <a:bodyPr>
            <a:normAutofit/>
          </a:bodyPr>
          <a:lstStyle/>
          <a:p>
            <a:pPr>
              <a:buFont typeface="Wingdings" pitchFamily="2" charset="2"/>
              <a:buChar char="q"/>
            </a:pPr>
            <a:r>
              <a:rPr lang="he-IL" sz="3600" b="1" dirty="0" smtClean="0">
                <a:cs typeface="+mj-cs"/>
              </a:rPr>
              <a:t>"המותר והאסור" בהשפעה על חיילי צה"ל –  מהי התפיסה של הצבא?</a:t>
            </a:r>
          </a:p>
          <a:p>
            <a:pPr>
              <a:buFont typeface="Wingdings" pitchFamily="2" charset="2"/>
              <a:buChar char="q"/>
            </a:pPr>
            <a:endParaRPr lang="he-IL" sz="3600" b="1" dirty="0" smtClean="0">
              <a:cs typeface="+mj-cs"/>
            </a:endParaRPr>
          </a:p>
          <a:p>
            <a:pPr>
              <a:buFont typeface="Wingdings" pitchFamily="2" charset="2"/>
              <a:buChar char="q"/>
            </a:pPr>
            <a:r>
              <a:rPr lang="he-IL" sz="3600" b="1" dirty="0" smtClean="0">
                <a:cs typeface="+mj-cs"/>
              </a:rPr>
              <a:t>מה בעצם קורה בתקופה הזו?</a:t>
            </a:r>
          </a:p>
          <a:p>
            <a:pPr>
              <a:buFont typeface="Wingdings" pitchFamily="2" charset="2"/>
              <a:buChar char="q"/>
            </a:pPr>
            <a:endParaRPr lang="he-IL" sz="3600" b="1" dirty="0" smtClean="0">
              <a:cs typeface="+mj-cs"/>
            </a:endParaRPr>
          </a:p>
          <a:p>
            <a:pPr>
              <a:buFont typeface="Wingdings" pitchFamily="2" charset="2"/>
              <a:buChar char="q"/>
            </a:pPr>
            <a:r>
              <a:rPr lang="he-IL" sz="3600" b="1" dirty="0" smtClean="0">
                <a:cs typeface="+mj-cs"/>
              </a:rPr>
              <a:t>שתי שאלות שבחרנו</a:t>
            </a:r>
            <a:r>
              <a:rPr lang="he-IL" sz="3600" dirty="0" smtClean="0">
                <a:cs typeface="+mj-cs"/>
              </a:rPr>
              <a:t>:</a:t>
            </a:r>
            <a:endParaRPr lang="he-IL" sz="3600" dirty="0" smtClean="0">
              <a:cs typeface="+mj-cs"/>
            </a:endParaRPr>
          </a:p>
          <a:p>
            <a:pPr>
              <a:buNone/>
            </a:pPr>
            <a:r>
              <a:rPr lang="he-IL" sz="3600" dirty="0" smtClean="0">
                <a:cs typeface="+mj-cs"/>
              </a:rPr>
              <a:t>     </a:t>
            </a:r>
            <a:r>
              <a:rPr lang="he-IL" dirty="0" smtClean="0">
                <a:cs typeface="+mj-cs"/>
              </a:rPr>
              <a:t>האם השתנות צה"ל או השתנות של הציבור הדתי הלאומי?</a:t>
            </a:r>
          </a:p>
          <a:p>
            <a:pPr>
              <a:buNone/>
            </a:pPr>
            <a:r>
              <a:rPr lang="he-IL" dirty="0" smtClean="0">
                <a:cs typeface="+mj-cs"/>
              </a:rPr>
              <a:t>      האם </a:t>
            </a:r>
            <a:r>
              <a:rPr lang="he-IL" dirty="0" smtClean="0">
                <a:cs typeface="+mj-cs"/>
              </a:rPr>
              <a:t>צה"ל עובר תהליך </a:t>
            </a:r>
            <a:r>
              <a:rPr lang="he-IL" dirty="0" err="1" smtClean="0">
                <a:cs typeface="+mj-cs"/>
              </a:rPr>
              <a:t>הדתה</a:t>
            </a:r>
            <a:r>
              <a:rPr lang="he-IL" dirty="0" smtClean="0">
                <a:cs typeface="+mj-cs"/>
              </a:rPr>
              <a:t> או </a:t>
            </a:r>
            <a:r>
              <a:rPr lang="he-IL" dirty="0" err="1" smtClean="0">
                <a:cs typeface="+mj-cs"/>
              </a:rPr>
              <a:t>תיאוקרטיזציה</a:t>
            </a:r>
            <a:r>
              <a:rPr lang="he-IL" dirty="0" smtClean="0">
                <a:cs typeface="+mj-cs"/>
              </a:rPr>
              <a:t>?</a:t>
            </a:r>
          </a:p>
          <a:p>
            <a:endParaRPr lang="he-IL" sz="3600" dirty="0" smtClean="0">
              <a:cs typeface="+mj-cs"/>
            </a:endParaRPr>
          </a:p>
          <a:p>
            <a:pPr>
              <a:buNone/>
            </a:pPr>
            <a:endParaRPr lang="he-IL" sz="3600" dirty="0" smtClean="0">
              <a:cs typeface="+mj-cs"/>
            </a:endParaRPr>
          </a:p>
          <a:p>
            <a:pPr>
              <a:buNone/>
            </a:pPr>
            <a:endParaRPr lang="he-IL" dirty="0" smtClean="0">
              <a:cs typeface="+mj-cs"/>
            </a:endParaRPr>
          </a:p>
          <a:p>
            <a:endParaRPr lang="he-IL" dirty="0">
              <a:cs typeface="+mj-cs"/>
            </a:endParaRPr>
          </a:p>
        </p:txBody>
      </p:sp>
      <p:sp>
        <p:nvSpPr>
          <p:cNvPr id="5" name="TextBox 4"/>
          <p:cNvSpPr txBox="1"/>
          <p:nvPr/>
        </p:nvSpPr>
        <p:spPr>
          <a:xfrm>
            <a:off x="1907704" y="476672"/>
            <a:ext cx="6840760" cy="769441"/>
          </a:xfrm>
          <a:prstGeom prst="rect">
            <a:avLst/>
          </a:prstGeom>
          <a:noFill/>
        </p:spPr>
        <p:txBody>
          <a:bodyPr wrap="square" rtlCol="1">
            <a:spAutoFit/>
          </a:bodyPr>
          <a:lstStyle/>
          <a:p>
            <a:r>
              <a:rPr lang="he-IL" sz="4400" b="1" dirty="0" smtClean="0">
                <a:cs typeface="+mj-cs"/>
              </a:rPr>
              <a:t>על מה נדבר?</a:t>
            </a:r>
            <a:endParaRPr lang="he-IL" sz="4400" b="1" dirty="0">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6000" dirty="0" smtClean="0"/>
              <a:t/>
            </a:r>
            <a:br>
              <a:rPr lang="he-IL" sz="6000" dirty="0" smtClean="0"/>
            </a:br>
            <a:endParaRPr lang="he-IL" sz="6000" dirty="0"/>
          </a:p>
        </p:txBody>
      </p:sp>
      <p:sp>
        <p:nvSpPr>
          <p:cNvPr id="3" name="מציין מיקום תוכן 2"/>
          <p:cNvSpPr>
            <a:spLocks noGrp="1"/>
          </p:cNvSpPr>
          <p:nvPr>
            <p:ph idx="1"/>
          </p:nvPr>
        </p:nvSpPr>
        <p:spPr/>
        <p:txBody>
          <a:bodyPr>
            <a:normAutofit/>
          </a:bodyPr>
          <a:lstStyle/>
          <a:p>
            <a:pPr algn="ctr">
              <a:buNone/>
            </a:pPr>
            <a:r>
              <a:rPr lang="he-IL" sz="11500" dirty="0" smtClean="0">
                <a:cs typeface="+mj-cs"/>
              </a:rPr>
              <a:t>מנדט</a:t>
            </a:r>
          </a:p>
          <a:p>
            <a:pPr algn="ctr">
              <a:buNone/>
            </a:pPr>
            <a:r>
              <a:rPr lang="he-IL" sz="4800" dirty="0" smtClean="0">
                <a:cs typeface="+mj-cs"/>
              </a:rPr>
              <a:t>בצבא העם</a:t>
            </a:r>
            <a:r>
              <a:rPr lang="he-IL" sz="8000" dirty="0" smtClean="0">
                <a:cs typeface="+mj-cs"/>
              </a:rPr>
              <a:t/>
            </a:r>
            <a:br>
              <a:rPr lang="he-IL" sz="8000" dirty="0" smtClean="0">
                <a:cs typeface="+mj-cs"/>
              </a:rPr>
            </a:br>
            <a:endParaRPr lang="he-IL" sz="4000" dirty="0">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8000" dirty="0" smtClean="0"/>
              <a:t/>
            </a:r>
            <a:br>
              <a:rPr lang="he-IL" sz="8000" dirty="0" smtClean="0"/>
            </a:br>
            <a:r>
              <a:rPr lang="he-IL" sz="8000" dirty="0" smtClean="0"/>
              <a:t/>
            </a:r>
            <a:br>
              <a:rPr lang="he-IL" sz="8000" dirty="0" smtClean="0"/>
            </a:br>
            <a:r>
              <a:rPr lang="he-IL" sz="8000" dirty="0" smtClean="0"/>
              <a:t/>
            </a:r>
            <a:br>
              <a:rPr lang="he-IL" sz="8000" dirty="0" smtClean="0"/>
            </a:br>
            <a:endParaRPr lang="he-IL" sz="8000" dirty="0"/>
          </a:p>
        </p:txBody>
      </p:sp>
      <p:sp>
        <p:nvSpPr>
          <p:cNvPr id="3" name="מציין מיקום תוכן 2"/>
          <p:cNvSpPr>
            <a:spLocks noGrp="1"/>
          </p:cNvSpPr>
          <p:nvPr>
            <p:ph idx="1"/>
          </p:nvPr>
        </p:nvSpPr>
        <p:spPr>
          <a:xfrm>
            <a:off x="2915816" y="692696"/>
            <a:ext cx="5770984" cy="5433467"/>
          </a:xfrm>
        </p:spPr>
        <p:txBody>
          <a:bodyPr>
            <a:normAutofit fontScale="47500" lnSpcReduction="20000"/>
          </a:bodyPr>
          <a:lstStyle/>
          <a:p>
            <a:pPr algn="ctr">
              <a:lnSpc>
                <a:spcPct val="170000"/>
              </a:lnSpc>
              <a:buNone/>
            </a:pPr>
            <a:r>
              <a:rPr lang="he-IL" b="1" i="1" dirty="0" smtClean="0">
                <a:cs typeface="+mj-cs"/>
              </a:rPr>
              <a:t>    </a:t>
            </a:r>
            <a:r>
              <a:rPr lang="he-IL" sz="3800" i="1" dirty="0" smtClean="0">
                <a:cs typeface="+mj-cs"/>
              </a:rPr>
              <a:t>מדינת </a:t>
            </a:r>
            <a:r>
              <a:rPr lang="he-IL" sz="3800" i="1" dirty="0" smtClean="0">
                <a:cs typeface="+mj-cs"/>
              </a:rPr>
              <a:t>ישראל תהא פתוחה לעליה יהודית ולקיבוץ גלויות; תשקוד על פיתוח הארץ לטובת כל תושביה; </a:t>
            </a:r>
            <a:r>
              <a:rPr lang="he-IL" sz="5100" b="1" i="1" dirty="0" smtClean="0">
                <a:cs typeface="+mj-cs"/>
              </a:rPr>
              <a:t>תהא </a:t>
            </a:r>
            <a:r>
              <a:rPr lang="he-IL" sz="5100" b="1" i="1" dirty="0" smtClean="0">
                <a:cs typeface="+mj-cs"/>
              </a:rPr>
              <a:t>מושתתת </a:t>
            </a:r>
            <a:r>
              <a:rPr lang="he-IL" sz="5100" b="1" i="1" dirty="0" smtClean="0">
                <a:cs typeface="+mj-cs"/>
              </a:rPr>
              <a:t>על יסודות החירות, הצדק והשלום לאור חזונם של נביאי ישראל; תקיים </a:t>
            </a:r>
            <a:r>
              <a:rPr lang="he-IL" sz="5100" b="1" i="1" dirty="0" smtClean="0">
                <a:cs typeface="+mj-cs"/>
              </a:rPr>
              <a:t>שוויון </a:t>
            </a:r>
            <a:r>
              <a:rPr lang="he-IL" sz="5100" b="1" i="1" dirty="0" smtClean="0">
                <a:cs typeface="+mj-cs"/>
              </a:rPr>
              <a:t>זכויות חברתי ומדיני גמור לכל אזרחיה בלי הבדל דת, גזע ומין;  תבטיח חופש דת, מצפון, לשון, חינוך ותרבות; תשמור על המקומות הקדושים של כל הדתות</a:t>
            </a:r>
            <a:r>
              <a:rPr lang="he-IL" sz="3800" i="1" dirty="0" smtClean="0">
                <a:cs typeface="+mj-cs"/>
              </a:rPr>
              <a:t>; ותהיה   נאמנה לעקרונותיה של מגילת האומות המאוחדות. </a:t>
            </a:r>
            <a:endParaRPr lang="he-IL" i="1" dirty="0">
              <a:cs typeface="+mj-cs"/>
            </a:endParaRPr>
          </a:p>
        </p:txBody>
      </p:sp>
      <p:pic>
        <p:nvPicPr>
          <p:cNvPr id="3074" name="Picture 2" descr="תוצאת תמונה עבור מגילת העצמאות"/>
          <p:cNvPicPr>
            <a:picLocks noChangeAspect="1" noChangeArrowheads="1"/>
          </p:cNvPicPr>
          <p:nvPr/>
        </p:nvPicPr>
        <p:blipFill>
          <a:blip r:embed="rId2" cstate="print"/>
          <a:srcRect/>
          <a:stretch>
            <a:fillRect/>
          </a:stretch>
        </p:blipFill>
        <p:spPr bwMode="auto">
          <a:xfrm>
            <a:off x="467544" y="548680"/>
            <a:ext cx="2070352" cy="568863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548680"/>
            <a:ext cx="3851920" cy="5577483"/>
          </a:xfrm>
        </p:spPr>
        <p:txBody>
          <a:bodyPr>
            <a:normAutofit/>
          </a:bodyPr>
          <a:lstStyle/>
          <a:p>
            <a:pPr>
              <a:buNone/>
            </a:pPr>
            <a:r>
              <a:rPr lang="he-IL" b="1" dirty="0" smtClean="0"/>
              <a:t>     </a:t>
            </a:r>
          </a:p>
          <a:p>
            <a:pPr>
              <a:buNone/>
            </a:pPr>
            <a:r>
              <a:rPr lang="he-IL" sz="4000" b="1" dirty="0" smtClean="0"/>
              <a:t> </a:t>
            </a:r>
            <a:r>
              <a:rPr lang="he-IL" sz="4000" b="1" dirty="0" smtClean="0"/>
              <a:t>   </a:t>
            </a:r>
            <a:r>
              <a:rPr lang="he-IL" sz="4400" b="1" dirty="0" smtClean="0">
                <a:cs typeface="+mj-cs"/>
              </a:rPr>
              <a:t>ערכי יסוד</a:t>
            </a:r>
          </a:p>
          <a:p>
            <a:pPr>
              <a:buNone/>
            </a:pPr>
            <a:endParaRPr lang="he-IL" b="1" dirty="0" smtClean="0">
              <a:cs typeface="+mj-cs"/>
            </a:endParaRPr>
          </a:p>
          <a:p>
            <a:pPr>
              <a:buFont typeface="Wingdings" pitchFamily="2" charset="2"/>
              <a:buChar char="q"/>
            </a:pPr>
            <a:r>
              <a:rPr lang="he-IL" b="1" dirty="0" smtClean="0">
                <a:cs typeface="+mj-cs"/>
              </a:rPr>
              <a:t>הגנת המדינה, אזרחיה ותושביה"</a:t>
            </a:r>
          </a:p>
          <a:p>
            <a:pPr>
              <a:buFont typeface="Wingdings" pitchFamily="2" charset="2"/>
              <a:buChar char="q"/>
            </a:pPr>
            <a:r>
              <a:rPr lang="he-IL" b="1" dirty="0" smtClean="0">
                <a:cs typeface="+mj-cs"/>
              </a:rPr>
              <a:t>"</a:t>
            </a:r>
            <a:r>
              <a:rPr lang="he-IL" b="1" dirty="0" smtClean="0">
                <a:cs typeface="+mj-cs"/>
              </a:rPr>
              <a:t>אהבת </a:t>
            </a:r>
            <a:r>
              <a:rPr lang="he-IL" b="1" dirty="0" smtClean="0">
                <a:cs typeface="+mj-cs"/>
              </a:rPr>
              <a:t>המולדת</a:t>
            </a:r>
            <a:r>
              <a:rPr lang="he-IL" b="1" dirty="0" smtClean="0">
                <a:cs typeface="+mj-cs"/>
              </a:rPr>
              <a:t> ונאמנות </a:t>
            </a:r>
            <a:r>
              <a:rPr lang="he-IL" b="1" dirty="0" smtClean="0">
                <a:cs typeface="+mj-cs"/>
              </a:rPr>
              <a:t>למדינה.</a:t>
            </a:r>
            <a:endParaRPr lang="he-IL" b="1" dirty="0" smtClean="0">
              <a:cs typeface="+mj-cs"/>
            </a:endParaRPr>
          </a:p>
          <a:p>
            <a:pPr>
              <a:buFont typeface="Wingdings" pitchFamily="2" charset="2"/>
              <a:buChar char="q"/>
            </a:pPr>
            <a:r>
              <a:rPr lang="he-IL" b="1" dirty="0" smtClean="0">
                <a:cs typeface="+mj-cs"/>
              </a:rPr>
              <a:t>"כבוד האדם"</a:t>
            </a:r>
            <a:endParaRPr lang="he-IL" b="1" dirty="0" smtClean="0">
              <a:cs typeface="+mj-cs"/>
            </a:endParaRPr>
          </a:p>
          <a:p>
            <a:endParaRPr lang="he-IL" dirty="0"/>
          </a:p>
        </p:txBody>
      </p:sp>
      <p:pic>
        <p:nvPicPr>
          <p:cNvPr id="26626" name="Picture 2" descr="תוצאת תמונה עבור רוח צה&quot;ל"/>
          <p:cNvPicPr>
            <a:picLocks noChangeAspect="1" noChangeArrowheads="1"/>
          </p:cNvPicPr>
          <p:nvPr/>
        </p:nvPicPr>
        <p:blipFill>
          <a:blip r:embed="rId2" cstate="print"/>
          <a:srcRect/>
          <a:stretch>
            <a:fillRect/>
          </a:stretch>
        </p:blipFill>
        <p:spPr bwMode="auto">
          <a:xfrm>
            <a:off x="3941747" y="0"/>
            <a:ext cx="5202253" cy="6858000"/>
          </a:xfrm>
          <a:prstGeom prst="rect">
            <a:avLst/>
          </a:prstGeom>
          <a:noFill/>
        </p:spPr>
      </p:pic>
      <p:sp>
        <p:nvSpPr>
          <p:cNvPr id="26628" name="AutoShape 4" descr="תוצאת תמונה עבור מסמך רוח צה&quot;ל"/>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6630" name="AutoShape 6" descr="תוצאת תמונה עבור מסמך רוח צה&quot;ל"/>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t/>
            </a:r>
            <a:br>
              <a:rPr lang="he-IL" b="1" dirty="0" smtClean="0"/>
            </a:br>
            <a:r>
              <a:rPr lang="he-IL" b="1" dirty="0" smtClean="0"/>
              <a:t>תפיסת  </a:t>
            </a:r>
            <a:r>
              <a:rPr lang="he-IL" b="1" dirty="0" smtClean="0"/>
              <a:t>"ייעוד וייחוד</a:t>
            </a:r>
            <a:r>
              <a:rPr lang="he-IL" b="1" dirty="0" smtClean="0"/>
              <a:t>"</a:t>
            </a:r>
            <a:br>
              <a:rPr lang="he-IL" b="1" dirty="0" smtClean="0"/>
            </a:br>
            <a:r>
              <a:rPr lang="he-IL" sz="3100" dirty="0" smtClean="0"/>
              <a:t>2004</a:t>
            </a:r>
            <a:r>
              <a:rPr lang="he-IL" dirty="0" smtClean="0"/>
              <a:t/>
            </a:r>
            <a:br>
              <a:rPr lang="he-IL" dirty="0" smtClean="0"/>
            </a:br>
            <a:endParaRPr lang="he-IL" dirty="0"/>
          </a:p>
        </p:txBody>
      </p:sp>
      <p:sp>
        <p:nvSpPr>
          <p:cNvPr id="3" name="מציין מיקום תוכן 2"/>
          <p:cNvSpPr>
            <a:spLocks noGrp="1"/>
          </p:cNvSpPr>
          <p:nvPr>
            <p:ph idx="1"/>
          </p:nvPr>
        </p:nvSpPr>
        <p:spPr>
          <a:xfrm>
            <a:off x="0" y="1600200"/>
            <a:ext cx="9144000" cy="4525963"/>
          </a:xfrm>
        </p:spPr>
        <p:txBody>
          <a:bodyPr>
            <a:normAutofit/>
          </a:bodyPr>
          <a:lstStyle/>
          <a:p>
            <a:pPr>
              <a:buNone/>
            </a:pPr>
            <a:r>
              <a:rPr lang="he-IL" dirty="0" smtClean="0"/>
              <a:t> </a:t>
            </a:r>
            <a:r>
              <a:rPr lang="he-IL" dirty="0" smtClean="0"/>
              <a:t>  </a:t>
            </a:r>
          </a:p>
          <a:p>
            <a:pPr>
              <a:buNone/>
            </a:pPr>
            <a:r>
              <a:rPr lang="he-IL" dirty="0" smtClean="0">
                <a:cs typeface="+mj-cs"/>
              </a:rPr>
              <a:t>"הגדרת </a:t>
            </a:r>
            <a:r>
              <a:rPr lang="he-IL" sz="3600" b="1" dirty="0" smtClean="0">
                <a:cs typeface="+mj-cs"/>
              </a:rPr>
              <a:t>תפקידו והיקף אחריותו של צה"ל </a:t>
            </a:r>
            <a:r>
              <a:rPr lang="he-IL" dirty="0" smtClean="0">
                <a:cs typeface="+mj-cs"/>
              </a:rPr>
              <a:t>בעיצוב דפוסי הפעולה הערכיים של </a:t>
            </a:r>
            <a:r>
              <a:rPr lang="he-IL" dirty="0" smtClean="0">
                <a:cs typeface="+mj-cs"/>
              </a:rPr>
              <a:t>חייליו....</a:t>
            </a:r>
            <a:endParaRPr lang="he-IL" dirty="0" smtClean="0">
              <a:cs typeface="+mj-cs"/>
            </a:endParaRPr>
          </a:p>
          <a:p>
            <a:pPr>
              <a:buNone/>
            </a:pPr>
            <a:r>
              <a:rPr lang="he-IL" dirty="0" smtClean="0">
                <a:cs typeface="+mj-cs"/>
              </a:rPr>
              <a:t>   </a:t>
            </a:r>
            <a:endParaRPr lang="he-IL" dirty="0" smtClean="0">
              <a:cs typeface="+mj-cs"/>
            </a:endParaRPr>
          </a:p>
          <a:p>
            <a:pPr>
              <a:buNone/>
            </a:pPr>
            <a:r>
              <a:rPr lang="he-IL" dirty="0" smtClean="0">
                <a:cs typeface="+mj-cs"/>
              </a:rPr>
              <a:t>   "מסמך </a:t>
            </a:r>
            <a:r>
              <a:rPr lang="he-IL" dirty="0" smtClean="0">
                <a:cs typeface="+mj-cs"/>
              </a:rPr>
              <a:t>זה מהווה </a:t>
            </a:r>
            <a:r>
              <a:rPr lang="he-IL" sz="3600" b="1" dirty="0" smtClean="0">
                <a:cs typeface="+mj-cs"/>
              </a:rPr>
              <a:t>תשתית לתפיסת החינוך ולמדיניות צה"ל בתחומים </a:t>
            </a:r>
            <a:r>
              <a:rPr lang="he-IL" sz="3600" b="1" dirty="0" smtClean="0">
                <a:cs typeface="+mj-cs"/>
              </a:rPr>
              <a:t>השונים"</a:t>
            </a:r>
            <a:endParaRPr lang="he-IL" b="1" dirty="0" smtClean="0">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2708920"/>
            <a:ext cx="8964488" cy="1944216"/>
          </a:xfrm>
        </p:spPr>
        <p:txBody>
          <a:bodyPr>
            <a:normAutofit fontScale="62500" lnSpcReduction="20000"/>
          </a:bodyPr>
          <a:lstStyle/>
          <a:p>
            <a:r>
              <a:rPr lang="he-IL" sz="4800" b="1" dirty="0" smtClean="0">
                <a:solidFill>
                  <a:srgbClr val="054F86"/>
                </a:solidFill>
                <a:latin typeface="kalisher"/>
              </a:rPr>
              <a:t>"ייעוד וייחוד"  מהפכה אסטרטגית חינוכית בצה"ל</a:t>
            </a:r>
          </a:p>
          <a:p>
            <a:r>
              <a:rPr lang="he-IL" dirty="0" smtClean="0">
                <a:solidFill>
                  <a:srgbClr val="777777"/>
                </a:solidFill>
                <a:latin typeface="kalisher"/>
              </a:rPr>
              <a:t>פורום מטכ"ל אישר היום את מסמך "ייעוד וייחוד" – תכנית אסטרטגית מהפכנית להבניית זהות יהודית ציונית של חיילי צה"ל. "צה"ל מבין היום כי אם חייל אינו יודע מדוע הוא נלחם ולמה הוא צריך למסור את נפשו למען העם והמקום הוא לא יהיה חייל טוב", אומר </a:t>
            </a:r>
            <a:r>
              <a:rPr lang="he-IL" dirty="0" err="1" smtClean="0">
                <a:solidFill>
                  <a:srgbClr val="777777"/>
                </a:solidFill>
                <a:latin typeface="kalisher"/>
              </a:rPr>
              <a:t>פרופ</a:t>
            </a:r>
            <a:r>
              <a:rPr lang="he-IL" dirty="0" smtClean="0">
                <a:solidFill>
                  <a:srgbClr val="777777"/>
                </a:solidFill>
                <a:latin typeface="kalisher"/>
              </a:rPr>
              <a:t>' בנימין איש שלום לכתבתנו רותי אברהם.</a:t>
            </a:r>
          </a:p>
          <a:p>
            <a:r>
              <a:rPr lang="he-IL" sz="1200" dirty="0" smtClean="0">
                <a:solidFill>
                  <a:srgbClr val="333333"/>
                </a:solidFill>
                <a:latin typeface="Arial"/>
              </a:rPr>
              <a:t>, ט' באדר תשס"ד </a:t>
            </a:r>
            <a:r>
              <a:rPr lang="he-IL" sz="1200" dirty="0" smtClean="0">
                <a:solidFill>
                  <a:srgbClr val="333333"/>
                </a:solidFill>
                <a:latin typeface="Arial"/>
              </a:rPr>
              <a:t>02/03/04</a:t>
            </a:r>
            <a:endParaRPr lang="he-IL" sz="1200" dirty="0" smtClean="0">
              <a:solidFill>
                <a:srgbClr val="333333"/>
              </a:solidFill>
              <a:latin typeface="Arial"/>
            </a:endParaRPr>
          </a:p>
        </p:txBody>
      </p:sp>
      <p:sp>
        <p:nvSpPr>
          <p:cNvPr id="4" name="מלבן 3"/>
          <p:cNvSpPr/>
          <p:nvPr/>
        </p:nvSpPr>
        <p:spPr>
          <a:xfrm>
            <a:off x="251520" y="5949280"/>
            <a:ext cx="7512323" cy="584775"/>
          </a:xfrm>
          <a:prstGeom prst="rect">
            <a:avLst/>
          </a:prstGeom>
        </p:spPr>
        <p:txBody>
          <a:bodyPr wrap="square">
            <a:spAutoFit/>
          </a:bodyPr>
          <a:lstStyle/>
          <a:p>
            <a:pPr algn="l"/>
            <a:r>
              <a:rPr lang="he-IL" sz="3200" dirty="0" smtClean="0">
                <a:solidFill>
                  <a:prstClr val="black"/>
                </a:solidFill>
              </a:rPr>
              <a:t>מתוך עיתון בשבע, מרץ 2004</a:t>
            </a:r>
            <a:endParaRPr lang="he-IL" dirty="0"/>
          </a:p>
        </p:txBody>
      </p:sp>
      <p:pic>
        <p:nvPicPr>
          <p:cNvPr id="34818" name="Picture 2" descr="תוצאת תמונה עבור בשבע"/>
          <p:cNvPicPr>
            <a:picLocks noChangeAspect="1" noChangeArrowheads="1"/>
          </p:cNvPicPr>
          <p:nvPr/>
        </p:nvPicPr>
        <p:blipFill>
          <a:blip r:embed="rId2" cstate="print"/>
          <a:srcRect/>
          <a:stretch>
            <a:fillRect/>
          </a:stretch>
        </p:blipFill>
        <p:spPr bwMode="auto">
          <a:xfrm>
            <a:off x="5327576" y="260648"/>
            <a:ext cx="3816424" cy="23592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188640"/>
            <a:ext cx="8748464" cy="6669360"/>
          </a:xfrm>
        </p:spPr>
        <p:txBody>
          <a:bodyPr>
            <a:normAutofit fontScale="85000" lnSpcReduction="10000"/>
          </a:bodyPr>
          <a:lstStyle/>
          <a:p>
            <a:pPr algn="just"/>
            <a:r>
              <a:rPr lang="he-IL" dirty="0" smtClean="0">
                <a:cs typeface="+mj-cs"/>
              </a:rPr>
              <a:t>החברה הישראלית </a:t>
            </a:r>
            <a:r>
              <a:rPr lang="he-IL" sz="4300" b="1" dirty="0" smtClean="0">
                <a:cs typeface="+mj-cs"/>
              </a:rPr>
              <a:t>מקוטבת מבחינה אידיאולוגית</a:t>
            </a:r>
            <a:r>
              <a:rPr lang="he-IL" dirty="0" smtClean="0">
                <a:cs typeface="+mj-cs"/>
              </a:rPr>
              <a:t>. קיטוב זה מקבל גוונים שונים בהתאם למציאות המדינית המשתנה, ומעלה שאלות וסוגיות קשות, אשר למשימותיו של צה"ל יש אליהן זיקה. </a:t>
            </a:r>
            <a:br>
              <a:rPr lang="he-IL" dirty="0" smtClean="0">
                <a:cs typeface="+mj-cs"/>
              </a:rPr>
            </a:br>
            <a:r>
              <a:rPr lang="he-IL" dirty="0" smtClean="0">
                <a:cs typeface="+mj-cs"/>
              </a:rPr>
              <a:t> צה"ל, כצבאה של מדינת ישראל , מדינה דמוקרטית,</a:t>
            </a:r>
            <a:r>
              <a:rPr lang="he-IL" sz="4200" b="1" dirty="0" smtClean="0">
                <a:cs typeface="+mj-cs"/>
              </a:rPr>
              <a:t> פועל </a:t>
            </a:r>
            <a:r>
              <a:rPr lang="he-IL" dirty="0" smtClean="0">
                <a:cs typeface="+mj-cs"/>
              </a:rPr>
              <a:t>לעיתים במציאות של </a:t>
            </a:r>
            <a:r>
              <a:rPr lang="he-IL" sz="4200" b="1" dirty="0" smtClean="0">
                <a:cs typeface="+mj-cs"/>
              </a:rPr>
              <a:t>היעדר הסכמה לאומית</a:t>
            </a:r>
            <a:r>
              <a:rPr lang="he-IL" dirty="0" smtClean="0">
                <a:cs typeface="+mj-cs"/>
              </a:rPr>
              <a:t>. מציאות זו מחייבת את צה"ל </a:t>
            </a:r>
            <a:r>
              <a:rPr lang="he-IL" sz="4200" b="1" dirty="0" smtClean="0">
                <a:cs typeface="+mj-cs"/>
              </a:rPr>
              <a:t>שלא לנקוט עמדה</a:t>
            </a:r>
            <a:r>
              <a:rPr lang="he-IL" dirty="0" smtClean="0">
                <a:cs typeface="+mj-cs"/>
              </a:rPr>
              <a:t>, הנוגעת ללב הדיון הפוליטי ולממש את חובתו לבצע במסגרת החוק והמשטר הדמוקרטי את המשימות המוטלות עליו על ידי הדרג המדיני.</a:t>
            </a:r>
          </a:p>
          <a:p>
            <a:pPr algn="just"/>
            <a:endParaRPr lang="he-IL" dirty="0" smtClean="0">
              <a:cs typeface="+mj-cs"/>
            </a:endParaRPr>
          </a:p>
          <a:p>
            <a:pPr algn="just"/>
            <a:r>
              <a:rPr lang="he-IL" dirty="0" smtClean="0">
                <a:cs typeface="+mj-cs"/>
              </a:rPr>
              <a:t/>
            </a:r>
            <a:br>
              <a:rPr lang="he-IL" dirty="0" smtClean="0">
                <a:cs typeface="+mj-cs"/>
              </a:rPr>
            </a:br>
            <a:r>
              <a:rPr lang="he-IL" sz="4200" b="1" dirty="0" smtClean="0">
                <a:cs typeface="+mj-cs"/>
              </a:rPr>
              <a:t>צה"ל אינו מגדיר "יהדות" מהי או "ישראליות" מהי</a:t>
            </a:r>
            <a:r>
              <a:rPr lang="he-IL" dirty="0" smtClean="0">
                <a:cs typeface="+mj-cs"/>
              </a:rPr>
              <a:t>. מקומן של שאלות אלה הוא </a:t>
            </a:r>
            <a:r>
              <a:rPr lang="he-IL" sz="4200" b="1" dirty="0" smtClean="0">
                <a:cs typeface="+mj-cs"/>
              </a:rPr>
              <a:t>ה"מגרש החברתי", </a:t>
            </a:r>
            <a:r>
              <a:rPr lang="he-IL" dirty="0" smtClean="0">
                <a:cs typeface="+mj-cs"/>
              </a:rPr>
              <a:t>ושם הן אמורות להידון ולהתברר. יחד עם זאת, צה"ל מסתמך על אירועים, מסורות, דעות, סמלים וטקסים שונים מתוך אוצר הזיכרון ההיסטורי היהודי, כדי לגבש את הכרתם הלאומית של המשרתים בו.</a:t>
            </a:r>
          </a:p>
          <a:p>
            <a:endParaRPr lang="he-I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כמה אבחנות</a:t>
            </a:r>
            <a:endParaRPr lang="he-IL" dirty="0"/>
          </a:p>
        </p:txBody>
      </p:sp>
      <p:sp>
        <p:nvSpPr>
          <p:cNvPr id="3" name="מציין מיקום תוכן 2"/>
          <p:cNvSpPr>
            <a:spLocks noGrp="1"/>
          </p:cNvSpPr>
          <p:nvPr>
            <p:ph idx="1"/>
          </p:nvPr>
        </p:nvSpPr>
        <p:spPr>
          <a:xfrm>
            <a:off x="457200" y="1600200"/>
            <a:ext cx="7355160" cy="4525963"/>
          </a:xfrm>
        </p:spPr>
        <p:txBody>
          <a:bodyPr>
            <a:normAutofit/>
          </a:bodyPr>
          <a:lstStyle/>
          <a:p>
            <a:pPr>
              <a:lnSpc>
                <a:spcPct val="250000"/>
              </a:lnSpc>
              <a:buFont typeface="Wingdings" pitchFamily="2" charset="2"/>
              <a:buChar char="q"/>
            </a:pPr>
            <a:r>
              <a:rPr lang="he-IL" dirty="0" smtClean="0">
                <a:cs typeface="+mj-cs"/>
              </a:rPr>
              <a:t>אבחנה בין מרחב פרטי למרחב ציבורי</a:t>
            </a:r>
          </a:p>
          <a:p>
            <a:pPr>
              <a:lnSpc>
                <a:spcPct val="250000"/>
              </a:lnSpc>
              <a:buFont typeface="Wingdings" pitchFamily="2" charset="2"/>
              <a:buChar char="q"/>
            </a:pPr>
            <a:r>
              <a:rPr lang="he-IL" dirty="0" smtClean="0">
                <a:cs typeface="+mj-cs"/>
              </a:rPr>
              <a:t>מסרים "סגורים" ומסרים "פתוחים"</a:t>
            </a:r>
          </a:p>
          <a:p>
            <a:pPr>
              <a:lnSpc>
                <a:spcPct val="250000"/>
              </a:lnSpc>
              <a:buFont typeface="Wingdings" pitchFamily="2" charset="2"/>
              <a:buChar char="q"/>
            </a:pPr>
            <a:r>
              <a:rPr lang="he-IL" dirty="0" smtClean="0">
                <a:cs typeface="+mj-cs"/>
              </a:rPr>
              <a:t>חיילי חובה לעומת אנשי קבע</a:t>
            </a:r>
            <a:endParaRPr lang="he-IL" dirty="0">
              <a:cs typeface="+mj-cs"/>
            </a:endParaRPr>
          </a:p>
        </p:txBody>
      </p:sp>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415</Words>
  <Application>Microsoft Office PowerPoint</Application>
  <PresentationFormat>‫הצגה על המסך (4:3)</PresentationFormat>
  <Paragraphs>67</Paragraphs>
  <Slides>13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13</vt:i4>
      </vt:variant>
    </vt:vector>
  </HeadingPairs>
  <TitlesOfParts>
    <vt:vector size="14" baseType="lpstr">
      <vt:lpstr>ערכת נושא Office</vt:lpstr>
      <vt:lpstr>דמותו של צה"ל קווים במתח הנוכחי </vt:lpstr>
      <vt:lpstr>שקופית 2</vt:lpstr>
      <vt:lpstr> </vt:lpstr>
      <vt:lpstr>   </vt:lpstr>
      <vt:lpstr>שקופית 5</vt:lpstr>
      <vt:lpstr> תפיסת  "ייעוד וייחוד" 2004 </vt:lpstr>
      <vt:lpstr>שקופית 7</vt:lpstr>
      <vt:lpstr>שקופית 8</vt:lpstr>
      <vt:lpstr>כמה אבחנות</vt:lpstr>
      <vt:lpstr>סיכום עד כאן - </vt:lpstr>
      <vt:lpstr>הרמטכ"ל הנוכחי, עם כניסתו לתפקיד נותן מספר דגשים</vt:lpstr>
      <vt:lpstr>נקודות ציון</vt:lpstr>
      <vt:lpstr>שקופית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דמותו של צה"ל קווים למתח הנוכחי</dc:title>
  <dc:creator>User</dc:creator>
  <cp:lastModifiedBy>User</cp:lastModifiedBy>
  <cp:revision>3</cp:revision>
  <dcterms:created xsi:type="dcterms:W3CDTF">2017-04-04T17:10:24Z</dcterms:created>
  <dcterms:modified xsi:type="dcterms:W3CDTF">2017-04-05T20:39:55Z</dcterms:modified>
</cp:coreProperties>
</file>