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41" r:id="rId3"/>
    <p:sldId id="349" r:id="rId4"/>
    <p:sldId id="329" r:id="rId5"/>
    <p:sldId id="350" r:id="rId6"/>
    <p:sldId id="351" r:id="rId7"/>
    <p:sldId id="352" r:id="rId8"/>
    <p:sldId id="355" r:id="rId9"/>
    <p:sldId id="353" r:id="rId10"/>
    <p:sldId id="360" r:id="rId11"/>
    <p:sldId id="347" r:id="rId12"/>
    <p:sldId id="354" r:id="rId13"/>
    <p:sldId id="357" r:id="rId14"/>
    <p:sldId id="358" r:id="rId15"/>
    <p:sldId id="342" r:id="rId1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יוסי בן-ארצי" initials="יב" lastIdx="1" clrIdx="0">
    <p:extLst>
      <p:ext uri="{19B8F6BF-5375-455C-9EA6-DF929625EA0E}">
        <p15:presenceInfo xmlns:p15="http://schemas.microsoft.com/office/powerpoint/2012/main" userId="יוסי בן-ארצי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4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9-07T20:59:10.431" idx="1">
    <p:pos x="2748" y="1782"/>
    <p:text>האישור הצכני והאקדמי הוא באחריותי כי זה קורס...אישור כללי זה המב''ל</p:text>
    <p:extLst>
      <p:ext uri="{C676402C-5697-4E1C-873F-D02D1690AC5C}">
        <p15:threadingInfo xmlns:p15="http://schemas.microsoft.com/office/powerpoint/2012/main" timeZoneBias="-1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ז'/אלול/תשע"ט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ז'/אלול/תשע"ט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3279635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תדריך לסיורי </a:t>
            </a:r>
            <a:r>
              <a:rPr lang="he-IL" sz="4800" b="1" cap="none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r>
              <a:rPr lang="he-IL" sz="4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ולסמינר וסיור אירופה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ספטמבר 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5923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הסיור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47" y="1789052"/>
            <a:ext cx="10149333" cy="8217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מדינה חברה באיחוד האירופי, וביצוע חקירה סביב </a:t>
            </a:r>
            <a:r>
              <a:rPr lang="he-IL" sz="2200" b="1" dirty="0">
                <a:latin typeface="Levenim MT" panose="02010502060101010101" pitchFamily="2" charset="-79"/>
                <a:cs typeface="Levenim MT" panose="02010502060101010101" pitchFamily="2" charset="-79"/>
              </a:rPr>
              <a:t>מרכיב נבחר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 של הביטחון הלאומי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המהווה אתגר עכשווי </a:t>
            </a:r>
            <a:r>
              <a:rPr lang="he-IL" sz="2200" dirty="0" err="1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עימו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היא מתמודדת,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 על רקע כלל היבטי הביטחון הלאומי באותה מדינה</a:t>
            </a: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נאט"ו והאיחוד האירופי כארגונים בינלאומיים מרכזיים במערכת העולמית, וחקר השפעתם על ממדים בביטחון הלאומי הישראלי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סיכום עונת הלימודים הגלובאלית</a:t>
            </a:r>
          </a:p>
          <a:p>
            <a:pPr algn="just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            הסמינר והסיור מהווים קורס אקדמי המזכה ב- 3 שש"ס 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69476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9233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הסיור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455" y="1721619"/>
            <a:ext cx="9184425" cy="750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10-14 בנובמבר 2019 </a:t>
            </a: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ימים א' – ג' - סיור צוותי ב- 4 מדינות: </a:t>
            </a:r>
          </a:p>
          <a:p>
            <a:pPr marL="1485900" lvl="2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1 – גרמניה</a:t>
            </a:r>
          </a:p>
          <a:p>
            <a:pPr marL="1485900" lvl="2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2 – יוון</a:t>
            </a:r>
          </a:p>
          <a:p>
            <a:pPr marL="1485900" lvl="2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3 – בריטניה </a:t>
            </a:r>
          </a:p>
          <a:p>
            <a:pPr marL="1485900" lvl="2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4 – קפריסין</a:t>
            </a: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ימים ד'-ה' – סיור משותף בבריסל בנאט"ו ובמוסדות האיחוד האירופי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8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b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919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73152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931" y="511833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47" y="1656072"/>
            <a:ext cx="10149333" cy="715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כהכנה לסיור יתקיים סמינר למידה צוותי על פי המדינה אליה יוצא כל צוות, ויום הכנה משותף לנאט"ו ולמוסדות האיחוד האירופי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בכל צוות ייקבעו מובילים</a:t>
            </a: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;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תפקידם להבנות את תהליך הלמידה, יחד עם מדריך הצוות ומומחה תוכן אשר יוצמד לכל קבוצה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הסמינר יתחלק בין טעינה בתוכן הרלוונטי לסיור, לבין עבודה אישית וקבוצתית בניסוח שאלת המחקר וביצוע החקירה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לכל צוות יצטרף גורם מנהלי שיסייע בכל התהליך הארגוני בתכנון ותוך כדי הסיור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החלק המשותף של הסיור יובל בצורה מרוכזת על ידי סגל </a:t>
            </a:r>
            <a:r>
              <a:rPr lang="he-IL" sz="2200" dirty="0" err="1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המב"ל</a:t>
            </a: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55512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70688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מנחים מלווים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6296" y="2070754"/>
            <a:ext cx="8404070" cy="558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גרמניה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–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מנהלת המרכז לחקר אירופה וגרמניה באוניברסיטת חיפה, גב' </a:t>
            </a:r>
            <a:r>
              <a:rPr 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קתרינה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קונארק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יוון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שגריר ישראל לשעבר באתונה, מר רן </a:t>
            </a:r>
            <a:r>
              <a:rPr lang="he-IL" alt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קוריאל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בריטניה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נספח בריטניה בישראל, אל"ם ג'יימס </a:t>
            </a:r>
            <a:r>
              <a:rPr lang="he-IL" alt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פרייסט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קפריסין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פרופ' יוסי בן ארצי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b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9643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8375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תוצרים נדרשים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837396" y="1914020"/>
            <a:ext cx="10277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שאלת </a:t>
            </a:r>
            <a:r>
              <a:rPr lang="he-IL" sz="2400" strike="sngStrik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המחקר </a:t>
            </a:r>
            <a:r>
              <a:rPr lang="he-I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400" dirty="0">
                <a:highlight>
                  <a:srgbClr val="FFFF00"/>
                </a:highlight>
                <a:latin typeface="Levenim MT" panose="02010502060101010101" pitchFamily="2" charset="-79"/>
                <a:cs typeface="Levenim MT" panose="02010502060101010101" pitchFamily="2" charset="-79"/>
              </a:rPr>
              <a:t>הלימוד והחקירה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(תובא לאישור)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תכנית מפורטת לימי ההכנה ולסיור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תיק סיור מפורט, הכולל את התכנית וחומרי עזר ע"פ הצורך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תחקיר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מצגת מסכמת (לא חווייתית) ובה: מטרה, שאלות החקירה, עיקרי התובנות שנלמדו בסיור, לקחים והערות המשתתפים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82421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849" y="1927086"/>
            <a:ext cx="10255951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ניצול זמן ההכנה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הובלה של המשתתפים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חשיבה יצירתית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קוד התנהגות וקוד לבוש בחו"ל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>
                <a:latin typeface="Levenim MT" panose="02010502060101010101" pitchFamily="2" charset="-79"/>
                <a:cs typeface="Levenim MT" panose="02010502060101010101" pitchFamily="2" charset="-79"/>
              </a:rPr>
              <a:t>חובת השתתפות בכל המופעים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מנהלות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הזמנת טיסות ואפשרות לשילוב חופשות פרטיות</a:t>
            </a:r>
          </a:p>
          <a:p>
            <a:pPr marL="0" lvl="1" indent="0"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/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/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21812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82622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כללי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953212"/>
            <a:ext cx="10255951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במהלך העונה הישראלית מתוכננים להתקיים שלושה סיורי ביטחון לאומי:</a:t>
            </a: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 צפון (28-26 נובמבר)</a:t>
            </a: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 דרום (19-17 דצמבר)</a:t>
            </a: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 יו"ש וירושלים (30-28 ינואר)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תכנון הסיורים וההכנות לקראתם יהיו באחריות צוות משתתפים מוביל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alt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 ומערכת ההכנות מהווים קורס אקדמי המזכה ב- 4 שש"ס 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134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הסיורים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29" y="1963003"/>
            <a:ext cx="10255951" cy="6294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הרחבת הידע בתחומי הביטחון הלאומי השונים על ידי מפגש עם נושאים, דמויות, ומקומות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היכרות עם מרכיבי העוצמה הלאומית לצד פערים ומתחים שונים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היכרות עם משאבי המדינה, רציונל חלוקתם והשפעתם על הביטחון הלאומי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תפיסה ביקורתית על הנלמד </a:t>
            </a:r>
            <a:r>
              <a:rPr lang="en-US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בין התיאוריה והמעשה</a:t>
            </a:r>
          </a:p>
          <a:p>
            <a:pPr>
              <a:lnSpc>
                <a:spcPct val="150000"/>
              </a:lnSpc>
            </a:pP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b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396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חלוקת אחריות על סיורי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124367"/>
            <a:ext cx="9745978" cy="438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 צפון 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צוות 3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 דרום 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צוות 1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 יו"ש וירושלים 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צוות 4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תפקידי הצוות המוביל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1993737"/>
            <a:ext cx="9745978" cy="6143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עצמי של האזור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תכנון רציונל הסיור (מאפייני האזור, איזון בין התכנים)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סיורי הכנה, מפגשים מקדימים, הכנת תכנית צל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העברת ידע מקדים במליאה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הפניה לחומרי קריאה, מצגות, אתרים ועוד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הכנת עזרים וחלוקת משימות לחברי הצוות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הובלת הסיור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</a:p>
        </p:txBody>
      </p:sp>
    </p:spTree>
    <p:extLst>
      <p:ext uri="{BB962C8B-B14F-4D97-AF65-F5344CB8AC3E}">
        <p14:creationId xmlns:p14="http://schemas.microsoft.com/office/powerpoint/2010/main" val="925490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5081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אבני הדרך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45695" y="1688973"/>
            <a:ext cx="1120018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סיעור מוחות לגיבוש כיוונים מרכזיים - בצוות המוביל ובצוות האחראי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גיבוש מתווה הסיור, והזיקה לתכני הלימוד – בצוות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אישור תכנית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הסיור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– מדריך, </a:t>
            </a:r>
            <a:r>
              <a:rPr lang="he-IL" sz="2400" strike="sngStrike" dirty="0">
                <a:latin typeface="Levenim MT" panose="02010502060101010101" pitchFamily="2" charset="-79"/>
                <a:cs typeface="Levenim MT" panose="02010502060101010101" pitchFamily="2" charset="-79"/>
              </a:rPr>
              <a:t>פרופ' יוסי בן ארצי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מד"רית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ומפקד המכללות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highlight>
                  <a:srgbClr val="FFFF00"/>
                </a:highlight>
                <a:latin typeface="Levenim MT" panose="02010502060101010101" pitchFamily="2" charset="-79"/>
                <a:cs typeface="Levenim MT" panose="02010502060101010101" pitchFamily="2" charset="-79"/>
              </a:rPr>
              <a:t>אישור תכני ואקדמי – פרופ' יוסי בן ארצי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 תכנים רלוונטיים לסיור – שלב ההכנה והטעינה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הכנת חומרי קריאה, מפות, </a:t>
            </a:r>
            <a:r>
              <a:rPr 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תצ"אות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, צילום פנורמי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בסיור עצמו - הובלה, תיאום, הנחיית התכנים, שימוש בעזרים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לאחר הסיור – עיבוד התובנות מהסיור</a:t>
            </a:r>
          </a:p>
        </p:txBody>
      </p:sp>
    </p:spTree>
    <p:extLst>
      <p:ext uri="{BB962C8B-B14F-4D97-AF65-F5344CB8AC3E}">
        <p14:creationId xmlns:p14="http://schemas.microsoft.com/office/powerpoint/2010/main" val="2939860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26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לתכנון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928835" y="1714666"/>
            <a:ext cx="1037271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strike="sngStrike" dirty="0">
                <a:latin typeface="Levenim MT" panose="02010502060101010101" pitchFamily="2" charset="-79"/>
                <a:cs typeface="Levenim MT" panose="02010502060101010101" pitchFamily="2" charset="-79"/>
              </a:rPr>
              <a:t>עיסוק בכל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400" dirty="0">
                <a:highlight>
                  <a:srgbClr val="FFFF00"/>
                </a:highlight>
                <a:latin typeface="Levenim MT" panose="02010502060101010101" pitchFamily="2" charset="-79"/>
                <a:cs typeface="Levenim MT" panose="02010502060101010101" pitchFamily="2" charset="-79"/>
              </a:rPr>
              <a:t>שילוב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מרכיבי הביטחון הלאומי תוך שמירה על איזון ביניהם (כלכלי, מדיני, בטחוני וחברתי)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ניסוח שאלות חקר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שילוב מרצים ומקומות חשובים ומרכזיים לביטחון הלאומי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חדשנות ויצירתיות בתכנון הסיור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גיבוש חברתי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שילוב עיבוד צוותי</a:t>
            </a:r>
          </a:p>
        </p:txBody>
      </p:sp>
    </p:spTree>
    <p:extLst>
      <p:ext uri="{BB962C8B-B14F-4D97-AF65-F5344CB8AC3E}">
        <p14:creationId xmlns:p14="http://schemas.microsoft.com/office/powerpoint/2010/main" val="2814115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8605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תוצרים נדרשים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837396" y="2070776"/>
            <a:ext cx="10277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שאלה/</a:t>
            </a:r>
            <a:r>
              <a:rPr 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ות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400" strike="sngStrike" dirty="0">
                <a:latin typeface="Levenim MT" panose="02010502060101010101" pitchFamily="2" charset="-79"/>
                <a:cs typeface="Levenim MT" panose="02010502060101010101" pitchFamily="2" charset="-79"/>
              </a:rPr>
              <a:t>מחקר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הלימוד והחקירה (יובאו לאישור)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תכנית מפורטת לימי ההכנה ולסיור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תיק סיור מפורט, הכולל את התכנית וחומרי עזר ע"פ הצורך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תחקיר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מצגת מסכמת ובה עיקרי התובנות שנלמדו בסיור, לקחים והערות המשתתפים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72262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836588" y="2035687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60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אירופה</a:t>
            </a:r>
          </a:p>
        </p:txBody>
      </p:sp>
    </p:spTree>
    <p:extLst>
      <p:ext uri="{BB962C8B-B14F-4D97-AF65-F5344CB8AC3E}">
        <p14:creationId xmlns:p14="http://schemas.microsoft.com/office/powerpoint/2010/main" val="181474840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12716</TotalTime>
  <Words>674</Words>
  <Application>Microsoft Office PowerPoint</Application>
  <PresentationFormat>מסך רחב</PresentationFormat>
  <Paragraphs>138</Paragraphs>
  <Slides>15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Levenim MT</vt:lpstr>
      <vt:lpstr>Wingdings</vt:lpstr>
      <vt:lpstr>ערכת נושא Office</vt:lpstr>
      <vt:lpstr>המכללה לביטחון לאומי – מחזור מ"ז</vt:lpstr>
      <vt:lpstr>כללי</vt:lpstr>
      <vt:lpstr>מטרות הסיורים</vt:lpstr>
      <vt:lpstr>חלוקת אחריות על סיורי הבטל"ם</vt:lpstr>
      <vt:lpstr>תפקידי הצוות המוביל</vt:lpstr>
      <vt:lpstr>אבני הדרך</vt:lpstr>
      <vt:lpstr>עקרונות לתכנון</vt:lpstr>
      <vt:lpstr>תוצרים נדרשים</vt:lpstr>
      <vt:lpstr>מצגת של PowerPoint‏</vt:lpstr>
      <vt:lpstr>מטרות הסיור</vt:lpstr>
      <vt:lpstr>מבנה הסיור</vt:lpstr>
      <vt:lpstr>השיטה</vt:lpstr>
      <vt:lpstr>מנחים מלווים</vt:lpstr>
      <vt:lpstr>תוצרים נדרשים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יוסי בן-ארצי</cp:lastModifiedBy>
  <cp:revision>333</cp:revision>
  <cp:lastPrinted>2019-09-04T04:53:51Z</cp:lastPrinted>
  <dcterms:created xsi:type="dcterms:W3CDTF">2017-08-17T05:53:13Z</dcterms:created>
  <dcterms:modified xsi:type="dcterms:W3CDTF">2019-09-07T18:03:56Z</dcterms:modified>
</cp:coreProperties>
</file>