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</p:sldMasterIdLst>
  <p:sldIdLst>
    <p:sldId id="257" r:id="rId3"/>
    <p:sldId id="275" r:id="rId4"/>
    <p:sldId id="276" r:id="rId5"/>
    <p:sldId id="274" r:id="rId6"/>
    <p:sldId id="278" r:id="rId7"/>
    <p:sldId id="279" r:id="rId8"/>
    <p:sldId id="280" r:id="rId9"/>
    <p:sldId id="281" r:id="rId10"/>
    <p:sldId id="282" r:id="rId11"/>
    <p:sldId id="273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יוסי בן-ארצי" initials="יב" lastIdx="7" clrIdx="0">
    <p:extLst>
      <p:ext uri="{19B8F6BF-5375-455C-9EA6-DF929625EA0E}">
        <p15:presenceInfo xmlns:p15="http://schemas.microsoft.com/office/powerpoint/2012/main" userId="יוסי בן-ארצי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15T21:47:14.891" idx="3">
    <p:pos x="5628" y="2910"/>
    <p:text>בלי פסיק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15T21:44:40.184" idx="1">
    <p:pos x="4855" y="236"/>
    <p:text>כאן הייתי מציע הפרדה ל 2-3 שקפים: רגיונאליים וייעודיים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15T21:46:56.367" idx="2">
    <p:pos x="3600" y="2154"/>
    <p:text>ייעודיות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15T21:48:13.406" idx="4">
    <p:pos x="6882" y="2172"/>
    <p:text>חומרי</p:text>
    <p:extLst>
      <p:ext uri="{C676402C-5697-4E1C-873F-D02D1690AC5C}">
        <p15:threadingInfo xmlns:p15="http://schemas.microsoft.com/office/powerpoint/2012/main" timeZoneBias="-180"/>
      </p:ext>
    </p:extLst>
  </p:cm>
  <p:cm authorId="1" dt="2019-08-15T21:48:20.204" idx="5">
    <p:pos x="7670" y="10"/>
    <p:text>ומפות, תצ''אות ופנורמות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15T21:48:53.448" idx="6">
    <p:pos x="5918" y="358"/>
    <p:text>לתכנון הסיור</p:text>
    <p:extLst>
      <p:ext uri="{C676402C-5697-4E1C-873F-D02D1690AC5C}">
        <p15:threadingInfo xmlns:p15="http://schemas.microsoft.com/office/powerpoint/2012/main" timeZoneBias="-180"/>
      </p:ext>
    </p:extLst>
  </p:cm>
  <p:cm authorId="1" dt="2019-08-15T21:49:14.972" idx="7">
    <p:pos x="6534" y="3324"/>
    <p:text>י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70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65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06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72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522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345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423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3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0636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090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3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5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3578331" y="2863632"/>
            <a:ext cx="503535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תדריך לסיורי </a:t>
            </a:r>
            <a:r>
              <a:rPr lang="he-IL" sz="40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3231112" y="5060871"/>
            <a:ext cx="2108269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ספטמבר 2019 </a:t>
            </a: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708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10315621" y="375383"/>
            <a:ext cx="137569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כללי</a:t>
            </a:r>
          </a:p>
        </p:txBody>
      </p:sp>
      <p:sp>
        <p:nvSpPr>
          <p:cNvPr id="2" name="מלבן 1"/>
          <p:cNvSpPr/>
          <p:nvPr/>
        </p:nvSpPr>
        <p:spPr>
          <a:xfrm>
            <a:off x="5930537" y="1282899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במהלך השנה נקיים מגוון סיורים לימודיים בארץ ובחו"ל: גאוגרפיים, נושאיים וביקורים בארגונים.</a:t>
            </a:r>
            <a:endParaRPr 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הסיורים הינם חלק מתוכנית לימוד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הסיורים הגיאוגרפיים והנושאיים הינם קורס אקדמי לכל דבר.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לכל סיור יוגדר צוות חניכים מוביל.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אורכם של הסיורים משתנה.</a:t>
            </a:r>
          </a:p>
        </p:txBody>
      </p:sp>
    </p:spTree>
    <p:extLst>
      <p:ext uri="{BB962C8B-B14F-4D97-AF65-F5344CB8AC3E}">
        <p14:creationId xmlns:p14="http://schemas.microsoft.com/office/powerpoint/2010/main" val="43319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996623" y="375383"/>
            <a:ext cx="1694696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מטרה</a:t>
            </a:r>
          </a:p>
        </p:txBody>
      </p:sp>
      <p:sp>
        <p:nvSpPr>
          <p:cNvPr id="2" name="מלבן 1"/>
          <p:cNvSpPr/>
          <p:nvPr/>
        </p:nvSpPr>
        <p:spPr>
          <a:xfrm>
            <a:off x="4876800" y="1596481"/>
            <a:ext cx="719327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הרחבת הידע בתחומי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השונים על ידי מפגש עם נושאים, דמויות, ומקומות.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עם מרכיבי העוצמה הלאומית לצד פערים ומתחים שונים.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עם משאבי המדינה,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רציונאל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חלוקתם והשפעתם על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b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פיתוח תפיסה ביקורתית על הנלמד - בין התיאוריה והמעשה.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אחריות משתתפים על הלמידה ועל החוויה.</a:t>
            </a:r>
          </a:p>
        </p:txBody>
      </p:sp>
    </p:spTree>
    <p:extLst>
      <p:ext uri="{BB962C8B-B14F-4D97-AF65-F5344CB8AC3E}">
        <p14:creationId xmlns:p14="http://schemas.microsoft.com/office/powerpoint/2010/main" val="228360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7707535" y="375383"/>
            <a:ext cx="3983784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הסיורים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448834"/>
              </p:ext>
            </p:extLst>
          </p:nvPr>
        </p:nvGraphicFramePr>
        <p:xfrm>
          <a:off x="1872952" y="1495002"/>
          <a:ext cx="9509757" cy="519176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2747616">
                  <a:extLst>
                    <a:ext uri="{9D8B030D-6E8A-4147-A177-3AD203B41FA5}">
                      <a16:colId xmlns:a16="http://schemas.microsoft.com/office/drawing/2014/main" val="507369834"/>
                    </a:ext>
                  </a:extLst>
                </a:gridCol>
                <a:gridCol w="3592222">
                  <a:extLst>
                    <a:ext uri="{9D8B030D-6E8A-4147-A177-3AD203B41FA5}">
                      <a16:colId xmlns:a16="http://schemas.microsoft.com/office/drawing/2014/main" val="1156008694"/>
                    </a:ext>
                  </a:extLst>
                </a:gridCol>
                <a:gridCol w="3169919">
                  <a:extLst>
                    <a:ext uri="{9D8B030D-6E8A-4147-A177-3AD203B41FA5}">
                      <a16:colId xmlns:a16="http://schemas.microsoft.com/office/drawing/2014/main" val="571249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1" u="sng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תאריך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u="sng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שם הסיור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u="sng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אחריות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178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29.10.19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משרד החוץ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ממשרד החוץ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856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10-14.11.19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אירופה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צוותית</a:t>
                      </a:r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he-IL" sz="1800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וקורסית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5989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26-28.11.19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צפון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5585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17-19.12.19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דרום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464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28-30.1.20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</a:t>
                      </a:r>
                      <a:r>
                        <a:rPr lang="he-IL" sz="1800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איו"ש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3351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4.2.20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יפית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93101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12.3.20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משטרה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מהמשטרה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427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16.3.20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אמ"ן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מאמ"ן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6726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23.3.20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נציבות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מהשירות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8613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30.3.20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שירות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מהנציבות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8760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19-20.4.20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011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3-7.5.20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מזרח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ציוותים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807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14-25.6.20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ארה"ב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צוותית</a:t>
                      </a:r>
                      <a:r>
                        <a:rPr lang="he-IL" sz="1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he-IL" sz="1800" dirty="0" err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וקורסית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8286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0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8638880" y="375383"/>
            <a:ext cx="3052439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מוביל </a:t>
            </a:r>
          </a:p>
        </p:txBody>
      </p:sp>
      <p:sp>
        <p:nvSpPr>
          <p:cNvPr id="2" name="מלבן 1"/>
          <p:cNvSpPr/>
          <p:nvPr/>
        </p:nvSpPr>
        <p:spPr>
          <a:xfrm>
            <a:off x="4381500" y="1736089"/>
            <a:ext cx="74885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לימוד עצמי של האזור, המרצים והמקומות.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תכנון רציונל הסיור (מאפייני האזור, איזון בין התכנים, סיורי הכנה, מפגשים מקדימים ועוד)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העברת ידע מקדים במליאה ובקבוצות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יעודיות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הפניה לחומרי קריאה, מצגות, אתרים ועוד.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עזרים וחלוקת משימות לחברי הצוות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הובלת הסיור</a:t>
            </a:r>
          </a:p>
        </p:txBody>
      </p:sp>
    </p:spTree>
    <p:extLst>
      <p:ext uri="{BB962C8B-B14F-4D97-AF65-F5344CB8AC3E}">
        <p14:creationId xmlns:p14="http://schemas.microsoft.com/office/powerpoint/2010/main" val="2639848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015585" y="375383"/>
            <a:ext cx="2675734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אבני דרך </a:t>
            </a:r>
          </a:p>
        </p:txBody>
      </p:sp>
      <p:sp>
        <p:nvSpPr>
          <p:cNvPr id="2" name="מלבן 1"/>
          <p:cNvSpPr/>
          <p:nvPr/>
        </p:nvSpPr>
        <p:spPr>
          <a:xfrm>
            <a:off x="4400550" y="1126489"/>
            <a:ext cx="748854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סיעור מוחות לגיבוש כוונים מרכזיים – בצוות המוביל ובצוות האחראי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קביעת מובילים – בצוות 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גיבוש מתווה הסיור, והזיקה לתכני הלימוד – בצוות 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אישורי תוכניות – מדריך, יוסי בן ארצי, מד"ר ואלוף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לימוד תכנים רלוונטיים לסיור – שלב ההכנה והטעינה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חומר קריאה.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תכנית הסיור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הובלה,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תיאום, הנחיית התכנים – בסיור עצמו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העמקת התובנות מהסיור – עיבוד לאחר הסיור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עיבוד עומק של התובנות – הגשת תוצרים</a:t>
            </a:r>
            <a:endParaRPr lang="he-IL" sz="24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8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406718" y="375383"/>
            <a:ext cx="2284601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עקרונות</a:t>
            </a:r>
          </a:p>
        </p:txBody>
      </p:sp>
      <p:sp>
        <p:nvSpPr>
          <p:cNvPr id="2" name="מלבן 1"/>
          <p:cNvSpPr/>
          <p:nvPr/>
        </p:nvSpPr>
        <p:spPr>
          <a:xfrm>
            <a:off x="4400550" y="1126489"/>
            <a:ext cx="7488549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משכי הטעינה ישמשו להצגת הנושא או האזור כשלב מקדים לסיור עצמו.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הצוות כולו מעורב במשימה.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עיסוק בכל מרכיבי הביטחון הלאומי תוך שמירה על איזון בין המרכיבים (כלכלי, מדיני, בטחוני וחברתי).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סיורי הכנה, מפגשים מקדימים ותוכנית צל – מקרים ותגובות.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ניסוח שאלות חקר המחייבות העמקה.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שילוב מרצים ומקומות  חשובים ומרכזיים </a:t>
            </a:r>
            <a:r>
              <a:rPr lang="he-IL" sz="20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לבטל"מ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הסתייעות בגורמי </a:t>
            </a:r>
            <a:r>
              <a:rPr lang="he-IL" sz="20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קש"ח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ומחקר.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מנהלה ותקציב – תכנון מותאם לנסיבות.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חדשנות </a:t>
            </a:r>
            <a:r>
              <a:rPr lang="he-IL" sz="20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ויצרתיות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"אם תרצו להעפיל גבוה השתמשו ברגליכם שלכם".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גיבוש חברתי ותיעוד.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i="0" u="none" strike="noStrike" dirty="0">
                <a:solidFill>
                  <a:srgbClr val="FFFF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עיבוד צוותי ביום השני , סיום מוקדם ביום האחרון</a:t>
            </a:r>
            <a:endParaRPr lang="he-IL" sz="24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82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669611" y="375383"/>
            <a:ext cx="202170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תוצרים</a:t>
            </a:r>
          </a:p>
        </p:txBody>
      </p:sp>
      <p:sp>
        <p:nvSpPr>
          <p:cNvPr id="2" name="מלבן 1"/>
          <p:cNvSpPr/>
          <p:nvPr/>
        </p:nvSpPr>
        <p:spPr>
          <a:xfrm>
            <a:off x="4400550" y="1126489"/>
            <a:ext cx="748854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מסמך שאלות החקר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תעודת זהות של המדינה/אזור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תכנית הכנה וטעינה מאושרת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תכנית סיור מאושרת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תחקיר סיור – לקחים לשימור ושיפור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עיבוד סיור – מענה על שאלות החקר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תיק סיור  - כולל נספחי מנהלה ושליטה, דוברים, מקומות, מתן תשורות, אחריות לפי ימים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מצגת (שתוצג במליאה ותענה על שאלות החקר) – מטלה אקדמית </a:t>
            </a:r>
          </a:p>
        </p:txBody>
      </p:sp>
    </p:spTree>
    <p:extLst>
      <p:ext uri="{BB962C8B-B14F-4D97-AF65-F5344CB8AC3E}">
        <p14:creationId xmlns:p14="http://schemas.microsoft.com/office/powerpoint/2010/main" val="2884168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886017" y="375383"/>
            <a:ext cx="1805302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דגשים</a:t>
            </a:r>
          </a:p>
        </p:txBody>
      </p:sp>
      <p:sp>
        <p:nvSpPr>
          <p:cNvPr id="5" name="מלבן 4"/>
          <p:cNvSpPr/>
          <p:nvPr/>
        </p:nvSpPr>
        <p:spPr>
          <a:xfrm>
            <a:off x="4400550" y="1126489"/>
            <a:ext cx="74885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ייצוגיות וממלכתיות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עמידה בלוחות זמנים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קוד לבוש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חלוקת תשורות והצגת דוברים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הקשבה ושאלת שאלות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אבטחה ובטיחות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תעודה מזהה ובתוקף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"שולחן השבת המשפחתי"  </a:t>
            </a:r>
          </a:p>
        </p:txBody>
      </p:sp>
    </p:spTree>
    <p:extLst>
      <p:ext uri="{BB962C8B-B14F-4D97-AF65-F5344CB8AC3E}">
        <p14:creationId xmlns:p14="http://schemas.microsoft.com/office/powerpoint/2010/main" val="3567380229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460</Words>
  <Application>Microsoft Office PowerPoint</Application>
  <PresentationFormat>מסך רחב</PresentationFormat>
  <Paragraphs>102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Wingdings</vt:lpstr>
      <vt:lpstr>1_ערכת נושא Office</vt:lpstr>
      <vt:lpstr>ערכת נושא Office</vt:lpstr>
      <vt:lpstr>תדריך לסיורי מב"ל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יוסי בן-ארצי</cp:lastModifiedBy>
  <cp:revision>42</cp:revision>
  <dcterms:created xsi:type="dcterms:W3CDTF">2018-08-28T16:49:27Z</dcterms:created>
  <dcterms:modified xsi:type="dcterms:W3CDTF">2019-08-15T18:50:19Z</dcterms:modified>
</cp:coreProperties>
</file>