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-72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28968" custScaleY="115370" custRadScaleRad="12651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46821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85113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85335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88276" y="463440"/>
          <a:ext cx="2794676" cy="2794676"/>
        </a:xfrm>
        <a:prstGeom prst="blockArc">
          <a:avLst>
            <a:gd name="adj1" fmla="val 21476276"/>
            <a:gd name="adj2" fmla="val 6325004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88167" y="368354"/>
          <a:ext cx="2794676" cy="2794676"/>
        </a:xfrm>
        <a:prstGeom prst="blockArc">
          <a:avLst>
            <a:gd name="adj1" fmla="val 15305217"/>
            <a:gd name="adj2" fmla="val 115814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98555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398555" y="1137164"/>
        <a:ext cx="1448430" cy="1349003"/>
      </dsp:txXfrm>
    </dsp:sp>
    <dsp:sp modelId="{880C6DB3-6422-4BC4-AEE3-21C02E07AA99}">
      <dsp:nvSpPr>
        <dsp:cNvPr id="0" name=""/>
        <dsp:cNvSpPr/>
      </dsp:nvSpPr>
      <dsp:spPr>
        <a:xfrm>
          <a:off x="2375809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375809" y="-121205"/>
        <a:ext cx="1516865" cy="1135928"/>
      </dsp:txXfrm>
    </dsp:sp>
    <dsp:sp modelId="{0EA8E124-B86C-407A-BDD3-4753475EA3C5}">
      <dsp:nvSpPr>
        <dsp:cNvPr id="0" name=""/>
        <dsp:cNvSpPr/>
      </dsp:nvSpPr>
      <dsp:spPr>
        <a:xfrm>
          <a:off x="3818324" y="1292018"/>
          <a:ext cx="2062629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818324" y="1292018"/>
        <a:ext cx="2062629" cy="1039296"/>
      </dsp:txXfrm>
    </dsp:sp>
    <dsp:sp modelId="{C49C7E5C-81C3-4209-8F65-985E790DB895}">
      <dsp:nvSpPr>
        <dsp:cNvPr id="0" name=""/>
        <dsp:cNvSpPr/>
      </dsp:nvSpPr>
      <dsp:spPr>
        <a:xfrm>
          <a:off x="2422505" y="2597651"/>
          <a:ext cx="1400531" cy="1157846"/>
        </a:xfrm>
        <a:prstGeom prst="ellipse">
          <a:avLst/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422505" y="2597651"/>
        <a:ext cx="1400531" cy="1157846"/>
      </dsp:txXfrm>
    </dsp:sp>
    <dsp:sp modelId="{B2D1C69C-826A-42BC-9C8B-10C2CA18559B}">
      <dsp:nvSpPr>
        <dsp:cNvPr id="0" name=""/>
        <dsp:cNvSpPr/>
      </dsp:nvSpPr>
      <dsp:spPr>
        <a:xfrm>
          <a:off x="207985" y="1368220"/>
          <a:ext cx="2223455" cy="886892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07985" y="1368220"/>
        <a:ext cx="2223455" cy="886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ד'/אב/תשע"ט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ד'/אב/תשע"ט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24F79-A0AE-4951-AA6F-8CA61FEC6D32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10-BC6D-49B9-8089-AADA97EEF3FA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5AD8-9F2B-465F-967F-7B47BB14ADED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8C67-0D8D-4E96-8684-04873138D750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E60F-113F-43D7-86E8-74CAF77A9E75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17B-7A1F-4345-BB89-68C70C73D0CB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D8FC-95A4-4DF5-B8C1-B10723D3515D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77450-15D7-4999-84D5-5A3A5361F5E4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2B2-C6FB-4E43-B5AF-AFE38C412E25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7C0C-B33C-45CC-83FD-2A60130E54C6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C72D-7056-4A3D-9122-3C244121A1EC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8F6C-BD0E-4A0E-AED3-D5E2ADA064B0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August 2019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64" y="475529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47111" y="1962149"/>
            <a:ext cx="10187640" cy="387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latin typeface="Levenim MT" pitchFamily="2" charset="-79"/>
                <a:cs typeface="Levenim MT" pitchFamily="2" charset="-79"/>
              </a:rPr>
              <a:t>The Israeli Season:</a:t>
            </a:r>
            <a:endParaRPr lang="he-IL" sz="2000" dirty="0" smtClean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Founding Fathers</a:t>
            </a:r>
            <a:endParaRPr lang="he-IL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Basic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Topics in </a:t>
            </a: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Israeli National Security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Strategic Thinking</a:t>
            </a:r>
            <a:endParaRPr lang="he-IL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Geography and National Security Tours (North, South,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Judea and Samaria)</a:t>
            </a:r>
            <a:endParaRPr lang="en-US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Choice: Skills for senior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officials / decision </a:t>
            </a: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making and planning</a:t>
            </a:r>
            <a:endParaRPr lang="he-IL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Choice: Statesmanship and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diplomacy / politics </a:t>
            </a: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and Israeli 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Concluding Political-Security Simulation</a:t>
            </a:r>
            <a:endParaRPr lang="he-IL" altLang="he-IL" sz="20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41695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xmlns="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212145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400" b="1" dirty="0" smtClean="0">
                <a:latin typeface="Levenim MT" pitchFamily="2" charset="-79"/>
                <a:cs typeface="Levenim MT" pitchFamily="2" charset="-79"/>
              </a:rPr>
              <a:t>Specialization </a:t>
            </a:r>
            <a:r>
              <a:rPr lang="en-US" sz="2400" b="1" dirty="0">
                <a:latin typeface="Levenim MT" pitchFamily="2" charset="-79"/>
                <a:cs typeface="Levenim MT" pitchFamily="2" charset="-79"/>
              </a:rPr>
              <a:t>Season:</a:t>
            </a:r>
            <a:endParaRPr lang="he-IL" sz="24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Main 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optional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s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eminar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: Economics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/ Public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Law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/ Israeli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‘The Digital World’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and 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tours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in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Secondary 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optional seminar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: </a:t>
            </a:r>
            <a:r>
              <a:rPr lang="en-US" altLang="he-IL" sz="2400" dirty="0" smtClean="0">
                <a:latin typeface="Levenim MT" pitchFamily="2" charset="-79"/>
                <a:cs typeface="Levenim MT" pitchFamily="2" charset="-79"/>
              </a:rPr>
              <a:t>Communications/ Cyber/ Intelligence/ Middle </a:t>
            </a:r>
            <a:r>
              <a:rPr lang="en-US" altLang="he-IL" sz="2400" dirty="0">
                <a:latin typeface="Levenim MT" pitchFamily="2" charset="-79"/>
                <a:cs typeface="Levenim MT" pitchFamily="2" charset="-79"/>
              </a:rPr>
              <a:t>East (in the making)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East seminar and </a:t>
            </a:r>
            <a:r>
              <a:rPr lang="en-US" altLang="he-IL" sz="24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study tour</a:t>
            </a:r>
            <a:endParaRPr lang="he-IL" sz="24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33783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946119" y="2076450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latin typeface="Levenim MT" pitchFamily="2" charset="-79"/>
                <a:cs typeface="Levenim MT" pitchFamily="2" charset="-79"/>
              </a:rPr>
              <a:t>Concluding Integrative </a:t>
            </a:r>
            <a:r>
              <a:rPr lang="en-US" b="1" dirty="0">
                <a:latin typeface="Levenim MT" pitchFamily="2" charset="-79"/>
                <a:cs typeface="Levenim MT" pitchFamily="2" charset="-79"/>
              </a:rPr>
              <a:t>Season:</a:t>
            </a:r>
            <a:endParaRPr lang="he-IL" b="1" dirty="0">
              <a:latin typeface="Levenim MT" pitchFamily="2" charset="-79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Levenim MT" pitchFamily="2" charset="-79"/>
                <a:cs typeface="Levenim MT" pitchFamily="2" charset="-79"/>
              </a:rPr>
              <a:t>Expanded US seminar and study tour </a:t>
            </a:r>
            <a:endParaRPr lang="he-IL" altLang="he-IL" sz="2800" dirty="0">
              <a:latin typeface="Levenim MT" pitchFamily="2" charset="-79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Levenim MT" pitchFamily="2" charset="-79"/>
                <a:cs typeface="Levenim MT" pitchFamily="2" charset="-79"/>
              </a:rPr>
              <a:t>Summarizing </a:t>
            </a:r>
            <a:r>
              <a:rPr lang="en-US" altLang="he-IL" sz="2800" dirty="0">
                <a:latin typeface="Levenim MT" pitchFamily="2" charset="-79"/>
                <a:cs typeface="Levenim MT" pitchFamily="2" charset="-79"/>
              </a:rPr>
              <a:t>the academic </a:t>
            </a:r>
            <a:r>
              <a:rPr lang="en-US" altLang="he-IL" sz="2800" dirty="0" smtClean="0">
                <a:latin typeface="Levenim MT" pitchFamily="2" charset="-79"/>
                <a:cs typeface="Levenim MT" pitchFamily="2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sz="2800" dirty="0">
              <a:latin typeface="Levenim MT" pitchFamily="2" charset="-79"/>
              <a:cs typeface="Levenim MT" pitchFamily="2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b="1" dirty="0">
                <a:latin typeface="Levenim MT" pitchFamily="2" charset="-79"/>
                <a:cs typeface="Levenim MT" pitchFamily="2" charset="-79"/>
              </a:rPr>
              <a:t>Final project</a:t>
            </a:r>
            <a:r>
              <a:rPr lang="en-US" b="1" dirty="0" smtClean="0">
                <a:latin typeface="Levenim MT" pitchFamily="2" charset="-79"/>
                <a:cs typeface="Levenim MT" pitchFamily="2" charset="-79"/>
              </a:rPr>
              <a:t>: </a:t>
            </a:r>
            <a:r>
              <a:rPr lang="en-US" dirty="0" smtClean="0">
                <a:latin typeface="Levenim MT" pitchFamily="2" charset="-79"/>
                <a:cs typeface="Levenim MT" pitchFamily="2" charset="-79"/>
              </a:rPr>
              <a:t>More information to come</a:t>
            </a:r>
            <a:endParaRPr lang="he-IL" dirty="0">
              <a:latin typeface="Levenim MT" pitchFamily="2" charset="-79"/>
              <a:cs typeface="Levenim MT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3600" b="1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 smtClean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8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76515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 fontScale="90000"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1474440"/>
              </p:ext>
            </p:extLst>
          </p:nvPr>
        </p:nvGraphicFramePr>
        <p:xfrm>
          <a:off x="1416426" y="2044130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/>
                <a:gridCol w="1484964"/>
                <a:gridCol w="1484964"/>
                <a:gridCol w="1484964"/>
                <a:gridCol w="1484964"/>
                <a:gridCol w="20239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Self-Study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54488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Important Dates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14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xmlns="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7594605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xmlns="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xmlns="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Vacations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Tours and exercises</a:t>
                      </a: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Opening Day of Academic Year- September 2</a:t>
                      </a:r>
                      <a:r>
                        <a:rPr lang="en-US" sz="1800" b="1" baseline="300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nd</a:t>
                      </a: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, 2019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Rosh Hashana (New Year's Holiday)- 29.9-1.10.19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Europe Tour- 10-14.11.19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Yom Kippur and Sukkot vacation- 8.10-22.10.19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North Tour- 26-28.11.19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Charismas vacation 25.12-01.01.20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South Tour- 17/19/12</a:t>
                      </a:r>
                      <a:endParaRPr lang="he-IL" sz="18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First</a:t>
                      </a:r>
                      <a:r>
                        <a:rPr lang="en-US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study break </a:t>
                      </a: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16-23.2.20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First Strategic Experience- 15-16.1.20</a:t>
                      </a:r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Purim vacation-  March 10, 20.3.20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Judea and Samaria Tour- 28-30.1.20</a:t>
                      </a:r>
                      <a:endParaRPr lang="he-IL" sz="18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Second study break+ Passover Holiday- 5-19.4.20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Security Political Simulation- 11-13.2.20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Independence Day vacation- 28-30.4.20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Eastern Tour- 3-7.5.20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Shavuot vacation- 28.5.20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US Tour- 14-25.6.20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INDC 47th Class Graduation Ceremony - July 15</a:t>
                      </a:r>
                      <a:r>
                        <a:rPr lang="en-US" sz="1800" b="1" baseline="300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th</a:t>
                      </a: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, 2020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3726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15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goals for the year at the INDC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planned yearly schedule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farewell to your “home organizations” (you are now 100% an  INDC participant)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5675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xmlns="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institution in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the country, which trains senior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personnel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in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the IDF and other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security and government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institutes,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for senior command and management positions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.</a:t>
            </a:r>
            <a:endParaRPr lang="en-US" altLang="he-IL" dirty="0">
              <a:latin typeface="Levenim MT" pitchFamily="2" charset="-79"/>
              <a:cs typeface="Levenim MT" pitchFamily="2" charset="-79"/>
            </a:endParaRPr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		Israeli 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government’s decision, 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23 May, 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1976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50482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0987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0404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764" y="2133600"/>
            <a:ext cx="974597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Learning and researching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Analyzing the interrelationships between the various national security dimensions.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Developing thinking tools on the strategic level which are suitable for senior officials’ dealing with challenges in the field of national security. </a:t>
            </a:r>
            <a:r>
              <a:rPr lang="he-IL" altLang="he-IL" sz="3200" dirty="0">
                <a:solidFill>
                  <a:srgbClr val="514843"/>
                </a:solidFill>
                <a:latin typeface="Levenim MT" pitchFamily="2" charset="-79"/>
                <a:cs typeface="Levenim MT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itchFamily="2" charset="-79"/>
                <a:cs typeface="Levenim MT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1" y="50101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141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4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xmlns="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07734893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8229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Mix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תרשים 21">
            <a:extLst>
              <a:ext uri="{FF2B5EF4-FFF2-40B4-BE49-F238E27FC236}">
                <a16:creationId xmlns:a16="http://schemas.microsoft.com/office/drawing/2014/main" xmlns="" id="{3E14BB67-BEC2-464C-A86E-4DAF1353F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88420364"/>
              </p:ext>
            </p:extLst>
          </p:nvPr>
        </p:nvGraphicFramePr>
        <p:xfrm>
          <a:off x="2813879" y="2144463"/>
          <a:ext cx="6358761" cy="3638880"/>
        </p:xfrm>
        <a:graphic>
          <a:graphicData uri="http://schemas.openxmlformats.org/presentationml/2006/ole">
            <p:oleObj spid="_x0000_s4105" name="תרשים" r:id="rId3" imgW="6200775" imgH="3648253" progId="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19497" y="528021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Military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9706" y="5192718"/>
            <a:ext cx="150004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Security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58986" y="5289427"/>
            <a:ext cx="196107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Civil Organizations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8271078" y="5285051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Internationals</a:t>
            </a:r>
            <a:endParaRPr lang="he-IL" dirty="0"/>
          </a:p>
        </p:txBody>
      </p:sp>
      <p:pic>
        <p:nvPicPr>
          <p:cNvPr id="18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1362" y="5362855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21657"/>
            <a:ext cx="9637776" cy="822291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- 36 Participants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xmlns="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54418945"/>
              </p:ext>
            </p:extLst>
          </p:nvPr>
        </p:nvGraphicFramePr>
        <p:xfrm>
          <a:off x="2755292" y="1552812"/>
          <a:ext cx="3912692" cy="42968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14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Israel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/>
        </p:nvGraphicFramePr>
        <p:xfrm>
          <a:off x="6737471" y="1538818"/>
          <a:ext cx="2908179" cy="43285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/>
              </a:tblGrid>
              <a:tr h="613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USA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Roles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7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361927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092562" y="1825839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Dress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Cell phones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In 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plenum: Speaking through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	microphones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Respecting each other's time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Openness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Academic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writing ethics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200" b="1" dirty="0"/>
          </a:p>
          <a:p>
            <a:pPr>
              <a:lnSpc>
                <a:spcPct val="150000"/>
              </a:lnSpc>
            </a:pPr>
            <a:endParaRPr lang="en-US" altLang="he-IL" sz="2200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xmlns="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1" y="2755902"/>
            <a:ext cx="4084304" cy="27228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3903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52501"/>
            <a:ext cx="9637776" cy="110489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xmlns="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257300" y="2096099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300" b="1" dirty="0">
                <a:latin typeface="Levenim MT" pitchFamily="2" charset="-79"/>
                <a:cs typeface="Levenim MT" pitchFamily="2" charset="-79"/>
              </a:rPr>
              <a:t>The Global Season:</a:t>
            </a:r>
            <a:r>
              <a:rPr lang="he-IL" sz="2300" dirty="0">
                <a:latin typeface="Levenim MT" pitchFamily="2" charset="-79"/>
                <a:cs typeface="Levenim MT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Basic Concepts in National Security in the Global Aspect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Approaches and Schools of Thought in Political Science: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From the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Greek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	Polis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to Globalization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3.    The Development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of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Strategic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hought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4.    Europe </a:t>
            </a:r>
            <a:r>
              <a:rPr lang="en-US" altLang="he-IL" sz="23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seminar and study tour</a:t>
            </a:r>
            <a:endParaRPr lang="he-IL" altLang="he-IL" sz="23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777281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9798</TotalTime>
  <Words>573</Words>
  <Application>Microsoft Office PowerPoint</Application>
  <PresentationFormat>מותאם אישית</PresentationFormat>
  <Paragraphs>156</Paragraphs>
  <Slides>15</Slides>
  <Notes>1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7" baseType="lpstr">
      <vt:lpstr>ערכת נושא Office</vt:lpstr>
      <vt:lpstr>תרשים</vt:lpstr>
      <vt:lpstr>Israel National Defense College</vt:lpstr>
      <vt:lpstr>The INDC</vt:lpstr>
      <vt:lpstr>Goals of the Academic Year</vt:lpstr>
      <vt:lpstr>Learning Fields in the INDC</vt:lpstr>
      <vt:lpstr>Participant’s Mix</vt:lpstr>
      <vt:lpstr>47th Class - 36 Participants</vt:lpstr>
      <vt:lpstr>Participants’ Roles</vt:lpstr>
      <vt:lpstr>INDC Code</vt:lpstr>
      <vt:lpstr>Study Seasons 1/4</vt:lpstr>
      <vt:lpstr>Study Seasons 2/4</vt:lpstr>
      <vt:lpstr>Study Seasons 3/4</vt:lpstr>
      <vt:lpstr>Study Seasons 4/4</vt:lpstr>
      <vt:lpstr>(Basic) Weekly Structure in the INDC</vt:lpstr>
      <vt:lpstr>Important Dates</vt:lpstr>
      <vt:lpstr>Looking forward…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u45414</cp:lastModifiedBy>
  <cp:revision>222</cp:revision>
  <cp:lastPrinted>2017-08-27T15:18:28Z</cp:lastPrinted>
  <dcterms:created xsi:type="dcterms:W3CDTF">2017-08-17T05:53:13Z</dcterms:created>
  <dcterms:modified xsi:type="dcterms:W3CDTF">2019-08-05T10:30:40Z</dcterms:modified>
</cp:coreProperties>
</file>