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7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26" r:id="rId16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dirty="0">
              <a:solidFill>
                <a:schemeClr val="tx1"/>
              </a:solidFill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</dgm:pt>
    <dgm:pt modelId="{0EA8E124-B86C-407A-BDD3-4753475EA3C5}" type="pres">
      <dgm:prSet presAssocID="{41FB78FC-43E5-45AD-99DE-CC8F6F172F2F}" presName="node" presStyleLbl="node1" presStyleIdx="1" presStyleCnt="4" custScaleX="169554" custScaleY="141708" custRadScaleRad="132506" custRadScaleInc="-4978">
        <dgm:presLayoutVars>
          <dgm:bulletEnabled val="1"/>
        </dgm:presLayoutVars>
      </dgm:prSet>
      <dgm:spPr/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</dgm:pt>
    <dgm:pt modelId="{B2D1C69C-826A-42BC-9C8B-10C2CA18559B}" type="pres">
      <dgm:prSet presAssocID="{900D833B-EDC6-41A4-8E61-3EBBE94FBF8A}" presName="node" presStyleLbl="node1" presStyleIdx="3" presStyleCnt="4" custScaleX="181156" custScaleY="139534" custRadScaleRad="133850" custRadScaleInc="2009">
        <dgm:presLayoutVars>
          <dgm:bulletEnabled val="1"/>
        </dgm:presLayoutVars>
      </dgm:prSet>
      <dgm:spPr/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</dgm:pt>
  </dgm:ptLst>
  <dgm:cxnLst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1EA6A97D-3C53-455B-9DDF-45A7A320D88B}" type="presOf" srcId="{77787D92-44D2-4EE4-BF68-D8DA648B869E}" destId="{522A7483-5797-4ACA-B244-48A02EA03F83}" srcOrd="0" destOrd="0" presId="urn:microsoft.com/office/officeart/2005/8/layout/radial6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14E5A884-EAEC-48F2-A931-591B1AB9E101}" type="presOf" srcId="{917E0A78-84A7-4F67-8350-F95E76365253}" destId="{C49C7E5C-81C3-4209-8F65-985E790DB895}" srcOrd="0" destOrd="0" presId="urn:microsoft.com/office/officeart/2005/8/layout/radial6"/>
    <dgm:cxn modelId="{A0EE248C-12DA-43DE-BD36-7C523CD7D1B1}" type="presOf" srcId="{0EB7096D-69DA-44A2-B34D-8C3DB9CBD57F}" destId="{2077467D-DA34-44E1-92B5-63523ADF287E}" srcOrd="0" destOrd="0" presId="urn:microsoft.com/office/officeart/2005/8/layout/radial6"/>
    <dgm:cxn modelId="{64F280A2-2905-456B-9670-954C69D8318B}" type="presOf" srcId="{F36A6075-99A4-4684-87F7-EF6703082E3C}" destId="{9D9AF153-83C2-4CA5-B9B2-9F30CB583B73}" srcOrd="0" destOrd="0" presId="urn:microsoft.com/office/officeart/2005/8/layout/radial6"/>
    <dgm:cxn modelId="{6E423DBD-0678-4DFE-9749-D1D4A5F72FC4}" type="presOf" srcId="{6F67F036-C9E5-4C61-A7F2-0306AAFFBEF2}" destId="{F47BBAC8-0509-483D-9C9C-6A261898BDE0}" srcOrd="0" destOrd="0" presId="urn:microsoft.com/office/officeart/2005/8/layout/radial6"/>
    <dgm:cxn modelId="{D4F316C2-BBED-421F-A8F9-1439E236BFFF}" type="presOf" srcId="{41FB78FC-43E5-45AD-99DE-CC8F6F172F2F}" destId="{0EA8E124-B86C-407A-BDD3-4753475EA3C5}" srcOrd="0" destOrd="0" presId="urn:microsoft.com/office/officeart/2005/8/layout/radial6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F5191BC6-5D97-494B-A023-20046B4BE48D}" type="presOf" srcId="{900D833B-EDC6-41A4-8E61-3EBBE94FBF8A}" destId="{B2D1C69C-826A-42BC-9C8B-10C2CA18559B}" srcOrd="0" destOrd="0" presId="urn:microsoft.com/office/officeart/2005/8/layout/radial6"/>
    <dgm:cxn modelId="{FA7FE7C9-BD5B-4078-B80D-D0912F0306F9}" type="presOf" srcId="{53E16827-8354-486D-AF41-4AF32BB176B8}" destId="{880C6DB3-6422-4BC4-AEE3-21C02E07AA99}" srcOrd="0" destOrd="0" presId="urn:microsoft.com/office/officeart/2005/8/layout/radial6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356221DD-D40C-4E2B-A11A-86238F901466}" type="presOf" srcId="{EE82BF3A-118F-481B-8FE3-01A774D2CF11}" destId="{0137A0B0-71A9-4B0D-8831-4F52B5A01792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A29924E8-0342-4D44-918B-6B38CD80114C}" type="presOf" srcId="{A3B6C843-9BFD-444E-B161-B3E202CD89E1}" destId="{AA078262-C616-42E9-9FFC-62F2A0F62298}" srcOrd="0" destOrd="0" presId="urn:microsoft.com/office/officeart/2005/8/layout/radial6"/>
    <dgm:cxn modelId="{886B3A8E-A489-43F4-BFD3-B55F43BC3213}" type="presParOf" srcId="{F47BBAC8-0509-483D-9C9C-6A261898BDE0}" destId="{522A7483-5797-4ACA-B244-48A02EA03F83}" srcOrd="0" destOrd="0" presId="urn:microsoft.com/office/officeart/2005/8/layout/radial6"/>
    <dgm:cxn modelId="{EE823CF0-9301-4827-BA95-886133378F8B}" type="presParOf" srcId="{F47BBAC8-0509-483D-9C9C-6A261898BDE0}" destId="{880C6DB3-6422-4BC4-AEE3-21C02E07AA99}" srcOrd="1" destOrd="0" presId="urn:microsoft.com/office/officeart/2005/8/layout/radial6"/>
    <dgm:cxn modelId="{4D3BD4AC-A10A-4069-A161-FC0801052C72}" type="presParOf" srcId="{F47BBAC8-0509-483D-9C9C-6A261898BDE0}" destId="{9C0531F5-C3E4-4C13-8BC9-87D732AAFDB8}" srcOrd="2" destOrd="0" presId="urn:microsoft.com/office/officeart/2005/8/layout/radial6"/>
    <dgm:cxn modelId="{8406B70A-E209-43A6-AA4F-6E2DC2240F26}" type="presParOf" srcId="{F47BBAC8-0509-483D-9C9C-6A261898BDE0}" destId="{0137A0B0-71A9-4B0D-8831-4F52B5A01792}" srcOrd="3" destOrd="0" presId="urn:microsoft.com/office/officeart/2005/8/layout/radial6"/>
    <dgm:cxn modelId="{26FD9E4E-94A3-4854-B04D-9AC08152E3DD}" type="presParOf" srcId="{F47BBAC8-0509-483D-9C9C-6A261898BDE0}" destId="{0EA8E124-B86C-407A-BDD3-4753475EA3C5}" srcOrd="4" destOrd="0" presId="urn:microsoft.com/office/officeart/2005/8/layout/radial6"/>
    <dgm:cxn modelId="{4118ECE3-3A5A-48A9-986F-F73A903D81FE}" type="presParOf" srcId="{F47BBAC8-0509-483D-9C9C-6A261898BDE0}" destId="{9FBEA499-9A77-4434-BF37-444A514B896A}" srcOrd="5" destOrd="0" presId="urn:microsoft.com/office/officeart/2005/8/layout/radial6"/>
    <dgm:cxn modelId="{D21A39DA-BC00-4774-B523-627371E7EBF7}" type="presParOf" srcId="{F47BBAC8-0509-483D-9C9C-6A261898BDE0}" destId="{2077467D-DA34-44E1-92B5-63523ADF287E}" srcOrd="6" destOrd="0" presId="urn:microsoft.com/office/officeart/2005/8/layout/radial6"/>
    <dgm:cxn modelId="{DC904672-38F1-4E28-95B0-46B07729AC3B}" type="presParOf" srcId="{F47BBAC8-0509-483D-9C9C-6A261898BDE0}" destId="{C49C7E5C-81C3-4209-8F65-985E790DB895}" srcOrd="7" destOrd="0" presId="urn:microsoft.com/office/officeart/2005/8/layout/radial6"/>
    <dgm:cxn modelId="{C09216E7-60C3-4503-9872-1EF0C9B168A1}" type="presParOf" srcId="{F47BBAC8-0509-483D-9C9C-6A261898BDE0}" destId="{AA4937E0-FE5F-4BDB-951F-9055ABADB302}" srcOrd="8" destOrd="0" presId="urn:microsoft.com/office/officeart/2005/8/layout/radial6"/>
    <dgm:cxn modelId="{3AA1C28A-4AEA-42EC-98DA-0194318DFD36}" type="presParOf" srcId="{F47BBAC8-0509-483D-9C9C-6A261898BDE0}" destId="{9D9AF153-83C2-4CA5-B9B2-9F30CB583B73}" srcOrd="9" destOrd="0" presId="urn:microsoft.com/office/officeart/2005/8/layout/radial6"/>
    <dgm:cxn modelId="{DB81ADA9-1F30-4CAC-B3A4-58730F10C2F9}" type="presParOf" srcId="{F47BBAC8-0509-483D-9C9C-6A261898BDE0}" destId="{B2D1C69C-826A-42BC-9C8B-10C2CA18559B}" srcOrd="10" destOrd="0" presId="urn:microsoft.com/office/officeart/2005/8/layout/radial6"/>
    <dgm:cxn modelId="{E2A9F568-9D38-4330-A1EA-3A19DE7AC031}" type="presParOf" srcId="{F47BBAC8-0509-483D-9C9C-6A261898BDE0}" destId="{5BB1509D-711F-48EB-9EE7-F1C3996DE94A}" srcOrd="11" destOrd="0" presId="urn:microsoft.com/office/officeart/2005/8/layout/radial6"/>
    <dgm:cxn modelId="{2A7D5AE3-D219-416C-BA30-4E930C0CE4C9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247833" y="329012"/>
          <a:ext cx="2794676" cy="2794676"/>
        </a:xfrm>
        <a:prstGeom prst="blockArc">
          <a:avLst>
            <a:gd name="adj1" fmla="val 10633454"/>
            <a:gd name="adj2" fmla="val 17421916"/>
            <a:gd name="adj3" fmla="val 464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45684" y="496222"/>
          <a:ext cx="2794676" cy="2794676"/>
        </a:xfrm>
        <a:prstGeom prst="blockArc">
          <a:avLst>
            <a:gd name="adj1" fmla="val 4203097"/>
            <a:gd name="adj2" fmla="val 11054899"/>
            <a:gd name="adj3" fmla="val 464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159968" y="490159"/>
          <a:ext cx="2794676" cy="2794676"/>
        </a:xfrm>
        <a:prstGeom prst="blockArc">
          <a:avLst>
            <a:gd name="adj1" fmla="val 21289870"/>
            <a:gd name="adj2" fmla="val 6551307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154610" y="344231"/>
          <a:ext cx="2794676" cy="2794676"/>
        </a:xfrm>
        <a:prstGeom prst="blockArc">
          <a:avLst>
            <a:gd name="adj1" fmla="val 15093471"/>
            <a:gd name="adj2" fmla="val 57836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84477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sp:txBody>
      <dsp:txXfrm>
        <a:off x="2596595" y="1334721"/>
        <a:ext cx="1024194" cy="953889"/>
      </dsp:txXfrm>
    </dsp:sp>
    <dsp:sp modelId="{880C6DB3-6422-4BC4-AEE3-21C02E07AA99}">
      <dsp:nvSpPr>
        <dsp:cNvPr id="0" name=""/>
        <dsp:cNvSpPr/>
      </dsp:nvSpPr>
      <dsp:spPr>
        <a:xfrm>
          <a:off x="2361731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sp:txBody>
      <dsp:txXfrm>
        <a:off x="2583871" y="45148"/>
        <a:ext cx="1072585" cy="803222"/>
      </dsp:txXfrm>
    </dsp:sp>
    <dsp:sp modelId="{0EA8E124-B86C-407A-BDD3-4753475EA3C5}">
      <dsp:nvSpPr>
        <dsp:cNvPr id="0" name=""/>
        <dsp:cNvSpPr/>
      </dsp:nvSpPr>
      <dsp:spPr>
        <a:xfrm>
          <a:off x="4152961" y="1126252"/>
          <a:ext cx="1527405" cy="1276558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sp:txBody>
      <dsp:txXfrm>
        <a:off x="4376644" y="1313200"/>
        <a:ext cx="1080039" cy="902662"/>
      </dsp:txXfrm>
    </dsp:sp>
    <dsp:sp modelId="{C49C7E5C-81C3-4209-8F65-985E790DB895}">
      <dsp:nvSpPr>
        <dsp:cNvPr id="0" name=""/>
        <dsp:cNvSpPr/>
      </dsp:nvSpPr>
      <dsp:spPr>
        <a:xfrm>
          <a:off x="2408427" y="2597651"/>
          <a:ext cx="1400531" cy="115784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sp:txBody>
      <dsp:txXfrm>
        <a:off x="2613530" y="2767214"/>
        <a:ext cx="990325" cy="818720"/>
      </dsp:txXfrm>
    </dsp:sp>
    <dsp:sp modelId="{B2D1C69C-826A-42BC-9C8B-10C2CA18559B}">
      <dsp:nvSpPr>
        <dsp:cNvPr id="0" name=""/>
        <dsp:cNvSpPr/>
      </dsp:nvSpPr>
      <dsp:spPr>
        <a:xfrm>
          <a:off x="465904" y="1163962"/>
          <a:ext cx="1631920" cy="1256974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kern="1200" dirty="0">
              <a:solidFill>
                <a:schemeClr val="tx1"/>
              </a:solidFill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sp:txBody>
      <dsp:txXfrm>
        <a:off x="704893" y="1348042"/>
        <a:ext cx="1153942" cy="888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ד'/אב/תשע"ט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ד'/אב/תשע"ט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05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05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05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05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05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05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05 אוגוסט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05 אוגוסט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05 אוגוסט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05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05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05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ברוכים הבאים!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אוגוסט 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(2/4)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-462233" y="1857214"/>
            <a:ext cx="11366169" cy="399702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sz="20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אבות האומה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סוגיות יסוד בביטחון הלאומי הישראלי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חשיבה אסטרטגית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וסיורי הביטחון הלאומי (צפון, דרום, יו"ש)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בחירה: מיומנויות לבכירים / קבלת החלטות ותכנון </a:t>
            </a:r>
            <a:endParaRPr lang="he-IL" altLang="he-I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בחירה: מדינאות ודיפלומטיה / פוליטיקה וחברה ישראלית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סימולציה מדינית ביטחונית מסכמת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(3/4)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-632812" y="2289766"/>
            <a:ext cx="11334567" cy="424818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עונת ההתמחות: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 ראשי: כלכלה/ משפט ציבורי/ חברה ישראלית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העולם הדיגיטלי וסיורי תוכן בארגונים הביטחוניים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 משני: תקשורת/ סייבר/ מודיעין/ מזה"ת (בהתהוות)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מזרח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(4/4)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-325092" y="2097424"/>
            <a:ext cx="11354453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עונה אינטגרטיבית מסכמת: 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ארה"ב מורחב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סיכום שנת הלימודים</a:t>
            </a:r>
          </a:p>
          <a:p>
            <a:pPr marL="0" indent="0">
              <a:lnSpc>
                <a:spcPct val="150000"/>
              </a:lnSpc>
              <a:buNone/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פרויקט גמר: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יורחב בהמשך</a:t>
            </a:r>
          </a:p>
          <a:p>
            <a:pPr marL="0" indent="0">
              <a:lnSpc>
                <a:spcPct val="150000"/>
              </a:lnSpc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76515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שבוע (עקרוני)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417515"/>
              </p:ext>
            </p:extLst>
          </p:nvPr>
        </p:nvGraphicFramePr>
        <p:xfrm>
          <a:off x="1817866" y="1838226"/>
          <a:ext cx="8273528" cy="387874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33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3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6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למידה עצמאית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</a:t>
                      </a:r>
                      <a:r>
                        <a:rPr lang="he-IL" sz="2400" baseline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24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573759"/>
          </a:xfrm>
        </p:spPr>
        <p:txBody>
          <a:bodyPr>
            <a:normAutofit fontScale="90000"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תאריכים חשובים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graphicFrame>
        <p:nvGraphicFramePr>
          <p:cNvPr id="8" name="מציין מיקום תוכן 2">
            <a:extLst>
              <a:ext uri="{FF2B5EF4-FFF2-40B4-BE49-F238E27FC236}">
                <a16:creationId xmlns:a16="http://schemas.microsoft.com/office/drawing/2014/main" id="{6AEC9E78-5C2B-46F0-8349-182A54C071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4987312"/>
              </p:ext>
            </p:extLst>
          </p:nvPr>
        </p:nvGraphicFramePr>
        <p:xfrm>
          <a:off x="1090366" y="1599787"/>
          <a:ext cx="10011268" cy="42901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005634">
                  <a:extLst>
                    <a:ext uri="{9D8B030D-6E8A-4147-A177-3AD203B41FA5}">
                      <a16:colId xmlns:a16="http://schemas.microsoft.com/office/drawing/2014/main" val="2719444282"/>
                    </a:ext>
                  </a:extLst>
                </a:gridCol>
                <a:gridCol w="5005634">
                  <a:extLst>
                    <a:ext uri="{9D8B030D-6E8A-4147-A177-3AD203B41FA5}">
                      <a16:colId xmlns:a16="http://schemas.microsoft.com/office/drawing/2014/main" val="3005035414"/>
                    </a:ext>
                  </a:extLst>
                </a:gridCol>
              </a:tblGrid>
              <a:tr h="495269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2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חופשות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2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סיורים  ותרגילים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391442"/>
                  </a:ext>
                </a:extLst>
              </a:tr>
              <a:tr h="350590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פתיחת</a:t>
                      </a:r>
                      <a:r>
                        <a:rPr lang="he-IL" sz="1800" b="1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שנת הלימודים 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–</a:t>
                      </a:r>
                      <a:r>
                        <a:rPr lang="he-IL" sz="1800" b="1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 2.9.19</a:t>
                      </a:r>
                      <a:endParaRPr lang="he-IL" sz="18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ראש השנה – 29.9-1.10.19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אירופה – 10-14.11.19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509829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יום כיפור וסוכות – 8.10-22.10.19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צפון – 26-28.11.19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332471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חנוכה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– 26-29.12.19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דרום – 17-19.12.19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786827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פגרת עבודות</a:t>
                      </a:r>
                      <a:r>
                        <a:rPr lang="en-US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– 16-23.2.20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התנסות אסטרטגית ראשונה</a:t>
                      </a:r>
                      <a:r>
                        <a:rPr lang="he-IL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– 15-16.1.20</a:t>
                      </a:r>
                      <a:endParaRPr lang="he-IL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3452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פורים – 10.3.20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יו"ש – 28-30.1.20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206266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פגרת עבודות 2 +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חופש פסח – 5-19.4.20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סימולציה מדינית ביטחונית – 11-13.2.20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390103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יום העצמאות – 28-30.4.20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מזרח – 3-7.5.20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23099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שבועות – 28.5.20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ארה"ב – 14-25.6.20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441447"/>
                  </a:ext>
                </a:extLst>
              </a:tr>
              <a:tr h="503001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טקס סיום </a:t>
                      </a:r>
                      <a:r>
                        <a:rPr lang="he-IL" sz="1800" b="1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מב"ל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מחזור מ"ז – 15.7.20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he-IL" sz="18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553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264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he-IL" altLang="he-IL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הערכות להמשך...</a:t>
            </a:r>
            <a:endParaRPr lang="en-US" altLang="he-IL" b="1" kern="120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550800" y="2522212"/>
            <a:ext cx="10472784" cy="3443920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יעדים אישיים לשנת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תכנון חופשות על פי גרף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פרידה מארגון האם </a:t>
            </a: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100% משתתף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(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היערכות לניצול זמן יעיל במהלך השנה</a:t>
            </a:r>
          </a:p>
        </p:txBody>
      </p:sp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668" y="49208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1502502" y="2203435"/>
            <a:ext cx="8918608" cy="239738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he-IL" altLang="he-IL" sz="3600" dirty="0"/>
              <a:t>	</a:t>
            </a:r>
            <a:r>
              <a:rPr lang="he-IL" alt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 היא המוסד הממלכתי הגבוה במדינה, המכשיר את הסגל הבכיר בצה"ל, במערכות הביטחון והממשל, לתפקידי פיקוד וניהול בכירים.</a:t>
            </a:r>
          </a:p>
          <a:p>
            <a:pPr algn="l">
              <a:lnSpc>
                <a:spcPct val="160000"/>
              </a:lnSpc>
              <a:spcBef>
                <a:spcPts val="375"/>
              </a:spcBef>
              <a:buFont typeface="Arial" panose="020B0604020202020204" pitchFamily="34" charset="0"/>
              <a:buNone/>
            </a:pPr>
            <a:r>
              <a:rPr lang="he-IL" altLang="he-IL" sz="2200" b="1" dirty="0">
                <a:latin typeface="David" panose="020E0502060401010101" pitchFamily="34" charset="-79"/>
                <a:cs typeface="David" panose="020E0502060401010101" pitchFamily="34" charset="-79"/>
              </a:rPr>
              <a:t>החלטת ממשלת ישראל, 23  במאי 1976</a:t>
            </a:r>
          </a:p>
        </p:txBody>
      </p:sp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שנת הלימודים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064" y="1913071"/>
            <a:ext cx="9745978" cy="5770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just" rtl="1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ומחקר של מרכיבי הביטחון הלאומי.</a:t>
            </a:r>
          </a:p>
          <a:p>
            <a:pPr marL="457200" indent="-457200" algn="just" rtl="1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ניתוח קשרי הגומלין בין מרכיבי הביטחון הלאומי השונים.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פיתוח כלי חשיבה ברמה האסטרטגית המתאימים </a:t>
            </a:r>
            <a:r>
              <a:rPr lang="he-IL" altLang="he-IL" sz="20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להתמודדת</a:t>
            </a: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של בכירים</a:t>
            </a:r>
          </a:p>
          <a:p>
            <a:pPr algn="just">
              <a:lnSpc>
                <a:spcPct val="20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     עם אתגרים בתחום הביטחון הלאומי.</a:t>
            </a: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תחומי הלמידה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7780916"/>
              </p:ext>
            </p:extLst>
          </p:nvPr>
        </p:nvGraphicFramePr>
        <p:xfrm>
          <a:off x="2686296" y="208828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2296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הרכב המשתתפים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3" name="תרשים 21">
            <a:extLst>
              <a:ext uri="{FF2B5EF4-FFF2-40B4-BE49-F238E27FC236}">
                <a16:creationId xmlns:a16="http://schemas.microsoft.com/office/drawing/2014/main" id="{3E14BB67-BEC2-464C-A86E-4DAF1353FE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8420364"/>
              </p:ext>
            </p:extLst>
          </p:nvPr>
        </p:nvGraphicFramePr>
        <p:xfrm>
          <a:off x="2813879" y="2144463"/>
          <a:ext cx="6358761" cy="363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תרשים" r:id="rId4" imgW="6200775" imgH="3648253" progId="">
                  <p:embed/>
                </p:oleObj>
              </mc:Choice>
              <mc:Fallback>
                <p:oleObj name="תרשים" r:id="rId4" imgW="6200775" imgH="3648253" progId="">
                  <p:embed/>
                  <p:pic>
                    <p:nvPicPr>
                      <p:cNvPr id="8" name="תרשים 21">
                        <a:extLst>
                          <a:ext uri="{FF2B5EF4-FFF2-40B4-BE49-F238E27FC236}">
                            <a16:creationId xmlns:a16="http://schemas.microsoft.com/office/drawing/2014/main" id="{69A3F738-C4F9-4172-9C1B-C932FA023071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3879" y="2144463"/>
                        <a:ext cx="6358761" cy="36388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7077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822291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מחזור מ"ז – ל"ו 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graphicFrame>
        <p:nvGraphicFramePr>
          <p:cNvPr id="11" name="טבלה 10">
            <a:extLst>
              <a:ext uri="{FF2B5EF4-FFF2-40B4-BE49-F238E27FC236}">
                <a16:creationId xmlns:a16="http://schemas.microsoft.com/office/drawing/2014/main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716058"/>
              </p:ext>
            </p:extLst>
          </p:nvPr>
        </p:nvGraphicFramePr>
        <p:xfrm>
          <a:off x="2685564" y="1753378"/>
          <a:ext cx="6820871" cy="41444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12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8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כמות ושיוך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ארגוני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קצינים 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בינ"ל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14 קציני/</a:t>
                      </a:r>
                      <a:r>
                        <a:rPr lang="he-IL" sz="1600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ות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צה"ל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ארה"ב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משטרת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איטליה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משרד ראש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הממשלה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סינגפור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משרד החוץ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הודו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חברת חשמל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גרמניה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האוצר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בנק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ישראל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מנהל מקרקעי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הועדה לאנרגיה אטומית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2 משרד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הביטחון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התפוצות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962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 נושאי תפקיד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-1082468" y="2397681"/>
            <a:ext cx="1156969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נשיאות כיתה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מסכם/ת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צלם/ת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גזבר/</a:t>
            </a:r>
            <a:r>
              <a:rPr lang="he-IL" altLang="he-IL" sz="3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ית</a:t>
            </a: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013923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Chatham House Rules 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הופעה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פלאפונים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במליאה שיח באמצעות מיקרופונים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כיבוד זמן הדדי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פתיחות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היעדרויות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אתיקה של כתיבה אקדמית</a:t>
            </a:r>
            <a:endParaRPr lang="he-IL" altLang="he-IL" sz="2400" dirty="0">
              <a:solidFill>
                <a:srgbClr val="FF0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b="1" dirty="0"/>
          </a:p>
          <a:p>
            <a:pPr>
              <a:lnSpc>
                <a:spcPct val="150000"/>
              </a:lnSpc>
            </a:pPr>
            <a:endParaRPr lang="en-US" altLang="he-IL" b="1" dirty="0"/>
          </a:p>
        </p:txBody>
      </p:sp>
      <p:pic>
        <p:nvPicPr>
          <p:cNvPr id="15" name="Picture 2" descr="Image result for chatham house rules">
            <a:extLst>
              <a:ext uri="{FF2B5EF4-FFF2-40B4-BE49-F238E27FC236}">
                <a16:creationId xmlns:a16="http://schemas.microsoft.com/office/drawing/2014/main" id="{CE12F60D-9BA3-493A-B8E8-069CF619D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711" y="2421496"/>
            <a:ext cx="4302157" cy="286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(1/4)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-620694" y="2581868"/>
            <a:ext cx="11524630" cy="40037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הגלובלית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מושגי יסוד בביטחון הלאומי בהיבט גלובלי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גישות ואסכולות במדע המדינה: </a:t>
            </a:r>
            <a:r>
              <a:rPr lang="he-IL" altLang="he-IL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מהפוליס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לגלובליזציה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התפתחות המחשבה האסטרטגית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באירופה</a:t>
            </a:r>
            <a:endParaRPr lang="he-IL" sz="2400" dirty="0">
              <a:solidFill>
                <a:srgbClr val="0070C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4777281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10321</TotalTime>
  <Words>498</Words>
  <Application>Microsoft Office PowerPoint</Application>
  <PresentationFormat>מסך רחב</PresentationFormat>
  <Paragraphs>149</Paragraphs>
  <Slides>15</Slides>
  <Notes>0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David</vt:lpstr>
      <vt:lpstr>Levenim MT</vt:lpstr>
      <vt:lpstr>Wingdings</vt:lpstr>
      <vt:lpstr>Wingdings 2</vt:lpstr>
      <vt:lpstr>ערכת נושא Office</vt:lpstr>
      <vt:lpstr>תרשים</vt:lpstr>
      <vt:lpstr>המכללה לביטחון לאומי</vt:lpstr>
      <vt:lpstr>המכללה לביטחון לאומי</vt:lpstr>
      <vt:lpstr>מטרות שנת הלימודים</vt:lpstr>
      <vt:lpstr>תחומי הלמידה במב"ל</vt:lpstr>
      <vt:lpstr>הרכב המשתתפים</vt:lpstr>
      <vt:lpstr>מחזור מ"ז – ל"ו משתתפים</vt:lpstr>
      <vt:lpstr>משתתפים נושאי תפקיד</vt:lpstr>
      <vt:lpstr>קוד מב"ל</vt:lpstr>
      <vt:lpstr>עונות הלימוד (1/4)</vt:lpstr>
      <vt:lpstr>עונות הלימוד (2/4)</vt:lpstr>
      <vt:lpstr>עונות הלימוד (3/4)</vt:lpstr>
      <vt:lpstr>עונות הלימוד (4/4)</vt:lpstr>
      <vt:lpstr>מבנה שבוע (עקרוני) במב"ל</vt:lpstr>
      <vt:lpstr>תאריכים חשובים</vt:lpstr>
      <vt:lpstr>הערכות להמשך...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ענת חן</cp:lastModifiedBy>
  <cp:revision>192</cp:revision>
  <cp:lastPrinted>2017-08-27T15:18:28Z</cp:lastPrinted>
  <dcterms:created xsi:type="dcterms:W3CDTF">2017-08-17T05:53:13Z</dcterms:created>
  <dcterms:modified xsi:type="dcterms:W3CDTF">2019-08-05T08:58:39Z</dcterms:modified>
</cp:coreProperties>
</file>