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4" r:id="rId2"/>
    <p:sldId id="282" r:id="rId3"/>
    <p:sldId id="285" r:id="rId4"/>
    <p:sldId id="306" r:id="rId5"/>
    <p:sldId id="299" r:id="rId6"/>
    <p:sldId id="273" r:id="rId7"/>
    <p:sldId id="277" r:id="rId8"/>
    <p:sldId id="278" r:id="rId9"/>
    <p:sldId id="303" r:id="rId10"/>
    <p:sldId id="307" r:id="rId11"/>
    <p:sldId id="308" r:id="rId12"/>
    <p:sldId id="309" r:id="rId13"/>
    <p:sldId id="298" r:id="rId14"/>
    <p:sldId id="305" r:id="rId15"/>
    <p:sldId id="310" r:id="rId16"/>
    <p:sldId id="301" r:id="rId17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0452915846456693"/>
          <c:y val="2.578124841404723E-2"/>
          <c:w val="0.30031680610236233"/>
          <c:h val="0.45047518144222559"/>
        </c:manualLayout>
      </c:layout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עמודה1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C12-4591-9BFF-7FC19C0D9B4D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C12-4591-9BFF-7FC19C0D9B4D}"/>
              </c:ext>
            </c:extLst>
          </c:dPt>
          <c:dLbls>
            <c:dLbl>
              <c:idx val="0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C12-4591-9BFF-7FC19C0D9B4D}"/>
                </c:ext>
              </c:extLst>
            </c:dLbl>
            <c:dLbl>
              <c:idx val="1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C12-4591-9BFF-7FC19C0D9B4D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גיליון1!$A$2:$A$3</c:f>
              <c:strCache>
                <c:ptCount val="2"/>
                <c:pt idx="0">
                  <c:v>גברים</c:v>
                </c:pt>
                <c:pt idx="1">
                  <c:v>נשים</c:v>
                </c:pt>
              </c:strCache>
            </c:strRef>
          </c:cat>
          <c:val>
            <c:numRef>
              <c:f>גיליון1!$B$2:$B$3</c:f>
              <c:numCache>
                <c:formatCode>General</c:formatCode>
                <c:ptCount val="2"/>
                <c:pt idx="0">
                  <c:v>30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C12-4591-9BFF-7FC19C0D9B4D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179564468503931"/>
          <c:y val="0.39422518490248626"/>
          <c:w val="0.41001817530361789"/>
          <c:h val="0.1815560911936459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he-IL"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2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  <a:endParaRPr lang="he-IL" sz="2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2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  <a:endParaRPr lang="he-IL" sz="2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2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  <a:endParaRPr lang="he-IL" sz="2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2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2200" dirty="0" smtClean="0">
              <a:solidFill>
                <a:schemeClr val="tx1"/>
              </a:solidFill>
            </a:rPr>
            <a:t> </a:t>
          </a:r>
          <a:r>
            <a:rPr lang="he-IL" sz="2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  <a:endParaRPr lang="he-IL" sz="2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2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2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2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  <a:endParaRPr lang="he-IL" sz="2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0638" custScaleY="114102" custRadScaleRad="98003" custRadScaleInc="-374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  <dgm:t>
        <a:bodyPr/>
        <a:lstStyle/>
        <a:p>
          <a:pPr rtl="1"/>
          <a:endParaRPr lang="he-IL"/>
        </a:p>
      </dgm:t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45650" custScaleY="10336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  <dgm:t>
        <a:bodyPr/>
        <a:lstStyle/>
        <a:p>
          <a:pPr rtl="1"/>
          <a:endParaRPr lang="he-IL"/>
        </a:p>
      </dgm:t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480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  <dgm:t>
        <a:bodyPr/>
        <a:lstStyle/>
        <a:p>
          <a:pPr rtl="1"/>
          <a:endParaRPr lang="he-IL"/>
        </a:p>
      </dgm:t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57301" custScaleY="11114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  <dgm:t>
        <a:bodyPr/>
        <a:lstStyle/>
        <a:p>
          <a:pPr rtl="1"/>
          <a:endParaRPr lang="he-IL"/>
        </a:p>
      </dgm:t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2019099" y="713729"/>
          <a:ext cx="4167238" cy="4167238"/>
        </a:xfrm>
        <a:prstGeom prst="blockArc">
          <a:avLst>
            <a:gd name="adj1" fmla="val 10868682"/>
            <a:gd name="adj2" fmla="val 16134605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2019505" y="673069"/>
          <a:ext cx="4167238" cy="416723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19505" y="673069"/>
          <a:ext cx="4167238" cy="416723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19911" y="713713"/>
          <a:ext cx="4167238" cy="4167238"/>
        </a:xfrm>
        <a:prstGeom prst="blockArc">
          <a:avLst>
            <a:gd name="adj1" fmla="val 16133233"/>
            <a:gd name="adj2" fmla="val 21531344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3143679" y="1797243"/>
          <a:ext cx="1918890" cy="191889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  <a:endParaRPr lang="he-IL" sz="2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424694" y="2078258"/>
        <a:ext cx="1356860" cy="1356860"/>
      </dsp:txXfrm>
    </dsp:sp>
    <dsp:sp modelId="{880C6DB3-6422-4BC4-AEE3-21C02E07AA99}">
      <dsp:nvSpPr>
        <dsp:cNvPr id="0" name=""/>
        <dsp:cNvSpPr/>
      </dsp:nvSpPr>
      <dsp:spPr>
        <a:xfrm>
          <a:off x="2985141" y="-3869"/>
          <a:ext cx="2157727" cy="15326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  <a:endParaRPr lang="he-IL" sz="2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301133" y="220582"/>
        <a:ext cx="1525743" cy="1083742"/>
      </dsp:txXfrm>
    </dsp:sp>
    <dsp:sp modelId="{0EA8E124-B86C-407A-BDD3-4753475EA3C5}">
      <dsp:nvSpPr>
        <dsp:cNvPr id="0" name=""/>
        <dsp:cNvSpPr/>
      </dsp:nvSpPr>
      <dsp:spPr>
        <a:xfrm>
          <a:off x="5160185" y="2062510"/>
          <a:ext cx="1956404" cy="1388355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22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2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  <a:endParaRPr lang="he-IL" sz="2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446694" y="2265830"/>
        <a:ext cx="1383386" cy="981715"/>
      </dsp:txXfrm>
    </dsp:sp>
    <dsp:sp modelId="{C49C7E5C-81C3-4209-8F65-985E790DB895}">
      <dsp:nvSpPr>
        <dsp:cNvPr id="0" name=""/>
        <dsp:cNvSpPr/>
      </dsp:nvSpPr>
      <dsp:spPr>
        <a:xfrm>
          <a:off x="3063449" y="4120340"/>
          <a:ext cx="2079350" cy="1343223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  <a:endParaRPr lang="he-IL" sz="2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367963" y="4317050"/>
        <a:ext cx="1470322" cy="949803"/>
      </dsp:txXfrm>
    </dsp:sp>
    <dsp:sp modelId="{B2D1C69C-826A-42BC-9C8B-10C2CA18559B}">
      <dsp:nvSpPr>
        <dsp:cNvPr id="0" name=""/>
        <dsp:cNvSpPr/>
      </dsp:nvSpPr>
      <dsp:spPr>
        <a:xfrm>
          <a:off x="1011409" y="2010259"/>
          <a:ext cx="2112903" cy="1492858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2200" kern="1200" dirty="0" smtClean="0">
              <a:solidFill>
                <a:schemeClr val="tx1"/>
              </a:solidFill>
            </a:rPr>
            <a:t> </a:t>
          </a:r>
          <a:r>
            <a:rPr lang="he-IL" sz="2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  <a:endParaRPr lang="he-IL" sz="2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320836" y="2228883"/>
        <a:ext cx="1494049" cy="1055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כ"ח/תמוז/תשע"ט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16837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3584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E4116F-B3B9-4F23-AC4B-983576930642}" type="slidenum">
              <a:rPr lang="he-IL" altLang="he-IL" smtClean="0"/>
              <a:pPr/>
              <a:t>6</a:t>
            </a:fld>
            <a:endParaRPr lang="he-IL" altLang="he-IL" smtClean="0"/>
          </a:p>
        </p:txBody>
      </p:sp>
    </p:spTree>
    <p:extLst>
      <p:ext uri="{BB962C8B-B14F-4D97-AF65-F5344CB8AC3E}">
        <p14:creationId xmlns:p14="http://schemas.microsoft.com/office/powerpoint/2010/main" xmlns="" val="350849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728E181-96D3-4DD0-BEB9-E229D301C9B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10393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31 יולי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84013" y="1319609"/>
            <a:ext cx="11643360" cy="1470025"/>
          </a:xfrm>
        </p:spPr>
        <p:txBody>
          <a:bodyPr>
            <a:noAutofit/>
          </a:bodyPr>
          <a:lstStyle/>
          <a:p>
            <a:pPr algn="ctr"/>
            <a:r>
              <a:rPr lang="he-IL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המכללה לביטחון לאומי</a:t>
            </a:r>
            <a:endParaRPr lang="he-IL" sz="8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2547258" y="3540172"/>
            <a:ext cx="7876902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ברוכים הבאים!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pic>
        <p:nvPicPr>
          <p:cNvPr id="10" name="Picture 5" descr="מבל חדש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29554" y="180660"/>
            <a:ext cx="814252" cy="94408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9222377" y="6190444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אוגוסט 2019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6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(2/4)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83324" y="1470115"/>
            <a:ext cx="11334567" cy="4919119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העונה הישראלית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סוגיות יסוד בביטחון הלאומי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חשיבה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אסטרטגית </a:t>
            </a:r>
            <a:endParaRPr lang="he-IL" alt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גיאוגרפיה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וסיורי </a:t>
            </a:r>
            <a:r>
              <a:rPr lang="he-IL" alt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(צפון, דרום, יו"ש)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בחירה: מיומנויות לבכירים / קבלת החלטות ותכנון </a:t>
            </a:r>
            <a:endParaRPr lang="he-IL" alt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בחירה: מדינאות ודיפלומטיה /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פוליטיקה </a:t>
            </a:r>
            <a:r>
              <a:rPr lang="he-IL" alt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וחברה </a:t>
            </a:r>
            <a:r>
              <a:rPr lang="he-IL" alt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סימולציה מדינית ביטחונית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מסכמת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סוגר מסולסל שמאלי 4"/>
          <p:cNvSpPr/>
          <p:nvPr/>
        </p:nvSpPr>
        <p:spPr>
          <a:xfrm>
            <a:off x="4557753" y="4573531"/>
            <a:ext cx="261938" cy="830989"/>
          </a:xfrm>
          <a:prstGeom prst="leftBrac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572881" y="4581068"/>
            <a:ext cx="18716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e-IL" alt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באוניברסיטת </a:t>
            </a:r>
            <a:r>
              <a:rPr lang="he-IL" alt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חיפה (ימי ב')</a:t>
            </a:r>
            <a:endParaRPr lang="he-IL" alt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32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(3/4)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0441" y="1846021"/>
            <a:ext cx="11334567" cy="4919119"/>
          </a:xfrm>
        </p:spPr>
        <p:txBody>
          <a:bodyPr>
            <a:noAutofit/>
          </a:bodyPr>
          <a:lstStyle/>
          <a:p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עונת </a:t>
            </a: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ההתמחות: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3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סמינר בחירה ראשי: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כלכלה/ משפט </a:t>
            </a:r>
            <a:r>
              <a:rPr lang="he-IL" altLang="he-IL" sz="32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ציבורי/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חברה ישראלית 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העולם הדיגיטלי 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בחירה משני: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תקשורת/ סייבר/ מודיעין/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מזה"ת (בהתהוות)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וסיור מזרח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86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(4/4)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9449" y="1846021"/>
            <a:ext cx="11334567" cy="4919119"/>
          </a:xfrm>
        </p:spPr>
        <p:txBody>
          <a:bodyPr>
            <a:noAutofit/>
          </a:bodyPr>
          <a:lstStyle/>
          <a:p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עונת פרויקט גמר: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יורחב בהמשך</a:t>
            </a:r>
          </a:p>
          <a:p>
            <a:pPr marL="0" indent="0">
              <a:buNone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עונה אינטגרטיבית מסכמת: </a:t>
            </a:r>
          </a:p>
          <a:p>
            <a:pPr marL="971550" lvl="1" indent="-514350">
              <a:buAutoNum type="arabicPeriod"/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וסיור 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ארה"ב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מורחב.</a:t>
            </a:r>
          </a:p>
          <a:p>
            <a:pPr marL="971550" lvl="1" indent="-514350">
              <a:buAutoNum type="arabicPeriod"/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סיכום שנת הלימודים.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575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5"/>
          <p:cNvSpPr txBox="1">
            <a:spLocks noChangeArrowheads="1"/>
          </p:cNvSpPr>
          <p:nvPr/>
        </p:nvSpPr>
        <p:spPr bwMode="auto">
          <a:xfrm>
            <a:off x="-757646" y="0"/>
            <a:ext cx="121920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מבנה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שבוע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במכללה</a:t>
            </a:r>
            <a:r>
              <a:rPr lang="he-IL" altLang="he-IL" sz="5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לביטחון</a:t>
            </a:r>
            <a:r>
              <a:rPr lang="he-IL" altLang="he-IL" sz="5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לאומי</a:t>
            </a: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5227542"/>
              </p:ext>
            </p:extLst>
          </p:nvPr>
        </p:nvGraphicFramePr>
        <p:xfrm>
          <a:off x="1580603" y="1894114"/>
          <a:ext cx="9379134" cy="35922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631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31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31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631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631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631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18457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8457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  <a:endParaRPr lang="he-IL" sz="20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8457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8457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8457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248929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2804501" y="247156"/>
            <a:ext cx="707597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תאריכים</a:t>
            </a:r>
            <a:r>
              <a:rPr lang="he-IL" altLang="he-IL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חשובים</a:t>
            </a:r>
          </a:p>
        </p:txBody>
      </p:sp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מציין מיקום תוכן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97694199"/>
              </p:ext>
            </p:extLst>
          </p:nvPr>
        </p:nvGraphicFramePr>
        <p:xfrm>
          <a:off x="949591" y="1469589"/>
          <a:ext cx="10515600" cy="52518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271944428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3005035414"/>
                    </a:ext>
                  </a:extLst>
                </a:gridCol>
              </a:tblGrid>
              <a:tr h="46412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חופשות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סיורים  ותרגילים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9391442"/>
                  </a:ext>
                </a:extLst>
              </a:tr>
              <a:tr h="464129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פתיחת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שנת הלימודים 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2.9.19</a:t>
                      </a: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4129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ראש השנה – 29.9-1.10.19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אירופה – 10-14.11.19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8509829"/>
                  </a:ext>
                </a:extLst>
              </a:tr>
              <a:tr h="464129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יום כיפור וסוכות – 8.10-22.10.19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צפון – 26-28.11.19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4332471"/>
                  </a:ext>
                </a:extLst>
              </a:tr>
              <a:tr h="450941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חנוכה</a:t>
                      </a:r>
                      <a:r>
                        <a:rPr lang="he-IL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26-29.12.19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דרום – 17-19.12.19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7786827"/>
                  </a:ext>
                </a:extLst>
              </a:tr>
              <a:tr h="42201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פגרת </a:t>
                      </a: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עבודות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– 16-23.2.20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התנסות אסטרטגית ראשונה</a:t>
                      </a:r>
                      <a:r>
                        <a:rPr lang="he-IL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15-16.1.20</a:t>
                      </a:r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7003452"/>
                  </a:ext>
                </a:extLst>
              </a:tr>
              <a:tr h="464129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פורים – 10.3.20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יו"ש – 28-30.1.20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9206266"/>
                  </a:ext>
                </a:extLst>
              </a:tr>
              <a:tr h="464129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פגרת עבודות 2 +</a:t>
                      </a:r>
                      <a:r>
                        <a:rPr lang="he-IL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חופש פסח – 5-19.4.20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סימולציה מדינית ביטחונית – 11-13.2.20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6390103"/>
                  </a:ext>
                </a:extLst>
              </a:tr>
              <a:tr h="464129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יום העצמאות – 28-30.4.20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מזרח – 3-7.5.20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9230991"/>
                  </a:ext>
                </a:extLst>
              </a:tr>
              <a:tr h="464129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חופשת שבועות – 28.5.20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ארה"ב – 14-25.6.20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0441447"/>
                  </a:ext>
                </a:extLst>
              </a:tr>
              <a:tr h="6659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טקס 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סיום </a:t>
                      </a:r>
                      <a:r>
                        <a:rPr lang="he-IL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מחזור מ"ז – 15.7.20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0553010"/>
                  </a:ext>
                </a:extLst>
              </a:tr>
            </a:tbl>
          </a:graphicData>
        </a:graphic>
      </p:graphicFrame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385822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לשימושכם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60265" y="170375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מרכז למידה לבכירים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ענת חן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ספריית פו"ם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חיה שלום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אוריינות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אורנה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קזמירסקי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ר"ת מחקר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ד"ר ענת שטרן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תרבות גופנית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רס"ן אפרת ברוזה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מנהלה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רס"ן אתי חג'ג'</a:t>
            </a:r>
          </a:p>
          <a:p>
            <a:pPr>
              <a:lnSpc>
                <a:spcPct val="150000"/>
              </a:lnSpc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100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שיעורי</a:t>
            </a:r>
            <a:r>
              <a:rPr lang="he-IL" b="1" dirty="0" smtClean="0"/>
              <a:t> </a:t>
            </a: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בית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82336" y="1734182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יעדים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אישיים לשנת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תכנון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חופשות ע"פ גרף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"פרידה" מארגון האם 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100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% משתתף </a:t>
            </a:r>
            <a:r>
              <a:rPr lang="he-IL" sz="32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התנעת חשיבה ראשונית על נושא לפרויקט הגמר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648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hape 88"/>
          <p:cNvSpPr>
            <a:spLocks noGrp="1"/>
          </p:cNvSpPr>
          <p:nvPr>
            <p:ph type="body" sz="half" idx="4294967295"/>
          </p:nvPr>
        </p:nvSpPr>
        <p:spPr>
          <a:xfrm>
            <a:off x="527050" y="2056574"/>
            <a:ext cx="11025050" cy="3194690"/>
          </a:xfrm>
        </p:spPr>
        <p:txBody>
          <a:bodyPr>
            <a:noAutofit/>
          </a:bodyPr>
          <a:lstStyle/>
          <a:p>
            <a:pPr eaLnBrk="1" hangingPunct="1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altLang="he-IL" sz="3600" dirty="0" smtClean="0"/>
              <a:t>	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המכללה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לביטחון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לאומי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היא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המוסד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הממלכתי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הגבוה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במדינה</a:t>
            </a:r>
            <a:r>
              <a:rPr lang="he-IL" alt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altLang="he-IL" sz="32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המכשיר</a:t>
            </a:r>
            <a:r>
              <a:rPr alt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את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הבכיר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בצה"ל</a:t>
            </a:r>
            <a:r>
              <a:rPr lang="he-IL" alt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altLang="he-IL" sz="32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במערכות</a:t>
            </a:r>
            <a:r>
              <a:rPr alt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הביטחון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והממשל</a:t>
            </a:r>
            <a:r>
              <a:rPr lang="he-IL"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alt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לתפקידי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פיקוד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>
                <a:latin typeface="David" panose="020E0502060401010101" pitchFamily="34" charset="-79"/>
                <a:cs typeface="David" panose="020E0502060401010101" pitchFamily="34" charset="-79"/>
              </a:rPr>
              <a:t>וניהול</a:t>
            </a:r>
            <a:r>
              <a:rPr alt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32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בכירים</a:t>
            </a:r>
            <a:r>
              <a:rPr lang="he-IL" alt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alt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>
              <a:lnSpc>
                <a:spcPct val="160000"/>
              </a:lnSpc>
              <a:spcBef>
                <a:spcPts val="375"/>
              </a:spcBef>
              <a:buNone/>
            </a:pPr>
            <a:r>
              <a:rPr altLang="he-IL" sz="2200" dirty="0" err="1">
                <a:latin typeface="David" panose="020E0502060401010101" pitchFamily="34" charset="-79"/>
                <a:cs typeface="David" panose="020E0502060401010101" pitchFamily="34" charset="-79"/>
              </a:rPr>
              <a:t>החלטת</a:t>
            </a:r>
            <a:r>
              <a:rPr alt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2200" err="1">
                <a:latin typeface="David" panose="020E0502060401010101" pitchFamily="34" charset="-79"/>
                <a:cs typeface="David" panose="020E0502060401010101" pitchFamily="34" charset="-79"/>
              </a:rPr>
              <a:t>ממשלת</a:t>
            </a:r>
            <a:r>
              <a:rPr altLang="he-IL" sz="220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altLang="he-IL" sz="220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r>
              <a:rPr lang="he-IL" altLang="he-IL" sz="2200" dirty="0" smtClean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altLang="he-IL" sz="2200" smtClean="0">
                <a:latin typeface="David" panose="020E0502060401010101" pitchFamily="34" charset="-79"/>
                <a:cs typeface="David" panose="020E0502060401010101" pitchFamily="34" charset="-79"/>
              </a:rPr>
              <a:t>23 במאי </a:t>
            </a:r>
            <a:r>
              <a:rPr altLang="he-IL" sz="2200" dirty="0">
                <a:latin typeface="David" panose="020E0502060401010101" pitchFamily="34" charset="-79"/>
                <a:cs typeface="David" panose="020E0502060401010101" pitchFamily="34" charset="-79"/>
              </a:rPr>
              <a:t>1976</a:t>
            </a:r>
          </a:p>
        </p:txBody>
      </p:sp>
      <p:pic>
        <p:nvPicPr>
          <p:cNvPr id="2048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42172" y="173402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9" name="מלבן 8"/>
          <p:cNvSpPr/>
          <p:nvPr/>
        </p:nvSpPr>
        <p:spPr>
          <a:xfrm>
            <a:off x="4849448" y="369347"/>
            <a:ext cx="3225563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המב"ל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987932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222069" y="1241428"/>
            <a:ext cx="11652068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לימוד ופיתוח כלי חשיבה, ניתוח, הבנת תהליכים והובלתם ברמה האסטרטגית,  כך שיאפשרו התמודדות עם אתגרים מורכבים בתחומי </a:t>
            </a:r>
            <a:r>
              <a:rPr lang="he-IL" altLang="he-IL" sz="3000" dirty="0" err="1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הבטל"ם</a:t>
            </a: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.</a:t>
            </a: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הקניית </a:t>
            </a: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ידע </a:t>
            </a: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על </a:t>
            </a: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הביטחון הלאומי הישראלי ומימדיו - ע"י לימוד ומחקר של מרכיבי </a:t>
            </a:r>
            <a:r>
              <a:rPr lang="he-IL" altLang="he-IL" sz="3000" dirty="0" err="1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הבטל"ם</a:t>
            </a: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. </a:t>
            </a:r>
          </a:p>
          <a:p>
            <a:pPr marL="342900" indent="-342900" algn="r" rtl="1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ניתוח </a:t>
            </a: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קשרי הגומלין בין ממדי </a:t>
            </a:r>
            <a:r>
              <a:rPr lang="he-IL" altLang="he-IL" sz="3000" dirty="0" err="1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הבטל״ם</a:t>
            </a: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השונים.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355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8" name="מלבן 7"/>
          <p:cNvSpPr/>
          <p:nvPr/>
        </p:nvSpPr>
        <p:spPr>
          <a:xfrm>
            <a:off x="1625316" y="196727"/>
            <a:ext cx="862127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מטרות</a:t>
            </a:r>
            <a:r>
              <a:rPr lang="he-IL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שנת</a:t>
            </a:r>
            <a:r>
              <a:rPr lang="he-IL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הלימודים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097373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42172" y="173402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1" name="מלבן 30"/>
          <p:cNvSpPr/>
          <p:nvPr/>
        </p:nvSpPr>
        <p:spPr>
          <a:xfrm>
            <a:off x="1803787" y="251895"/>
            <a:ext cx="8760732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תחומי</a:t>
            </a:r>
            <a:r>
              <a:rPr lang="he-IL" altLang="he-I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הלמידה</a:t>
            </a:r>
            <a:r>
              <a:rPr lang="he-IL" altLang="he-I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 </a:t>
            </a:r>
            <a:r>
              <a:rPr lang="he-IL" altLang="he-IL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במב"ל</a:t>
            </a:r>
            <a:endParaRPr lang="he-IL" alt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2103" y="5865223"/>
            <a:ext cx="465037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אסטרטגיה</a:t>
            </a:r>
            <a:endParaRPr lang="he-IL" sz="28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4</a:t>
            </a:fld>
            <a:endParaRPr lang="he-IL"/>
          </a:p>
        </p:txBody>
      </p:sp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xmlns="" val="3925188562"/>
              </p:ext>
            </p:extLst>
          </p:nvPr>
        </p:nvGraphicFramePr>
        <p:xfrm>
          <a:off x="2120153" y="130280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248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80383796"/>
              </p:ext>
            </p:extLst>
          </p:nvPr>
        </p:nvGraphicFramePr>
        <p:xfrm>
          <a:off x="-387531" y="2435231"/>
          <a:ext cx="9235017" cy="4081462"/>
        </p:xfrm>
        <a:graphic>
          <a:graphicData uri="http://schemas.openxmlformats.org/presentationml/2006/ole">
            <p:oleObj spid="_x0000_s1126" name="תרשים" r:id="rId3" imgW="6200775" imgH="3648253" progId="">
              <p:embed/>
            </p:oleObj>
          </a:graphicData>
        </a:graphic>
      </p:graphicFrame>
      <p:sp>
        <p:nvSpPr>
          <p:cNvPr id="3" name="Rectangle 2">
            <a:extLst/>
          </p:cNvPr>
          <p:cNvSpPr/>
          <p:nvPr/>
        </p:nvSpPr>
        <p:spPr>
          <a:xfrm>
            <a:off x="239349" y="260648"/>
            <a:ext cx="11521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תמהיל</a:t>
            </a:r>
            <a:r>
              <a:rPr lang="he-IL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המשתתפים</a:t>
            </a:r>
            <a:endParaRPr 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pic>
        <p:nvPicPr>
          <p:cNvPr id="5" name="מבל חדש.jpg" descr="מבל חדש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5</a:t>
            </a:fld>
            <a:endParaRPr lang="he-IL"/>
          </a:p>
        </p:txBody>
      </p:sp>
      <p:graphicFrame>
        <p:nvGraphicFramePr>
          <p:cNvPr id="9" name="תרשים 8"/>
          <p:cNvGraphicFramePr/>
          <p:nvPr>
            <p:extLst>
              <p:ext uri="{D42A27DB-BD31-4B8C-83A1-F6EECF244321}">
                <p14:modId xmlns:p14="http://schemas.microsoft.com/office/powerpoint/2010/main" xmlns="" val="2077164368"/>
              </p:ext>
            </p:extLst>
          </p:nvPr>
        </p:nvGraphicFramePr>
        <p:xfrm>
          <a:off x="5718635" y="1776356"/>
          <a:ext cx="8077200" cy="5399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9009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תוכן 2"/>
          <p:cNvSpPr>
            <a:spLocks noGrp="1"/>
          </p:cNvSpPr>
          <p:nvPr>
            <p:ph idx="1"/>
          </p:nvPr>
        </p:nvSpPr>
        <p:spPr>
          <a:xfrm>
            <a:off x="2855913" y="1125538"/>
            <a:ext cx="6553200" cy="6477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he-IL" altLang="he-IL" smtClean="0"/>
          </a:p>
        </p:txBody>
      </p:sp>
      <p:sp>
        <p:nvSpPr>
          <p:cNvPr id="4" name="מלבן 3"/>
          <p:cNvSpPr/>
          <p:nvPr/>
        </p:nvSpPr>
        <p:spPr>
          <a:xfrm>
            <a:off x="937150" y="263874"/>
            <a:ext cx="9804287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eaLnBrk="1" hangingPunct="1">
              <a:defRPr/>
            </a:pP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מחזור</a:t>
            </a:r>
            <a:r>
              <a:rPr lang="he-IL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מ"ז - 36</a:t>
            </a:r>
            <a:r>
              <a:rPr lang="he-IL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he-IL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משתתפים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3597194"/>
              </p:ext>
            </p:extLst>
          </p:nvPr>
        </p:nvGraphicFramePr>
        <p:xfrm>
          <a:off x="1038293" y="1606142"/>
          <a:ext cx="10188440" cy="51199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942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942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כמות ושיוך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ארגוני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קצינים 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95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 קציני/</a:t>
                      </a:r>
                      <a:r>
                        <a:rPr lang="he-IL" sz="2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ות</a:t>
                      </a: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192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 משטרת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 משרד ראש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הממשלה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סינגפור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משרד החוץ 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הודו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8975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חברת חשמל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משרד האוצר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בנק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מנהל מקרקעי ישראל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 הועדה לאנרגיה אטומית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 משרד</a:t>
                      </a:r>
                      <a:r>
                        <a:rPr lang="he-IL" sz="2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הביטחון</a:t>
                      </a: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618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6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087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209005" y="1833303"/>
            <a:ext cx="11569699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נשיאות כיתה 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מסכם/ת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צלם/ת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גזבר/</a:t>
            </a:r>
            <a:r>
              <a:rPr lang="he-IL" altLang="he-IL" sz="3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ית</a:t>
            </a:r>
            <a:endParaRPr lang="he-IL" altLang="he-IL" sz="3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19592" y="398935"/>
            <a:ext cx="1013931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"משתתפים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נושאי</a:t>
            </a:r>
            <a:r>
              <a:rPr lang="he-IL" altLang="he-IL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תפקיד"</a:t>
            </a:r>
          </a:p>
        </p:txBody>
      </p:sp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574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1340131" y="1667613"/>
            <a:ext cx="10438574" cy="5373267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Chatham </a:t>
            </a:r>
            <a:r>
              <a:rPr lang="en-US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House </a:t>
            </a:r>
            <a:r>
              <a:rPr lang="en-US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Rules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הופעה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במליאה/חדרי צוות: 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פלאפונים</a:t>
            </a:r>
            <a:r>
              <a:rPr lang="en-US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מחשבים,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שיח באמצעות מיקרופונים </a:t>
            </a: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כיבוד זמן הדדי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היעדרויות</a:t>
            </a:r>
            <a:endParaRPr lang="he-IL" alt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אתיקה של כתיבה אקדמית</a:t>
            </a:r>
            <a:endParaRPr lang="he-IL" altLang="he-IL" sz="320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3200" b="1" dirty="0" smtClean="0"/>
          </a:p>
          <a:p>
            <a:pPr eaLnBrk="1" hangingPunct="1">
              <a:lnSpc>
                <a:spcPct val="150000"/>
              </a:lnSpc>
            </a:pPr>
            <a:endParaRPr lang="en-US" altLang="he-IL" sz="3200" b="1" dirty="0" smtClean="0"/>
          </a:p>
        </p:txBody>
      </p:sp>
      <p:sp>
        <p:nvSpPr>
          <p:cNvPr id="8" name="מלבן 7"/>
          <p:cNvSpPr/>
          <p:nvPr/>
        </p:nvSpPr>
        <p:spPr>
          <a:xfrm>
            <a:off x="4280650" y="345773"/>
            <a:ext cx="369844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קוד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72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מב"ל</a:t>
            </a:r>
            <a:endParaRPr lang="he-IL" alt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  <p:pic>
        <p:nvPicPr>
          <p:cNvPr id="5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36605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60621"/>
            <a:ext cx="10515600" cy="1325563"/>
          </a:xfrm>
        </p:spPr>
        <p:txBody>
          <a:bodyPr/>
          <a:lstStyle/>
          <a:p>
            <a:pPr algn="ctr"/>
            <a:r>
              <a:rPr 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עונות</a:t>
            </a:r>
            <a:r>
              <a:rPr lang="he-IL" b="1" dirty="0" smtClean="0"/>
              <a:t> </a:t>
            </a:r>
            <a:r>
              <a:rPr lang="he-IL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הלימוד (1/4)</a:t>
            </a:r>
            <a:endParaRPr lang="he-IL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uttman Hatzvi" pitchFamily="2" charset="-79"/>
              <a:cs typeface="Guttman Hatzvi" pitchFamily="2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18010" y="1729877"/>
            <a:ext cx="11334567" cy="4932182"/>
          </a:xfrm>
        </p:spPr>
        <p:txBody>
          <a:bodyPr>
            <a:noAutofit/>
          </a:bodyPr>
          <a:lstStyle/>
          <a:p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העונה הגלובלית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מושגי יסוד </a:t>
            </a:r>
            <a:r>
              <a:rPr lang="he-IL" altLang="he-IL" sz="3200" dirty="0" err="1">
                <a:latin typeface="David" panose="020E0502060401010101" pitchFamily="34" charset="-79"/>
                <a:cs typeface="David" panose="020E0502060401010101" pitchFamily="34" charset="-79"/>
              </a:rPr>
              <a:t>בבטל"ם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בהיבט גלובאלי 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גישות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ואסכולות במדע המדינה: </a:t>
            </a:r>
            <a:r>
              <a:rPr lang="he-IL" altLang="he-IL" sz="3200" dirty="0" err="1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מהפוליס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32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לגלובליזציה</a:t>
            </a:r>
            <a:endParaRPr lang="he-IL" alt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התפתחות </a:t>
            </a:r>
            <a:r>
              <a:rPr lang="he-IL" alt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המחשבה </a:t>
            </a:r>
            <a:r>
              <a:rPr lang="he-IL" alt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וסיור לימודי באירופה</a:t>
            </a:r>
            <a:endParaRPr lang="he-IL" sz="36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24605" y="196727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880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9106</TotalTime>
  <Words>543</Words>
  <Application>Microsoft Office PowerPoint</Application>
  <PresentationFormat>מותאם אישית</PresentationFormat>
  <Paragraphs>161</Paragraphs>
  <Slides>16</Slides>
  <Notes>2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8" baseType="lpstr">
      <vt:lpstr>ערכת נושא Office</vt:lpstr>
      <vt:lpstr>תרשים</vt:lpstr>
      <vt:lpstr>המכללה לביטחון לאומי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עונות הלימוד (1/4)</vt:lpstr>
      <vt:lpstr>עונות הלימוד (2/4)</vt:lpstr>
      <vt:lpstr>עונות הלימוד (3/4)</vt:lpstr>
      <vt:lpstr>עונות הלימוד (4/4)</vt:lpstr>
      <vt:lpstr>שקופית 13</vt:lpstr>
      <vt:lpstr>שקופית 14</vt:lpstr>
      <vt:lpstr>לשימושכם</vt:lpstr>
      <vt:lpstr>שיעורי בית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user</cp:lastModifiedBy>
  <cp:revision>166</cp:revision>
  <cp:lastPrinted>2017-08-27T15:18:28Z</cp:lastPrinted>
  <dcterms:created xsi:type="dcterms:W3CDTF">2017-08-17T05:53:13Z</dcterms:created>
  <dcterms:modified xsi:type="dcterms:W3CDTF">2019-07-31T18:54:54Z</dcterms:modified>
</cp:coreProperties>
</file>