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charts/style1.xml" ContentType="application/vnd.ms-office.chart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04" r:id="rId2"/>
    <p:sldId id="282" r:id="rId3"/>
    <p:sldId id="285" r:id="rId4"/>
    <p:sldId id="306" r:id="rId5"/>
    <p:sldId id="299" r:id="rId6"/>
    <p:sldId id="273" r:id="rId7"/>
    <p:sldId id="277" r:id="rId8"/>
    <p:sldId id="278" r:id="rId9"/>
    <p:sldId id="303" r:id="rId10"/>
    <p:sldId id="307" r:id="rId11"/>
    <p:sldId id="308" r:id="rId12"/>
    <p:sldId id="309" r:id="rId13"/>
    <p:sldId id="298" r:id="rId14"/>
    <p:sldId id="305" r:id="rId15"/>
    <p:sldId id="310" r:id="rId16"/>
    <p:sldId id="301" r:id="rId17"/>
  </p:sldIdLst>
  <p:sldSz cx="12192000" cy="6858000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0.20452915846456693"/>
          <c:y val="2.578124841404723E-2"/>
          <c:w val="0.30031680610236233"/>
          <c:h val="0.45047518144222559"/>
        </c:manualLayout>
      </c:layout>
      <c:pieChart>
        <c:varyColors val="1"/>
        <c:ser>
          <c:idx val="0"/>
          <c:order val="0"/>
          <c:tx>
            <c:strRef>
              <c:f>גיליון1!$B$1</c:f>
              <c:strCache>
                <c:ptCount val="1"/>
                <c:pt idx="0">
                  <c:v>עמודה1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C12-4591-9BFF-7FC19C0D9B4D}"/>
              </c:ext>
            </c:extLst>
          </c:dPt>
          <c:dPt>
            <c:idx val="1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C12-4591-9BFF-7FC19C0D9B4D}"/>
              </c:ext>
            </c:extLst>
          </c:dPt>
          <c:dLbls>
            <c:dLbl>
              <c:idx val="0"/>
              <c:layout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C12-4591-9BFF-7FC19C0D9B4D}"/>
                </c:ext>
              </c:extLst>
            </c:dLbl>
            <c:dLbl>
              <c:idx val="1"/>
              <c:layout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BC12-4591-9BFF-7FC19C0D9B4D}"/>
                </c:ext>
              </c:extLst>
            </c:dLbl>
            <c:delete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גיליון1!$A$2:$A$3</c:f>
              <c:strCache>
                <c:ptCount val="2"/>
                <c:pt idx="0">
                  <c:v>גברים</c:v>
                </c:pt>
                <c:pt idx="1">
                  <c:v>נשים</c:v>
                </c:pt>
              </c:strCache>
            </c:strRef>
          </c:cat>
          <c:val>
            <c:numRef>
              <c:f>גיליון1!$B$2:$B$3</c:f>
              <c:numCache>
                <c:formatCode>General</c:formatCode>
                <c:ptCount val="2"/>
                <c:pt idx="0">
                  <c:v>30</c:v>
                </c:pt>
                <c:pt idx="1">
                  <c:v>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BC12-4591-9BFF-7FC19C0D9B4D}"/>
            </c:ext>
          </c:extLst>
        </c:ser>
        <c:dLbls/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0179564468503931"/>
          <c:y val="0.39422518490248626"/>
          <c:w val="0.41001817530361789"/>
          <c:h val="0.18155609119364599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he-IL"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67F036-C9E5-4C61-A7F2-0306AAFFBEF2}" type="doc">
      <dgm:prSet loTypeId="urn:microsoft.com/office/officeart/2005/8/layout/radial6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pPr rtl="1"/>
          <a:endParaRPr lang="he-IL"/>
        </a:p>
      </dgm:t>
    </dgm:pt>
    <dgm:pt modelId="{77787D92-44D2-4EE4-BF68-D8DA648B869E}">
      <dgm:prSet phldrT="[טקסט]" custT="1"/>
      <dgm:spPr/>
      <dgm:t>
        <a:bodyPr/>
        <a:lstStyle/>
        <a:p>
          <a:pPr rtl="1"/>
          <a:r>
            <a:rPr lang="he-IL" sz="2200" b="1" dirty="0" smtClean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אסטרטגיה</a:t>
          </a:r>
          <a:endParaRPr lang="he-IL" sz="2200" b="1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57ACA179-F69D-4900-99A2-19A28CF29AC5}" type="parTrans" cxnId="{C9D0FADD-826B-4803-BE5F-3102C126852A}">
      <dgm:prSet/>
      <dgm:spPr/>
      <dgm:t>
        <a:bodyPr/>
        <a:lstStyle/>
        <a:p>
          <a:pPr rtl="1"/>
          <a:endParaRPr lang="he-IL"/>
        </a:p>
      </dgm:t>
    </dgm:pt>
    <dgm:pt modelId="{AA3E66B8-AC8C-45EA-8EB2-B33847B9FFCE}" type="sibTrans" cxnId="{C9D0FADD-826B-4803-BE5F-3102C126852A}">
      <dgm:prSet/>
      <dgm:spPr/>
      <dgm:t>
        <a:bodyPr/>
        <a:lstStyle/>
        <a:p>
          <a:pPr rtl="1"/>
          <a:endParaRPr lang="he-IL"/>
        </a:p>
      </dgm:t>
    </dgm:pt>
    <dgm:pt modelId="{53E16827-8354-486D-AF41-4AF32BB176B8}">
      <dgm:prSet phldrT="[טקסט]" custT="1"/>
      <dgm:spPr/>
      <dgm:t>
        <a:bodyPr/>
        <a:lstStyle/>
        <a:p>
          <a:pPr rtl="1"/>
          <a:r>
            <a:rPr lang="he-IL" sz="2200" b="1" dirty="0" smtClean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חברה</a:t>
          </a:r>
          <a:endParaRPr lang="he-IL" sz="2200" b="1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A53FAD01-44CE-4CF7-9000-E119A43E61A1}" type="parTrans" cxnId="{E70C0882-EB26-4272-8F36-9165B132AC3C}">
      <dgm:prSet/>
      <dgm:spPr/>
      <dgm:t>
        <a:bodyPr/>
        <a:lstStyle/>
        <a:p>
          <a:pPr rtl="1"/>
          <a:endParaRPr lang="he-IL"/>
        </a:p>
      </dgm:t>
    </dgm:pt>
    <dgm:pt modelId="{EE82BF3A-118F-481B-8FE3-01A774D2CF11}" type="sibTrans" cxnId="{E70C0882-EB26-4272-8F36-9165B132AC3C}">
      <dgm:prSet/>
      <dgm:spPr/>
      <dgm:t>
        <a:bodyPr/>
        <a:lstStyle/>
        <a:p>
          <a:pPr rtl="1"/>
          <a:endParaRPr lang="he-IL"/>
        </a:p>
      </dgm:t>
    </dgm:pt>
    <dgm:pt modelId="{917E0A78-84A7-4F67-8350-F95E76365253}">
      <dgm:prSet phldrT="[טקסט]" custT="1"/>
      <dgm:spPr/>
      <dgm:t>
        <a:bodyPr/>
        <a:lstStyle/>
        <a:p>
          <a:pPr rtl="1"/>
          <a:r>
            <a:rPr lang="he-IL" sz="2200" b="1" dirty="0" smtClean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כלכלה</a:t>
          </a:r>
          <a:endParaRPr lang="he-IL" sz="2200" b="1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EDAB76A4-87F6-4EF1-AC47-2768E9A35E86}" type="parTrans" cxnId="{2C8E187C-30EB-4864-8A33-FC91AD1B8B23}">
      <dgm:prSet/>
      <dgm:spPr/>
      <dgm:t>
        <a:bodyPr/>
        <a:lstStyle/>
        <a:p>
          <a:pPr rtl="1"/>
          <a:endParaRPr lang="he-IL"/>
        </a:p>
      </dgm:t>
    </dgm:pt>
    <dgm:pt modelId="{F36A6075-99A4-4684-87F7-EF6703082E3C}" type="sibTrans" cxnId="{2C8E187C-30EB-4864-8A33-FC91AD1B8B23}">
      <dgm:prSet/>
      <dgm:spPr/>
      <dgm:t>
        <a:bodyPr/>
        <a:lstStyle/>
        <a:p>
          <a:pPr rtl="1"/>
          <a:endParaRPr lang="he-IL"/>
        </a:p>
      </dgm:t>
    </dgm:pt>
    <dgm:pt modelId="{900D833B-EDC6-41A4-8E61-3EBBE94FBF8A}">
      <dgm:prSet phldrT="[טקסט]" custT="1"/>
      <dgm:spPr/>
      <dgm:t>
        <a:bodyPr/>
        <a:lstStyle/>
        <a:p>
          <a:pPr rtl="1"/>
          <a:r>
            <a:rPr lang="he-IL" sz="2200" b="1" dirty="0" smtClean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הגנה</a:t>
          </a:r>
          <a:r>
            <a:rPr lang="he-IL" sz="2200" dirty="0" smtClean="0">
              <a:solidFill>
                <a:schemeClr val="tx1"/>
              </a:solidFill>
            </a:rPr>
            <a:t> </a:t>
          </a:r>
          <a:r>
            <a:rPr lang="he-IL" sz="2200" b="1" dirty="0" smtClean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לאומית</a:t>
          </a:r>
          <a:endParaRPr lang="he-IL" sz="2200" b="1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BF54BB5A-476E-4CD5-8DE8-73B1CE5D5F6F}" type="parTrans" cxnId="{E0ABE8CA-82DE-4C8C-BB7B-EE92EF26B954}">
      <dgm:prSet/>
      <dgm:spPr/>
      <dgm:t>
        <a:bodyPr/>
        <a:lstStyle/>
        <a:p>
          <a:pPr rtl="1"/>
          <a:endParaRPr lang="he-IL"/>
        </a:p>
      </dgm:t>
    </dgm:pt>
    <dgm:pt modelId="{A3B6C843-9BFD-444E-B161-B3E202CD89E1}" type="sibTrans" cxnId="{E0ABE8CA-82DE-4C8C-BB7B-EE92EF26B954}">
      <dgm:prSet/>
      <dgm:spPr/>
      <dgm:t>
        <a:bodyPr/>
        <a:lstStyle/>
        <a:p>
          <a:pPr rtl="1"/>
          <a:endParaRPr lang="he-IL"/>
        </a:p>
      </dgm:t>
    </dgm:pt>
    <dgm:pt modelId="{41FB78FC-43E5-45AD-99DE-CC8F6F172F2F}">
      <dgm:prSet phldrT="[טקסט]" custT="1"/>
      <dgm:spPr/>
      <dgm:t>
        <a:bodyPr/>
        <a:lstStyle/>
        <a:p>
          <a:pPr rtl="1"/>
          <a:r>
            <a:rPr lang="he-IL" sz="2200" b="1" dirty="0" smtClean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מדינאות</a:t>
          </a:r>
          <a:r>
            <a:rPr lang="he-IL" sz="22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 </a:t>
          </a:r>
          <a:r>
            <a:rPr lang="he-IL" sz="2200" b="1" dirty="0" smtClean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ודיפלומטיה</a:t>
          </a:r>
          <a:endParaRPr lang="he-IL" sz="2200" b="1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73C873E8-85A2-43A6-A25E-E808EE760387}" type="parTrans" cxnId="{4CE1C4C2-7411-4277-8F55-63692087A3C2}">
      <dgm:prSet/>
      <dgm:spPr/>
      <dgm:t>
        <a:bodyPr/>
        <a:lstStyle/>
        <a:p>
          <a:pPr rtl="1"/>
          <a:endParaRPr lang="he-IL"/>
        </a:p>
      </dgm:t>
    </dgm:pt>
    <dgm:pt modelId="{0EB7096D-69DA-44A2-B34D-8C3DB9CBD57F}" type="sibTrans" cxnId="{4CE1C4C2-7411-4277-8F55-63692087A3C2}">
      <dgm:prSet/>
      <dgm:spPr/>
      <dgm:t>
        <a:bodyPr/>
        <a:lstStyle/>
        <a:p>
          <a:pPr rtl="1"/>
          <a:endParaRPr lang="he-IL"/>
        </a:p>
      </dgm:t>
    </dgm:pt>
    <dgm:pt modelId="{F47BBAC8-0509-483D-9C9C-6A261898BDE0}" type="pres">
      <dgm:prSet presAssocID="{6F67F036-C9E5-4C61-A7F2-0306AAFFBEF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522A7483-5797-4ACA-B244-48A02EA03F83}" type="pres">
      <dgm:prSet presAssocID="{77787D92-44D2-4EE4-BF68-D8DA648B869E}" presName="centerShape" presStyleLbl="node0" presStyleIdx="0" presStyleCnt="1"/>
      <dgm:spPr/>
      <dgm:t>
        <a:bodyPr/>
        <a:lstStyle/>
        <a:p>
          <a:pPr rtl="1"/>
          <a:endParaRPr lang="he-IL"/>
        </a:p>
      </dgm:t>
    </dgm:pt>
    <dgm:pt modelId="{880C6DB3-6422-4BC4-AEE3-21C02E07AA99}" type="pres">
      <dgm:prSet presAssocID="{53E16827-8354-486D-AF41-4AF32BB176B8}" presName="node" presStyleLbl="node1" presStyleIdx="0" presStyleCnt="4" custScaleX="160638" custScaleY="114102" custRadScaleRad="98003" custRadScaleInc="-374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9C0531F5-C3E4-4C13-8BC9-87D732AAFDB8}" type="pres">
      <dgm:prSet presAssocID="{53E16827-8354-486D-AF41-4AF32BB176B8}" presName="dummy" presStyleCnt="0"/>
      <dgm:spPr/>
      <dgm:t>
        <a:bodyPr/>
        <a:lstStyle/>
        <a:p>
          <a:pPr rtl="1"/>
          <a:endParaRPr lang="he-IL"/>
        </a:p>
      </dgm:t>
    </dgm:pt>
    <dgm:pt modelId="{0137A0B0-71A9-4B0D-8831-4F52B5A01792}" type="pres">
      <dgm:prSet presAssocID="{EE82BF3A-118F-481B-8FE3-01A774D2CF11}" presName="sibTrans" presStyleLbl="sibTrans2D1" presStyleIdx="0" presStyleCnt="4"/>
      <dgm:spPr/>
      <dgm:t>
        <a:bodyPr/>
        <a:lstStyle/>
        <a:p>
          <a:pPr rtl="1"/>
          <a:endParaRPr lang="he-IL"/>
        </a:p>
      </dgm:t>
    </dgm:pt>
    <dgm:pt modelId="{0EA8E124-B86C-407A-BDD3-4753475EA3C5}" type="pres">
      <dgm:prSet presAssocID="{41FB78FC-43E5-45AD-99DE-CC8F6F172F2F}" presName="node" presStyleLbl="node1" presStyleIdx="1" presStyleCnt="4" custScaleX="145650" custScaleY="103360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9FBEA499-9A77-4434-BF37-444A514B896A}" type="pres">
      <dgm:prSet presAssocID="{41FB78FC-43E5-45AD-99DE-CC8F6F172F2F}" presName="dummy" presStyleCnt="0"/>
      <dgm:spPr/>
      <dgm:t>
        <a:bodyPr/>
        <a:lstStyle/>
        <a:p>
          <a:pPr rtl="1"/>
          <a:endParaRPr lang="he-IL"/>
        </a:p>
      </dgm:t>
    </dgm:pt>
    <dgm:pt modelId="{2077467D-DA34-44E1-92B5-63523ADF287E}" type="pres">
      <dgm:prSet presAssocID="{0EB7096D-69DA-44A2-B34D-8C3DB9CBD57F}" presName="sibTrans" presStyleLbl="sibTrans2D1" presStyleIdx="1" presStyleCnt="4"/>
      <dgm:spPr/>
      <dgm:t>
        <a:bodyPr/>
        <a:lstStyle/>
        <a:p>
          <a:pPr rtl="1"/>
          <a:endParaRPr lang="he-IL"/>
        </a:p>
      </dgm:t>
    </dgm:pt>
    <dgm:pt modelId="{C49C7E5C-81C3-4209-8F65-985E790DB895}" type="pres">
      <dgm:prSet presAssocID="{917E0A78-84A7-4F67-8350-F95E76365253}" presName="node" presStyleLbl="node1" presStyleIdx="2" presStyleCnt="4" custScaleX="15480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AA4937E0-FE5F-4BDB-951F-9055ABADB302}" type="pres">
      <dgm:prSet presAssocID="{917E0A78-84A7-4F67-8350-F95E76365253}" presName="dummy" presStyleCnt="0"/>
      <dgm:spPr/>
      <dgm:t>
        <a:bodyPr/>
        <a:lstStyle/>
        <a:p>
          <a:pPr rtl="1"/>
          <a:endParaRPr lang="he-IL"/>
        </a:p>
      </dgm:t>
    </dgm:pt>
    <dgm:pt modelId="{9D9AF153-83C2-4CA5-B9B2-9F30CB583B73}" type="pres">
      <dgm:prSet presAssocID="{F36A6075-99A4-4684-87F7-EF6703082E3C}" presName="sibTrans" presStyleLbl="sibTrans2D1" presStyleIdx="2" presStyleCnt="4"/>
      <dgm:spPr/>
      <dgm:t>
        <a:bodyPr/>
        <a:lstStyle/>
        <a:p>
          <a:pPr rtl="1"/>
          <a:endParaRPr lang="he-IL"/>
        </a:p>
      </dgm:t>
    </dgm:pt>
    <dgm:pt modelId="{B2D1C69C-826A-42BC-9C8B-10C2CA18559B}" type="pres">
      <dgm:prSet presAssocID="{900D833B-EDC6-41A4-8E61-3EBBE94FBF8A}" presName="node" presStyleLbl="node1" presStyleIdx="3" presStyleCnt="4" custScaleX="157301" custScaleY="111140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BB1509D-711F-48EB-9EE7-F1C3996DE94A}" type="pres">
      <dgm:prSet presAssocID="{900D833B-EDC6-41A4-8E61-3EBBE94FBF8A}" presName="dummy" presStyleCnt="0"/>
      <dgm:spPr/>
      <dgm:t>
        <a:bodyPr/>
        <a:lstStyle/>
        <a:p>
          <a:pPr rtl="1"/>
          <a:endParaRPr lang="he-IL"/>
        </a:p>
      </dgm:t>
    </dgm:pt>
    <dgm:pt modelId="{AA078262-C616-42E9-9FFC-62F2A0F62298}" type="pres">
      <dgm:prSet presAssocID="{A3B6C843-9BFD-444E-B161-B3E202CD89E1}" presName="sibTrans" presStyleLbl="sibTrans2D1" presStyleIdx="3" presStyleCnt="4"/>
      <dgm:spPr/>
      <dgm:t>
        <a:bodyPr/>
        <a:lstStyle/>
        <a:p>
          <a:pPr rtl="1"/>
          <a:endParaRPr lang="he-IL"/>
        </a:p>
      </dgm:t>
    </dgm:pt>
  </dgm:ptLst>
  <dgm:cxnLst>
    <dgm:cxn modelId="{E0ABE8CA-82DE-4C8C-BB7B-EE92EF26B954}" srcId="{77787D92-44D2-4EE4-BF68-D8DA648B869E}" destId="{900D833B-EDC6-41A4-8E61-3EBBE94FBF8A}" srcOrd="3" destOrd="0" parTransId="{BF54BB5A-476E-4CD5-8DE8-73B1CE5D5F6F}" sibTransId="{A3B6C843-9BFD-444E-B161-B3E202CD89E1}"/>
    <dgm:cxn modelId="{F5191BC6-5D97-494B-A023-20046B4BE48D}" type="presOf" srcId="{900D833B-EDC6-41A4-8E61-3EBBE94FBF8A}" destId="{B2D1C69C-826A-42BC-9C8B-10C2CA18559B}" srcOrd="0" destOrd="0" presId="urn:microsoft.com/office/officeart/2005/8/layout/radial6"/>
    <dgm:cxn modelId="{C9D0FADD-826B-4803-BE5F-3102C126852A}" srcId="{6F67F036-C9E5-4C61-A7F2-0306AAFFBEF2}" destId="{77787D92-44D2-4EE4-BF68-D8DA648B869E}" srcOrd="0" destOrd="0" parTransId="{57ACA179-F69D-4900-99A2-19A28CF29AC5}" sibTransId="{AA3E66B8-AC8C-45EA-8EB2-B33847B9FFCE}"/>
    <dgm:cxn modelId="{A0EE248C-12DA-43DE-BD36-7C523CD7D1B1}" type="presOf" srcId="{0EB7096D-69DA-44A2-B34D-8C3DB9CBD57F}" destId="{2077467D-DA34-44E1-92B5-63523ADF287E}" srcOrd="0" destOrd="0" presId="urn:microsoft.com/office/officeart/2005/8/layout/radial6"/>
    <dgm:cxn modelId="{356221DD-D40C-4E2B-A11A-86238F901466}" type="presOf" srcId="{EE82BF3A-118F-481B-8FE3-01A774D2CF11}" destId="{0137A0B0-71A9-4B0D-8831-4F52B5A01792}" srcOrd="0" destOrd="0" presId="urn:microsoft.com/office/officeart/2005/8/layout/radial6"/>
    <dgm:cxn modelId="{6E423DBD-0678-4DFE-9749-D1D4A5F72FC4}" type="presOf" srcId="{6F67F036-C9E5-4C61-A7F2-0306AAFFBEF2}" destId="{F47BBAC8-0509-483D-9C9C-6A261898BDE0}" srcOrd="0" destOrd="0" presId="urn:microsoft.com/office/officeart/2005/8/layout/radial6"/>
    <dgm:cxn modelId="{2C8E187C-30EB-4864-8A33-FC91AD1B8B23}" srcId="{77787D92-44D2-4EE4-BF68-D8DA648B869E}" destId="{917E0A78-84A7-4F67-8350-F95E76365253}" srcOrd="2" destOrd="0" parTransId="{EDAB76A4-87F6-4EF1-AC47-2768E9A35E86}" sibTransId="{F36A6075-99A4-4684-87F7-EF6703082E3C}"/>
    <dgm:cxn modelId="{64F280A2-2905-456B-9670-954C69D8318B}" type="presOf" srcId="{F36A6075-99A4-4684-87F7-EF6703082E3C}" destId="{9D9AF153-83C2-4CA5-B9B2-9F30CB583B73}" srcOrd="0" destOrd="0" presId="urn:microsoft.com/office/officeart/2005/8/layout/radial6"/>
    <dgm:cxn modelId="{D4F316C2-BBED-421F-A8F9-1439E236BFFF}" type="presOf" srcId="{41FB78FC-43E5-45AD-99DE-CC8F6F172F2F}" destId="{0EA8E124-B86C-407A-BDD3-4753475EA3C5}" srcOrd="0" destOrd="0" presId="urn:microsoft.com/office/officeart/2005/8/layout/radial6"/>
    <dgm:cxn modelId="{E70C0882-EB26-4272-8F36-9165B132AC3C}" srcId="{77787D92-44D2-4EE4-BF68-D8DA648B869E}" destId="{53E16827-8354-486D-AF41-4AF32BB176B8}" srcOrd="0" destOrd="0" parTransId="{A53FAD01-44CE-4CF7-9000-E119A43E61A1}" sibTransId="{EE82BF3A-118F-481B-8FE3-01A774D2CF11}"/>
    <dgm:cxn modelId="{14E5A884-EAEC-48F2-A931-591B1AB9E101}" type="presOf" srcId="{917E0A78-84A7-4F67-8350-F95E76365253}" destId="{C49C7E5C-81C3-4209-8F65-985E790DB895}" srcOrd="0" destOrd="0" presId="urn:microsoft.com/office/officeart/2005/8/layout/radial6"/>
    <dgm:cxn modelId="{FA7FE7C9-BD5B-4078-B80D-D0912F0306F9}" type="presOf" srcId="{53E16827-8354-486D-AF41-4AF32BB176B8}" destId="{880C6DB3-6422-4BC4-AEE3-21C02E07AA99}" srcOrd="0" destOrd="0" presId="urn:microsoft.com/office/officeart/2005/8/layout/radial6"/>
    <dgm:cxn modelId="{A29924E8-0342-4D44-918B-6B38CD80114C}" type="presOf" srcId="{A3B6C843-9BFD-444E-B161-B3E202CD89E1}" destId="{AA078262-C616-42E9-9FFC-62F2A0F62298}" srcOrd="0" destOrd="0" presId="urn:microsoft.com/office/officeart/2005/8/layout/radial6"/>
    <dgm:cxn modelId="{1EA6A97D-3C53-455B-9DDF-45A7A320D88B}" type="presOf" srcId="{77787D92-44D2-4EE4-BF68-D8DA648B869E}" destId="{522A7483-5797-4ACA-B244-48A02EA03F83}" srcOrd="0" destOrd="0" presId="urn:microsoft.com/office/officeart/2005/8/layout/radial6"/>
    <dgm:cxn modelId="{4CE1C4C2-7411-4277-8F55-63692087A3C2}" srcId="{77787D92-44D2-4EE4-BF68-D8DA648B869E}" destId="{41FB78FC-43E5-45AD-99DE-CC8F6F172F2F}" srcOrd="1" destOrd="0" parTransId="{73C873E8-85A2-43A6-A25E-E808EE760387}" sibTransId="{0EB7096D-69DA-44A2-B34D-8C3DB9CBD57F}"/>
    <dgm:cxn modelId="{886B3A8E-A489-43F4-BFD3-B55F43BC3213}" type="presParOf" srcId="{F47BBAC8-0509-483D-9C9C-6A261898BDE0}" destId="{522A7483-5797-4ACA-B244-48A02EA03F83}" srcOrd="0" destOrd="0" presId="urn:microsoft.com/office/officeart/2005/8/layout/radial6"/>
    <dgm:cxn modelId="{EE823CF0-9301-4827-BA95-886133378F8B}" type="presParOf" srcId="{F47BBAC8-0509-483D-9C9C-6A261898BDE0}" destId="{880C6DB3-6422-4BC4-AEE3-21C02E07AA99}" srcOrd="1" destOrd="0" presId="urn:microsoft.com/office/officeart/2005/8/layout/radial6"/>
    <dgm:cxn modelId="{4D3BD4AC-A10A-4069-A161-FC0801052C72}" type="presParOf" srcId="{F47BBAC8-0509-483D-9C9C-6A261898BDE0}" destId="{9C0531F5-C3E4-4C13-8BC9-87D732AAFDB8}" srcOrd="2" destOrd="0" presId="urn:microsoft.com/office/officeart/2005/8/layout/radial6"/>
    <dgm:cxn modelId="{8406B70A-E209-43A6-AA4F-6E2DC2240F26}" type="presParOf" srcId="{F47BBAC8-0509-483D-9C9C-6A261898BDE0}" destId="{0137A0B0-71A9-4B0D-8831-4F52B5A01792}" srcOrd="3" destOrd="0" presId="urn:microsoft.com/office/officeart/2005/8/layout/radial6"/>
    <dgm:cxn modelId="{26FD9E4E-94A3-4854-B04D-9AC08152E3DD}" type="presParOf" srcId="{F47BBAC8-0509-483D-9C9C-6A261898BDE0}" destId="{0EA8E124-B86C-407A-BDD3-4753475EA3C5}" srcOrd="4" destOrd="0" presId="urn:microsoft.com/office/officeart/2005/8/layout/radial6"/>
    <dgm:cxn modelId="{4118ECE3-3A5A-48A9-986F-F73A903D81FE}" type="presParOf" srcId="{F47BBAC8-0509-483D-9C9C-6A261898BDE0}" destId="{9FBEA499-9A77-4434-BF37-444A514B896A}" srcOrd="5" destOrd="0" presId="urn:microsoft.com/office/officeart/2005/8/layout/radial6"/>
    <dgm:cxn modelId="{D21A39DA-BC00-4774-B523-627371E7EBF7}" type="presParOf" srcId="{F47BBAC8-0509-483D-9C9C-6A261898BDE0}" destId="{2077467D-DA34-44E1-92B5-63523ADF287E}" srcOrd="6" destOrd="0" presId="urn:microsoft.com/office/officeart/2005/8/layout/radial6"/>
    <dgm:cxn modelId="{DC904672-38F1-4E28-95B0-46B07729AC3B}" type="presParOf" srcId="{F47BBAC8-0509-483D-9C9C-6A261898BDE0}" destId="{C49C7E5C-81C3-4209-8F65-985E790DB895}" srcOrd="7" destOrd="0" presId="urn:microsoft.com/office/officeart/2005/8/layout/radial6"/>
    <dgm:cxn modelId="{C09216E7-60C3-4503-9872-1EF0C9B168A1}" type="presParOf" srcId="{F47BBAC8-0509-483D-9C9C-6A261898BDE0}" destId="{AA4937E0-FE5F-4BDB-951F-9055ABADB302}" srcOrd="8" destOrd="0" presId="urn:microsoft.com/office/officeart/2005/8/layout/radial6"/>
    <dgm:cxn modelId="{3AA1C28A-4AEA-42EC-98DA-0194318DFD36}" type="presParOf" srcId="{F47BBAC8-0509-483D-9C9C-6A261898BDE0}" destId="{9D9AF153-83C2-4CA5-B9B2-9F30CB583B73}" srcOrd="9" destOrd="0" presId="urn:microsoft.com/office/officeart/2005/8/layout/radial6"/>
    <dgm:cxn modelId="{DB81ADA9-1F30-4CAC-B3A4-58730F10C2F9}" type="presParOf" srcId="{F47BBAC8-0509-483D-9C9C-6A261898BDE0}" destId="{B2D1C69C-826A-42BC-9C8B-10C2CA18559B}" srcOrd="10" destOrd="0" presId="urn:microsoft.com/office/officeart/2005/8/layout/radial6"/>
    <dgm:cxn modelId="{E2A9F568-9D38-4330-A1EA-3A19DE7AC031}" type="presParOf" srcId="{F47BBAC8-0509-483D-9C9C-6A261898BDE0}" destId="{5BB1509D-711F-48EB-9EE7-F1C3996DE94A}" srcOrd="11" destOrd="0" presId="urn:microsoft.com/office/officeart/2005/8/layout/radial6"/>
    <dgm:cxn modelId="{2A7D5AE3-D219-416C-BA30-4E930C0CE4C9}" type="presParOf" srcId="{F47BBAC8-0509-483D-9C9C-6A261898BDE0}" destId="{AA078262-C616-42E9-9FFC-62F2A0F62298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078262-C616-42E9-9FFC-62F2A0F62298}">
      <dsp:nvSpPr>
        <dsp:cNvPr id="0" name=""/>
        <dsp:cNvSpPr/>
      </dsp:nvSpPr>
      <dsp:spPr>
        <a:xfrm>
          <a:off x="2019099" y="713729"/>
          <a:ext cx="4167238" cy="4167238"/>
        </a:xfrm>
        <a:prstGeom prst="blockArc">
          <a:avLst>
            <a:gd name="adj1" fmla="val 10868682"/>
            <a:gd name="adj2" fmla="val 16134605"/>
            <a:gd name="adj3" fmla="val 4642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9AF153-83C2-4CA5-B9B2-9F30CB583B73}">
      <dsp:nvSpPr>
        <dsp:cNvPr id="0" name=""/>
        <dsp:cNvSpPr/>
      </dsp:nvSpPr>
      <dsp:spPr>
        <a:xfrm>
          <a:off x="2019505" y="673069"/>
          <a:ext cx="4167238" cy="4167238"/>
        </a:xfrm>
        <a:prstGeom prst="blockArc">
          <a:avLst>
            <a:gd name="adj1" fmla="val 5400000"/>
            <a:gd name="adj2" fmla="val 10800000"/>
            <a:gd name="adj3" fmla="val 4642"/>
          </a:avLst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77467D-DA34-44E1-92B5-63523ADF287E}">
      <dsp:nvSpPr>
        <dsp:cNvPr id="0" name=""/>
        <dsp:cNvSpPr/>
      </dsp:nvSpPr>
      <dsp:spPr>
        <a:xfrm>
          <a:off x="2019505" y="673069"/>
          <a:ext cx="4167238" cy="4167238"/>
        </a:xfrm>
        <a:prstGeom prst="blockArc">
          <a:avLst>
            <a:gd name="adj1" fmla="val 0"/>
            <a:gd name="adj2" fmla="val 5400000"/>
            <a:gd name="adj3" fmla="val 4642"/>
          </a:avLst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37A0B0-71A9-4B0D-8831-4F52B5A01792}">
      <dsp:nvSpPr>
        <dsp:cNvPr id="0" name=""/>
        <dsp:cNvSpPr/>
      </dsp:nvSpPr>
      <dsp:spPr>
        <a:xfrm>
          <a:off x="2019911" y="713713"/>
          <a:ext cx="4167238" cy="4167238"/>
        </a:xfrm>
        <a:prstGeom prst="blockArc">
          <a:avLst>
            <a:gd name="adj1" fmla="val 16133233"/>
            <a:gd name="adj2" fmla="val 21531344"/>
            <a:gd name="adj3" fmla="val 4642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2A7483-5797-4ACA-B244-48A02EA03F83}">
      <dsp:nvSpPr>
        <dsp:cNvPr id="0" name=""/>
        <dsp:cNvSpPr/>
      </dsp:nvSpPr>
      <dsp:spPr>
        <a:xfrm>
          <a:off x="3143679" y="1797243"/>
          <a:ext cx="1918890" cy="191889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200" b="1" kern="1200" dirty="0" smtClean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אסטרטגיה</a:t>
          </a:r>
          <a:endParaRPr lang="he-IL" sz="2200" b="1" kern="1200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3424694" y="2078258"/>
        <a:ext cx="1356860" cy="1356860"/>
      </dsp:txXfrm>
    </dsp:sp>
    <dsp:sp modelId="{880C6DB3-6422-4BC4-AEE3-21C02E07AA99}">
      <dsp:nvSpPr>
        <dsp:cNvPr id="0" name=""/>
        <dsp:cNvSpPr/>
      </dsp:nvSpPr>
      <dsp:spPr>
        <a:xfrm>
          <a:off x="2985141" y="-3869"/>
          <a:ext cx="2157727" cy="153264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200" b="1" kern="1200" dirty="0" smtClean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חברה</a:t>
          </a:r>
          <a:endParaRPr lang="he-IL" sz="2200" b="1" kern="1200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3301133" y="220582"/>
        <a:ext cx="1525743" cy="1083742"/>
      </dsp:txXfrm>
    </dsp:sp>
    <dsp:sp modelId="{0EA8E124-B86C-407A-BDD3-4753475EA3C5}">
      <dsp:nvSpPr>
        <dsp:cNvPr id="0" name=""/>
        <dsp:cNvSpPr/>
      </dsp:nvSpPr>
      <dsp:spPr>
        <a:xfrm>
          <a:off x="5160185" y="2062510"/>
          <a:ext cx="1956404" cy="1388355"/>
        </a:xfrm>
        <a:prstGeom prst="ellipse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200" b="1" kern="1200" dirty="0" smtClean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מדינאות</a:t>
          </a:r>
          <a:r>
            <a:rPr lang="he-IL" sz="22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 </a:t>
          </a:r>
          <a:r>
            <a:rPr lang="he-IL" sz="2200" b="1" kern="1200" dirty="0" smtClean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ודיפלומטיה</a:t>
          </a:r>
          <a:endParaRPr lang="he-IL" sz="2200" b="1" kern="1200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5446694" y="2265830"/>
        <a:ext cx="1383386" cy="981715"/>
      </dsp:txXfrm>
    </dsp:sp>
    <dsp:sp modelId="{C49C7E5C-81C3-4209-8F65-985E790DB895}">
      <dsp:nvSpPr>
        <dsp:cNvPr id="0" name=""/>
        <dsp:cNvSpPr/>
      </dsp:nvSpPr>
      <dsp:spPr>
        <a:xfrm>
          <a:off x="3063449" y="4120340"/>
          <a:ext cx="2079350" cy="1343223"/>
        </a:xfrm>
        <a:prstGeom prst="ellipse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200" b="1" kern="1200" dirty="0" smtClean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כלכלה</a:t>
          </a:r>
          <a:endParaRPr lang="he-IL" sz="2200" b="1" kern="1200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3367963" y="4317050"/>
        <a:ext cx="1470322" cy="949803"/>
      </dsp:txXfrm>
    </dsp:sp>
    <dsp:sp modelId="{B2D1C69C-826A-42BC-9C8B-10C2CA18559B}">
      <dsp:nvSpPr>
        <dsp:cNvPr id="0" name=""/>
        <dsp:cNvSpPr/>
      </dsp:nvSpPr>
      <dsp:spPr>
        <a:xfrm>
          <a:off x="1011409" y="2010259"/>
          <a:ext cx="2112903" cy="1492858"/>
        </a:xfrm>
        <a:prstGeom prst="ellipse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200" b="1" kern="1200" dirty="0" smtClean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הגנה</a:t>
          </a:r>
          <a:r>
            <a:rPr lang="he-IL" sz="2200" kern="1200" dirty="0" smtClean="0">
              <a:solidFill>
                <a:schemeClr val="tx1"/>
              </a:solidFill>
            </a:rPr>
            <a:t> </a:t>
          </a:r>
          <a:r>
            <a:rPr lang="he-IL" sz="2200" b="1" kern="1200" dirty="0" smtClean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לאומית</a:t>
          </a:r>
          <a:endParaRPr lang="he-IL" sz="2200" b="1" kern="1200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1320836" y="2228883"/>
        <a:ext cx="1494049" cy="10556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כ"ח/תמוז/תשע"ט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כ"ח/תמוז/תשע"ט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2625" y="4773613"/>
            <a:ext cx="5454650" cy="39052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0C5B3-7BB7-4317-9FA2-22626187F65D}" type="slidenum">
              <a:rPr lang="he-IL" smtClean="0"/>
              <a:pPr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8168372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מציין מיקום של הערות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  <p:sp>
        <p:nvSpPr>
          <p:cNvPr id="35844" name="מציין מיקום של מספר שקופית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EE4116F-B3B9-4F23-AC4B-983576930642}" type="slidenum">
              <a:rPr lang="he-IL" altLang="he-IL" smtClean="0"/>
              <a:pPr/>
              <a:t>6</a:t>
            </a:fld>
            <a:endParaRPr lang="he-IL" altLang="he-IL" smtClean="0"/>
          </a:p>
        </p:txBody>
      </p:sp>
    </p:spTree>
    <p:extLst>
      <p:ext uri="{BB962C8B-B14F-4D97-AF65-F5344CB8AC3E}">
        <p14:creationId xmlns:p14="http://schemas.microsoft.com/office/powerpoint/2010/main" xmlns="" val="3508498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31 יולי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31 יולי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31 יולי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8517608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B728E181-96D3-4DD0-BEB9-E229D301C9B1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3410393702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31 יולי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31 יולי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31 יולי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31 יולי 19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31 יולי 19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31 יולי 19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31 יולי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31 יולי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31 יולי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chart" Target="../charts/chart1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384013" y="1319609"/>
            <a:ext cx="11643360" cy="1470025"/>
          </a:xfrm>
        </p:spPr>
        <p:txBody>
          <a:bodyPr>
            <a:noAutofit/>
          </a:bodyPr>
          <a:lstStyle/>
          <a:p>
            <a:pPr algn="ctr"/>
            <a:r>
              <a:rPr lang="he-IL" sz="8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cs typeface="Guttman Hatzvi" pitchFamily="2" charset="-79"/>
              </a:rPr>
              <a:t>המכללה לביטחון לאומי</a:t>
            </a:r>
            <a:endParaRPr lang="he-IL" sz="8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Guttman Hatzvi" pitchFamily="2" charset="-79"/>
              <a:cs typeface="Guttman Hatzvi" pitchFamily="2" charset="-79"/>
            </a:endParaRPr>
          </a:p>
        </p:txBody>
      </p:sp>
      <p:sp>
        <p:nvSpPr>
          <p:cNvPr id="5" name="כותרת 1"/>
          <p:cNvSpPr txBox="1">
            <a:spLocks/>
          </p:cNvSpPr>
          <p:nvPr/>
        </p:nvSpPr>
        <p:spPr>
          <a:xfrm>
            <a:off x="2547258" y="3540172"/>
            <a:ext cx="7876902" cy="1470025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he-IL" sz="88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cs typeface="Guttman Hatzvi" pitchFamily="2" charset="-79"/>
              </a:rPr>
              <a:t>ברוכים הבאים!</a:t>
            </a:r>
            <a:endParaRPr lang="he-IL" sz="8800" b="1" cap="none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Guttman Hatzvi" pitchFamily="2" charset="-79"/>
              <a:cs typeface="Guttman Hatzvi" pitchFamily="2" charset="-79"/>
            </a:endParaRPr>
          </a:p>
        </p:txBody>
      </p:sp>
      <p:pic>
        <p:nvPicPr>
          <p:cNvPr id="10" name="Picture 5" descr="מבל חדש"/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29554" y="180660"/>
            <a:ext cx="814252" cy="94408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1</a:t>
            </a:fld>
            <a:endParaRPr lang="he-IL"/>
          </a:p>
        </p:txBody>
      </p:sp>
      <p:sp>
        <p:nvSpPr>
          <p:cNvPr id="4" name="TextBox 3"/>
          <p:cNvSpPr txBox="1"/>
          <p:nvPr/>
        </p:nvSpPr>
        <p:spPr>
          <a:xfrm>
            <a:off x="9222377" y="6190444"/>
            <a:ext cx="240356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אוגוסט 2019</a:t>
            </a:r>
            <a:endParaRPr lang="he-IL" sz="28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6695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260621"/>
            <a:ext cx="10515600" cy="1325563"/>
          </a:xfrm>
        </p:spPr>
        <p:txBody>
          <a:bodyPr/>
          <a:lstStyle/>
          <a:p>
            <a:pPr algn="ctr"/>
            <a:r>
              <a:rPr lang="he-IL" sz="7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cs typeface="Guttman Hatzvi" pitchFamily="2" charset="-79"/>
              </a:rPr>
              <a:t>עונות</a:t>
            </a:r>
            <a:r>
              <a:rPr lang="he-IL" b="1" dirty="0" smtClean="0"/>
              <a:t> </a:t>
            </a:r>
            <a:r>
              <a:rPr lang="he-IL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cs typeface="Guttman Hatzvi" pitchFamily="2" charset="-79"/>
              </a:rPr>
              <a:t>הלימוד (2/4)</a:t>
            </a:r>
            <a:endParaRPr lang="he-IL" sz="72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Guttman Hatzvi" pitchFamily="2" charset="-79"/>
              <a:cs typeface="Guttman Hatzvi" pitchFamily="2" charset="-79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83324" y="1470115"/>
            <a:ext cx="11334567" cy="4919119"/>
          </a:xfrm>
        </p:spPr>
        <p:txBody>
          <a:bodyPr>
            <a:noAutofit/>
          </a:bodyPr>
          <a:lstStyle/>
          <a:p>
            <a:r>
              <a:rPr lang="he-IL" sz="32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העונה הישראלית</a:t>
            </a:r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 :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אבות האומה 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סוגיות יסוד בביטחון הלאומי </a:t>
            </a:r>
            <a:r>
              <a:rPr lang="he-IL" alt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הישראלי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חשיבה </a:t>
            </a:r>
            <a:r>
              <a:rPr lang="he-IL" alt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אסטרטגית </a:t>
            </a:r>
            <a:endParaRPr lang="he-IL" altLang="he-IL" sz="24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גיאוגרפיה </a:t>
            </a:r>
            <a:r>
              <a:rPr lang="he-IL" alt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וסיורי </a:t>
            </a:r>
            <a:r>
              <a:rPr lang="he-IL" altLang="he-IL" sz="2400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הבטל"ם</a:t>
            </a:r>
            <a:r>
              <a:rPr lang="he-IL" alt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 (צפון, דרום, יו"ש) 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בחירה: מיומנויות לבכירים / קבלת החלטות ותכנון </a:t>
            </a:r>
            <a:endParaRPr lang="he-IL" altLang="he-IL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בחירה: מדינאות ודיפלומטיה / </a:t>
            </a:r>
            <a:r>
              <a:rPr lang="he-IL" alt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פוליטיקה </a:t>
            </a:r>
            <a:r>
              <a:rPr lang="he-IL" alt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וחברה </a:t>
            </a:r>
            <a:r>
              <a:rPr lang="he-IL" alt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ישראלית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3200" b="1" dirty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סימולציה מדינית ביטחונית </a:t>
            </a:r>
            <a:r>
              <a:rPr lang="he-IL" altLang="he-IL" sz="3200" b="1" dirty="0" smtClean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מסכמת</a:t>
            </a:r>
            <a:endParaRPr lang="he-IL" altLang="he-IL" sz="3200" b="1" dirty="0">
              <a:solidFill>
                <a:srgbClr val="0070C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endParaRPr lang="he-IL" alt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lvl="1" indent="0">
              <a:buNone/>
            </a:pPr>
            <a:endParaRPr lang="he-IL" sz="3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4" name="מבל חדש.jpg" descr="מבל חדש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24605" y="196727"/>
            <a:ext cx="1054100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5" name="סוגר מסולסל שמאלי 4"/>
          <p:cNvSpPr/>
          <p:nvPr/>
        </p:nvSpPr>
        <p:spPr>
          <a:xfrm>
            <a:off x="4557753" y="4573531"/>
            <a:ext cx="261938" cy="830989"/>
          </a:xfrm>
          <a:prstGeom prst="leftBrac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>
              <a:defRPr/>
            </a:pPr>
            <a:endParaRPr lang="he-IL"/>
          </a:p>
        </p:txBody>
      </p:sp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2572881" y="4581068"/>
            <a:ext cx="187166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he-IL" alt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באוניברסיטת </a:t>
            </a:r>
            <a:r>
              <a:rPr lang="he-IL" alt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חיפה (ימי ב')</a:t>
            </a:r>
            <a:endParaRPr lang="he-IL" altLang="he-IL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10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732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260621"/>
            <a:ext cx="10515600" cy="1325563"/>
          </a:xfrm>
        </p:spPr>
        <p:txBody>
          <a:bodyPr/>
          <a:lstStyle/>
          <a:p>
            <a:pPr algn="ctr"/>
            <a:r>
              <a:rPr lang="he-IL" sz="7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cs typeface="Guttman Hatzvi" pitchFamily="2" charset="-79"/>
              </a:rPr>
              <a:t>עונות</a:t>
            </a:r>
            <a:r>
              <a:rPr lang="he-IL" b="1" dirty="0" smtClean="0"/>
              <a:t> </a:t>
            </a:r>
            <a:r>
              <a:rPr lang="he-IL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cs typeface="Guttman Hatzvi" pitchFamily="2" charset="-79"/>
              </a:rPr>
              <a:t>הלימוד (3/4)</a:t>
            </a:r>
            <a:endParaRPr lang="he-IL" sz="72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Guttman Hatzvi" pitchFamily="2" charset="-79"/>
              <a:cs typeface="Guttman Hatzvi" pitchFamily="2" charset="-79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00441" y="1846021"/>
            <a:ext cx="11334567" cy="4919119"/>
          </a:xfrm>
        </p:spPr>
        <p:txBody>
          <a:bodyPr>
            <a:noAutofit/>
          </a:bodyPr>
          <a:lstStyle/>
          <a:p>
            <a:r>
              <a:rPr lang="he-IL" sz="3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עונת </a:t>
            </a:r>
            <a:r>
              <a:rPr lang="he-IL" sz="3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ההתמחות:</a:t>
            </a:r>
            <a:r>
              <a:rPr lang="he-IL" sz="3600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endParaRPr lang="he-IL" sz="36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3200" dirty="0">
                <a:latin typeface="David" panose="020E0502060401010101" pitchFamily="34" charset="-79"/>
                <a:cs typeface="David" panose="020E0502060401010101" pitchFamily="34" charset="-79"/>
              </a:rPr>
              <a:t>סמינר בחירה ראשי: </a:t>
            </a:r>
            <a:r>
              <a:rPr lang="he-IL" altLang="he-IL" sz="32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כלכלה/ משפט </a:t>
            </a:r>
            <a:r>
              <a:rPr lang="he-IL" altLang="he-IL" sz="3200" dirty="0" smtClean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ציבורי/ </a:t>
            </a:r>
            <a:r>
              <a:rPr lang="he-IL" altLang="he-IL" sz="32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חברה ישראלית </a:t>
            </a:r>
            <a:endParaRPr lang="he-IL" altLang="he-IL" sz="32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3200" dirty="0">
                <a:latin typeface="David" panose="020E0502060401010101" pitchFamily="34" charset="-79"/>
                <a:cs typeface="David" panose="020E0502060401010101" pitchFamily="34" charset="-79"/>
              </a:rPr>
              <a:t>העולם הדיגיטלי </a:t>
            </a:r>
            <a:endParaRPr lang="he-IL" altLang="he-IL" sz="32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סמינר </a:t>
            </a:r>
            <a:r>
              <a:rPr lang="he-IL" altLang="he-IL" sz="3200" dirty="0">
                <a:latin typeface="David" panose="020E0502060401010101" pitchFamily="34" charset="-79"/>
                <a:cs typeface="David" panose="020E0502060401010101" pitchFamily="34" charset="-79"/>
              </a:rPr>
              <a:t>בחירה משני: </a:t>
            </a:r>
            <a:r>
              <a:rPr lang="he-IL" alt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תקשורת/ סייבר/ מודיעין/ </a:t>
            </a:r>
            <a:r>
              <a:rPr lang="he-IL" alt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מזה"ת (בהתהוות)</a:t>
            </a:r>
            <a:endParaRPr lang="he-IL" altLang="he-IL" sz="32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3200" b="1" dirty="0" smtClean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סמינר וסיור מזרח</a:t>
            </a:r>
            <a:endParaRPr lang="he-IL" sz="3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4" name="מבל חדש.jpg" descr="מבל חדש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24605" y="196727"/>
            <a:ext cx="1054100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11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686147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260621"/>
            <a:ext cx="10515600" cy="1325563"/>
          </a:xfrm>
        </p:spPr>
        <p:txBody>
          <a:bodyPr/>
          <a:lstStyle/>
          <a:p>
            <a:pPr algn="ctr"/>
            <a:r>
              <a:rPr lang="he-IL" sz="7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cs typeface="Guttman Hatzvi" pitchFamily="2" charset="-79"/>
              </a:rPr>
              <a:t>עונות</a:t>
            </a:r>
            <a:r>
              <a:rPr lang="he-IL" b="1" dirty="0" smtClean="0"/>
              <a:t> </a:t>
            </a:r>
            <a:r>
              <a:rPr lang="he-IL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cs typeface="Guttman Hatzvi" pitchFamily="2" charset="-79"/>
              </a:rPr>
              <a:t>הלימוד (4/4)</a:t>
            </a:r>
            <a:endParaRPr lang="he-IL" sz="72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Guttman Hatzvi" pitchFamily="2" charset="-79"/>
              <a:cs typeface="Guttman Hatzvi" pitchFamily="2" charset="-79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09449" y="1846021"/>
            <a:ext cx="11334567" cy="4919119"/>
          </a:xfrm>
        </p:spPr>
        <p:txBody>
          <a:bodyPr>
            <a:noAutofit/>
          </a:bodyPr>
          <a:lstStyle/>
          <a:p>
            <a:r>
              <a:rPr lang="he-IL" sz="3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עונת פרויקט גמר:</a:t>
            </a:r>
            <a:r>
              <a:rPr lang="he-IL" sz="3600" dirty="0" smtClean="0">
                <a:latin typeface="David" panose="020E0502060401010101" pitchFamily="34" charset="-79"/>
                <a:cs typeface="David" panose="020E0502060401010101" pitchFamily="34" charset="-79"/>
              </a:rPr>
              <a:t> יורחב בהמשך</a:t>
            </a:r>
          </a:p>
          <a:p>
            <a:pPr marL="0" indent="0">
              <a:buNone/>
            </a:pPr>
            <a:r>
              <a:rPr lang="he-IL" sz="3600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</a:p>
          <a:p>
            <a:r>
              <a:rPr lang="he-IL" sz="3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עונה אינטגרטיבית מסכמת: </a:t>
            </a:r>
          </a:p>
          <a:p>
            <a:pPr marL="971550" lvl="1" indent="-514350">
              <a:buAutoNum type="arabicPeriod"/>
            </a:pPr>
            <a:r>
              <a:rPr lang="he-IL" alt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סמינר וסיור </a:t>
            </a:r>
            <a:r>
              <a:rPr lang="he-IL" altLang="he-IL" sz="3200" dirty="0">
                <a:latin typeface="David" panose="020E0502060401010101" pitchFamily="34" charset="-79"/>
                <a:cs typeface="David" panose="020E0502060401010101" pitchFamily="34" charset="-79"/>
              </a:rPr>
              <a:t>ארה"ב </a:t>
            </a:r>
            <a:r>
              <a:rPr lang="he-IL" alt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מורחב.</a:t>
            </a:r>
          </a:p>
          <a:p>
            <a:pPr marL="971550" lvl="1" indent="-514350">
              <a:buAutoNum type="arabicPeriod"/>
            </a:pPr>
            <a:r>
              <a:rPr lang="he-IL" alt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סיכום שנת הלימודים.</a:t>
            </a:r>
            <a:endParaRPr lang="he-IL" altLang="he-IL" sz="32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endParaRPr lang="he-IL" sz="36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lvl="1" indent="0">
              <a:buNone/>
            </a:pPr>
            <a:endParaRPr lang="he-IL" sz="3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4" name="מבל חדש.jpg" descr="מבל חדש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24605" y="196727"/>
            <a:ext cx="1054100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12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95758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TextBox 5"/>
          <p:cNvSpPr txBox="1">
            <a:spLocks noChangeArrowheads="1"/>
          </p:cNvSpPr>
          <p:nvPr/>
        </p:nvSpPr>
        <p:spPr bwMode="auto">
          <a:xfrm>
            <a:off x="-757646" y="0"/>
            <a:ext cx="12192000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150000"/>
              </a:lnSpc>
            </a:pPr>
            <a:r>
              <a:rPr lang="he-IL" altLang="he-IL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rPr>
              <a:t>מבנה</a:t>
            </a:r>
            <a:r>
              <a:rPr lang="he-IL" altLang="he-IL" sz="5400" b="1" dirty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altLang="he-IL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rPr>
              <a:t>שבוע</a:t>
            </a:r>
            <a:r>
              <a:rPr lang="he-IL" altLang="he-IL" sz="5400" b="1" dirty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altLang="he-IL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rPr>
              <a:t>במכללה</a:t>
            </a:r>
            <a:r>
              <a:rPr lang="he-IL" altLang="he-IL" sz="5400" b="1" dirty="0" smtClean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altLang="he-IL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rPr>
              <a:t>לביטחון</a:t>
            </a:r>
            <a:r>
              <a:rPr lang="he-IL" altLang="he-IL" sz="5400" b="1" dirty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altLang="he-IL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rPr>
              <a:t>לאומי</a:t>
            </a:r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15227542"/>
              </p:ext>
            </p:extLst>
          </p:nvPr>
        </p:nvGraphicFramePr>
        <p:xfrm>
          <a:off x="1580603" y="1894114"/>
          <a:ext cx="9379134" cy="359228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56318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6318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6318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6318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6318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56318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718457"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שעה</a:t>
                      </a:r>
                      <a:r>
                        <a:rPr lang="he-IL" sz="24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/ יום</a:t>
                      </a:r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א'</a:t>
                      </a:r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ב'</a:t>
                      </a:r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ג'</a:t>
                      </a:r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ד'</a:t>
                      </a:r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ה'</a:t>
                      </a:r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18457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08:30-10:00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/>
                </a:tc>
                <a:tc rowSpan="4">
                  <a:txBody>
                    <a:bodyPr/>
                    <a:lstStyle/>
                    <a:p>
                      <a:pPr algn="ctr" rtl="1"/>
                      <a:r>
                        <a:rPr lang="he-IL" sz="20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למידה עצמאית</a:t>
                      </a:r>
                      <a:endParaRPr lang="he-IL" sz="20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1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1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1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1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18457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10:30-12:00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/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2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2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2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2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18457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13:00-14:15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/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3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</a:t>
                      </a:r>
                      <a:r>
                        <a:rPr lang="he-IL" sz="20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3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3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18457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14:45-16:15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/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4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שעת צוות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4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pic>
        <p:nvPicPr>
          <p:cNvPr id="7" name="מבל חדש.jpg" descr="מבל חדש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24605" y="196727"/>
            <a:ext cx="1054100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2" name="מציין מיקום של מספר שקופית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28E181-96D3-4DD0-BEB9-E229D301C9B1}" type="slidenum">
              <a:rPr lang="he-IL" smtClean="0"/>
              <a:pPr>
                <a:defRPr/>
              </a:pPr>
              <a:t>13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52489294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מלבן 5"/>
          <p:cNvSpPr/>
          <p:nvPr/>
        </p:nvSpPr>
        <p:spPr>
          <a:xfrm>
            <a:off x="2804501" y="247156"/>
            <a:ext cx="7075976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rtl="1">
              <a:defRPr/>
            </a:pPr>
            <a:r>
              <a:rPr lang="he-IL" altLang="he-IL" sz="7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rPr>
              <a:t>תאריכים</a:t>
            </a:r>
            <a:r>
              <a:rPr lang="he-IL" altLang="he-IL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altLang="he-IL" sz="7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rPr>
              <a:t>חשובים</a:t>
            </a:r>
          </a:p>
        </p:txBody>
      </p:sp>
      <p:pic>
        <p:nvPicPr>
          <p:cNvPr id="7" name="מבל חדש.jpg" descr="מבל חדש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24605" y="196727"/>
            <a:ext cx="1054100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graphicFrame>
        <p:nvGraphicFramePr>
          <p:cNvPr id="3" name="מציין מיקום תוכן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97694199"/>
              </p:ext>
            </p:extLst>
          </p:nvPr>
        </p:nvGraphicFramePr>
        <p:xfrm>
          <a:off x="949591" y="1469589"/>
          <a:ext cx="10515600" cy="525189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xmlns="" val="2719444282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xmlns="" val="3005035414"/>
                    </a:ext>
                  </a:extLst>
                </a:gridCol>
              </a:tblGrid>
              <a:tr h="464129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he-IL" sz="22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חופשות</a:t>
                      </a:r>
                      <a:endParaRPr lang="he-IL" sz="22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he-IL" sz="22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סיורים  ותרגילים</a:t>
                      </a:r>
                      <a:endParaRPr lang="he-IL" sz="22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89391442"/>
                  </a:ext>
                </a:extLst>
              </a:tr>
              <a:tr h="464129">
                <a:tc gridSpan="2"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he-IL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יום פתיחת</a:t>
                      </a:r>
                      <a:r>
                        <a:rPr lang="he-IL" sz="1800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שנת הלימודים </a:t>
                      </a:r>
                      <a:r>
                        <a:rPr lang="he-IL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–</a:t>
                      </a:r>
                      <a:r>
                        <a:rPr lang="he-IL" sz="1800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 2.9.19</a:t>
                      </a:r>
                      <a:endParaRPr lang="he-IL" sz="18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endParaRPr lang="he-IL" sz="18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64129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חופשת ראש השנה – 29.9-1.10.19</a:t>
                      </a:r>
                      <a:endParaRPr lang="he-IL" sz="18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סיור</a:t>
                      </a:r>
                      <a:r>
                        <a:rPr lang="he-IL" sz="18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אירופה – 10-14.11.19</a:t>
                      </a:r>
                      <a:endParaRPr lang="he-IL" sz="18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08509829"/>
                  </a:ext>
                </a:extLst>
              </a:tr>
              <a:tr h="464129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חופשת יום כיפור וסוכות – 8.10-22.10.19</a:t>
                      </a:r>
                      <a:endParaRPr lang="he-IL" sz="18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סיור צפון – 26-28.11.19</a:t>
                      </a:r>
                      <a:endParaRPr lang="he-IL" sz="18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94332471"/>
                  </a:ext>
                </a:extLst>
              </a:tr>
              <a:tr h="450941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חופשת חנוכה</a:t>
                      </a:r>
                      <a:r>
                        <a:rPr lang="he-IL" sz="18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– 26-29.12.19</a:t>
                      </a:r>
                      <a:endParaRPr lang="he-IL" sz="18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סיור דרום – 17-19.12.19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87786827"/>
                  </a:ext>
                </a:extLst>
              </a:tr>
              <a:tr h="422016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פגרת </a:t>
                      </a:r>
                      <a:r>
                        <a:rPr lang="he-IL" sz="18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עבודות</a:t>
                      </a:r>
                      <a:r>
                        <a:rPr lang="en-US" sz="18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18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18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 – 16-23.2.20</a:t>
                      </a:r>
                      <a:endParaRPr lang="he-IL" sz="18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התנסות אסטרטגית ראשונה</a:t>
                      </a:r>
                      <a:r>
                        <a:rPr lang="he-IL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– 15-16.1.20</a:t>
                      </a:r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87003452"/>
                  </a:ext>
                </a:extLst>
              </a:tr>
              <a:tr h="464129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חופשת פורים – 10.3.20</a:t>
                      </a:r>
                      <a:endParaRPr lang="he-IL" sz="18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סיור יו"ש – 28-30.1.20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59206266"/>
                  </a:ext>
                </a:extLst>
              </a:tr>
              <a:tr h="464129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פגרת עבודות 2 +</a:t>
                      </a:r>
                      <a:r>
                        <a:rPr lang="he-IL" sz="18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חופש פסח – 5-19.4.20</a:t>
                      </a:r>
                      <a:endParaRPr lang="he-IL" sz="18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סימולציה מדינית ביטחונית – 11-13.2.20</a:t>
                      </a:r>
                      <a:endParaRPr lang="he-IL" sz="18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86390103"/>
                  </a:ext>
                </a:extLst>
              </a:tr>
              <a:tr h="464129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חופשת יום העצמאות – 28-30.4.20</a:t>
                      </a:r>
                      <a:endParaRPr lang="he-IL" sz="18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סיור</a:t>
                      </a:r>
                      <a:r>
                        <a:rPr lang="he-IL" sz="18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מזרח – 3-7.5.20</a:t>
                      </a:r>
                      <a:endParaRPr lang="he-IL" sz="18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29230991"/>
                  </a:ext>
                </a:extLst>
              </a:tr>
              <a:tr h="464129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חופשת שבועות – 28.5.20</a:t>
                      </a:r>
                      <a:endParaRPr lang="he-IL" sz="18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he-IL" sz="18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סיור ארה"ב – 14-25.6.20</a:t>
                      </a:r>
                      <a:endParaRPr lang="he-IL" sz="18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10441447"/>
                  </a:ext>
                </a:extLst>
              </a:tr>
              <a:tr h="665901"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טקס </a:t>
                      </a:r>
                      <a:r>
                        <a:rPr lang="he-IL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סיום </a:t>
                      </a:r>
                      <a:r>
                        <a:rPr lang="he-IL" sz="18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מב"ל</a:t>
                      </a:r>
                      <a:r>
                        <a:rPr lang="he-IL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מחזור מ"ז – 15.7.20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endParaRPr lang="he-IL" sz="18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40553010"/>
                  </a:ext>
                </a:extLst>
              </a:tr>
            </a:tbl>
          </a:graphicData>
        </a:graphic>
      </p:graphicFrame>
      <p:sp>
        <p:nvSpPr>
          <p:cNvPr id="2" name="מציין מיקום של מספר שקופית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14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3858221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cs typeface="Guttman Hatzvi" pitchFamily="2" charset="-79"/>
              </a:rPr>
              <a:t>לשימושכם</a:t>
            </a:r>
            <a:endParaRPr lang="he-IL" sz="72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Guttman Hatzvi" pitchFamily="2" charset="-79"/>
              <a:cs typeface="Guttman Hatzvi" pitchFamily="2" charset="-79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60265" y="1703751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מרכז למידה לבכירים </a:t>
            </a:r>
            <a:r>
              <a:rPr lang="en-US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-</a:t>
            </a:r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 ד"ר ענת חן</a:t>
            </a:r>
          </a:p>
          <a:p>
            <a:pPr>
              <a:lnSpc>
                <a:spcPct val="150000"/>
              </a:lnSpc>
            </a:pPr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ספריית פו"ם </a:t>
            </a:r>
            <a:r>
              <a:rPr lang="en-US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-</a:t>
            </a:r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 חיה שלום</a:t>
            </a:r>
          </a:p>
          <a:p>
            <a:pPr>
              <a:lnSpc>
                <a:spcPct val="150000"/>
              </a:lnSpc>
            </a:pPr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אוריינות </a:t>
            </a:r>
            <a:r>
              <a:rPr lang="en-US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-</a:t>
            </a:r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 ד"ר אורנה </a:t>
            </a:r>
            <a:r>
              <a:rPr lang="he-IL" sz="3200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קזמירסקי</a:t>
            </a:r>
            <a:endParaRPr lang="he-IL" sz="32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</a:pPr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ר"ת מחקר </a:t>
            </a:r>
            <a:r>
              <a:rPr lang="en-US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-</a:t>
            </a:r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 ד"ר ענת שטרן</a:t>
            </a:r>
          </a:p>
          <a:p>
            <a:pPr>
              <a:lnSpc>
                <a:spcPct val="150000"/>
              </a:lnSpc>
            </a:pPr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תרבות גופנית </a:t>
            </a:r>
            <a:r>
              <a:rPr lang="en-US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-</a:t>
            </a:r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 רס"ן אפרת ברוזה</a:t>
            </a:r>
          </a:p>
          <a:p>
            <a:pPr>
              <a:lnSpc>
                <a:spcPct val="150000"/>
              </a:lnSpc>
            </a:pPr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מנהלה </a:t>
            </a:r>
            <a:r>
              <a:rPr lang="en-US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-</a:t>
            </a:r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 רס"ן אתי חג'ג'</a:t>
            </a:r>
          </a:p>
          <a:p>
            <a:pPr>
              <a:lnSpc>
                <a:spcPct val="150000"/>
              </a:lnSpc>
            </a:pPr>
            <a:endParaRPr lang="he-IL" sz="32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</a:pPr>
            <a:endParaRPr lang="he-IL" sz="32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lnSpc>
                <a:spcPct val="150000"/>
              </a:lnSpc>
              <a:buNone/>
            </a:pPr>
            <a:endParaRPr lang="he-IL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4" name="מבל חדש.jpg" descr="מבל חדש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24605" y="196727"/>
            <a:ext cx="1054100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15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21008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sz="7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cs typeface="Guttman Hatzvi" pitchFamily="2" charset="-79"/>
              </a:rPr>
              <a:t>שיעורי</a:t>
            </a:r>
            <a:r>
              <a:rPr lang="he-IL" b="1" dirty="0" smtClean="0"/>
              <a:t> </a:t>
            </a:r>
            <a:r>
              <a:rPr lang="he-IL" sz="7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cs typeface="Guttman Hatzvi" pitchFamily="2" charset="-79"/>
              </a:rPr>
              <a:t>בית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282336" y="1734182"/>
            <a:ext cx="10515600" cy="43513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יעדים </a:t>
            </a:r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אישיים לשנת </a:t>
            </a:r>
            <a:r>
              <a:rPr lang="he-IL" sz="3200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המב"ל</a:t>
            </a:r>
            <a:endParaRPr lang="he-IL" sz="32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</a:pPr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תכנון </a:t>
            </a:r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חופשות ע"פ גרף </a:t>
            </a:r>
            <a:r>
              <a:rPr lang="he-IL" sz="3200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מב"ל</a:t>
            </a:r>
            <a:endParaRPr lang="he-IL" sz="32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</a:pPr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"פרידה" מארגון האם </a:t>
            </a:r>
            <a:r>
              <a:rPr lang="en-US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)</a:t>
            </a:r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100</a:t>
            </a:r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% משתתף </a:t>
            </a:r>
            <a:r>
              <a:rPr lang="he-IL" sz="3200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במב"ל</a:t>
            </a:r>
            <a:r>
              <a:rPr lang="en-US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(</a:t>
            </a:r>
            <a:endParaRPr lang="he-IL" sz="32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</a:pPr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היערכות לניצול זמן יעיל במהלך השנה</a:t>
            </a:r>
          </a:p>
          <a:p>
            <a:pPr>
              <a:lnSpc>
                <a:spcPct val="150000"/>
              </a:lnSpc>
            </a:pPr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התנעת חשיבה ראשונית על נושא לפרויקט הגמר</a:t>
            </a:r>
          </a:p>
          <a:p>
            <a:pPr marL="0" indent="0">
              <a:lnSpc>
                <a:spcPct val="150000"/>
              </a:lnSpc>
              <a:buNone/>
            </a:pPr>
            <a:endParaRPr lang="he-IL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4" name="מבל חדש.jpg" descr="מבל חדש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24605" y="196727"/>
            <a:ext cx="1054100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16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16489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hape 88"/>
          <p:cNvSpPr>
            <a:spLocks noGrp="1"/>
          </p:cNvSpPr>
          <p:nvPr>
            <p:ph type="body" sz="half" idx="4294967295"/>
          </p:nvPr>
        </p:nvSpPr>
        <p:spPr>
          <a:xfrm>
            <a:off x="527050" y="2056574"/>
            <a:ext cx="11025050" cy="3194690"/>
          </a:xfrm>
        </p:spPr>
        <p:txBody>
          <a:bodyPr>
            <a:noAutofit/>
          </a:bodyPr>
          <a:lstStyle/>
          <a:p>
            <a:pPr eaLnBrk="1" hangingPunct="1">
              <a:lnSpc>
                <a:spcPct val="160000"/>
              </a:lnSpc>
              <a:buFont typeface="Wingdings" panose="05000000000000000000" pitchFamily="2" charset="2"/>
              <a:buNone/>
            </a:pPr>
            <a:r>
              <a:rPr altLang="he-IL" sz="3600" dirty="0" smtClean="0"/>
              <a:t>	</a:t>
            </a:r>
            <a:r>
              <a:rPr altLang="he-IL" sz="3200" b="1" dirty="0" err="1">
                <a:latin typeface="David" panose="020E0502060401010101" pitchFamily="34" charset="-79"/>
                <a:cs typeface="David" panose="020E0502060401010101" pitchFamily="34" charset="-79"/>
              </a:rPr>
              <a:t>המכללה</a:t>
            </a:r>
            <a:r>
              <a:rPr altLang="he-IL" sz="3200" b="1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altLang="he-IL" sz="3200" b="1" dirty="0" err="1">
                <a:latin typeface="David" panose="020E0502060401010101" pitchFamily="34" charset="-79"/>
                <a:cs typeface="David" panose="020E0502060401010101" pitchFamily="34" charset="-79"/>
              </a:rPr>
              <a:t>לביטחון</a:t>
            </a:r>
            <a:r>
              <a:rPr altLang="he-IL" sz="3200" b="1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altLang="he-IL" sz="3200" b="1" dirty="0" err="1">
                <a:latin typeface="David" panose="020E0502060401010101" pitchFamily="34" charset="-79"/>
                <a:cs typeface="David" panose="020E0502060401010101" pitchFamily="34" charset="-79"/>
              </a:rPr>
              <a:t>לאומי</a:t>
            </a:r>
            <a:r>
              <a:rPr altLang="he-IL" sz="3200" b="1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altLang="he-IL" sz="3200" b="1" dirty="0" err="1">
                <a:latin typeface="David" panose="020E0502060401010101" pitchFamily="34" charset="-79"/>
                <a:cs typeface="David" panose="020E0502060401010101" pitchFamily="34" charset="-79"/>
              </a:rPr>
              <a:t>היא</a:t>
            </a:r>
            <a:r>
              <a:rPr altLang="he-IL" sz="3200" b="1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altLang="he-IL" sz="3200" b="1" dirty="0" err="1">
                <a:latin typeface="David" panose="020E0502060401010101" pitchFamily="34" charset="-79"/>
                <a:cs typeface="David" panose="020E0502060401010101" pitchFamily="34" charset="-79"/>
              </a:rPr>
              <a:t>המוסד</a:t>
            </a:r>
            <a:r>
              <a:rPr altLang="he-IL" sz="3200" b="1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altLang="he-IL" sz="3200" b="1" dirty="0" err="1">
                <a:latin typeface="David" panose="020E0502060401010101" pitchFamily="34" charset="-79"/>
                <a:cs typeface="David" panose="020E0502060401010101" pitchFamily="34" charset="-79"/>
              </a:rPr>
              <a:t>הממלכתי</a:t>
            </a:r>
            <a:r>
              <a:rPr altLang="he-IL" sz="3200" b="1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altLang="he-IL" sz="3200" b="1" dirty="0" err="1">
                <a:latin typeface="David" panose="020E0502060401010101" pitchFamily="34" charset="-79"/>
                <a:cs typeface="David" panose="020E0502060401010101" pitchFamily="34" charset="-79"/>
              </a:rPr>
              <a:t>הגבוה</a:t>
            </a:r>
            <a:r>
              <a:rPr altLang="he-IL" sz="3200" b="1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altLang="he-IL" sz="3200" b="1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במדינה</a:t>
            </a:r>
            <a:r>
              <a:rPr lang="he-IL" altLang="he-IL" sz="32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, </a:t>
            </a:r>
            <a:r>
              <a:rPr altLang="he-IL" sz="3200" b="1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המכשיר</a:t>
            </a:r>
            <a:r>
              <a:rPr altLang="he-IL" sz="32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altLang="he-IL" sz="3200" b="1" dirty="0" err="1">
                <a:latin typeface="David" panose="020E0502060401010101" pitchFamily="34" charset="-79"/>
                <a:cs typeface="David" panose="020E0502060401010101" pitchFamily="34" charset="-79"/>
              </a:rPr>
              <a:t>את</a:t>
            </a:r>
            <a:r>
              <a:rPr altLang="he-IL" sz="3200" b="1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altLang="he-IL" sz="3200" b="1" dirty="0" err="1">
                <a:latin typeface="David" panose="020E0502060401010101" pitchFamily="34" charset="-79"/>
                <a:cs typeface="David" panose="020E0502060401010101" pitchFamily="34" charset="-79"/>
              </a:rPr>
              <a:t>הסגל</a:t>
            </a:r>
            <a:r>
              <a:rPr altLang="he-IL" sz="3200" b="1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altLang="he-IL" sz="3200" b="1" dirty="0" err="1">
                <a:latin typeface="David" panose="020E0502060401010101" pitchFamily="34" charset="-79"/>
                <a:cs typeface="David" panose="020E0502060401010101" pitchFamily="34" charset="-79"/>
              </a:rPr>
              <a:t>הבכיר</a:t>
            </a:r>
            <a:r>
              <a:rPr altLang="he-IL" sz="3200" b="1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altLang="he-IL" sz="3200" b="1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בצה"ל</a:t>
            </a:r>
            <a:r>
              <a:rPr lang="he-IL" altLang="he-IL" sz="32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, </a:t>
            </a:r>
            <a:r>
              <a:rPr altLang="he-IL" sz="3200" b="1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במערכות</a:t>
            </a:r>
            <a:r>
              <a:rPr altLang="he-IL" sz="32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altLang="he-IL" sz="3200" b="1" dirty="0" err="1">
                <a:latin typeface="David" panose="020E0502060401010101" pitchFamily="34" charset="-79"/>
                <a:cs typeface="David" panose="020E0502060401010101" pitchFamily="34" charset="-79"/>
              </a:rPr>
              <a:t>הביטחון</a:t>
            </a:r>
            <a:r>
              <a:rPr altLang="he-IL" sz="3200" b="1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altLang="he-IL" sz="3200" b="1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והממשל</a:t>
            </a:r>
            <a:r>
              <a:rPr lang="he-IL" altLang="he-IL" sz="3200" b="1" dirty="0">
                <a:latin typeface="David" panose="020E0502060401010101" pitchFamily="34" charset="-79"/>
                <a:cs typeface="David" panose="020E0502060401010101" pitchFamily="34" charset="-79"/>
              </a:rPr>
              <a:t>,</a:t>
            </a:r>
            <a:r>
              <a:rPr altLang="he-IL" sz="32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altLang="he-IL" sz="3200" b="1" dirty="0" err="1">
                <a:latin typeface="David" panose="020E0502060401010101" pitchFamily="34" charset="-79"/>
                <a:cs typeface="David" panose="020E0502060401010101" pitchFamily="34" charset="-79"/>
              </a:rPr>
              <a:t>לתפקידי</a:t>
            </a:r>
            <a:r>
              <a:rPr altLang="he-IL" sz="3200" b="1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altLang="he-IL" sz="3200" b="1" dirty="0" err="1">
                <a:latin typeface="David" panose="020E0502060401010101" pitchFamily="34" charset="-79"/>
                <a:cs typeface="David" panose="020E0502060401010101" pitchFamily="34" charset="-79"/>
              </a:rPr>
              <a:t>פיקוד</a:t>
            </a:r>
            <a:r>
              <a:rPr altLang="he-IL" sz="3200" b="1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altLang="he-IL" sz="3200" b="1" dirty="0" err="1">
                <a:latin typeface="David" panose="020E0502060401010101" pitchFamily="34" charset="-79"/>
                <a:cs typeface="David" panose="020E0502060401010101" pitchFamily="34" charset="-79"/>
              </a:rPr>
              <a:t>וניהול</a:t>
            </a:r>
            <a:r>
              <a:rPr altLang="he-IL" sz="3200" b="1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altLang="he-IL" sz="3200" b="1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בכירים</a:t>
            </a:r>
            <a:r>
              <a:rPr lang="he-IL" altLang="he-IL" sz="32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  <a:endParaRPr altLang="he-IL" sz="32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l">
              <a:lnSpc>
                <a:spcPct val="160000"/>
              </a:lnSpc>
              <a:spcBef>
                <a:spcPts val="375"/>
              </a:spcBef>
              <a:buNone/>
            </a:pPr>
            <a:r>
              <a:rPr altLang="he-IL" sz="2200" dirty="0" err="1">
                <a:latin typeface="David" panose="020E0502060401010101" pitchFamily="34" charset="-79"/>
                <a:cs typeface="David" panose="020E0502060401010101" pitchFamily="34" charset="-79"/>
              </a:rPr>
              <a:t>החלטת</a:t>
            </a:r>
            <a:r>
              <a:rPr altLang="he-IL" sz="2200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altLang="he-IL" sz="2200" err="1">
                <a:latin typeface="David" panose="020E0502060401010101" pitchFamily="34" charset="-79"/>
                <a:cs typeface="David" panose="020E0502060401010101" pitchFamily="34" charset="-79"/>
              </a:rPr>
              <a:t>ממשלת</a:t>
            </a:r>
            <a:r>
              <a:rPr altLang="he-IL" sz="220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altLang="he-IL" sz="2200" smtClean="0">
                <a:latin typeface="David" panose="020E0502060401010101" pitchFamily="34" charset="-79"/>
                <a:cs typeface="David" panose="020E0502060401010101" pitchFamily="34" charset="-79"/>
              </a:rPr>
              <a:t>ישראל</a:t>
            </a:r>
            <a:r>
              <a:rPr lang="he-IL" altLang="he-IL" sz="2200" dirty="0" smtClean="0">
                <a:latin typeface="David" panose="020E0502060401010101" pitchFamily="34" charset="-79"/>
                <a:cs typeface="David" panose="020E0502060401010101" pitchFamily="34" charset="-79"/>
              </a:rPr>
              <a:t>, </a:t>
            </a:r>
            <a:r>
              <a:rPr altLang="he-IL" sz="2200" smtClean="0">
                <a:latin typeface="David" panose="020E0502060401010101" pitchFamily="34" charset="-79"/>
                <a:cs typeface="David" panose="020E0502060401010101" pitchFamily="34" charset="-79"/>
              </a:rPr>
              <a:t>23 במאי </a:t>
            </a:r>
            <a:r>
              <a:rPr altLang="he-IL" sz="2200" dirty="0">
                <a:latin typeface="David" panose="020E0502060401010101" pitchFamily="34" charset="-79"/>
                <a:cs typeface="David" panose="020E0502060401010101" pitchFamily="34" charset="-79"/>
              </a:rPr>
              <a:t>1976</a:t>
            </a:r>
          </a:p>
        </p:txBody>
      </p:sp>
      <p:pic>
        <p:nvPicPr>
          <p:cNvPr id="20484" name="מבל חדש.jpg" descr="מבל חדש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842172" y="173402"/>
            <a:ext cx="1054100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9" name="מלבן 8"/>
          <p:cNvSpPr/>
          <p:nvPr/>
        </p:nvSpPr>
        <p:spPr>
          <a:xfrm>
            <a:off x="4849448" y="369347"/>
            <a:ext cx="3225563" cy="14465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rtl="1">
              <a:defRPr/>
            </a:pPr>
            <a:r>
              <a:rPr lang="he-IL" altLang="he-IL" sz="8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rPr>
              <a:t>המב"ל</a:t>
            </a:r>
          </a:p>
        </p:txBody>
      </p:sp>
      <p:sp>
        <p:nvSpPr>
          <p:cNvPr id="2" name="מציין מיקום של מספר שקופית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28E181-96D3-4DD0-BEB9-E229D301C9B1}" type="slidenum">
              <a:rPr lang="he-IL" smtClean="0"/>
              <a:pPr>
                <a:defRPr/>
              </a:pPr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19879322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hape 103"/>
          <p:cNvSpPr>
            <a:spLocks noChangeArrowheads="1"/>
          </p:cNvSpPr>
          <p:nvPr/>
        </p:nvSpPr>
        <p:spPr bwMode="auto">
          <a:xfrm>
            <a:off x="222069" y="1241428"/>
            <a:ext cx="11652068" cy="5586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>
              <a:lnSpc>
                <a:spcPct val="150000"/>
              </a:lnSpc>
            </a:pP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342900" indent="-342900" algn="r" rtl="1" eaLnBrk="1" hangingPunct="1">
              <a:lnSpc>
                <a:spcPct val="150000"/>
              </a:lnSpc>
              <a:buFont typeface="Arial" pitchFamily="34" charset="0"/>
              <a:buChar char="•"/>
            </a:pPr>
            <a:r>
              <a:rPr lang="he-IL" altLang="he-IL" sz="3000" dirty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לימוד ופיתוח כלי חשיבה, ניתוח, הבנת תהליכים והובלתם ברמה האסטרטגית,  כך שיאפשרו התמודדות עם אתגרים מורכבים בתחומי </a:t>
            </a:r>
            <a:r>
              <a:rPr lang="he-IL" altLang="he-IL" sz="3000" dirty="0" err="1" smtClean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הבטל"ם</a:t>
            </a:r>
            <a:r>
              <a:rPr lang="he-IL" altLang="he-IL" sz="3000" dirty="0" smtClean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.</a:t>
            </a:r>
          </a:p>
          <a:p>
            <a:pPr marL="342900" indent="-342900" algn="r" rtl="1" eaLnBrk="1" hangingPunct="1">
              <a:lnSpc>
                <a:spcPct val="150000"/>
              </a:lnSpc>
              <a:buFont typeface="Arial" pitchFamily="34" charset="0"/>
              <a:buChar char="•"/>
            </a:pPr>
            <a:r>
              <a:rPr lang="he-IL" altLang="he-IL" sz="3000" dirty="0" smtClean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הקניית </a:t>
            </a:r>
            <a:r>
              <a:rPr lang="he-IL" altLang="he-IL" sz="3000" dirty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ידע </a:t>
            </a:r>
            <a:r>
              <a:rPr lang="he-IL" altLang="he-IL" sz="3000" dirty="0" smtClean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על </a:t>
            </a:r>
            <a:r>
              <a:rPr lang="he-IL" altLang="he-IL" sz="3000" dirty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הביטחון הלאומי הישראלי ומימדיו - ע"י לימוד ומחקר של מרכיבי </a:t>
            </a:r>
            <a:r>
              <a:rPr lang="he-IL" altLang="he-IL" sz="3000" dirty="0" err="1" smtClean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הבטל"ם</a:t>
            </a:r>
            <a:r>
              <a:rPr lang="he-IL" altLang="he-IL" sz="3000" dirty="0" smtClean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. </a:t>
            </a:r>
          </a:p>
          <a:p>
            <a:pPr marL="342900" indent="-342900" algn="r" rtl="1" eaLnBrk="1" hangingPunct="1">
              <a:lnSpc>
                <a:spcPct val="150000"/>
              </a:lnSpc>
              <a:buFont typeface="Arial" pitchFamily="34" charset="0"/>
              <a:buChar char="•"/>
            </a:pPr>
            <a:r>
              <a:rPr lang="he-IL" altLang="he-IL" sz="3000" dirty="0" smtClean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ניתוח </a:t>
            </a:r>
            <a:r>
              <a:rPr lang="he-IL" altLang="he-IL" sz="3000" dirty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קשרי הגומלין בין ממדי </a:t>
            </a:r>
            <a:r>
              <a:rPr lang="he-IL" altLang="he-IL" sz="3000" dirty="0" err="1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הבטל״ם</a:t>
            </a:r>
            <a:r>
              <a:rPr lang="he-IL" altLang="he-IL" sz="3000" dirty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3000" dirty="0" smtClean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השונים. </a:t>
            </a:r>
            <a: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23557" name="מבל חדש.jpg" descr="מבל חדש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24605" y="196727"/>
            <a:ext cx="1054100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8" name="מלבן 7"/>
          <p:cNvSpPr/>
          <p:nvPr/>
        </p:nvSpPr>
        <p:spPr>
          <a:xfrm>
            <a:off x="1625316" y="196727"/>
            <a:ext cx="8621271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rtl="1">
              <a:defRPr/>
            </a:pPr>
            <a:r>
              <a:rPr lang="he-IL" altLang="he-IL" sz="7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rPr>
              <a:t>מטרות</a:t>
            </a:r>
            <a:r>
              <a:rPr lang="he-IL" altLang="he-IL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altLang="he-IL" sz="7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rPr>
              <a:t>שנת</a:t>
            </a:r>
            <a:r>
              <a:rPr lang="he-IL" altLang="he-IL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altLang="he-IL" sz="7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rPr>
              <a:t>הלימודים</a:t>
            </a:r>
          </a:p>
        </p:txBody>
      </p:sp>
      <p:sp>
        <p:nvSpPr>
          <p:cNvPr id="2" name="מציין מיקום של מספר שקופית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28E181-96D3-4DD0-BEB9-E229D301C9B1}" type="slidenum">
              <a:rPr lang="he-IL" smtClean="0"/>
              <a:pPr>
                <a:defRPr/>
              </a:pPr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90973739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מבל חדש.jpg" descr="מבל חדש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842172" y="173402"/>
            <a:ext cx="1054100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31" name="מלבן 30"/>
          <p:cNvSpPr/>
          <p:nvPr/>
        </p:nvSpPr>
        <p:spPr>
          <a:xfrm>
            <a:off x="1803787" y="251895"/>
            <a:ext cx="8760732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rtl="1">
              <a:defRPr/>
            </a:pPr>
            <a:r>
              <a:rPr lang="he-IL" altLang="he-IL" sz="7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rPr>
              <a:t>תחומי</a:t>
            </a:r>
            <a:r>
              <a:rPr lang="he-IL" altLang="he-IL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rPr>
              <a:t> </a:t>
            </a:r>
            <a:r>
              <a:rPr lang="he-IL" altLang="he-IL" sz="7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rPr>
              <a:t>הלמידה</a:t>
            </a:r>
            <a:r>
              <a:rPr lang="he-IL" altLang="he-IL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rPr>
              <a:t> </a:t>
            </a:r>
            <a:r>
              <a:rPr lang="he-IL" altLang="he-IL" sz="72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rPr>
              <a:t>במב"ל</a:t>
            </a:r>
            <a:endParaRPr lang="he-IL" altLang="he-IL" sz="72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Guttman Hatzvi" pitchFamily="2" charset="-79"/>
              <a:ea typeface="+mj-ea"/>
              <a:cs typeface="Guttman Hatzvi" pitchFamily="2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62103" y="5865223"/>
            <a:ext cx="4650377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800" b="1" dirty="0" smtClean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אסטרטגיה</a:t>
            </a:r>
            <a:endParaRPr lang="he-IL" sz="2800" b="1" dirty="0">
              <a:solidFill>
                <a:schemeClr val="bg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" name="מציין מיקום של מספר שקופית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4</a:t>
            </a:fld>
            <a:endParaRPr lang="he-IL"/>
          </a:p>
        </p:txBody>
      </p:sp>
      <p:graphicFrame>
        <p:nvGraphicFramePr>
          <p:cNvPr id="6" name="דיאגרמה 5"/>
          <p:cNvGraphicFramePr/>
          <p:nvPr>
            <p:extLst>
              <p:ext uri="{D42A27DB-BD31-4B8C-83A1-F6EECF244321}">
                <p14:modId xmlns:p14="http://schemas.microsoft.com/office/powerpoint/2010/main" xmlns="" val="3925188562"/>
              </p:ext>
            </p:extLst>
          </p:nvPr>
        </p:nvGraphicFramePr>
        <p:xfrm>
          <a:off x="2120153" y="1302808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1924820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14" name="תרשים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680383796"/>
              </p:ext>
            </p:extLst>
          </p:nvPr>
        </p:nvGraphicFramePr>
        <p:xfrm>
          <a:off x="-387531" y="2435231"/>
          <a:ext cx="9235017" cy="4081462"/>
        </p:xfrm>
        <a:graphic>
          <a:graphicData uri="http://schemas.openxmlformats.org/presentationml/2006/ole">
            <p:oleObj spid="_x0000_s1126" name="תרשים" r:id="rId3" imgW="6200775" imgH="3648253" progId="">
              <p:embed/>
            </p:oleObj>
          </a:graphicData>
        </a:graphic>
      </p:graphicFrame>
      <p:sp>
        <p:nvSpPr>
          <p:cNvPr id="3" name="Rectangle 2">
            <a:extLst/>
          </p:cNvPr>
          <p:cNvSpPr/>
          <p:nvPr/>
        </p:nvSpPr>
        <p:spPr>
          <a:xfrm>
            <a:off x="239349" y="260648"/>
            <a:ext cx="115212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7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rPr>
              <a:t>תמהיל</a:t>
            </a:r>
            <a:r>
              <a:rPr lang="he-IL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7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rPr>
              <a:t>המשתתפים</a:t>
            </a:r>
            <a:endParaRPr lang="en-US" sz="72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Guttman Hatzvi" pitchFamily="2" charset="-79"/>
              <a:ea typeface="+mj-ea"/>
              <a:cs typeface="Guttman Hatzvi" pitchFamily="2" charset="-79"/>
            </a:endParaRPr>
          </a:p>
        </p:txBody>
      </p:sp>
      <p:pic>
        <p:nvPicPr>
          <p:cNvPr id="5" name="מבל חדש.jpg" descr="מבל חדש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24605" y="196727"/>
            <a:ext cx="1054100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5</a:t>
            </a:fld>
            <a:endParaRPr lang="he-IL"/>
          </a:p>
        </p:txBody>
      </p:sp>
      <p:graphicFrame>
        <p:nvGraphicFramePr>
          <p:cNvPr id="9" name="תרשים 8"/>
          <p:cNvGraphicFramePr/>
          <p:nvPr>
            <p:extLst>
              <p:ext uri="{D42A27DB-BD31-4B8C-83A1-F6EECF244321}">
                <p14:modId xmlns:p14="http://schemas.microsoft.com/office/powerpoint/2010/main" xmlns="" val="2077164368"/>
              </p:ext>
            </p:extLst>
          </p:nvPr>
        </p:nvGraphicFramePr>
        <p:xfrm>
          <a:off x="5718635" y="1776356"/>
          <a:ext cx="8077200" cy="53992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89009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מציין מיקום תוכן 2"/>
          <p:cNvSpPr>
            <a:spLocks noGrp="1"/>
          </p:cNvSpPr>
          <p:nvPr>
            <p:ph idx="1"/>
          </p:nvPr>
        </p:nvSpPr>
        <p:spPr>
          <a:xfrm>
            <a:off x="2855913" y="1125538"/>
            <a:ext cx="6553200" cy="647700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endParaRPr lang="he-IL" altLang="he-IL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he-IL" altLang="he-IL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he-IL" altLang="he-IL" smtClean="0"/>
          </a:p>
        </p:txBody>
      </p:sp>
      <p:sp>
        <p:nvSpPr>
          <p:cNvPr id="4" name="מלבן 3"/>
          <p:cNvSpPr/>
          <p:nvPr/>
        </p:nvSpPr>
        <p:spPr>
          <a:xfrm>
            <a:off x="937150" y="263874"/>
            <a:ext cx="9804287" cy="110799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rtl="1" eaLnBrk="1" hangingPunct="1">
              <a:defRPr/>
            </a:pPr>
            <a:r>
              <a:rPr lang="he-IL" sz="6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rPr>
              <a:t>מחזור</a:t>
            </a:r>
            <a:r>
              <a:rPr lang="he-IL" sz="6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he-IL" sz="6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rPr>
              <a:t>מ"ז - 36</a:t>
            </a:r>
            <a:r>
              <a:rPr lang="he-IL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he-IL" sz="6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rPr>
              <a:t>משתתפים</a:t>
            </a:r>
          </a:p>
        </p:txBody>
      </p:sp>
      <p:graphicFrame>
        <p:nvGraphicFramePr>
          <p:cNvPr id="5" name="טבלה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23597194"/>
              </p:ext>
            </p:extLst>
          </p:nvPr>
        </p:nvGraphicFramePr>
        <p:xfrm>
          <a:off x="1038293" y="1606142"/>
          <a:ext cx="10188440" cy="511999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0942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09422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96182">
                <a:tc>
                  <a:txBody>
                    <a:bodyPr/>
                    <a:lstStyle/>
                    <a:p>
                      <a:pPr algn="ctr" rtl="1"/>
                      <a:r>
                        <a:rPr lang="he-IL" sz="22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כמות ושיוך</a:t>
                      </a:r>
                      <a:r>
                        <a:rPr lang="he-IL" sz="22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ארגוני</a:t>
                      </a:r>
                      <a:endParaRPr lang="he-IL" sz="22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2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קצינים </a:t>
                      </a:r>
                      <a:r>
                        <a:rPr lang="he-IL" sz="22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בינ"ל</a:t>
                      </a:r>
                      <a:endParaRPr lang="he-IL" sz="22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2953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2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14 קציני/</a:t>
                      </a:r>
                      <a:r>
                        <a:rPr lang="he-IL" sz="2200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ות</a:t>
                      </a:r>
                      <a:r>
                        <a:rPr lang="he-IL" sz="22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צה"ל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2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 ארה"ב 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21921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2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 משטרת ישראל</a:t>
                      </a:r>
                      <a:endParaRPr lang="he-IL" sz="22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2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 איטליה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6182">
                <a:tc>
                  <a:txBody>
                    <a:bodyPr/>
                    <a:lstStyle/>
                    <a:p>
                      <a:pPr algn="ctr" rtl="1"/>
                      <a:r>
                        <a:rPr lang="he-IL" sz="22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 משרד ראש</a:t>
                      </a:r>
                      <a:r>
                        <a:rPr lang="he-IL" sz="22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הממשלה</a:t>
                      </a:r>
                      <a:endParaRPr lang="he-IL" sz="22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2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 סינגפור</a:t>
                      </a:r>
                      <a:endParaRPr lang="he-IL" sz="22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6182">
                <a:tc>
                  <a:txBody>
                    <a:bodyPr/>
                    <a:lstStyle/>
                    <a:p>
                      <a:pPr algn="ctr" rtl="1"/>
                      <a:r>
                        <a:rPr lang="he-IL" sz="22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 משרד החוץ </a:t>
                      </a:r>
                      <a:endParaRPr lang="he-IL" sz="22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2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 הודו</a:t>
                      </a:r>
                      <a:endParaRPr lang="he-IL" sz="22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8975">
                <a:tc>
                  <a:txBody>
                    <a:bodyPr/>
                    <a:lstStyle/>
                    <a:p>
                      <a:pPr algn="ctr" rtl="1"/>
                      <a:r>
                        <a:rPr lang="he-IL" sz="22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 חברת חשמל</a:t>
                      </a:r>
                      <a:endParaRPr lang="he-IL" sz="22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2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 גרמניה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6182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2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 משרד האוצר</a:t>
                      </a:r>
                      <a:endParaRPr lang="he-IL" sz="22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96182">
                <a:tc>
                  <a:txBody>
                    <a:bodyPr/>
                    <a:lstStyle/>
                    <a:p>
                      <a:pPr algn="ctr" rtl="1"/>
                      <a:r>
                        <a:rPr lang="he-IL" sz="22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 בנק</a:t>
                      </a:r>
                      <a:r>
                        <a:rPr lang="he-IL" sz="22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ישראל</a:t>
                      </a:r>
                      <a:endParaRPr lang="he-IL" sz="22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22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96182">
                <a:tc>
                  <a:txBody>
                    <a:bodyPr/>
                    <a:lstStyle/>
                    <a:p>
                      <a:pPr algn="ctr" rtl="1"/>
                      <a:r>
                        <a:rPr lang="he-IL" sz="22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 מנהל מקרקעי ישראל</a:t>
                      </a:r>
                      <a:endParaRPr lang="he-IL" sz="22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22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96182">
                <a:tc>
                  <a:txBody>
                    <a:bodyPr/>
                    <a:lstStyle/>
                    <a:p>
                      <a:pPr algn="ctr" rtl="1"/>
                      <a:r>
                        <a:rPr lang="he-IL" sz="22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1 הועדה לאנרגיה אטומית</a:t>
                      </a:r>
                      <a:endParaRPr lang="he-IL" sz="22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22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96182">
                <a:tc>
                  <a:txBody>
                    <a:bodyPr/>
                    <a:lstStyle/>
                    <a:p>
                      <a:pPr algn="ctr" rtl="1"/>
                      <a:r>
                        <a:rPr lang="he-IL" sz="22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2 משרד</a:t>
                      </a:r>
                      <a:r>
                        <a:rPr lang="he-IL" sz="22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הביטחון</a:t>
                      </a:r>
                      <a:endParaRPr lang="he-IL" sz="22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22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96182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2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 משרד התפוצות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22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pic>
        <p:nvPicPr>
          <p:cNvPr id="6" name="מבל חדש.jpg" descr="מבל חדש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24605" y="196727"/>
            <a:ext cx="1054100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2" name="מציין מיקום של מספר שקופית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20873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Grp="1" noChangeArrowheads="1"/>
          </p:cNvSpPr>
          <p:nvPr>
            <p:ph idx="1"/>
          </p:nvPr>
        </p:nvSpPr>
        <p:spPr>
          <a:xfrm>
            <a:off x="209005" y="1833303"/>
            <a:ext cx="11569699" cy="4525963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</a:pPr>
            <a:r>
              <a:rPr lang="he-IL" altLang="he-IL" sz="3400" dirty="0" smtClean="0">
                <a:latin typeface="David" panose="020E0502060401010101" pitchFamily="34" charset="-79"/>
                <a:cs typeface="David" panose="020E0502060401010101" pitchFamily="34" charset="-79"/>
              </a:rPr>
              <a:t>נשיאות כיתה </a:t>
            </a:r>
          </a:p>
          <a:p>
            <a:pPr eaLnBrk="1" hangingPunct="1">
              <a:lnSpc>
                <a:spcPct val="150000"/>
              </a:lnSpc>
            </a:pPr>
            <a:r>
              <a:rPr lang="he-IL" altLang="he-IL" sz="3400" dirty="0" smtClean="0">
                <a:latin typeface="David" panose="020E0502060401010101" pitchFamily="34" charset="-79"/>
                <a:cs typeface="David" panose="020E0502060401010101" pitchFamily="34" charset="-79"/>
              </a:rPr>
              <a:t>מסכם/ת</a:t>
            </a:r>
          </a:p>
          <a:p>
            <a:pPr eaLnBrk="1" hangingPunct="1">
              <a:lnSpc>
                <a:spcPct val="150000"/>
              </a:lnSpc>
            </a:pPr>
            <a:r>
              <a:rPr lang="he-IL" altLang="he-IL" sz="3400" dirty="0" smtClean="0">
                <a:latin typeface="David" panose="020E0502060401010101" pitchFamily="34" charset="-79"/>
                <a:cs typeface="David" panose="020E0502060401010101" pitchFamily="34" charset="-79"/>
              </a:rPr>
              <a:t>צלם/ת</a:t>
            </a:r>
          </a:p>
          <a:p>
            <a:pPr eaLnBrk="1" hangingPunct="1">
              <a:lnSpc>
                <a:spcPct val="150000"/>
              </a:lnSpc>
            </a:pPr>
            <a:r>
              <a:rPr lang="he-IL" altLang="he-IL" sz="3400" dirty="0" smtClean="0">
                <a:latin typeface="David" panose="020E0502060401010101" pitchFamily="34" charset="-79"/>
                <a:cs typeface="David" panose="020E0502060401010101" pitchFamily="34" charset="-79"/>
              </a:rPr>
              <a:t>גזבר/</a:t>
            </a:r>
            <a:r>
              <a:rPr lang="he-IL" altLang="he-IL" sz="3400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ית</a:t>
            </a:r>
            <a:endParaRPr lang="he-IL" altLang="he-IL" sz="3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eaLnBrk="1" hangingPunct="1">
              <a:lnSpc>
                <a:spcPct val="150000"/>
              </a:lnSpc>
              <a:buFont typeface="Wingdings 2" panose="05020102010507070707" pitchFamily="18" charset="2"/>
              <a:buNone/>
            </a:pPr>
            <a:endParaRPr lang="he-IL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eaLnBrk="1" hangingPunct="1">
              <a:lnSpc>
                <a:spcPct val="150000"/>
              </a:lnSpc>
              <a:buFont typeface="Wingdings 2" panose="05020102010507070707" pitchFamily="18" charset="2"/>
              <a:buNone/>
            </a:pPr>
            <a:endParaRPr lang="en-US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519592" y="398935"/>
            <a:ext cx="10139314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rtl="1">
              <a:defRPr/>
            </a:pPr>
            <a:r>
              <a:rPr lang="he-IL" altLang="he-IL" sz="7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rPr>
              <a:t>"משתתפים</a:t>
            </a:r>
            <a:r>
              <a:rPr lang="he-IL" altLang="he-IL" sz="4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altLang="he-IL" sz="7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rPr>
              <a:t>נושאי</a:t>
            </a:r>
            <a:r>
              <a:rPr lang="he-IL" altLang="he-IL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altLang="he-IL" sz="7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rPr>
              <a:t>תפקיד"</a:t>
            </a:r>
          </a:p>
        </p:txBody>
      </p:sp>
      <p:pic>
        <p:nvPicPr>
          <p:cNvPr id="7" name="מבל חדש.jpg" descr="מבל חדש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24605" y="196727"/>
            <a:ext cx="1054100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2" name="מציין מיקום של מספר שקופית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65746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idx="1"/>
          </p:nvPr>
        </p:nvSpPr>
        <p:spPr>
          <a:xfrm>
            <a:off x="1340131" y="1667613"/>
            <a:ext cx="10438574" cy="5373267"/>
          </a:xfrm>
        </p:spPr>
        <p:txBody>
          <a:bodyPr>
            <a:no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Chatham </a:t>
            </a:r>
            <a:r>
              <a:rPr lang="en-US" altLang="he-IL" sz="3200" dirty="0">
                <a:latin typeface="David" panose="020E0502060401010101" pitchFamily="34" charset="-79"/>
                <a:cs typeface="David" panose="020E0502060401010101" pitchFamily="34" charset="-79"/>
              </a:rPr>
              <a:t>House </a:t>
            </a:r>
            <a:r>
              <a:rPr lang="en-US" alt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Rules</a:t>
            </a:r>
            <a:endParaRPr lang="he-IL" altLang="he-IL" sz="32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eaLnBrk="1" hangingPunct="1">
              <a:lnSpc>
                <a:spcPct val="150000"/>
              </a:lnSpc>
            </a:pPr>
            <a:r>
              <a:rPr lang="he-IL" alt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הופעה</a:t>
            </a:r>
            <a:endParaRPr lang="he-IL" altLang="he-IL" sz="32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eaLnBrk="1" hangingPunct="1">
              <a:lnSpc>
                <a:spcPct val="150000"/>
              </a:lnSpc>
            </a:pPr>
            <a:r>
              <a:rPr lang="he-IL" alt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במליאה/חדרי צוות: </a:t>
            </a:r>
            <a:r>
              <a:rPr lang="he-IL" altLang="he-IL" sz="3200" dirty="0">
                <a:latin typeface="David" panose="020E0502060401010101" pitchFamily="34" charset="-79"/>
                <a:cs typeface="David" panose="020E0502060401010101" pitchFamily="34" charset="-79"/>
              </a:rPr>
              <a:t>פלאפונים</a:t>
            </a:r>
            <a:r>
              <a:rPr lang="en-US" altLang="he-IL" sz="3200" dirty="0">
                <a:latin typeface="David" panose="020E0502060401010101" pitchFamily="34" charset="-79"/>
                <a:cs typeface="David" panose="020E0502060401010101" pitchFamily="34" charset="-79"/>
              </a:rPr>
              <a:t>,</a:t>
            </a:r>
            <a:r>
              <a:rPr lang="he-IL" altLang="he-IL" sz="3200" dirty="0">
                <a:latin typeface="David" panose="020E0502060401010101" pitchFamily="34" charset="-79"/>
                <a:cs typeface="David" panose="020E0502060401010101" pitchFamily="34" charset="-79"/>
              </a:rPr>
              <a:t> מחשבים, </a:t>
            </a:r>
            <a:r>
              <a:rPr lang="he-IL" alt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שיח באמצעות מיקרופונים </a:t>
            </a:r>
          </a:p>
          <a:p>
            <a:pPr eaLnBrk="1" hangingPunct="1">
              <a:lnSpc>
                <a:spcPct val="150000"/>
              </a:lnSpc>
            </a:pPr>
            <a:r>
              <a:rPr lang="he-IL" alt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כיבוד זמן הדדי</a:t>
            </a:r>
            <a:endParaRPr lang="he-IL" altLang="he-IL" sz="32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eaLnBrk="1" hangingPunct="1">
              <a:lnSpc>
                <a:spcPct val="150000"/>
              </a:lnSpc>
            </a:pPr>
            <a:r>
              <a:rPr lang="he-IL" alt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היעדרויות</a:t>
            </a:r>
            <a:endParaRPr lang="he-IL" altLang="he-IL" sz="32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eaLnBrk="1" hangingPunct="1">
              <a:lnSpc>
                <a:spcPct val="150000"/>
              </a:lnSpc>
            </a:pPr>
            <a:r>
              <a:rPr lang="he-IL" alt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אתיקה של כתיבה אקדמית</a:t>
            </a:r>
            <a:endParaRPr lang="he-IL" altLang="he-IL" sz="3200" dirty="0">
              <a:solidFill>
                <a:srgbClr val="FF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eaLnBrk="1" hangingPunct="1">
              <a:lnSpc>
                <a:spcPct val="150000"/>
              </a:lnSpc>
              <a:buFont typeface="Wingdings 2" panose="05020102010507070707" pitchFamily="18" charset="2"/>
              <a:buNone/>
            </a:pPr>
            <a:endParaRPr lang="en-US" altLang="he-IL" sz="3200" b="1" dirty="0" smtClean="0"/>
          </a:p>
          <a:p>
            <a:pPr eaLnBrk="1" hangingPunct="1">
              <a:lnSpc>
                <a:spcPct val="150000"/>
              </a:lnSpc>
            </a:pPr>
            <a:endParaRPr lang="en-US" altLang="he-IL" sz="3200" b="1" dirty="0" smtClean="0"/>
          </a:p>
        </p:txBody>
      </p:sp>
      <p:sp>
        <p:nvSpPr>
          <p:cNvPr id="8" name="מלבן 7"/>
          <p:cNvSpPr/>
          <p:nvPr/>
        </p:nvSpPr>
        <p:spPr>
          <a:xfrm>
            <a:off x="4280650" y="345773"/>
            <a:ext cx="3698449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rtl="1">
              <a:defRPr/>
            </a:pPr>
            <a:r>
              <a:rPr lang="he-IL" altLang="he-IL" sz="7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rPr>
              <a:t>קוד</a:t>
            </a:r>
            <a:r>
              <a:rPr lang="he-IL" altLang="he-IL" sz="4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altLang="he-IL" sz="72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rPr>
              <a:t>מב"ל</a:t>
            </a:r>
            <a:endParaRPr lang="he-IL" altLang="he-IL" sz="72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Guttman Hatzvi" pitchFamily="2" charset="-79"/>
              <a:ea typeface="+mj-ea"/>
              <a:cs typeface="Guttman Hatzvi" pitchFamily="2" charset="-79"/>
            </a:endParaRPr>
          </a:p>
        </p:txBody>
      </p:sp>
      <p:pic>
        <p:nvPicPr>
          <p:cNvPr id="5" name="מבל חדש.jpg" descr="מבל חדש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24605" y="196727"/>
            <a:ext cx="1054100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2" name="מציין מיקום של מספר שקופית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36605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260621"/>
            <a:ext cx="10515600" cy="1325563"/>
          </a:xfrm>
        </p:spPr>
        <p:txBody>
          <a:bodyPr/>
          <a:lstStyle/>
          <a:p>
            <a:pPr algn="ctr"/>
            <a:r>
              <a:rPr lang="he-IL" sz="7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cs typeface="Guttman Hatzvi" pitchFamily="2" charset="-79"/>
              </a:rPr>
              <a:t>עונות</a:t>
            </a:r>
            <a:r>
              <a:rPr lang="he-IL" b="1" dirty="0" smtClean="0"/>
              <a:t> </a:t>
            </a:r>
            <a:r>
              <a:rPr lang="he-IL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cs typeface="Guttman Hatzvi" pitchFamily="2" charset="-79"/>
              </a:rPr>
              <a:t>הלימוד (1/4)</a:t>
            </a:r>
            <a:endParaRPr lang="he-IL" sz="72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Guttman Hatzvi" pitchFamily="2" charset="-79"/>
              <a:cs typeface="Guttman Hatzvi" pitchFamily="2" charset="-79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18010" y="1729877"/>
            <a:ext cx="11334567" cy="4932182"/>
          </a:xfrm>
        </p:spPr>
        <p:txBody>
          <a:bodyPr>
            <a:noAutofit/>
          </a:bodyPr>
          <a:lstStyle/>
          <a:p>
            <a:r>
              <a:rPr lang="he-IL" sz="36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העונה הגלובלית</a:t>
            </a:r>
            <a:r>
              <a:rPr lang="he-IL" sz="3600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en-US" sz="3600" dirty="0" smtClean="0">
                <a:latin typeface="David" panose="020E0502060401010101" pitchFamily="34" charset="-79"/>
                <a:cs typeface="David" panose="020E0502060401010101" pitchFamily="34" charset="-79"/>
              </a:rPr>
              <a:t>:</a:t>
            </a:r>
            <a:r>
              <a:rPr lang="he-IL" sz="3600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3200" dirty="0">
                <a:latin typeface="David" panose="020E0502060401010101" pitchFamily="34" charset="-79"/>
                <a:cs typeface="David" panose="020E0502060401010101" pitchFamily="34" charset="-79"/>
              </a:rPr>
              <a:t>מושגי יסוד </a:t>
            </a:r>
            <a:r>
              <a:rPr lang="he-IL" altLang="he-IL" sz="3200" dirty="0" err="1">
                <a:latin typeface="David" panose="020E0502060401010101" pitchFamily="34" charset="-79"/>
                <a:cs typeface="David" panose="020E0502060401010101" pitchFamily="34" charset="-79"/>
              </a:rPr>
              <a:t>בבטל"ם</a:t>
            </a:r>
            <a:r>
              <a:rPr lang="he-IL" altLang="he-IL" sz="3200" dirty="0">
                <a:latin typeface="David" panose="020E0502060401010101" pitchFamily="34" charset="-79"/>
                <a:cs typeface="David" panose="020E0502060401010101" pitchFamily="34" charset="-79"/>
              </a:rPr>
              <a:t> בהיבט גלובאלי </a:t>
            </a:r>
            <a:endParaRPr lang="he-IL" altLang="he-IL" sz="32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3200" dirty="0" smtClean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גישות </a:t>
            </a:r>
            <a:r>
              <a:rPr lang="he-IL" altLang="he-IL" sz="32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ואסכולות במדע המדינה: </a:t>
            </a:r>
            <a:r>
              <a:rPr lang="he-IL" altLang="he-IL" sz="3200" dirty="0" err="1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מהפוליס</a:t>
            </a:r>
            <a:r>
              <a:rPr lang="he-IL" altLang="he-IL" sz="32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altLang="he-IL" sz="3200" dirty="0" smtClean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לגלובליזציה</a:t>
            </a:r>
            <a:endParaRPr lang="he-IL" altLang="he-IL" sz="32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התפתחות </a:t>
            </a:r>
            <a:r>
              <a:rPr lang="he-IL" altLang="he-IL" sz="3200" dirty="0">
                <a:latin typeface="David" panose="020E0502060401010101" pitchFamily="34" charset="-79"/>
                <a:cs typeface="David" panose="020E0502060401010101" pitchFamily="34" charset="-79"/>
              </a:rPr>
              <a:t>המחשבה </a:t>
            </a:r>
            <a:r>
              <a:rPr lang="he-IL" alt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האסטרטגית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3200" b="1" dirty="0" smtClean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סמינר וסיור לימודי באירופה</a:t>
            </a:r>
            <a:endParaRPr lang="he-IL" sz="3600" dirty="0">
              <a:solidFill>
                <a:srgbClr val="0070C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4" name="מבל חדש.jpg" descr="מבל חדש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24605" y="196727"/>
            <a:ext cx="1054100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28805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9106</TotalTime>
  <Words>543</Words>
  <Application>Microsoft Office PowerPoint</Application>
  <PresentationFormat>מותאם אישית</PresentationFormat>
  <Paragraphs>161</Paragraphs>
  <Slides>16</Slides>
  <Notes>2</Notes>
  <HiddenSlides>0</HiddenSlides>
  <MMClips>0</MMClips>
  <ScaleCrop>false</ScaleCrop>
  <HeadingPairs>
    <vt:vector size="6" baseType="variant">
      <vt:variant>
        <vt:lpstr>ערכת נושא</vt:lpstr>
      </vt:variant>
      <vt:variant>
        <vt:i4>1</vt:i4>
      </vt:variant>
      <vt:variant>
        <vt:lpstr>שרתי OLE מוטבעים</vt:lpstr>
      </vt:variant>
      <vt:variant>
        <vt:i4>1</vt:i4>
      </vt:variant>
      <vt:variant>
        <vt:lpstr>כותרות שקופיות</vt:lpstr>
      </vt:variant>
      <vt:variant>
        <vt:i4>16</vt:i4>
      </vt:variant>
    </vt:vector>
  </HeadingPairs>
  <TitlesOfParts>
    <vt:vector size="18" baseType="lpstr">
      <vt:lpstr>ערכת נושא Office</vt:lpstr>
      <vt:lpstr>תרשים</vt:lpstr>
      <vt:lpstr>המכללה לביטחון לאומי</vt:lpstr>
      <vt:lpstr>שקופית 2</vt:lpstr>
      <vt:lpstr>שקופית 3</vt:lpstr>
      <vt:lpstr>שקופית 4</vt:lpstr>
      <vt:lpstr>שקופית 5</vt:lpstr>
      <vt:lpstr>שקופית 6</vt:lpstr>
      <vt:lpstr>שקופית 7</vt:lpstr>
      <vt:lpstr>שקופית 8</vt:lpstr>
      <vt:lpstr>עונות הלימוד (1/4)</vt:lpstr>
      <vt:lpstr>עונות הלימוד (2/4)</vt:lpstr>
      <vt:lpstr>עונות הלימוד (3/4)</vt:lpstr>
      <vt:lpstr>עונות הלימוד (4/4)</vt:lpstr>
      <vt:lpstr>שקופית 13</vt:lpstr>
      <vt:lpstr>שקופית 14</vt:lpstr>
      <vt:lpstr>לשימושכם</vt:lpstr>
      <vt:lpstr>שיעורי בית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user</cp:lastModifiedBy>
  <cp:revision>166</cp:revision>
  <cp:lastPrinted>2017-08-27T15:18:28Z</cp:lastPrinted>
  <dcterms:created xsi:type="dcterms:W3CDTF">2017-08-17T05:53:13Z</dcterms:created>
  <dcterms:modified xsi:type="dcterms:W3CDTF">2019-07-31T18:54:54Z</dcterms:modified>
</cp:coreProperties>
</file>