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4" r:id="rId2"/>
    <p:sldId id="282" r:id="rId3"/>
    <p:sldId id="285" r:id="rId4"/>
    <p:sldId id="306" r:id="rId5"/>
    <p:sldId id="299" r:id="rId6"/>
    <p:sldId id="273" r:id="rId7"/>
    <p:sldId id="277" r:id="rId8"/>
    <p:sldId id="278" r:id="rId9"/>
    <p:sldId id="303" r:id="rId10"/>
    <p:sldId id="307" r:id="rId11"/>
    <p:sldId id="308" r:id="rId12"/>
    <p:sldId id="309" r:id="rId13"/>
    <p:sldId id="298" r:id="rId14"/>
    <p:sldId id="305" r:id="rId15"/>
    <p:sldId id="310" r:id="rId16"/>
    <p:sldId id="301" r:id="rId17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52915846456693"/>
          <c:y val="2.578124841404722E-2"/>
          <c:w val="0.30031680610236222"/>
          <c:h val="0.45047518144222554"/>
        </c:manualLayout>
      </c:layout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עמודה1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C12-4591-9BFF-7FC19C0D9B4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C12-4591-9BFF-7FC19C0D9B4D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C12-4591-9BFF-7FC19C0D9B4D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C12-4591-9BFF-7FC19C0D9B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גיליון1!$A$2:$A$3</c:f>
              <c:strCache>
                <c:ptCount val="2"/>
                <c:pt idx="0">
                  <c:v>גברים</c:v>
                </c:pt>
                <c:pt idx="1">
                  <c:v>נשים</c:v>
                </c:pt>
              </c:strCache>
            </c:strRef>
          </c:cat>
          <c:val>
            <c:numRef>
              <c:f>גיליון1!$B$2:$B$3</c:f>
              <c:numCache>
                <c:formatCode>General</c:formatCode>
                <c:ptCount val="2"/>
                <c:pt idx="0">
                  <c:v>30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12-4591-9BFF-7FC19C0D9B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179564468503942"/>
          <c:y val="0.39422518490248615"/>
          <c:w val="0.41001817530361773"/>
          <c:h val="0.181556091193645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/>
      <dgm:spPr/>
      <dgm:t>
        <a:bodyPr/>
        <a:lstStyle/>
        <a:p>
          <a:pPr rtl="1"/>
          <a:r>
            <a:rPr lang="he-IL" dirty="0" smtClean="0"/>
            <a:t>אסטרטגיה</a:t>
          </a:r>
          <a:endParaRPr lang="he-IL" dirty="0"/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/>
      <dgm:spPr/>
      <dgm:t>
        <a:bodyPr/>
        <a:lstStyle/>
        <a:p>
          <a:pPr rtl="1"/>
          <a:r>
            <a:rPr lang="he-IL" dirty="0" smtClean="0"/>
            <a:t>חברה</a:t>
          </a:r>
          <a:endParaRPr lang="he-IL" dirty="0"/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/>
      <dgm:spPr/>
      <dgm:t>
        <a:bodyPr/>
        <a:lstStyle/>
        <a:p>
          <a:pPr rtl="1"/>
          <a:r>
            <a:rPr lang="he-IL" dirty="0" smtClean="0"/>
            <a:t>כלכלה</a:t>
          </a:r>
          <a:endParaRPr lang="he-IL" dirty="0"/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/>
      <dgm:spPr/>
      <dgm:t>
        <a:bodyPr/>
        <a:lstStyle/>
        <a:p>
          <a:pPr rtl="1"/>
          <a:r>
            <a:rPr lang="he-IL" dirty="0" smtClean="0"/>
            <a:t>הגנה לאומית</a:t>
          </a:r>
          <a:endParaRPr lang="he-IL" dirty="0"/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/>
      <dgm:spPr/>
      <dgm:t>
        <a:bodyPr/>
        <a:lstStyle/>
        <a:p>
          <a:pPr rtl="1"/>
          <a:r>
            <a:rPr lang="he-IL" dirty="0" smtClean="0"/>
            <a:t>מדינאות ודיפלומטיה</a:t>
          </a:r>
          <a:endParaRPr lang="he-IL" dirty="0"/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7A64E6B1-C2B1-4F07-B33A-3742E99D9E60}" type="pres">
      <dgm:prSet presAssocID="{6F67F036-C9E5-4C61-A7F2-0306AAFFBEF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26427E-24C5-45B2-BE93-A229A9D7CC6B}" type="pres">
      <dgm:prSet presAssocID="{77787D92-44D2-4EE4-BF68-D8DA648B869E}" presName="centerShape" presStyleLbl="node0" presStyleIdx="0" presStyleCnt="1"/>
      <dgm:spPr/>
      <dgm:t>
        <a:bodyPr/>
        <a:lstStyle/>
        <a:p>
          <a:endParaRPr lang="en-US"/>
        </a:p>
      </dgm:t>
    </dgm:pt>
    <dgm:pt modelId="{3728D2E9-36B2-4AF4-A26E-B06A0F9A26F1}" type="pres">
      <dgm:prSet presAssocID="{A53FAD01-44CE-4CF7-9000-E119A43E61A1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AB53F414-05E7-427A-9003-D277390AAB7E}" type="pres">
      <dgm:prSet presAssocID="{53E16827-8354-486D-AF41-4AF32BB176B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0BCE4-E8D0-4D78-9143-0DE2CF8B5FDD}" type="pres">
      <dgm:prSet presAssocID="{73C873E8-85A2-43A6-A25E-E808EE760387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5D439C66-51E5-4609-BBB9-B382E4472C5C}" type="pres">
      <dgm:prSet presAssocID="{41FB78FC-43E5-45AD-99DE-CC8F6F172F2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224A28E-0EF5-4D06-975D-10F07F97E8D4}" type="pres">
      <dgm:prSet presAssocID="{EDAB76A4-87F6-4EF1-AC47-2768E9A35E86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AAD54659-46A1-4398-B9C1-FC293846478C}" type="pres">
      <dgm:prSet presAssocID="{917E0A78-84A7-4F67-8350-F95E76365253}" presName="node" presStyleLbl="node1" presStyleIdx="2" presStyleCnt="4" custRadScaleRad="100273" custRadScaleInc="-1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3BE440-2BF9-4A5D-8734-5429DAC4A2DB}" type="pres">
      <dgm:prSet presAssocID="{BF54BB5A-476E-4CD5-8DE8-73B1CE5D5F6F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54825961-0ABB-437E-9D24-D1B86E72E5BE}" type="pres">
      <dgm:prSet presAssocID="{900D833B-EDC6-41A4-8E61-3EBBE94FBF8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ED927B-C04A-4D03-A068-36F97A5398D4}" type="presOf" srcId="{BF54BB5A-476E-4CD5-8DE8-73B1CE5D5F6F}" destId="{043BE440-2BF9-4A5D-8734-5429DAC4A2DB}" srcOrd="0" destOrd="0" presId="urn:microsoft.com/office/officeart/2005/8/layout/radial4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809F5E71-557B-4B8A-96E9-4F3122744233}" type="presOf" srcId="{73C873E8-85A2-43A6-A25E-E808EE760387}" destId="{1A30BCE4-E8D0-4D78-9143-0DE2CF8B5FDD}" srcOrd="0" destOrd="0" presId="urn:microsoft.com/office/officeart/2005/8/layout/radial4"/>
    <dgm:cxn modelId="{0391871E-1260-4A5C-ABA3-9F206F2655FB}" type="presOf" srcId="{6F67F036-C9E5-4C61-A7F2-0306AAFFBEF2}" destId="{7A64E6B1-C2B1-4F07-B33A-3742E99D9E60}" srcOrd="0" destOrd="0" presId="urn:microsoft.com/office/officeart/2005/8/layout/radial4"/>
    <dgm:cxn modelId="{886D874E-CAAF-4115-9815-C397A850AD6D}" type="presOf" srcId="{A53FAD01-44CE-4CF7-9000-E119A43E61A1}" destId="{3728D2E9-36B2-4AF4-A26E-B06A0F9A26F1}" srcOrd="0" destOrd="0" presId="urn:microsoft.com/office/officeart/2005/8/layout/radial4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25D83B5C-0FC1-4540-A0E4-977E0BE1D173}" type="presOf" srcId="{917E0A78-84A7-4F67-8350-F95E76365253}" destId="{AAD54659-46A1-4398-B9C1-FC293846478C}" srcOrd="0" destOrd="0" presId="urn:microsoft.com/office/officeart/2005/8/layout/radial4"/>
    <dgm:cxn modelId="{269ED2CD-3279-4D60-BD5C-24FF4B47AC31}" type="presOf" srcId="{900D833B-EDC6-41A4-8E61-3EBBE94FBF8A}" destId="{54825961-0ABB-437E-9D24-D1B86E72E5BE}" srcOrd="0" destOrd="0" presId="urn:microsoft.com/office/officeart/2005/8/layout/radial4"/>
    <dgm:cxn modelId="{8657FF66-19CC-44CE-B127-B8596B8B26C1}" type="presOf" srcId="{77787D92-44D2-4EE4-BF68-D8DA648B869E}" destId="{A026427E-24C5-45B2-BE93-A229A9D7CC6B}" srcOrd="0" destOrd="0" presId="urn:microsoft.com/office/officeart/2005/8/layout/radial4"/>
    <dgm:cxn modelId="{8B0B248D-F7D7-4121-A593-F914209F48F2}" type="presOf" srcId="{53E16827-8354-486D-AF41-4AF32BB176B8}" destId="{AB53F414-05E7-427A-9003-D277390AAB7E}" srcOrd="0" destOrd="0" presId="urn:microsoft.com/office/officeart/2005/8/layout/radial4"/>
    <dgm:cxn modelId="{379B31D1-EAE2-44E1-80FC-DB8B8894859A}" type="presOf" srcId="{41FB78FC-43E5-45AD-99DE-CC8F6F172F2F}" destId="{5D439C66-51E5-4609-BBB9-B382E4472C5C}" srcOrd="0" destOrd="0" presId="urn:microsoft.com/office/officeart/2005/8/layout/radial4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81C94A49-C7C9-4CBD-9F56-F8D2E86F1039}" type="presOf" srcId="{EDAB76A4-87F6-4EF1-AC47-2768E9A35E86}" destId="{9224A28E-0EF5-4D06-975D-10F07F97E8D4}" srcOrd="0" destOrd="0" presId="urn:microsoft.com/office/officeart/2005/8/layout/radial4"/>
    <dgm:cxn modelId="{26FA047B-353A-4683-B2FD-EBB5C8DF2181}" type="presParOf" srcId="{7A64E6B1-C2B1-4F07-B33A-3742E99D9E60}" destId="{A026427E-24C5-45B2-BE93-A229A9D7CC6B}" srcOrd="0" destOrd="0" presId="urn:microsoft.com/office/officeart/2005/8/layout/radial4"/>
    <dgm:cxn modelId="{A7DC2594-3582-4A39-8C6B-9F7D5A5BDCF7}" type="presParOf" srcId="{7A64E6B1-C2B1-4F07-B33A-3742E99D9E60}" destId="{3728D2E9-36B2-4AF4-A26E-B06A0F9A26F1}" srcOrd="1" destOrd="0" presId="urn:microsoft.com/office/officeart/2005/8/layout/radial4"/>
    <dgm:cxn modelId="{A7AFAD80-F39C-4B34-9163-666A521BF674}" type="presParOf" srcId="{7A64E6B1-C2B1-4F07-B33A-3742E99D9E60}" destId="{AB53F414-05E7-427A-9003-D277390AAB7E}" srcOrd="2" destOrd="0" presId="urn:microsoft.com/office/officeart/2005/8/layout/radial4"/>
    <dgm:cxn modelId="{CE8EEA9B-819D-422C-8710-1CFFC308AD8A}" type="presParOf" srcId="{7A64E6B1-C2B1-4F07-B33A-3742E99D9E60}" destId="{1A30BCE4-E8D0-4D78-9143-0DE2CF8B5FDD}" srcOrd="3" destOrd="0" presId="urn:microsoft.com/office/officeart/2005/8/layout/radial4"/>
    <dgm:cxn modelId="{27C22E41-CB6E-4341-904A-76FFEBF286B9}" type="presParOf" srcId="{7A64E6B1-C2B1-4F07-B33A-3742E99D9E60}" destId="{5D439C66-51E5-4609-BBB9-B382E4472C5C}" srcOrd="4" destOrd="0" presId="urn:microsoft.com/office/officeart/2005/8/layout/radial4"/>
    <dgm:cxn modelId="{8E225CD5-839D-4E29-9820-10A2A5AC94D2}" type="presParOf" srcId="{7A64E6B1-C2B1-4F07-B33A-3742E99D9E60}" destId="{9224A28E-0EF5-4D06-975D-10F07F97E8D4}" srcOrd="5" destOrd="0" presId="urn:microsoft.com/office/officeart/2005/8/layout/radial4"/>
    <dgm:cxn modelId="{CDEC7556-E822-4116-866B-90841B744CD6}" type="presParOf" srcId="{7A64E6B1-C2B1-4F07-B33A-3742E99D9E60}" destId="{AAD54659-46A1-4398-B9C1-FC293846478C}" srcOrd="6" destOrd="0" presId="urn:microsoft.com/office/officeart/2005/8/layout/radial4"/>
    <dgm:cxn modelId="{DE8455A3-B546-47F3-A404-7FE85CD52A17}" type="presParOf" srcId="{7A64E6B1-C2B1-4F07-B33A-3742E99D9E60}" destId="{043BE440-2BF9-4A5D-8734-5429DAC4A2DB}" srcOrd="7" destOrd="0" presId="urn:microsoft.com/office/officeart/2005/8/layout/radial4"/>
    <dgm:cxn modelId="{7B662A71-7B97-4D11-BA53-DEA6A640861A}" type="presParOf" srcId="{7A64E6B1-C2B1-4F07-B33A-3742E99D9E60}" destId="{54825961-0ABB-437E-9D24-D1B86E72E5BE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26427E-24C5-45B2-BE93-A229A9D7CC6B}">
      <dsp:nvSpPr>
        <dsp:cNvPr id="0" name=""/>
        <dsp:cNvSpPr/>
      </dsp:nvSpPr>
      <dsp:spPr>
        <a:xfrm>
          <a:off x="2966719" y="2897283"/>
          <a:ext cx="2194560" cy="2194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אסטרטגיה</a:t>
          </a:r>
          <a:endParaRPr lang="he-IL" sz="2900" kern="1200" dirty="0"/>
        </a:p>
      </dsp:txBody>
      <dsp:txXfrm>
        <a:off x="3288105" y="3218669"/>
        <a:ext cx="1551788" cy="1551788"/>
      </dsp:txXfrm>
    </dsp:sp>
    <dsp:sp modelId="{3728D2E9-36B2-4AF4-A26E-B06A0F9A26F1}">
      <dsp:nvSpPr>
        <dsp:cNvPr id="0" name=""/>
        <dsp:cNvSpPr/>
      </dsp:nvSpPr>
      <dsp:spPr>
        <a:xfrm rot="11700000">
          <a:off x="1011106" y="3120762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53F414-05E7-427A-9003-D277390AAB7E}">
      <dsp:nvSpPr>
        <dsp:cNvPr id="0" name=""/>
        <dsp:cNvSpPr/>
      </dsp:nvSpPr>
      <dsp:spPr>
        <a:xfrm>
          <a:off x="1365" y="2351365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 smtClean="0"/>
            <a:t>חברה</a:t>
          </a:r>
          <a:endParaRPr lang="he-IL" sz="3400" kern="1200" dirty="0"/>
        </a:p>
      </dsp:txBody>
      <dsp:txXfrm>
        <a:off x="50215" y="2400215"/>
        <a:ext cx="1987132" cy="1570165"/>
      </dsp:txXfrm>
    </dsp:sp>
    <dsp:sp modelId="{1A30BCE4-E8D0-4D78-9143-0DE2CF8B5FDD}">
      <dsp:nvSpPr>
        <dsp:cNvPr id="0" name=""/>
        <dsp:cNvSpPr/>
      </dsp:nvSpPr>
      <dsp:spPr>
        <a:xfrm rot="14700000">
          <a:off x="2188905" y="1717116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39C66-51E5-4609-BBB9-B382E4472C5C}">
      <dsp:nvSpPr>
        <dsp:cNvPr id="0" name=""/>
        <dsp:cNvSpPr/>
      </dsp:nvSpPr>
      <dsp:spPr>
        <a:xfrm>
          <a:off x="1700157" y="326823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 smtClean="0"/>
            <a:t>מדינאות ודיפלומטיה</a:t>
          </a:r>
          <a:endParaRPr lang="he-IL" sz="3400" kern="1200" dirty="0"/>
        </a:p>
      </dsp:txBody>
      <dsp:txXfrm>
        <a:off x="1749007" y="375673"/>
        <a:ext cx="1987132" cy="1570165"/>
      </dsp:txXfrm>
    </dsp:sp>
    <dsp:sp modelId="{9224A28E-0EF5-4D06-975D-10F07F97E8D4}">
      <dsp:nvSpPr>
        <dsp:cNvPr id="0" name=""/>
        <dsp:cNvSpPr/>
      </dsp:nvSpPr>
      <dsp:spPr>
        <a:xfrm rot="17695653">
          <a:off x="4016614" y="1711876"/>
          <a:ext cx="1925925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D54659-46A1-4398-B9C1-FC293846478C}">
      <dsp:nvSpPr>
        <dsp:cNvPr id="0" name=""/>
        <dsp:cNvSpPr/>
      </dsp:nvSpPr>
      <dsp:spPr>
        <a:xfrm>
          <a:off x="4343023" y="317413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 smtClean="0"/>
            <a:t>כלכלה</a:t>
          </a:r>
          <a:endParaRPr lang="he-IL" sz="3400" kern="1200" dirty="0"/>
        </a:p>
      </dsp:txBody>
      <dsp:txXfrm>
        <a:off x="4391873" y="366263"/>
        <a:ext cx="1987132" cy="1570165"/>
      </dsp:txXfrm>
    </dsp:sp>
    <dsp:sp modelId="{043BE440-2BF9-4A5D-8734-5429DAC4A2DB}">
      <dsp:nvSpPr>
        <dsp:cNvPr id="0" name=""/>
        <dsp:cNvSpPr/>
      </dsp:nvSpPr>
      <dsp:spPr>
        <a:xfrm rot="20700000">
          <a:off x="5199034" y="3120762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25961-0ABB-437E-9D24-D1B86E72E5BE}">
      <dsp:nvSpPr>
        <dsp:cNvPr id="0" name=""/>
        <dsp:cNvSpPr/>
      </dsp:nvSpPr>
      <dsp:spPr>
        <a:xfrm>
          <a:off x="6041802" y="2351365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 smtClean="0"/>
            <a:t>הגנה לאומית</a:t>
          </a:r>
          <a:endParaRPr lang="he-IL" sz="3400" kern="1200" dirty="0"/>
        </a:p>
      </dsp:txBody>
      <dsp:txXfrm>
        <a:off x="6090652" y="2400215"/>
        <a:ext cx="1987132" cy="1570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t>כ"ח/תמוז/תשע"ט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t>כ"ח/תמוז/תשע"ט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6837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35844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EE4116F-B3B9-4F23-AC4B-983576930642}" type="slidenum">
              <a:rPr lang="he-IL" altLang="he-IL" smtClean="0"/>
              <a:pPr/>
              <a:t>6</a:t>
            </a:fld>
            <a:endParaRPr lang="he-IL" altLang="he-IL" smtClean="0"/>
          </a:p>
        </p:txBody>
      </p:sp>
    </p:spTree>
    <p:extLst>
      <p:ext uri="{BB962C8B-B14F-4D97-AF65-F5344CB8AC3E}">
        <p14:creationId xmlns:p14="http://schemas.microsoft.com/office/powerpoint/2010/main" val="350849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B728E181-96D3-4DD0-BEB9-E229D301C9B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039370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t>31 יולי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t>31 יולי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t>31 יולי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t>31 יולי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t>31 יולי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t>31 יולי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1.xml"/><Relationship Id="rId5" Type="http://schemas.openxmlformats.org/officeDocument/2006/relationships/image" Target="../media/image2.jpeg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84013" y="1920500"/>
            <a:ext cx="11643360" cy="1470025"/>
          </a:xfrm>
        </p:spPr>
        <p:txBody>
          <a:bodyPr>
            <a:noAutofit/>
          </a:bodyPr>
          <a:lstStyle/>
          <a:p>
            <a:pPr algn="ctr"/>
            <a:r>
              <a:rPr lang="he-IL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המכללה לביטחון לאומי</a:t>
            </a:r>
            <a:endParaRPr lang="he-IL" sz="8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2560321" y="4519886"/>
            <a:ext cx="7876902" cy="14700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e-IL" sz="8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ברוכים הבאים!</a:t>
            </a:r>
            <a:endParaRPr lang="he-IL" sz="8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pic>
        <p:nvPicPr>
          <p:cNvPr id="10" name="Picture 5" descr="מבל חדש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29554" y="180660"/>
            <a:ext cx="814252" cy="94408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669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260621"/>
            <a:ext cx="10515600" cy="1325563"/>
          </a:xfrm>
        </p:spPr>
        <p:txBody>
          <a:bodyPr/>
          <a:lstStyle/>
          <a:p>
            <a:pPr algn="ctr"/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עונות</a:t>
            </a:r>
            <a:r>
              <a:rPr lang="he-IL" b="1" dirty="0" smtClean="0"/>
              <a:t> </a:t>
            </a:r>
            <a:r>
              <a:rPr lang="he-IL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הלימוד (2/4)</a:t>
            </a:r>
            <a:endParaRPr 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79269" y="1391737"/>
            <a:ext cx="11334567" cy="4919119"/>
          </a:xfrm>
        </p:spPr>
        <p:txBody>
          <a:bodyPr>
            <a:noAutofit/>
          </a:bodyPr>
          <a:lstStyle/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העונה הישראלית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: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אבות 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סוגיות יסוד בביטחון הלאומי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הישראלי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חשיבה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אסטרטגית </a:t>
            </a:r>
            <a:endParaRPr lang="he-IL" alt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גיאוגרפיה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וסיורי </a:t>
            </a:r>
            <a:r>
              <a:rPr lang="he-IL" alt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(צפון, דרום, יו"ש)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בחירה: מיומנויות לבכירים / קבלת החלטות ותכנון </a:t>
            </a:r>
            <a:endParaRPr lang="he-IL" altLang="he-I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בחירה: מדינאות ודיפלומטיה /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פוליטיקה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וחברה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ישראלית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סימולציה מדינית ביטחונית 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מסכמת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סוגר מסולסל שמאלי 4"/>
          <p:cNvSpPr/>
          <p:nvPr/>
        </p:nvSpPr>
        <p:spPr>
          <a:xfrm>
            <a:off x="4688383" y="4508216"/>
            <a:ext cx="261938" cy="830989"/>
          </a:xfrm>
          <a:prstGeom prst="leftBrac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2572881" y="4581068"/>
            <a:ext cx="18716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באוניברסיטת </a:t>
            </a:r>
            <a:r>
              <a:rPr lang="he-IL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חיפה (ימי ב')</a:t>
            </a:r>
            <a:endParaRPr lang="he-IL" alt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2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260621"/>
            <a:ext cx="10515600" cy="1325563"/>
          </a:xfrm>
        </p:spPr>
        <p:txBody>
          <a:bodyPr/>
          <a:lstStyle/>
          <a:p>
            <a:pPr algn="ctr"/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עונות</a:t>
            </a:r>
            <a:r>
              <a:rPr lang="he-IL" b="1" dirty="0" smtClean="0"/>
              <a:t> </a:t>
            </a:r>
            <a:r>
              <a:rPr lang="he-IL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הלימוד (3/4)</a:t>
            </a:r>
            <a:endParaRPr 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05394" y="1846021"/>
            <a:ext cx="11334567" cy="4919119"/>
          </a:xfrm>
        </p:spPr>
        <p:txBody>
          <a:bodyPr>
            <a:noAutofit/>
          </a:bodyPr>
          <a:lstStyle/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עונת ההתמחות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סמינר בחירה ראשי: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כלכלה/ משפט ציבורי / חברה ישראלית </a:t>
            </a: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העולם הדיגיטלי </a:t>
            </a:r>
            <a:endParaRPr lang="he-IL" alt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סמינר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בחירה משני: תקשורת / סייבר / מודיעין /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מזה"ת (בהתהוות)</a:t>
            </a: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וסיור מזרח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61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260621"/>
            <a:ext cx="10515600" cy="1325563"/>
          </a:xfrm>
        </p:spPr>
        <p:txBody>
          <a:bodyPr/>
          <a:lstStyle/>
          <a:p>
            <a:pPr algn="ctr"/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עונות</a:t>
            </a:r>
            <a:r>
              <a:rPr lang="he-IL" b="1" dirty="0" smtClean="0"/>
              <a:t> </a:t>
            </a:r>
            <a:r>
              <a:rPr lang="he-IL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הלימוד (4/4)</a:t>
            </a:r>
            <a:endParaRPr 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05394" y="1846021"/>
            <a:ext cx="11334567" cy="4919119"/>
          </a:xfrm>
        </p:spPr>
        <p:txBody>
          <a:bodyPr>
            <a:noAutofit/>
          </a:bodyPr>
          <a:lstStyle/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עונת פרויקט </a:t>
            </a: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גמר: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יורחב בהמשך</a:t>
            </a:r>
          </a:p>
          <a:p>
            <a:pPr marL="0" indent="0">
              <a:buNone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עונה אינטגרטיבית </a:t>
            </a: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מסכמת: </a:t>
            </a:r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971550" lvl="1" indent="-514350">
              <a:buAutoNum type="arabicPeriod"/>
            </a:pPr>
            <a:r>
              <a:rPr lang="he-IL" alt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סמינר וסיור </a:t>
            </a:r>
            <a:r>
              <a:rPr lang="he-IL" altLang="he-IL" sz="2600" dirty="0">
                <a:latin typeface="David" panose="020E0502060401010101" pitchFamily="34" charset="-79"/>
                <a:cs typeface="David" panose="020E0502060401010101" pitchFamily="34" charset="-79"/>
              </a:rPr>
              <a:t>ארה"ב </a:t>
            </a:r>
            <a:r>
              <a:rPr lang="he-IL" alt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מורחב.</a:t>
            </a:r>
          </a:p>
          <a:p>
            <a:pPr marL="971550" lvl="1" indent="-514350">
              <a:buAutoNum type="arabicPeriod"/>
            </a:pPr>
            <a:r>
              <a:rPr lang="he-IL" alt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סיכום שנת הלימודים.</a:t>
            </a: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75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Box 5"/>
          <p:cNvSpPr txBox="1">
            <a:spLocks noChangeArrowheads="1"/>
          </p:cNvSpPr>
          <p:nvPr/>
        </p:nvSpPr>
        <p:spPr bwMode="auto">
          <a:xfrm>
            <a:off x="-757646" y="0"/>
            <a:ext cx="121920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מבנה</a:t>
            </a:r>
            <a:r>
              <a:rPr lang="he-IL" altLang="he-IL" sz="5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שבוע</a:t>
            </a:r>
            <a:r>
              <a:rPr lang="he-IL" altLang="he-IL" sz="5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במכללה</a:t>
            </a:r>
            <a:r>
              <a:rPr lang="he-IL" altLang="he-IL" sz="5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לביטחון</a:t>
            </a:r>
            <a:r>
              <a:rPr lang="he-IL" altLang="he-IL" sz="5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לאומי</a:t>
            </a: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227542"/>
              </p:ext>
            </p:extLst>
          </p:nvPr>
        </p:nvGraphicFramePr>
        <p:xfrm>
          <a:off x="1580605" y="1982219"/>
          <a:ext cx="9144000" cy="339989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97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97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  <a:endParaRPr lang="he-IL" sz="2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997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97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97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48929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2804501" y="247156"/>
            <a:ext cx="7075976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תאריכים</a:t>
            </a:r>
            <a:r>
              <a:rPr lang="he-IL" altLang="he-IL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חשובים</a:t>
            </a:r>
          </a:p>
        </p:txBody>
      </p:sp>
      <p:pic>
        <p:nvPicPr>
          <p:cNvPr id="7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3" name="מציין מיקום תוכן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249281"/>
              </p:ext>
            </p:extLst>
          </p:nvPr>
        </p:nvGraphicFramePr>
        <p:xfrm>
          <a:off x="838200" y="1322264"/>
          <a:ext cx="10515600" cy="631449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71944428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005035414"/>
                    </a:ext>
                  </a:extLst>
                </a:gridCol>
              </a:tblGrid>
              <a:tr h="70161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חופשות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סיורים 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391442"/>
                  </a:ext>
                </a:extLst>
              </a:tr>
              <a:tr h="701611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פתיחת</a:t>
                      </a:r>
                      <a:r>
                        <a:rPr lang="he-IL" sz="24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שנת הלימודים </a:t>
                      </a: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</a:t>
                      </a:r>
                      <a:r>
                        <a:rPr lang="he-IL" sz="24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</a:t>
                      </a:r>
                      <a:r>
                        <a:rPr lang="he-IL" sz="24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2.9.19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611"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חופשת ראש השנה – 29.9-1.10.19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</a:t>
                      </a:r>
                      <a:r>
                        <a:rPr lang="he-IL" sz="24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אירופה – 10-14.11.19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509829"/>
                  </a:ext>
                </a:extLst>
              </a:tr>
              <a:tr h="701611"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חופשת יום כיפור וסוכות – 8.10-22.10.19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צפון – 26-28.11.19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332471"/>
                  </a:ext>
                </a:extLst>
              </a:tr>
              <a:tr h="701611"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פגרת עבודות 1 – 16-23.2.20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דרום – 17-19.12.19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003452"/>
                  </a:ext>
                </a:extLst>
              </a:tr>
              <a:tr h="701611"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חופשת פורים – 10.3.20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יו"ש – 28-30.1.20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206266"/>
                  </a:ext>
                </a:extLst>
              </a:tr>
              <a:tr h="701611"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פגרת עבודות 2 +</a:t>
                      </a:r>
                      <a:r>
                        <a:rPr lang="he-IL" sz="24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חופש פסח – 5-19.4.20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</a:t>
                      </a:r>
                      <a:r>
                        <a:rPr lang="he-IL" sz="24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מזרח – 3-7.5.20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390103"/>
                  </a:ext>
                </a:extLst>
              </a:tr>
              <a:tr h="701611"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חופשת יום העצמאות – 28-30.4.20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ארה"ב – 14-25.6.20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230991"/>
                  </a:ext>
                </a:extLst>
              </a:tr>
              <a:tr h="701611"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חופשת שבועות – 28.5.20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טקס סיום </a:t>
                      </a:r>
                      <a:r>
                        <a:rPr lang="he-IL" sz="2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r>
                        <a:rPr lang="he-IL" sz="2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מחזור מ"ז – 15.7.20</a:t>
                      </a:r>
                      <a:endParaRPr lang="he-IL" sz="2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441447"/>
                  </a:ext>
                </a:extLst>
              </a:tr>
            </a:tbl>
          </a:graphicData>
        </a:graphic>
      </p:graphicFrame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58221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לשימושכם</a:t>
            </a:r>
            <a:endParaRPr 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26029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מרכז למידה לבכירים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ד"ר ענת חן</a:t>
            </a: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ספריית פו"ם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חיה שלום</a:t>
            </a: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אוריינות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ד"ר אורנה </a:t>
            </a:r>
            <a:r>
              <a:rPr lang="he-IL" sz="3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קזמירסקי</a:t>
            </a: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ר"ת מחקר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ד"ר ענת שטרן</a:t>
            </a: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תרבות גופנית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רס"ן אפרת ברוזה</a:t>
            </a: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מנהלה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רס"ן אתי חג'ג'</a:t>
            </a:r>
          </a:p>
          <a:p>
            <a:pPr>
              <a:lnSpc>
                <a:spcPct val="150000"/>
              </a:lnSpc>
            </a:pP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008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שיעורי</a:t>
            </a:r>
            <a:r>
              <a:rPr lang="he-IL" b="1" dirty="0" smtClean="0"/>
              <a:t> </a:t>
            </a:r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בית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34588" y="2034631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חשיבה על יעדים אישיים לשנת </a:t>
            </a:r>
            <a:r>
              <a:rPr lang="he-IL" sz="3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הכנת המשפחה ותכנון חופשות ע"פ גרף </a:t>
            </a:r>
            <a:r>
              <a:rPr lang="he-IL" sz="3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"פרידה" מארגון האם – היערכות ל 100% משתתף </a:t>
            </a:r>
            <a:r>
              <a:rPr lang="he-IL" sz="3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היערכות לניצול זמן יעיל במהלך השנה</a:t>
            </a: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התנעת חשיבה ראשונית על נושא לפרויקט הגמר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489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hape 88"/>
          <p:cNvSpPr>
            <a:spLocks noGrp="1"/>
          </p:cNvSpPr>
          <p:nvPr>
            <p:ph type="body" sz="half" idx="4294967295"/>
          </p:nvPr>
        </p:nvSpPr>
        <p:spPr>
          <a:xfrm>
            <a:off x="527050" y="2474590"/>
            <a:ext cx="11025050" cy="3194690"/>
          </a:xfrm>
        </p:spPr>
        <p:txBody>
          <a:bodyPr>
            <a:noAutofit/>
          </a:bodyPr>
          <a:lstStyle/>
          <a:p>
            <a:pPr eaLnBrk="1" hangingPunct="1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altLang="he-IL" sz="3600" dirty="0" smtClean="0"/>
              <a:t>	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המכללה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לביטחון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לאומי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היא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המוסד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הממלכתי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הגבוה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במדינה</a:t>
            </a:r>
            <a:r>
              <a:rPr lang="he-IL" alt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alt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המכשיר</a:t>
            </a:r>
            <a:r>
              <a:rPr alt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את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הסגל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הבכיר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בצה"ל</a:t>
            </a:r>
            <a:r>
              <a:rPr lang="he-IL" alt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alt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במערכות</a:t>
            </a:r>
            <a:r>
              <a:rPr alt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הביטחון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והממשל</a:t>
            </a:r>
            <a:r>
              <a:rPr lang="he-IL"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</a:t>
            </a:r>
            <a:r>
              <a:rPr alt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לתפקידי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פיקוד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וניהול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בכירים</a:t>
            </a:r>
            <a:r>
              <a:rPr lang="he-IL" alt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alt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>
              <a:lnSpc>
                <a:spcPct val="160000"/>
              </a:lnSpc>
              <a:spcBef>
                <a:spcPts val="375"/>
              </a:spcBef>
              <a:buNone/>
            </a:pPr>
            <a:r>
              <a:rPr alt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החלטת</a:t>
            </a:r>
            <a:r>
              <a:rPr alt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ממשלת</a:t>
            </a:r>
            <a:r>
              <a:rPr alt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ישראל</a:t>
            </a:r>
            <a:r>
              <a:rPr alt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מה-</a:t>
            </a:r>
            <a:r>
              <a:rPr alt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23</a:t>
            </a:r>
            <a:r>
              <a:rPr alt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alt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במאי</a:t>
            </a:r>
            <a:r>
              <a:rPr alt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1976</a:t>
            </a:r>
          </a:p>
        </p:txBody>
      </p:sp>
      <p:pic>
        <p:nvPicPr>
          <p:cNvPr id="2048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172" y="173402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9" name="מלבן 8"/>
          <p:cNvSpPr/>
          <p:nvPr/>
        </p:nvSpPr>
        <p:spPr>
          <a:xfrm>
            <a:off x="4849448" y="264843"/>
            <a:ext cx="3225563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המב"ל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87932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222069" y="1502688"/>
            <a:ext cx="11652068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r" rtl="1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לימוד ופיתוח כלי חשיבה, ניתוח, הבנת תהליכים והובלתם ברמה האסטרטגית,  כך שיאפשרו התמודדות עם אתגרים מורכבים בתחומי </a:t>
            </a:r>
            <a:r>
              <a:rPr lang="he-IL" altLang="he-IL" sz="2800" dirty="0" err="1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הבטל”ם</a:t>
            </a: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.</a:t>
            </a:r>
          </a:p>
          <a:p>
            <a:pPr marL="342900" indent="-342900" algn="r" rtl="1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הקניית </a:t>
            </a: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ידע - על הביטחון הלאומי הישראלי </a:t>
            </a:r>
            <a:r>
              <a:rPr lang="he-IL" altLang="he-IL" sz="2800" dirty="0" err="1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ומימדיו</a:t>
            </a: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- ע"י לימוד ומחקר של מרכיבי </a:t>
            </a:r>
            <a:r>
              <a:rPr lang="he-IL" altLang="he-IL" sz="2800" dirty="0" err="1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הבטל"ם</a:t>
            </a: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. </a:t>
            </a:r>
          </a:p>
          <a:p>
            <a:pPr marL="342900" indent="-342900" algn="r" rtl="1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ניתוח </a:t>
            </a: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קשרי הגומלין בין ממדי </a:t>
            </a:r>
            <a:r>
              <a:rPr lang="he-IL" altLang="he-IL" sz="2800" dirty="0" err="1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הבטל״ם</a:t>
            </a: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השונים.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3557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8" name="מלבן 7"/>
          <p:cNvSpPr/>
          <p:nvPr/>
        </p:nvSpPr>
        <p:spPr>
          <a:xfrm>
            <a:off x="1625316" y="196727"/>
            <a:ext cx="8621271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מטרות</a:t>
            </a:r>
            <a:r>
              <a:rPr lang="he-IL" alt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שנת</a:t>
            </a:r>
            <a:r>
              <a:rPr lang="he-IL" alt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הלימודים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97373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172" y="173402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31" name="מלבן 30"/>
          <p:cNvSpPr/>
          <p:nvPr/>
        </p:nvSpPr>
        <p:spPr>
          <a:xfrm>
            <a:off x="1803787" y="251895"/>
            <a:ext cx="8760732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תחומי</a:t>
            </a:r>
            <a:r>
              <a:rPr lang="he-IL" altLang="he-IL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הלמידה</a:t>
            </a:r>
            <a:r>
              <a:rPr lang="he-IL" altLang="he-IL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 </a:t>
            </a:r>
            <a:r>
              <a:rPr lang="he-IL" altLang="he-IL" sz="72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במב"ל</a:t>
            </a:r>
            <a:endParaRPr lang="he-IL" alt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62103" y="5865223"/>
            <a:ext cx="465037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אסטרטגיה</a:t>
            </a:r>
            <a:endParaRPr lang="he-IL" sz="28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4</a:t>
            </a:fld>
            <a:endParaRPr lang="he-IL"/>
          </a:p>
        </p:txBody>
      </p:sp>
      <p:graphicFrame>
        <p:nvGraphicFramePr>
          <p:cNvPr id="6" name="דיאגרמה 5"/>
          <p:cNvGraphicFramePr/>
          <p:nvPr>
            <p:extLst>
              <p:ext uri="{D42A27DB-BD31-4B8C-83A1-F6EECF244321}">
                <p14:modId xmlns:p14="http://schemas.microsoft.com/office/powerpoint/2010/main" val="2668189398"/>
              </p:ext>
            </p:extLst>
          </p:nvPr>
        </p:nvGraphicFramePr>
        <p:xfrm>
          <a:off x="2120153" y="130280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2482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0383796"/>
              </p:ext>
            </p:extLst>
          </p:nvPr>
        </p:nvGraphicFramePr>
        <p:xfrm>
          <a:off x="-387531" y="2435231"/>
          <a:ext cx="9235017" cy="408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name="תרשים" r:id="rId3" imgW="6200775" imgH="3648253" progId="Excel.Chart.8">
                  <p:embed/>
                </p:oleObj>
              </mc:Choice>
              <mc:Fallback>
                <p:oleObj name="תרשים" r:id="rId3" imgW="6200775" imgH="3648253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87531" y="2435231"/>
                        <a:ext cx="9235017" cy="4081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/>
          </p:cNvPr>
          <p:cNvSpPr/>
          <p:nvPr/>
        </p:nvSpPr>
        <p:spPr>
          <a:xfrm>
            <a:off x="239349" y="260648"/>
            <a:ext cx="11521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תמהיל</a:t>
            </a:r>
            <a:r>
              <a:rPr lang="he-IL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המשתתפים</a:t>
            </a:r>
            <a:endParaRPr lang="en-US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</p:txBody>
      </p:sp>
      <p:pic>
        <p:nvPicPr>
          <p:cNvPr id="5" name="מבל חדש.jpg" descr="מבל חדש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5</a:t>
            </a:fld>
            <a:endParaRPr lang="he-IL"/>
          </a:p>
        </p:txBody>
      </p:sp>
      <p:graphicFrame>
        <p:nvGraphicFramePr>
          <p:cNvPr id="9" name="תרשים 8"/>
          <p:cNvGraphicFramePr/>
          <p:nvPr>
            <p:extLst>
              <p:ext uri="{D42A27DB-BD31-4B8C-83A1-F6EECF244321}">
                <p14:modId xmlns:p14="http://schemas.microsoft.com/office/powerpoint/2010/main" val="2077164368"/>
              </p:ext>
            </p:extLst>
          </p:nvPr>
        </p:nvGraphicFramePr>
        <p:xfrm>
          <a:off x="5718635" y="1776356"/>
          <a:ext cx="8077200" cy="5399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8900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מציין מיקום תוכן 2"/>
          <p:cNvSpPr>
            <a:spLocks noGrp="1"/>
          </p:cNvSpPr>
          <p:nvPr>
            <p:ph idx="1"/>
          </p:nvPr>
        </p:nvSpPr>
        <p:spPr>
          <a:xfrm>
            <a:off x="2855913" y="1125538"/>
            <a:ext cx="6553200" cy="6477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</p:txBody>
      </p:sp>
      <p:sp>
        <p:nvSpPr>
          <p:cNvPr id="4" name="מלבן 3"/>
          <p:cNvSpPr/>
          <p:nvPr/>
        </p:nvSpPr>
        <p:spPr>
          <a:xfrm>
            <a:off x="937150" y="263874"/>
            <a:ext cx="9804287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eaLnBrk="1" hangingPunct="1">
              <a:defRPr/>
            </a:pPr>
            <a:r>
              <a:rPr lang="he-IL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מחזור</a:t>
            </a:r>
            <a:r>
              <a:rPr lang="he-IL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he-IL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מ"ז - 36</a:t>
            </a:r>
            <a:r>
              <a:rPr lang="he-IL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he-IL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משתתפים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597194"/>
              </p:ext>
            </p:extLst>
          </p:nvPr>
        </p:nvGraphicFramePr>
        <p:xfrm>
          <a:off x="1038293" y="1606142"/>
          <a:ext cx="10188440" cy="51199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94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4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כמות ושיוך</a:t>
                      </a:r>
                      <a:r>
                        <a:rPr lang="he-IL" sz="2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ארגוני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קצינים </a:t>
                      </a:r>
                      <a:r>
                        <a:rPr lang="he-IL" sz="2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95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 קציני/</a:t>
                      </a:r>
                      <a:r>
                        <a:rPr lang="he-IL" sz="22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ות</a:t>
                      </a: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921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 משטרת ישראל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 משרד ראש</a:t>
                      </a:r>
                      <a:r>
                        <a:rPr lang="he-IL" sz="2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הממשלה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סינגפור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 משרד החוץ 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הודו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75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חברת חשמל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משרד האוצר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בנק</a:t>
                      </a:r>
                      <a:r>
                        <a:rPr lang="he-IL" sz="2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ישראל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מנהל מקרקעי ישראל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 הועדה לאנרגיה אטומית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 משרד</a:t>
                      </a:r>
                      <a:r>
                        <a:rPr lang="he-IL" sz="2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הביטחון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משרד התפוצות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6" name="מבל חדש.jpg" descr="מבל חדש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873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209005" y="1833303"/>
            <a:ext cx="11569699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נשיאות כיתה </a:t>
            </a:r>
          </a:p>
          <a:p>
            <a:pPr eaLnBrk="1" hangingPunct="1">
              <a:lnSpc>
                <a:spcPct val="15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מסכם/ת</a:t>
            </a:r>
          </a:p>
          <a:p>
            <a:pPr eaLnBrk="1" hangingPunct="1">
              <a:lnSpc>
                <a:spcPct val="15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צלם/ת</a:t>
            </a:r>
          </a:p>
          <a:p>
            <a:pPr eaLnBrk="1" hangingPunct="1">
              <a:lnSpc>
                <a:spcPct val="15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גזבר/</a:t>
            </a:r>
            <a:r>
              <a:rPr lang="he-IL" altLang="he-IL" sz="3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ית</a:t>
            </a:r>
            <a:endParaRPr lang="he-IL" altLang="he-IL" sz="3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519592" y="398935"/>
            <a:ext cx="10139314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"משתתפים</a:t>
            </a: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נושאי</a:t>
            </a:r>
            <a:r>
              <a:rPr lang="he-IL" altLang="he-IL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תפקיד"</a:t>
            </a:r>
          </a:p>
        </p:txBody>
      </p:sp>
      <p:pic>
        <p:nvPicPr>
          <p:cNvPr id="7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74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1340131" y="1667613"/>
            <a:ext cx="10438574" cy="5373267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Chatham </a:t>
            </a:r>
            <a:r>
              <a:rPr lang="en-US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House </a:t>
            </a:r>
            <a:r>
              <a:rPr lang="en-US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Rule</a:t>
            </a:r>
            <a:endParaRPr lang="he-IL" alt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הופעה</a:t>
            </a:r>
            <a:endParaRPr lang="he-IL" alt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במליאה/חדרי צוות: </a:t>
            </a: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פלאפונים</a:t>
            </a:r>
            <a:r>
              <a:rPr lang="en-US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,</a:t>
            </a: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 מחשבים, </a:t>
            </a: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שיח באמצעות </a:t>
            </a: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מיקרופונים </a:t>
            </a:r>
            <a:endParaRPr lang="he-IL" alt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כיבוד זמן הדדי</a:t>
            </a:r>
            <a:endParaRPr lang="he-IL" alt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היעדרויות</a:t>
            </a:r>
            <a:endParaRPr lang="he-IL" alt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אתיקה של כתיבה אקדמית</a:t>
            </a:r>
            <a:endParaRPr lang="he-IL" altLang="he-IL" sz="3200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3200" b="1" dirty="0" smtClean="0"/>
          </a:p>
          <a:p>
            <a:pPr eaLnBrk="1" hangingPunct="1">
              <a:lnSpc>
                <a:spcPct val="150000"/>
              </a:lnSpc>
            </a:pPr>
            <a:endParaRPr lang="en-US" altLang="he-IL" sz="3200" b="1" dirty="0" smtClean="0"/>
          </a:p>
        </p:txBody>
      </p:sp>
      <p:sp>
        <p:nvSpPr>
          <p:cNvPr id="8" name="מלבן 7"/>
          <p:cNvSpPr/>
          <p:nvPr/>
        </p:nvSpPr>
        <p:spPr>
          <a:xfrm>
            <a:off x="4280650" y="345773"/>
            <a:ext cx="369844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קוד</a:t>
            </a: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מב"ל</a:t>
            </a:r>
            <a:endParaRPr lang="he-IL" alt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</p:txBody>
      </p:sp>
      <p:pic>
        <p:nvPicPr>
          <p:cNvPr id="5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605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260621"/>
            <a:ext cx="10515600" cy="1325563"/>
          </a:xfrm>
        </p:spPr>
        <p:txBody>
          <a:bodyPr/>
          <a:lstStyle/>
          <a:p>
            <a:pPr algn="ctr"/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עונות</a:t>
            </a:r>
            <a:r>
              <a:rPr lang="he-IL" b="1" dirty="0" smtClean="0"/>
              <a:t> </a:t>
            </a:r>
            <a:r>
              <a:rPr lang="he-IL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הלימוד (1/4)</a:t>
            </a:r>
            <a:endParaRPr 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3955" y="1586184"/>
            <a:ext cx="11334567" cy="4932182"/>
          </a:xfrm>
        </p:spPr>
        <p:txBody>
          <a:bodyPr>
            <a:noAutofit/>
          </a:bodyPr>
          <a:lstStyle/>
          <a:p>
            <a:r>
              <a:rPr lang="he-IL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העונה הגלובלית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מושגי יסוד </a:t>
            </a:r>
            <a:r>
              <a:rPr lang="he-IL" altLang="he-IL" sz="3200" dirty="0" err="1">
                <a:latin typeface="David" panose="020E0502060401010101" pitchFamily="34" charset="-79"/>
                <a:cs typeface="David" panose="020E0502060401010101" pitchFamily="34" charset="-79"/>
              </a:rPr>
              <a:t>בבטל"ם</a:t>
            </a: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 בהיבט גלובאלי </a:t>
            </a:r>
            <a:endParaRPr lang="he-IL" alt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גישות 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ואסכולות במדע המדינה: </a:t>
            </a:r>
            <a:r>
              <a:rPr lang="he-IL" altLang="he-IL" sz="3200" dirty="0" err="1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מהפוליס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32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לגלובליזציה</a:t>
            </a:r>
            <a:endParaRPr lang="he-IL" alt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התפתחות </a:t>
            </a: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המחשבה </a:t>
            </a: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האסטרטגית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וסיור לימודי באירופה</a:t>
            </a:r>
            <a:endParaRPr lang="he-IL" sz="3600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805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9049</TotalTime>
  <Words>532</Words>
  <Application>Microsoft Office PowerPoint</Application>
  <PresentationFormat>Widescreen</PresentationFormat>
  <Paragraphs>157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Calibri</vt:lpstr>
      <vt:lpstr>Calibri Light</vt:lpstr>
      <vt:lpstr>David</vt:lpstr>
      <vt:lpstr>Guttman Hatzvi</vt:lpstr>
      <vt:lpstr>Tahoma</vt:lpstr>
      <vt:lpstr>Times New Roman</vt:lpstr>
      <vt:lpstr>Wingdings</vt:lpstr>
      <vt:lpstr>Wingdings 2</vt:lpstr>
      <vt:lpstr>ערכת נושא Office</vt:lpstr>
      <vt:lpstr>תרשים</vt:lpstr>
      <vt:lpstr>המכללה לביטחון לאומי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עונות הלימוד (1/4)</vt:lpstr>
      <vt:lpstr>עונות הלימוד (2/4)</vt:lpstr>
      <vt:lpstr>עונות הלימוד (3/4)</vt:lpstr>
      <vt:lpstr>עונות הלימוד (4/4)</vt:lpstr>
      <vt:lpstr>PowerPoint Presentation</vt:lpstr>
      <vt:lpstr>PowerPoint Presentation</vt:lpstr>
      <vt:lpstr>לשימושכם</vt:lpstr>
      <vt:lpstr>שיעורי בית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144</cp:revision>
  <cp:lastPrinted>2017-08-27T15:18:28Z</cp:lastPrinted>
  <dcterms:created xsi:type="dcterms:W3CDTF">2017-08-17T05:53:13Z</dcterms:created>
  <dcterms:modified xsi:type="dcterms:W3CDTF">2019-07-31T10:11:31Z</dcterms:modified>
</cp:coreProperties>
</file>