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257" r:id="rId3"/>
    <p:sldId id="304" r:id="rId4"/>
    <p:sldId id="259" r:id="rId5"/>
    <p:sldId id="275" r:id="rId6"/>
    <p:sldId id="308" r:id="rId7"/>
    <p:sldId id="305" r:id="rId8"/>
    <p:sldId id="272" r:id="rId9"/>
    <p:sldId id="281" r:id="rId10"/>
    <p:sldId id="309" r:id="rId11"/>
    <p:sldId id="306" r:id="rId12"/>
    <p:sldId id="279" r:id="rId13"/>
    <p:sldId id="280" r:id="rId14"/>
    <p:sldId id="307" r:id="rId15"/>
  </p:sldIdLst>
  <p:sldSz cx="12192000" cy="6858000"/>
  <p:notesSz cx="6796088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3826" autoAdjust="0"/>
  </p:normalViewPr>
  <p:slideViewPr>
    <p:cSldViewPr snapToGrid="0" showGuides="1">
      <p:cViewPr varScale="1">
        <p:scale>
          <a:sx n="60" d="100"/>
          <a:sy n="60" d="100"/>
        </p:scale>
        <p:origin x="8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rgbClr val="FF0000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927221" y="1499376"/>
          <a:ext cx="1646532" cy="16465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3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168350" y="1740505"/>
        <a:ext cx="1164274" cy="1164274"/>
      </dsp:txXfrm>
    </dsp:sp>
    <dsp:sp modelId="{5BA4F2FE-5822-4639-8E92-91B71D63501D}">
      <dsp:nvSpPr>
        <dsp:cNvPr id="0" name=""/>
        <dsp:cNvSpPr/>
      </dsp:nvSpPr>
      <dsp:spPr>
        <a:xfrm>
          <a:off x="2174201" y="803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sp:txBody>
      <dsp:txXfrm>
        <a:off x="2342991" y="169593"/>
        <a:ext cx="814992" cy="814992"/>
      </dsp:txXfrm>
    </dsp:sp>
    <dsp:sp modelId="{F2F710F6-FC0D-4073-940B-A97029C38506}">
      <dsp:nvSpPr>
        <dsp:cNvPr id="0" name=""/>
        <dsp:cNvSpPr/>
      </dsp:nvSpPr>
      <dsp:spPr>
        <a:xfrm>
          <a:off x="3919754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4088544" y="1915146"/>
        <a:ext cx="814992" cy="814992"/>
      </dsp:txXfrm>
    </dsp:sp>
    <dsp:sp modelId="{7821D6FA-4E5D-4D90-9D55-46AE3EF4B22E}">
      <dsp:nvSpPr>
        <dsp:cNvPr id="0" name=""/>
        <dsp:cNvSpPr/>
      </dsp:nvSpPr>
      <dsp:spPr>
        <a:xfrm>
          <a:off x="2174201" y="3491909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sp:txBody>
      <dsp:txXfrm>
        <a:off x="2342991" y="3660699"/>
        <a:ext cx="814992" cy="814992"/>
      </dsp:txXfrm>
    </dsp:sp>
    <dsp:sp modelId="{8A466E58-088D-4609-92A9-2B169733AC10}">
      <dsp:nvSpPr>
        <dsp:cNvPr id="0" name=""/>
        <dsp:cNvSpPr/>
      </dsp:nvSpPr>
      <dsp:spPr>
        <a:xfrm>
          <a:off x="428648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597438" y="1915146"/>
        <a:ext cx="814992" cy="814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9" y="2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כ"ו/אייר/תשע"ט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31263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9" y="9431263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699" y="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כ"ו/אייר/תשע"ט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980" y="4777283"/>
            <a:ext cx="5438128" cy="3910115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0699" y="943000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0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31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מ"ז</a:t>
            </a:r>
          </a:p>
          <a:p>
            <a:r>
              <a:rPr lang="he-IL" sz="3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2019-2020</a:t>
            </a:r>
          </a:p>
          <a:p>
            <a:r>
              <a:rPr lang="he-IL" sz="3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למפקד המב"ל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23ABD71-97FD-4FE8-8C3E-A16827123901}"/>
              </a:ext>
            </a:extLst>
          </p:cNvPr>
          <p:cNvSpPr txBox="1"/>
          <p:nvPr/>
        </p:nvSpPr>
        <p:spPr>
          <a:xfrm>
            <a:off x="5053781" y="5811838"/>
            <a:ext cx="22122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גרסה 2.0</a:t>
            </a:r>
          </a:p>
        </p:txBody>
      </p: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10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60510"/>
              </p:ext>
            </p:extLst>
          </p:nvPr>
        </p:nvGraphicFramePr>
        <p:xfrm>
          <a:off x="428680" y="432341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 (4.8-8.8)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4.8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1- הכשרת סגלים מכללתית לסגלים חדשים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עבודה עצמית לסגלים וותיקים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5.8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2- הכשרת סגלים מכללתית לסגלים חדשים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עבודה עצמית לסגלים וותיקים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יום אוריינטציה לסגל מב"ל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745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6.8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7.8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78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8224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5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8.8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אוריינטציה למשתתפי מחזור מ"ז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9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76850"/>
              </p:ext>
            </p:extLst>
          </p:nvPr>
        </p:nvGraphicFramePr>
        <p:xfrm>
          <a:off x="428680" y="559937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 (11.8-15.8)</a:t>
                      </a:r>
                    </a:p>
                  </a:txBody>
                  <a:tcPr vert="vert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סיכום יום אוריינטציה + חלוקה לצוותים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8.8 (חמישי קודם) יום אוריינטציה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255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מודל התפתחות צוות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1567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משימות למשתתפים ולצוותים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72384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שניה ומעבר על ידיעון  (רע"ן הדרכה)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4458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הוראה בסביבה אקדמית-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קוהורט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ולימודי סמינריוני (פרופ' דן גבתון, רת"ח מחקר)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פיתוח אקלים למידה לבכירים במב"ל (אלוף, 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13.8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שולחן עגול עם סגל חיפה-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 בין הסגלים (יוסי, מד"ר)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דירקטיבת האלוף למחזור הקרוב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יישור קו ליבון סוגיות אקדמיות פתוחות (מד"ר)+ וארוחת צהריים חגיגית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 הצגת מבנה השנה, סגל אקדמי ומטלות אקדמיות (יוסי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14.8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ראשון)–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 ויועץ אקדמי (דורון נבות)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1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2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3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20615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15.8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08:30-14:30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ע"ע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3748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22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19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רגל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תחום תוכן מרכזי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הנחיות מ. המב"ל לתחום התוכן בהובלתך?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הרגל-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תכנים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תחום התוכן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לקורס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בתוך ציר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</a:t>
            </a:r>
            <a:r>
              <a:rPr lang="he-IL" sz="16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מממחזור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מפקד המב"ל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14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10686"/>
              </p:ext>
            </p:extLst>
          </p:nvPr>
        </p:nvGraphicFramePr>
        <p:xfrm>
          <a:off x="428680" y="538671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 (18.8-22.8)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18.8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שני)–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4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רע"ן מלו"פ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ראש מרכז למידת בכירים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מפורט על שבועיים ראשונים וחלוקת מטלות למשתתפים (מד"ר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19.8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 (מספר 2)-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מאפייני סגל אפקטיבי (מד"ר,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הגדרות בעלי תפקיד, תפיסת תפקיד וממשקים בסגל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מנגנוני הסגל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גיבוש קוד אתי לסגל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20.8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(חלון 1)- מפת חום לניהול עומס מטלות אקדמיות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2)- תפיסת הערכה (פרופ' גבתון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אופציה: חקירה אד-הוק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3)- ניהול ידע ואתר מב"ל (רמ"ד ניהול הידע)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אופציה: חקירה אד-הוק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6726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4)- פתוח (ליווי אורייני בעבודות גמר וכו')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אופציה: חקירה אד-הוק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443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סגל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פורום הדרכה מכללתי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יום ע"ע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1358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8590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22.8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מוכנות לוגיסטית על מתחם מב"ל (מ. מב"ל, מד"ר, 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מפגש נושאים לא סגורים והשלמות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סימולציית גרף 3 ומסכמת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14:30-15:30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תחקיר הכנת סגל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דגשים מסכמים לקראת מחזור הקרוב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3739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בהצלחה!!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2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6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7324" y="1612965"/>
            <a:ext cx="1121546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 וייצוב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מ"ז (מיקוד בעונת התשתית וליבה)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מקצועית ושיפור מיומנויות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למידה, העמקה ומוכנות אישית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הסגל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623707731"/>
              </p:ext>
            </p:extLst>
          </p:nvPr>
        </p:nvGraphicFramePr>
        <p:xfrm>
          <a:off x="-397347" y="2179674"/>
          <a:ext cx="5500975" cy="464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סיום מחזור ל"ו-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חופשת 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19.7-27.7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(נדרשים להכין תחקיר מ"ו+ ניתוח משוב)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1)-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28.7-1.8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דגש על תחקור מחזור מ"ו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2)-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הכשרת סגל חדש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הכנה עצמית לסגל ותיק–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4.8-8.8 </a:t>
            </a:r>
          </a:p>
          <a:p>
            <a:pPr marL="446088" lvl="1" indent="-180975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ואוריינטציה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משתתפי מחזור מ"ז- </a:t>
            </a:r>
            <a:r>
              <a:rPr lang="he-IL" sz="19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3)-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11-15.8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תכנים רכים (סגל-סגל, סגל-משתתפים)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4)-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18-22.8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הכנה מקצועית למחזור מ"ז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חופשה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למידה והכנה עצמית של הסגל-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25.8-1.9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מ"ז-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662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0099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 להכנת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46567" y="1825625"/>
            <a:ext cx="11217349" cy="4667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ראשון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בהובלת מפקד מב"ל הנכנס והיערכות לתוכנית לימודים שונה וחדשנית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מד"ר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(עד מתי יוני מלווה הכנ"ס מ"ז?)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רוב המדריכים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(ערן, שי, רפי)- שימור הידע ורציפות תפקודית. </a:t>
            </a:r>
            <a:br>
              <a:rPr lang="en-US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נגזרות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(1) איתור והבאת סגל חדש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בזמן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(2) השפעות אפשריות על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המדריך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 שינוי התוכנית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דורון נבות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מחליף את ד"ר אודי ערן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מלו"פ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שנה שניה למכרז אקדמיה אחוד</a:t>
            </a:r>
            <a:endParaRPr lang="he-IL" sz="24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אסטרטגיית המכללות כמצפן רעיוני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הכנ"ס מ"ז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8856" y="1825625"/>
            <a:ext cx="11557591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מ"ו (סגל ותיק, בחלקו יוצא)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מחזור מ"ז (סגל ממשיך)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החולפת לא יתוחקר שוב בהכנת הסגל</a:t>
            </a: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שיוצא אפריורי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מתוכנית מב"ל מ"ז יתוחקר בעדיפות נמוכה יותר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מחזור מ"ז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(90%) מסתיים </a:t>
            </a: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לפני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הכנת הסגל (חו"ל..). חקירה מצומצמת ע"י הסגל במהלך ההכנת סגל עצמה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המוכנות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לעונות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(מהקרוב לרחוק)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להצגת תחום התוכן בהובלתו (אישורי תוכניות בפורום מצומצם)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תוכנית ליווי אישי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למדריכים חדשים להאצת תהליך הלמידה וגיבוש תפיסת התפקיד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מפקד המב"ל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 במפגשי הסגל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5F36B433-60C3-45F5-B189-86DFCFDC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298390"/>
              </p:ext>
            </p:extLst>
          </p:nvPr>
        </p:nvGraphicFramePr>
        <p:xfrm>
          <a:off x="520991" y="1819353"/>
          <a:ext cx="11148828" cy="4399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8138">
                  <a:extLst>
                    <a:ext uri="{9D8B030D-6E8A-4147-A177-3AD203B41FA5}">
                      <a16:colId xmlns:a16="http://schemas.microsoft.com/office/drawing/2014/main" val="1687739583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32049168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660725701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3731356229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2200483875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71992240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96097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(28.7-1.8)</a:t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מ"ו +היכרות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כמערכת הכשרה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גיבוש והיכרות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4126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 (4.8-8.8)</a:t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 חדש</a:t>
                      </a:r>
                      <a:r>
                        <a:rPr lang="en-US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ע"ע לסגל ותיק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חדשים מכללתית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 לוותיקים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חדשים מכללתית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 לוותיקים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אוריינטציה למשתתפי מ"ז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5868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 (11.8-15.8) </a:t>
                      </a: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 תוכנית מ"ז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שולחן עגול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עם אונ' חיפה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49653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 (18.8-22.8)</a:t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 ומוכנות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גיבוש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מכללתי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ומוכנות לפתיחת מחזור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692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59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794680"/>
              </p:ext>
            </p:extLst>
          </p:nvPr>
        </p:nvGraphicFramePr>
        <p:xfrm>
          <a:off x="428680" y="432341"/>
          <a:ext cx="11321582" cy="62284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5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(28.7-1.8)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28.7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 הכנת הסגל (מד"רית), תרגיל היכרות אישית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ללא סגל יוצא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ממצאי משוב מסכם (מלו"פ), הכוונת תחקיר מחזור שהסתיים ודגשים להכנ"ס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1: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3: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350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958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29.7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אישי+ תחקיר תחום שבהובלתה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רע"ן הדרכה ורמ"ד קש"ח: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תחומים שבאחריותם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1 &amp;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3 &amp;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תחומים שבאחריותו, סיכום פרק התחקיר (מד"רית)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אופציונאלי- ערב גיבוש ופרידה מעוזבים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576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30.7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08:30-11:00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חזון, יעוד ומטרות הארגון (אלוף, 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</a:t>
                      </a: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חדש בלבד, יוני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מה מלמדים במב"ל? (הפנתאון)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חיבור מול אקדמיה, מסמך אסטרטגיית המכללות, ממשקים חיצוניים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היום ותובנות +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תחומי אחריות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בסגל (טבלת משימות)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31.7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08:30-17:00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סגל (מספר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והעמקת ההיכרות (מד"רית,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78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5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ניתוח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דמות הבוגר הרצוי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פרופיל המשתתפים מישראל 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פרופיל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משתתפים בינ"ל, ומה למדנו מקורס הקיץ (רת"ח מחקר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וקש"ח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(יום 1): </a:t>
                      </a:r>
                      <a:r>
                        <a:rPr lang="he-IL" sz="1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גיבוש קוד אתי למשתתפים</a:t>
                      </a:r>
                      <a:endParaRPr lang="he-IL" sz="140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16:00-17:00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ראשונה (רע"ן הדרכה),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6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FA64C36-23BF-4D8D-AA6C-1E8CB501F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36737"/>
              </p:ext>
            </p:extLst>
          </p:nvPr>
        </p:nvGraphicFramePr>
        <p:xfrm>
          <a:off x="81042" y="4608803"/>
          <a:ext cx="7914642" cy="217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820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5560822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91718039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תחקור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מוביל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 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בחינת לימודי האסטרטגיה במב"ל כציר מרכזי</a:t>
                      </a:r>
                      <a:endParaRPr lang="he-IL" sz="16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עומסים</a:t>
                      </a:r>
                      <a:r>
                        <a:rPr lang="he-IL" sz="1600" b="0" baseline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לאורך השנה</a:t>
                      </a:r>
                      <a:endParaRPr lang="he-IL" sz="16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למידה– חלוקה בין תאוריה לפרקטיקה, שילוב משתתפים, מרצים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א) מטרות המב"ל למול דמות הבוגר, ב) מסלולי לימוד – תזה, תעודה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69984" y="136525"/>
            <a:ext cx="10515600" cy="1004999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2682403575"/>
              </p:ext>
            </p:extLst>
          </p:nvPr>
        </p:nvGraphicFramePr>
        <p:xfrm>
          <a:off x="5353197" y="365125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4AA38C5-8324-421E-9554-DF29162D61D9}"/>
              </a:ext>
            </a:extLst>
          </p:cNvPr>
          <p:cNvSpPr txBox="1"/>
          <p:nvPr/>
        </p:nvSpPr>
        <p:spPr>
          <a:xfrm rot="21035398">
            <a:off x="-272291" y="5336565"/>
            <a:ext cx="33438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שנה שעברה!!</a:t>
            </a:r>
          </a:p>
        </p:txBody>
      </p:sp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אישי-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מ"ה בתחומי התוכן באחריותך?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5138</TotalTime>
  <Words>1772</Words>
  <Application>Microsoft Office PowerPoint</Application>
  <PresentationFormat>מסך רחב</PresentationFormat>
  <Paragraphs>413</Paragraphs>
  <Slides>14</Slides>
  <Notes>1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AR BERKLEY</vt:lpstr>
      <vt:lpstr>Arial</vt:lpstr>
      <vt:lpstr>Calibri</vt:lpstr>
      <vt:lpstr>Calibri Light</vt:lpstr>
      <vt:lpstr>David</vt:lpstr>
      <vt:lpstr>Tahoma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 להכנת הסגל</vt:lpstr>
      <vt:lpstr>הגיונות מבנה הכנ"ס מ"ז</vt:lpstr>
      <vt:lpstr>מבנה הכנת סגל- תמונת על</vt:lpstr>
      <vt:lpstr>מצגת של PowerPoint‏</vt:lpstr>
      <vt:lpstr>תחקיר</vt:lpstr>
      <vt:lpstr>פורמט סיכום אישי- מדריך</vt:lpstr>
      <vt:lpstr>מצגת של PowerPoint‏</vt:lpstr>
      <vt:lpstr>מצגת של PowerPoint‏</vt:lpstr>
      <vt:lpstr>פורמט הצגת רגל/תחום תוכן מרכזי</vt:lpstr>
      <vt:lpstr>פורמט לקורס/תוכן בתוך ציר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אורן שהם</cp:lastModifiedBy>
  <cp:revision>340</cp:revision>
  <cp:lastPrinted>2019-05-31T17:44:09Z</cp:lastPrinted>
  <dcterms:created xsi:type="dcterms:W3CDTF">2016-06-24T19:14:36Z</dcterms:created>
  <dcterms:modified xsi:type="dcterms:W3CDTF">2019-05-31T17:58:49Z</dcterms:modified>
</cp:coreProperties>
</file>