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9" r:id="rId5"/>
    <p:sldId id="258"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2/13/2018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2/13/2018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2/13/2018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3E48C-3AD0-4C96-9CD9-0B2AB5443C29}"/>
              </a:ext>
            </a:extLst>
          </p:cNvPr>
          <p:cNvSpPr>
            <a:spLocks noGrp="1"/>
          </p:cNvSpPr>
          <p:nvPr>
            <p:ph type="ctrTitle"/>
          </p:nvPr>
        </p:nvSpPr>
        <p:spPr/>
        <p:txBody>
          <a:bodyPr>
            <a:normAutofit/>
          </a:bodyPr>
          <a:lstStyle/>
          <a:p>
            <a:pPr algn="r"/>
            <a:r>
              <a:rPr lang="he-IL" sz="8800" b="1" dirty="0">
                <a:effectLst>
                  <a:outerShdw blurRad="38100" dist="38100" dir="2700000" algn="tl">
                    <a:srgbClr val="000000">
                      <a:alpha val="43137"/>
                    </a:srgbClr>
                  </a:outerShdw>
                </a:effectLst>
                <a:cs typeface="+mn-cs"/>
              </a:rPr>
              <a:t>צבא-חברה</a:t>
            </a:r>
            <a:endParaRPr lang="en-US" sz="8800" b="1" dirty="0">
              <a:effectLst>
                <a:outerShdw blurRad="38100" dist="38100" dir="2700000" algn="tl">
                  <a:srgbClr val="000000">
                    <a:alpha val="43137"/>
                  </a:srgbClr>
                </a:outerShdw>
              </a:effectLst>
              <a:cs typeface="+mn-cs"/>
            </a:endParaRPr>
          </a:p>
        </p:txBody>
      </p:sp>
      <p:sp>
        <p:nvSpPr>
          <p:cNvPr id="3" name="Subtitle 2">
            <a:extLst>
              <a:ext uri="{FF2B5EF4-FFF2-40B4-BE49-F238E27FC236}">
                <a16:creationId xmlns:a16="http://schemas.microsoft.com/office/drawing/2014/main" id="{49D86074-B1D1-4C1D-BBAF-925B43D64112}"/>
              </a:ext>
            </a:extLst>
          </p:cNvPr>
          <p:cNvSpPr>
            <a:spLocks noGrp="1"/>
          </p:cNvSpPr>
          <p:nvPr>
            <p:ph type="subTitle" idx="1"/>
          </p:nvPr>
        </p:nvSpPr>
        <p:spPr/>
        <p:txBody>
          <a:bodyPr/>
          <a:lstStyle/>
          <a:p>
            <a:pPr algn="r"/>
            <a:r>
              <a:rPr lang="he-IL" dirty="0"/>
              <a:t>פוקוס על יחסי דת-צבא</a:t>
            </a:r>
            <a:endParaRPr lang="en-US" dirty="0"/>
          </a:p>
        </p:txBody>
      </p:sp>
    </p:spTree>
    <p:extLst>
      <p:ext uri="{BB962C8B-B14F-4D97-AF65-F5344CB8AC3E}">
        <p14:creationId xmlns:p14="http://schemas.microsoft.com/office/powerpoint/2010/main" val="209481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903E8-1023-4BF1-A62E-0F59AE2EF014}"/>
              </a:ext>
            </a:extLst>
          </p:cNvPr>
          <p:cNvSpPr>
            <a:spLocks noGrp="1"/>
          </p:cNvSpPr>
          <p:nvPr>
            <p:ph type="title"/>
          </p:nvPr>
        </p:nvSpPr>
        <p:spPr>
          <a:xfrm>
            <a:off x="964265" y="804889"/>
            <a:ext cx="9605635" cy="1440568"/>
          </a:xfrm>
        </p:spPr>
        <p:txBody>
          <a:bodyPr>
            <a:normAutofit/>
          </a:bodyPr>
          <a:lstStyle/>
          <a:p>
            <a:pPr algn="ctr"/>
            <a:r>
              <a:rPr lang="he-IL" sz="8000" b="1" dirty="0"/>
              <a:t>1947</a:t>
            </a:r>
            <a:endParaRPr lang="en-US" sz="8000" b="1" dirty="0"/>
          </a:p>
        </p:txBody>
      </p:sp>
      <p:pic>
        <p:nvPicPr>
          <p:cNvPr id="6" name="Content Placeholder 5" descr="A person wearing a uniform&#10;&#10;Description generated with very high confidence">
            <a:extLst>
              <a:ext uri="{FF2B5EF4-FFF2-40B4-BE49-F238E27FC236}">
                <a16:creationId xmlns:a16="http://schemas.microsoft.com/office/drawing/2014/main" id="{F207AA6C-3E2F-477A-8E2A-4EB89716981E}"/>
              </a:ext>
            </a:extLst>
          </p:cNvPr>
          <p:cNvPicPr>
            <a:picLocks noGrp="1" noChangeAspect="1"/>
          </p:cNvPicPr>
          <p:nvPr>
            <p:ph sz="half" idx="1"/>
          </p:nvPr>
        </p:nvPicPr>
        <p:blipFill>
          <a:blip r:embed="rId2"/>
          <a:stretch>
            <a:fillRect/>
          </a:stretch>
        </p:blipFill>
        <p:spPr>
          <a:xfrm>
            <a:off x="614972" y="2245457"/>
            <a:ext cx="3031906" cy="34480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31219864-872D-4DFB-84F6-79634B72AFBD}"/>
              </a:ext>
            </a:extLst>
          </p:cNvPr>
          <p:cNvSpPr>
            <a:spLocks noGrp="1"/>
          </p:cNvSpPr>
          <p:nvPr>
            <p:ph sz="half" idx="2"/>
          </p:nvPr>
        </p:nvSpPr>
        <p:spPr>
          <a:xfrm>
            <a:off x="3953022" y="2017343"/>
            <a:ext cx="7105901" cy="4035768"/>
          </a:xfrm>
        </p:spPr>
        <p:txBody>
          <a:bodyPr>
            <a:normAutofit fontScale="92500" lnSpcReduction="10000"/>
          </a:bodyPr>
          <a:lstStyle/>
          <a:p>
            <a:pPr algn="r" rtl="1"/>
            <a:r>
              <a:rPr lang="he-IL" sz="1800" dirty="0"/>
              <a:t>לקראת פסח תש"ח היו אנשי 'השירות הדתי' בצה"ל </a:t>
            </a:r>
            <a:r>
              <a:rPr lang="he-IL" sz="1800" dirty="0" err="1"/>
              <a:t>אובדי</a:t>
            </a:r>
            <a:r>
              <a:rPr lang="he-IL" sz="1800" dirty="0"/>
              <a:t> עצות וכבר עמדו להתפטר. </a:t>
            </a:r>
          </a:p>
          <a:p>
            <a:pPr algn="r" rtl="1"/>
            <a:r>
              <a:rPr lang="he-IL" sz="1800" dirty="0"/>
              <a:t>בפגישה עם הרמטכ"ל, יעקב דורי, התלוננו כי אינם יכולים לדאוג לענייני הדת בצבא: ראש אכ"א לא מסכים לשלוח נציג מכל יחידה כדי להכין את המטבחים לפסח.</a:t>
            </a:r>
          </a:p>
          <a:p>
            <a:pPr algn="r" rtl="1"/>
            <a:r>
              <a:rPr lang="he-IL" sz="1800" dirty="0"/>
              <a:t>הרמטכ"ל הקשיב להם ברצינות והשיב: </a:t>
            </a:r>
            <a:r>
              <a:rPr lang="he-IL" sz="1800" b="1" dirty="0"/>
              <a:t>"שמעתי את דבריכם שיצאו מלב כואב, אבל אני כרמטכ"ל שאחראי לכל הצבא חייב להבהיר לכם, כי אין זה מתוך רוע לב או כוונות רעות של מישהו. האם רק כלי מטבח חסרים בצבא? והלא גם רובים אין לנו לתת לחיילים, וגם כדורים חסרים, וגם תותחים ומרגמות אין מספיק. פריצת הדרך לירושלים מתעכבת בגלל זה. לכן בקשתי שטוחה לפניכם: המשיכו בדרככם ואני מבטיח לכם את עזרתי, אך אנא, אל תשקלו בדעתכם להתפטר. המשיכו והצליחו".</a:t>
            </a:r>
            <a:endParaRPr lang="en-US" sz="1800" b="1" dirty="0"/>
          </a:p>
          <a:p>
            <a:pPr algn="r" rtl="1"/>
            <a:endParaRPr lang="en-US" sz="1800" dirty="0"/>
          </a:p>
        </p:txBody>
      </p:sp>
    </p:spTree>
    <p:extLst>
      <p:ext uri="{BB962C8B-B14F-4D97-AF65-F5344CB8AC3E}">
        <p14:creationId xmlns:p14="http://schemas.microsoft.com/office/powerpoint/2010/main" val="1192608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903E8-1023-4BF1-A62E-0F59AE2EF014}"/>
              </a:ext>
            </a:extLst>
          </p:cNvPr>
          <p:cNvSpPr>
            <a:spLocks noGrp="1"/>
          </p:cNvSpPr>
          <p:nvPr>
            <p:ph type="title"/>
          </p:nvPr>
        </p:nvSpPr>
        <p:spPr>
          <a:xfrm>
            <a:off x="1133077" y="804890"/>
            <a:ext cx="9605635" cy="1212454"/>
          </a:xfrm>
        </p:spPr>
        <p:txBody>
          <a:bodyPr>
            <a:normAutofit/>
          </a:bodyPr>
          <a:lstStyle/>
          <a:p>
            <a:pPr algn="ctr"/>
            <a:r>
              <a:rPr lang="he-IL" sz="7200" b="1" dirty="0"/>
              <a:t>1948</a:t>
            </a:r>
            <a:endParaRPr lang="en-US" sz="7200" b="1" dirty="0"/>
          </a:p>
        </p:txBody>
      </p:sp>
      <p:pic>
        <p:nvPicPr>
          <p:cNvPr id="6" name="Content Placeholder 5" descr="A person standing in a kitchen&#10;&#10;Description generated with high confidence">
            <a:extLst>
              <a:ext uri="{FF2B5EF4-FFF2-40B4-BE49-F238E27FC236}">
                <a16:creationId xmlns:a16="http://schemas.microsoft.com/office/drawing/2014/main" id="{A31FB174-EEC4-4441-B2A8-D2B409E6B6EB}"/>
              </a:ext>
            </a:extLst>
          </p:cNvPr>
          <p:cNvPicPr>
            <a:picLocks noGrp="1" noChangeAspect="1"/>
          </p:cNvPicPr>
          <p:nvPr>
            <p:ph sz="half" idx="1"/>
          </p:nvPr>
        </p:nvPicPr>
        <p:blipFill rotWithShape="1">
          <a:blip r:embed="rId2"/>
          <a:srcRect l="26972" r="23965"/>
          <a:stretch/>
        </p:blipFill>
        <p:spPr>
          <a:xfrm>
            <a:off x="1133076" y="2015175"/>
            <a:ext cx="3171639" cy="363627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31219864-872D-4DFB-84F6-79634B72AFBD}"/>
              </a:ext>
            </a:extLst>
          </p:cNvPr>
          <p:cNvSpPr>
            <a:spLocks noGrp="1"/>
          </p:cNvSpPr>
          <p:nvPr>
            <p:ph sz="half" idx="2"/>
          </p:nvPr>
        </p:nvSpPr>
        <p:spPr>
          <a:xfrm>
            <a:off x="4797084" y="2017343"/>
            <a:ext cx="6261840" cy="4035768"/>
          </a:xfrm>
        </p:spPr>
        <p:txBody>
          <a:bodyPr>
            <a:normAutofit/>
          </a:bodyPr>
          <a:lstStyle/>
          <a:p>
            <a:pPr algn="r" rtl="1" fontAlgn="base"/>
            <a:r>
              <a:rPr lang="he-IL" b="1" dirty="0"/>
              <a:t>בשלהי </a:t>
            </a:r>
            <a:r>
              <a:rPr lang="he-IL" dirty="0"/>
              <a:t>שנת תש"ח, בעוד מלחמת השחרור בעיצומה, הורה קצין אפסנאות לטבחים מהפלוגה הדתית בגדוד 33 של חטיבת </a:t>
            </a:r>
            <a:r>
              <a:rPr lang="he-IL" dirty="0" err="1"/>
              <a:t>אלכסנדרוני</a:t>
            </a:r>
            <a:r>
              <a:rPr lang="he-IL" dirty="0"/>
              <a:t>, לבשל בשבת אוכל לחיילי הפלוגה הדתית. </a:t>
            </a:r>
          </a:p>
          <a:p>
            <a:pPr algn="r" rtl="1" fontAlgn="base"/>
            <a:r>
              <a:rPr lang="he-IL" dirty="0"/>
              <a:t>הטבחים סרבו. כאשר הקצין נוכח שאיומיו לא מועילים, הזמין טבחים אחרים שיבשלו את הארוחה, אולם כל חיילי הפלוגה סירבו לאכול את הארוחה שהוכנה תוך חילול שבת.</a:t>
            </a:r>
          </a:p>
          <a:p>
            <a:pPr algn="r" rtl="1" fontAlgn="base"/>
            <a:r>
              <a:rPr lang="he-IL" dirty="0"/>
              <a:t>החיילים הדתיים פתחו בעקבות כך בשביתת רעב.</a:t>
            </a:r>
          </a:p>
          <a:p>
            <a:pPr algn="r" rtl="1"/>
            <a:endParaRPr lang="en-US" sz="1800" dirty="0"/>
          </a:p>
        </p:txBody>
      </p:sp>
    </p:spTree>
    <p:extLst>
      <p:ext uri="{BB962C8B-B14F-4D97-AF65-F5344CB8AC3E}">
        <p14:creationId xmlns:p14="http://schemas.microsoft.com/office/powerpoint/2010/main" val="1846514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758B260-36B4-4DE5-AE4B-8C2B1BDBB23E}"/>
              </a:ext>
            </a:extLst>
          </p:cNvPr>
          <p:cNvSpPr>
            <a:spLocks noGrp="1"/>
          </p:cNvSpPr>
          <p:nvPr>
            <p:ph type="title"/>
          </p:nvPr>
        </p:nvSpPr>
        <p:spPr>
          <a:xfrm>
            <a:off x="1027186" y="886265"/>
            <a:ext cx="9605635" cy="1718597"/>
          </a:xfrm>
        </p:spPr>
        <p:txBody>
          <a:bodyPr>
            <a:normAutofit/>
          </a:bodyPr>
          <a:lstStyle/>
          <a:p>
            <a:pPr algn="ctr"/>
            <a:r>
              <a:rPr lang="he-IL" sz="7200" b="1" dirty="0"/>
              <a:t>1976</a:t>
            </a:r>
            <a:endParaRPr lang="en-US" sz="7200" b="1" dirty="0"/>
          </a:p>
        </p:txBody>
      </p:sp>
      <p:pic>
        <p:nvPicPr>
          <p:cNvPr id="11" name="Content Placeholder 10" descr="A close up of text on a black background&#10;&#10;Description generated with high confidence">
            <a:extLst>
              <a:ext uri="{FF2B5EF4-FFF2-40B4-BE49-F238E27FC236}">
                <a16:creationId xmlns:a16="http://schemas.microsoft.com/office/drawing/2014/main" id="{A6607887-AC0A-4222-9669-9DF1B60FB4B3}"/>
              </a:ext>
            </a:extLst>
          </p:cNvPr>
          <p:cNvPicPr>
            <a:picLocks noGrp="1" noChangeAspect="1"/>
          </p:cNvPicPr>
          <p:nvPr>
            <p:ph sz="half" idx="1"/>
          </p:nvPr>
        </p:nvPicPr>
        <p:blipFill>
          <a:blip r:embed="rId2"/>
          <a:stretch>
            <a:fillRect/>
          </a:stretch>
        </p:blipFill>
        <p:spPr>
          <a:xfrm>
            <a:off x="317930" y="2075473"/>
            <a:ext cx="4422891" cy="3448050"/>
          </a:xfrm>
        </p:spPr>
      </p:pic>
      <p:sp>
        <p:nvSpPr>
          <p:cNvPr id="9" name="Content Placeholder 8">
            <a:extLst>
              <a:ext uri="{FF2B5EF4-FFF2-40B4-BE49-F238E27FC236}">
                <a16:creationId xmlns:a16="http://schemas.microsoft.com/office/drawing/2014/main" id="{C1E5E138-C083-4F69-9700-61FDEEA200F7}"/>
              </a:ext>
            </a:extLst>
          </p:cNvPr>
          <p:cNvSpPr>
            <a:spLocks noGrp="1"/>
          </p:cNvSpPr>
          <p:nvPr>
            <p:ph sz="half" idx="2"/>
          </p:nvPr>
        </p:nvSpPr>
        <p:spPr>
          <a:xfrm>
            <a:off x="4895557" y="1864194"/>
            <a:ext cx="7160454" cy="4496000"/>
          </a:xfrm>
        </p:spPr>
        <p:txBody>
          <a:bodyPr>
            <a:noAutofit/>
          </a:bodyPr>
          <a:lstStyle/>
          <a:p>
            <a:pPr algn="r" rtl="1"/>
            <a:r>
              <a:rPr lang="he-IL" sz="1600" dirty="0"/>
              <a:t>שלושת מטוסי </a:t>
            </a:r>
            <a:r>
              <a:rPr lang="en-US" sz="1600" dirty="0"/>
              <a:t>F-15 </a:t>
            </a:r>
            <a:r>
              <a:rPr lang="he-IL" sz="1600" dirty="0"/>
              <a:t> הראשונים שהגיעו לישראל נחתו בבסים תל נוף בצהרי יום שישי. </a:t>
            </a:r>
          </a:p>
          <a:p>
            <a:pPr algn="r" rtl="1"/>
            <a:r>
              <a:rPr lang="he-IL" sz="1600" dirty="0"/>
              <a:t>ראש הממשלה, רבין, אמר ש"זהו יום חג משולש" - לחיל האוויר, לצה"ל ולמדינת ישראל. </a:t>
            </a:r>
          </a:p>
          <a:p>
            <a:pPr algn="r" rtl="1"/>
            <a:r>
              <a:rPr lang="he-IL" sz="1600" dirty="0"/>
              <a:t>מיד לאחר הנאומים פנו ההמונים אל שלושת המטוסים שחנו במוסך המטוסים. חברי כנסת דתיים וחרדים הביעו את זעמם על חילול השבת.</a:t>
            </a:r>
          </a:p>
          <a:p>
            <a:pPr algn="r" rtl="1" fontAlgn="base"/>
            <a:r>
              <a:rPr lang="he-IL" sz="1600" dirty="0"/>
              <a:t> בישיבת הממשלה שנערכה ביום ראשון הסביר רבין כי נעשה כל מאמץ שהמטוסים יגיעו לפני כניסת שבת. הוא סיפר כי ביקש מהרמטכ"ל לדחות את מועד בואם של המטוסים החדשים, אך הוברר לו כי היו כבר בדרכם לישראל והדחייה לא הייתה אפשרית. </a:t>
            </a:r>
          </a:p>
          <a:p>
            <a:pPr algn="r" rtl="1" fontAlgn="base"/>
            <a:r>
              <a:rPr lang="he-IL" sz="1600" dirty="0"/>
              <a:t>נציגי </a:t>
            </a:r>
            <a:r>
              <a:rPr lang="he-IL" sz="1600" dirty="0" err="1"/>
              <a:t>המפד"ל</a:t>
            </a:r>
            <a:r>
              <a:rPr lang="he-IL" sz="1600" dirty="0"/>
              <a:t> לא קיבלו הסכם זה.</a:t>
            </a:r>
          </a:p>
          <a:p>
            <a:pPr algn="r" rtl="1" fontAlgn="base"/>
            <a:r>
              <a:rPr lang="he-IL" sz="1600" dirty="0"/>
              <a:t>ב-19 בדצמבר בכירים במערך קראו לרבין לנהוג בחריפות יתרה נגד </a:t>
            </a:r>
            <a:r>
              <a:rPr lang="he-IL" sz="1600" dirty="0" err="1"/>
              <a:t>המפד"ל</a:t>
            </a:r>
            <a:r>
              <a:rPr lang="he-IL" sz="1600" dirty="0"/>
              <a:t> עד כדי פירוק הקואליציה עמם. ההערכה אז הייתה שרבין יסתפק בהבעת מורת רוח. למחרת דווח כי רבין החליט להתפטר מתפקידו ולהודיע על הקדמת הבחירות ובכך למנוע את הפלת הממשלה בהצבעת אי אמון של האופוזיציה.</a:t>
            </a:r>
          </a:p>
          <a:p>
            <a:pPr algn="r" rtl="1" fontAlgn="base"/>
            <a:endParaRPr lang="he-IL" sz="1600" dirty="0"/>
          </a:p>
          <a:p>
            <a:pPr algn="r" rtl="1"/>
            <a:endParaRPr lang="he-IL" sz="1600" dirty="0"/>
          </a:p>
          <a:p>
            <a:pPr algn="r" rtl="1"/>
            <a:endParaRPr lang="en-US" sz="1600" dirty="0"/>
          </a:p>
        </p:txBody>
      </p:sp>
    </p:spTree>
    <p:extLst>
      <p:ext uri="{BB962C8B-B14F-4D97-AF65-F5344CB8AC3E}">
        <p14:creationId xmlns:p14="http://schemas.microsoft.com/office/powerpoint/2010/main" val="4011655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903E8-1023-4BF1-A62E-0F59AE2EF014}"/>
              </a:ext>
            </a:extLst>
          </p:cNvPr>
          <p:cNvSpPr>
            <a:spLocks noGrp="1"/>
          </p:cNvSpPr>
          <p:nvPr>
            <p:ph type="title"/>
          </p:nvPr>
        </p:nvSpPr>
        <p:spPr>
          <a:xfrm>
            <a:off x="1133077" y="958038"/>
            <a:ext cx="9605635" cy="1059305"/>
          </a:xfrm>
        </p:spPr>
        <p:txBody>
          <a:bodyPr>
            <a:noAutofit/>
          </a:bodyPr>
          <a:lstStyle/>
          <a:p>
            <a:pPr algn="ctr"/>
            <a:r>
              <a:rPr lang="he-IL" sz="7200" b="1"/>
              <a:t>2010</a:t>
            </a:r>
            <a:endParaRPr lang="en-US" sz="7200" b="1" dirty="0"/>
          </a:p>
        </p:txBody>
      </p:sp>
      <p:pic>
        <p:nvPicPr>
          <p:cNvPr id="6" name="Content Placeholder 5" descr="A group of people posing for a photo&#10;&#10;Description generated with very high confidence">
            <a:extLst>
              <a:ext uri="{FF2B5EF4-FFF2-40B4-BE49-F238E27FC236}">
                <a16:creationId xmlns:a16="http://schemas.microsoft.com/office/drawing/2014/main" id="{B365B4E0-D6F7-474E-BEBF-FE99E87787E7}"/>
              </a:ext>
            </a:extLst>
          </p:cNvPr>
          <p:cNvPicPr>
            <a:picLocks noGrp="1" noChangeAspect="1"/>
          </p:cNvPicPr>
          <p:nvPr>
            <p:ph sz="half" idx="1"/>
          </p:nvPr>
        </p:nvPicPr>
        <p:blipFill>
          <a:blip r:embed="rId2"/>
          <a:stretch>
            <a:fillRect/>
          </a:stretch>
        </p:blipFill>
        <p:spPr>
          <a:xfrm>
            <a:off x="350838" y="2193396"/>
            <a:ext cx="4645025" cy="309668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31219864-872D-4DFB-84F6-79634B72AFBD}"/>
              </a:ext>
            </a:extLst>
          </p:cNvPr>
          <p:cNvSpPr>
            <a:spLocks noGrp="1"/>
          </p:cNvSpPr>
          <p:nvPr>
            <p:ph sz="half" idx="2"/>
          </p:nvPr>
        </p:nvSpPr>
        <p:spPr>
          <a:xfrm>
            <a:off x="5373858" y="2017343"/>
            <a:ext cx="5685065" cy="4035768"/>
          </a:xfrm>
        </p:spPr>
        <p:txBody>
          <a:bodyPr>
            <a:normAutofit fontScale="92500" lnSpcReduction="20000"/>
          </a:bodyPr>
          <a:lstStyle/>
          <a:p>
            <a:pPr algn="r" rtl="1"/>
            <a:r>
              <a:rPr lang="he-IL"/>
              <a:t>שלושה צוערים דתיים בקורס קצינים נשפטו לשישה ימי מחבוש לאחר שסירבו לשמוע חיילת שרה במהלך טקס לזכרו של יצחק רבין.</a:t>
            </a:r>
          </a:p>
          <a:p>
            <a:pPr algn="r" rtl="1"/>
            <a:r>
              <a:rPr lang="he-IL"/>
              <a:t>במהלך הטקס עלתה אחת החיילות לבימה ושרה. במחאה על כך, קמו ממושביהם מספר צוערים דתיים והחלו לעזוב את הטקס.</a:t>
            </a:r>
          </a:p>
          <a:p>
            <a:pPr algn="r" rtl="1"/>
            <a:r>
              <a:rPr lang="he-IL"/>
              <a:t>מפקדי הצוערים פקדו עליהם לשוב בהקדם למקומותיהם ולהמשיך את השתתפותם בטקס, אלא ששלושה מהם בחרו שלא לשוב למקומותיהם. הבוקר זומנו השלושה למשפט אצל מפקדם, קצין בדרגת סא"ל, והם נשפטו לשישה ימי מחבוש בפועל. ספק רב גם אם יוכלו להמשיך ליטול חלק בקורס הקצינים. </a:t>
            </a:r>
          </a:p>
          <a:p>
            <a:pPr algn="r" rtl="1"/>
            <a:endParaRPr lang="en-US" sz="1800" dirty="0"/>
          </a:p>
        </p:txBody>
      </p:sp>
    </p:spTree>
    <p:extLst>
      <p:ext uri="{BB962C8B-B14F-4D97-AF65-F5344CB8AC3E}">
        <p14:creationId xmlns:p14="http://schemas.microsoft.com/office/powerpoint/2010/main" val="2643674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16C12-8B98-438E-A9FB-E617D0BA6A87}"/>
              </a:ext>
            </a:extLst>
          </p:cNvPr>
          <p:cNvSpPr>
            <a:spLocks noGrp="1"/>
          </p:cNvSpPr>
          <p:nvPr>
            <p:ph type="title"/>
          </p:nvPr>
        </p:nvSpPr>
        <p:spPr>
          <a:xfrm>
            <a:off x="1449217" y="804889"/>
            <a:ext cx="9605635" cy="1301486"/>
          </a:xfrm>
        </p:spPr>
        <p:txBody>
          <a:bodyPr>
            <a:normAutofit/>
          </a:bodyPr>
          <a:lstStyle/>
          <a:p>
            <a:pPr algn="ctr"/>
            <a:r>
              <a:rPr lang="he-IL" sz="7200" b="1" dirty="0"/>
              <a:t>2017</a:t>
            </a:r>
            <a:endParaRPr lang="en-US" sz="7200" b="1" dirty="0"/>
          </a:p>
        </p:txBody>
      </p:sp>
      <p:pic>
        <p:nvPicPr>
          <p:cNvPr id="6" name="Content Placeholder 5" descr="A group of people posing for a photo&#10;&#10;Description generated with very high confidence">
            <a:extLst>
              <a:ext uri="{FF2B5EF4-FFF2-40B4-BE49-F238E27FC236}">
                <a16:creationId xmlns:a16="http://schemas.microsoft.com/office/drawing/2014/main" id="{1F4D5196-3791-4D5E-B860-54EA293D594E}"/>
              </a:ext>
            </a:extLst>
          </p:cNvPr>
          <p:cNvPicPr>
            <a:picLocks noGrp="1" noChangeAspect="1"/>
          </p:cNvPicPr>
          <p:nvPr>
            <p:ph sz="half" idx="1"/>
          </p:nvPr>
        </p:nvPicPr>
        <p:blipFill>
          <a:blip r:embed="rId2"/>
          <a:stretch>
            <a:fillRect/>
          </a:stretch>
        </p:blipFill>
        <p:spPr>
          <a:xfrm>
            <a:off x="279019" y="2359594"/>
            <a:ext cx="4672965" cy="3042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DE584737-B834-435A-8894-86C6D5E4C1A9}"/>
              </a:ext>
            </a:extLst>
          </p:cNvPr>
          <p:cNvSpPr>
            <a:spLocks noGrp="1"/>
          </p:cNvSpPr>
          <p:nvPr>
            <p:ph sz="half" idx="2"/>
          </p:nvPr>
        </p:nvSpPr>
        <p:spPr>
          <a:xfrm>
            <a:off x="5220285" y="1892330"/>
            <a:ext cx="6692696" cy="4395929"/>
          </a:xfrm>
        </p:spPr>
        <p:txBody>
          <a:bodyPr>
            <a:normAutofit fontScale="92500" lnSpcReduction="10000"/>
          </a:bodyPr>
          <a:lstStyle/>
          <a:p>
            <a:pPr algn="r" rtl="1"/>
            <a:r>
              <a:rPr lang="he-IL" sz="1600" dirty="0"/>
              <a:t>במרץ 2017 התגייסו ראשונות לוחמות השריון שצפויות לקחת חלק היסטורי בשילוב לוחמות בטנקים.  </a:t>
            </a:r>
          </a:p>
          <a:p>
            <a:pPr algn="r" rtl="1"/>
            <a:r>
              <a:rPr lang="he-IL" sz="1600" dirty="0"/>
              <a:t>המחסור בלוחמים איכותיים הוביל את צה"ל לפתוח בגיוס לוחמות לתפקידים נוספים ובין היתר גם ללוחמות בצוות טנקים. </a:t>
            </a:r>
          </a:p>
          <a:p>
            <a:pPr algn="r" rtl="1"/>
            <a:r>
              <a:rPr lang="he-IL" sz="1600" dirty="0"/>
              <a:t>גורם בכיר בחיל השריון מבהיר כי לוחמות שיעברו הכשרה לשירות בתוך טנקים ישובצו בטנקים לצד לוחמות ולא יהיו צוותים מעורבים, כולל מפקדות טנקים שיוכשרו בחודשים הקרובים. "אנחנו הולכים לעבודה שהתכלית שלה היא היכולת לשלב נשים במערך. מדובר בעבודת מטה של שנה שלימה ובסוף נוכל לשאול האם בנות יוכלו להפעיל טנק במשימות ביטחון שוטף בגבולות".</a:t>
            </a:r>
          </a:p>
          <a:p>
            <a:pPr algn="r" rtl="1"/>
            <a:r>
              <a:rPr lang="he-IL" sz="1600" dirty="0"/>
              <a:t>אל"מ במיל' הרב משה הגר, ראש המכינה הקדם צבאית יתיר, מזהיר מההשלכות של שילוב בנות בחיל השריון: "אני מתנגד לשילוב בנות לוחמות בשריון ובחי"ר כי צבא צריך לנצח ובמדינה שלנו כמו ברוב הצבאות מנצחים עם גברים. זה מאז ימות עולם... בנות בטנקים יפגעו בלכידות היחידה. יש להן מגבלות פיזיות, הן לא יכולות להרים משאות כבדים ... צריך להבין שבת אולי יכולה להיות טייסת אבל יש הבדל בין לחימה יחידה ללחימה של פלוגה שצריכה לעבוד בצורה מלוכדת".</a:t>
            </a:r>
          </a:p>
          <a:p>
            <a:pPr algn="r" rtl="1"/>
            <a:endParaRPr lang="en-US" sz="1600" dirty="0"/>
          </a:p>
        </p:txBody>
      </p:sp>
    </p:spTree>
    <p:extLst>
      <p:ext uri="{BB962C8B-B14F-4D97-AF65-F5344CB8AC3E}">
        <p14:creationId xmlns:p14="http://schemas.microsoft.com/office/powerpoint/2010/main" val="347998986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670</TotalTime>
  <Words>288</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Gill Sans MT</vt:lpstr>
      <vt:lpstr>Times New Roman</vt:lpstr>
      <vt:lpstr>Gallery</vt:lpstr>
      <vt:lpstr>צבא-חברה</vt:lpstr>
      <vt:lpstr>1947</vt:lpstr>
      <vt:lpstr>1948</vt:lpstr>
      <vt:lpstr>1976</vt:lpstr>
      <vt:lpstr>2010</vt:lpstr>
      <vt:lpstr>2017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צבא-חברה</dc:title>
  <dc:creator>Merav</dc:creator>
  <cp:lastModifiedBy>Merav </cp:lastModifiedBy>
  <cp:revision>8</cp:revision>
  <dcterms:created xsi:type="dcterms:W3CDTF">2018-02-13T19:46:01Z</dcterms:created>
  <dcterms:modified xsi:type="dcterms:W3CDTF">2018-02-14T06:56:32Z</dcterms:modified>
</cp:coreProperties>
</file>