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4">
  <p:sldMasterIdLst>
    <p:sldMasterId id="2147483660" r:id="rId1"/>
    <p:sldMasterId id="2147483674" r:id="rId2"/>
    <p:sldMasterId id="2147483677" r:id="rId3"/>
  </p:sldMasterIdLst>
  <p:notesMasterIdLst>
    <p:notesMasterId r:id="rId96"/>
  </p:notesMasterIdLst>
  <p:sldIdLst>
    <p:sldId id="257" r:id="rId4"/>
    <p:sldId id="263" r:id="rId5"/>
    <p:sldId id="285" r:id="rId6"/>
    <p:sldId id="688" r:id="rId7"/>
    <p:sldId id="689" r:id="rId8"/>
    <p:sldId id="300" r:id="rId9"/>
    <p:sldId id="302" r:id="rId10"/>
    <p:sldId id="687" r:id="rId11"/>
    <p:sldId id="301" r:id="rId12"/>
    <p:sldId id="303" r:id="rId13"/>
    <p:sldId id="259" r:id="rId14"/>
    <p:sldId id="306" r:id="rId15"/>
    <p:sldId id="304" r:id="rId16"/>
    <p:sldId id="307" r:id="rId17"/>
    <p:sldId id="308" r:id="rId18"/>
    <p:sldId id="309" r:id="rId19"/>
    <p:sldId id="258" r:id="rId20"/>
    <p:sldId id="261" r:id="rId21"/>
    <p:sldId id="310" r:id="rId22"/>
    <p:sldId id="652" r:id="rId23"/>
    <p:sldId id="653" r:id="rId24"/>
    <p:sldId id="654" r:id="rId25"/>
    <p:sldId id="655" r:id="rId26"/>
    <p:sldId id="260" r:id="rId27"/>
    <p:sldId id="656" r:id="rId28"/>
    <p:sldId id="262" r:id="rId29"/>
    <p:sldId id="657" r:id="rId30"/>
    <p:sldId id="617" r:id="rId31"/>
    <p:sldId id="618" r:id="rId32"/>
    <p:sldId id="619" r:id="rId33"/>
    <p:sldId id="620" r:id="rId34"/>
    <p:sldId id="658" r:id="rId35"/>
    <p:sldId id="282" r:id="rId36"/>
    <p:sldId id="283" r:id="rId37"/>
    <p:sldId id="284" r:id="rId38"/>
    <p:sldId id="659" r:id="rId39"/>
    <p:sldId id="290" r:id="rId40"/>
    <p:sldId id="291" r:id="rId41"/>
    <p:sldId id="292" r:id="rId42"/>
    <p:sldId id="293" r:id="rId43"/>
    <p:sldId id="294" r:id="rId44"/>
    <p:sldId id="295" r:id="rId45"/>
    <p:sldId id="296" r:id="rId46"/>
    <p:sldId id="297" r:id="rId47"/>
    <p:sldId id="298" r:id="rId48"/>
    <p:sldId id="299" r:id="rId49"/>
    <p:sldId id="660" r:id="rId50"/>
    <p:sldId id="661" r:id="rId51"/>
    <p:sldId id="662" r:id="rId52"/>
    <p:sldId id="663" r:id="rId53"/>
    <p:sldId id="664" r:id="rId54"/>
    <p:sldId id="305" r:id="rId55"/>
    <p:sldId id="665" r:id="rId56"/>
    <p:sldId id="666" r:id="rId57"/>
    <p:sldId id="667" r:id="rId58"/>
    <p:sldId id="668" r:id="rId59"/>
    <p:sldId id="672" r:id="rId60"/>
    <p:sldId id="673" r:id="rId61"/>
    <p:sldId id="671" r:id="rId62"/>
    <p:sldId id="674" r:id="rId63"/>
    <p:sldId id="669" r:id="rId64"/>
    <p:sldId id="670" r:id="rId65"/>
    <p:sldId id="256" r:id="rId66"/>
    <p:sldId id="675" r:id="rId67"/>
    <p:sldId id="676" r:id="rId68"/>
    <p:sldId id="677" r:id="rId69"/>
    <p:sldId id="678" r:id="rId70"/>
    <p:sldId id="679" r:id="rId71"/>
    <p:sldId id="680" r:id="rId72"/>
    <p:sldId id="681" r:id="rId73"/>
    <p:sldId id="264" r:id="rId74"/>
    <p:sldId id="265" r:id="rId75"/>
    <p:sldId id="266" r:id="rId76"/>
    <p:sldId id="267" r:id="rId77"/>
    <p:sldId id="268" r:id="rId78"/>
    <p:sldId id="269" r:id="rId79"/>
    <p:sldId id="270" r:id="rId80"/>
    <p:sldId id="271" r:id="rId81"/>
    <p:sldId id="272" r:id="rId82"/>
    <p:sldId id="273" r:id="rId83"/>
    <p:sldId id="274" r:id="rId84"/>
    <p:sldId id="275" r:id="rId85"/>
    <p:sldId id="276" r:id="rId86"/>
    <p:sldId id="277" r:id="rId87"/>
    <p:sldId id="278" r:id="rId88"/>
    <p:sldId id="279" r:id="rId89"/>
    <p:sldId id="280" r:id="rId90"/>
    <p:sldId id="281" r:id="rId91"/>
    <p:sldId id="682" r:id="rId92"/>
    <p:sldId id="683" r:id="rId93"/>
    <p:sldId id="684" r:id="rId94"/>
    <p:sldId id="685" r:id="rId95"/>
  </p:sldIdLst>
  <p:sldSz cx="12192000" cy="6858000"/>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16" autoAdjust="0"/>
    <p:restoredTop sz="94660"/>
  </p:normalViewPr>
  <p:slideViewPr>
    <p:cSldViewPr snapToGrid="0">
      <p:cViewPr varScale="1">
        <p:scale>
          <a:sx n="59" d="100"/>
          <a:sy n="59" d="100"/>
        </p:scale>
        <p:origin x="1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A338368B-7523-4B22-ABA5-466507AD62EE}" type="datetimeFigureOut">
              <a:rPr lang="he-IL" smtClean="0"/>
              <a:t>י"ח/אלול/תשע"ט</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30BB857F-684A-4F77-AD4A-DA38C05CB754}" type="slidenum">
              <a:rPr lang="he-IL" smtClean="0"/>
              <a:t>‹#›</a:t>
            </a:fld>
            <a:endParaRPr lang="he-IL"/>
          </a:p>
        </p:txBody>
      </p:sp>
    </p:spTree>
    <p:extLst>
      <p:ext uri="{BB962C8B-B14F-4D97-AF65-F5344CB8AC3E}">
        <p14:creationId xmlns:p14="http://schemas.microsoft.com/office/powerpoint/2010/main" val="16405721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2351618" y="6553201"/>
            <a:ext cx="7393516" cy="247119"/>
          </a:xfrm>
          <a:prstGeom prst="rect">
            <a:avLst/>
          </a:prstGeom>
          <a:noFill/>
          <a:ln w="9525">
            <a:noFill/>
            <a:miter lim="800000"/>
            <a:headEnd/>
            <a:tailEnd/>
          </a:ln>
          <a:effectLst/>
        </p:spPr>
        <p:txBody>
          <a:bodyPr>
            <a:spAutoFit/>
          </a:bodyPr>
          <a:lstStyle/>
          <a:p>
            <a:pPr algn="ctr" fontAlgn="base">
              <a:lnSpc>
                <a:spcPct val="80000"/>
              </a:lnSpc>
              <a:spcBef>
                <a:spcPct val="0"/>
              </a:spcBef>
              <a:spcAft>
                <a:spcPct val="0"/>
              </a:spcAft>
              <a:defRPr/>
            </a:pPr>
            <a:r>
              <a:rPr lang="en-US" altLang="en-US" sz="1200" b="1" dirty="0">
                <a:solidFill>
                  <a:srgbClr val="000000"/>
                </a:solidFill>
                <a:latin typeface="Arial" pitchFamily="34" charset="0"/>
              </a:rPr>
              <a:t>IDF J3 – International Cooperation Branch</a:t>
            </a:r>
            <a:endParaRPr lang="he-IL" altLang="en-US" sz="1200" b="1" dirty="0">
              <a:solidFill>
                <a:srgbClr val="000000"/>
              </a:solidFill>
              <a:latin typeface="Arial" pitchFamily="34" charset="0"/>
            </a:endParaRPr>
          </a:p>
        </p:txBody>
      </p:sp>
      <p:sp>
        <p:nvSpPr>
          <p:cNvPr id="21507" name="Rectangle 3"/>
          <p:cNvSpPr>
            <a:spLocks noGrp="1" noChangeArrowheads="1"/>
          </p:cNvSpPr>
          <p:nvPr>
            <p:ph type="subTitle" idx="1"/>
          </p:nvPr>
        </p:nvSpPr>
        <p:spPr>
          <a:xfrm>
            <a:off x="2351617" y="4652964"/>
            <a:ext cx="7584016" cy="1368425"/>
          </a:xfrm>
        </p:spPr>
        <p:txBody>
          <a:bodyPr/>
          <a:lstStyle>
            <a:lvl1pPr marL="0" indent="0" algn="ctr">
              <a:buFontTx/>
              <a:buNone/>
              <a:defRPr sz="3600" b="1">
                <a:solidFill>
                  <a:schemeClr val="bg1">
                    <a:lumMod val="65000"/>
                  </a:schemeClr>
                </a:solidFill>
              </a:defRPr>
            </a:lvl1pPr>
          </a:lstStyle>
          <a:p>
            <a:r>
              <a:rPr lang="he-IL"/>
              <a:t>לחץ כדי לערוך סגנון כותרת משנה של תבנית בסיס</a:t>
            </a:r>
          </a:p>
        </p:txBody>
      </p:sp>
      <p:sp>
        <p:nvSpPr>
          <p:cNvPr id="21520" name="Rectangle 16"/>
          <p:cNvSpPr>
            <a:spLocks noGrp="1" noChangeArrowheads="1"/>
          </p:cNvSpPr>
          <p:nvPr>
            <p:ph type="ctrTitle" sz="quarter"/>
          </p:nvPr>
        </p:nvSpPr>
        <p:spPr>
          <a:xfrm>
            <a:off x="914400" y="1844675"/>
            <a:ext cx="10363200" cy="2089150"/>
          </a:xfrm>
        </p:spPr>
        <p:txBody>
          <a:bodyPr/>
          <a:lstStyle>
            <a:lvl1pPr>
              <a:defRPr sz="6600" u="none">
                <a:solidFill>
                  <a:schemeClr val="tx1"/>
                </a:solidFill>
              </a:defRPr>
            </a:lvl1pPr>
          </a:lstStyle>
          <a:p>
            <a:r>
              <a:rPr lang="he-IL"/>
              <a:t>לחץ כדי לערוך סגנון כותרת של תבנית בסיס</a:t>
            </a:r>
          </a:p>
        </p:txBody>
      </p:sp>
      <p:sp>
        <p:nvSpPr>
          <p:cNvPr id="8" name="Rectangle 10"/>
          <p:cNvSpPr>
            <a:spLocks noGrp="1" noChangeArrowheads="1"/>
          </p:cNvSpPr>
          <p:nvPr>
            <p:ph type="sldNum" sz="quarter" idx="10"/>
          </p:nvPr>
        </p:nvSpPr>
        <p:spPr/>
        <p:txBody>
          <a:bodyPr/>
          <a:lstStyle>
            <a:lvl1pPr fontAlgn="auto">
              <a:spcBef>
                <a:spcPts val="0"/>
              </a:spcBef>
              <a:spcAft>
                <a:spcPts val="0"/>
              </a:spcAft>
              <a:defRPr/>
            </a:lvl1pPr>
          </a:lstStyle>
          <a:p>
            <a:pPr>
              <a:defRPr/>
            </a:pPr>
            <a:fld id="{1B843AE0-A287-402A-BCF9-DE180D4A5E38}" type="slidenum">
              <a:rPr lang="he-IL"/>
              <a:pPr>
                <a:defRPr/>
              </a:pPr>
              <a:t>‹#›</a:t>
            </a:fld>
            <a:endParaRPr lang="en-US"/>
          </a:p>
        </p:txBody>
      </p:sp>
      <p:pic>
        <p:nvPicPr>
          <p:cNvPr id="14" name="Picture 5"/>
          <p:cNvPicPr>
            <a:picLocks noChangeAspect="1" noChangeArrowheads="1"/>
          </p:cNvPicPr>
          <p:nvPr/>
        </p:nvPicPr>
        <p:blipFill>
          <a:blip r:embed="rId2" cstate="print"/>
          <a:srcRect/>
          <a:stretch>
            <a:fillRect/>
          </a:stretch>
        </p:blipFill>
        <p:spPr bwMode="auto">
          <a:xfrm>
            <a:off x="122768" y="42846"/>
            <a:ext cx="1025493" cy="814387"/>
          </a:xfrm>
          <a:prstGeom prst="rect">
            <a:avLst/>
          </a:prstGeom>
          <a:noFill/>
          <a:ln w="9525" algn="ctr">
            <a:noFill/>
            <a:miter lim="800000"/>
            <a:headEnd/>
            <a:tailEnd/>
          </a:ln>
        </p:spPr>
      </p:pic>
      <p:pic>
        <p:nvPicPr>
          <p:cNvPr id="16" name="Picture 4" descr="C:\Documents and Settings\s5184748\Desktop\תמונה1.png"/>
          <p:cNvPicPr>
            <a:picLocks noChangeAspect="1" noChangeArrowheads="1"/>
          </p:cNvPicPr>
          <p:nvPr/>
        </p:nvPicPr>
        <p:blipFill>
          <a:blip r:embed="rId3" cstate="print"/>
          <a:srcRect/>
          <a:stretch>
            <a:fillRect/>
          </a:stretch>
        </p:blipFill>
        <p:spPr bwMode="auto">
          <a:xfrm>
            <a:off x="11239536" y="71438"/>
            <a:ext cx="857256" cy="794145"/>
          </a:xfrm>
          <a:prstGeom prst="rect">
            <a:avLst/>
          </a:prstGeom>
          <a:noFill/>
        </p:spPr>
      </p:pic>
      <p:sp>
        <p:nvSpPr>
          <p:cNvPr id="20" name="Text Box 9"/>
          <p:cNvSpPr txBox="1">
            <a:spLocks noChangeArrowheads="1"/>
          </p:cNvSpPr>
          <p:nvPr/>
        </p:nvSpPr>
        <p:spPr bwMode="auto">
          <a:xfrm>
            <a:off x="5180070" y="-26988"/>
            <a:ext cx="1824567" cy="304801"/>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he-IL" sz="1400" b="1" dirty="0">
                <a:solidFill>
                  <a:srgbClr val="000000"/>
                </a:solidFill>
                <a:latin typeface="Calibri" pitchFamily="34" charset="0"/>
              </a:rPr>
              <a:t>-</a:t>
            </a:r>
            <a:r>
              <a:rPr lang="en-US" sz="1400" b="1" dirty="0">
                <a:solidFill>
                  <a:srgbClr val="000000"/>
                </a:solidFill>
                <a:latin typeface="Calibri" pitchFamily="34" charset="0"/>
              </a:rPr>
              <a:t>FOUO UNCLASS</a:t>
            </a:r>
            <a:r>
              <a:rPr lang="he-IL" sz="1400" b="1" dirty="0">
                <a:solidFill>
                  <a:srgbClr val="000000"/>
                </a:solidFill>
                <a:latin typeface="Calibri" pitchFamily="34" charset="0"/>
              </a:rPr>
              <a:t>-</a:t>
            </a:r>
            <a:endParaRPr lang="en-US" sz="1800" dirty="0">
              <a:solidFill>
                <a:srgbClr val="000000"/>
              </a:solidFill>
              <a:latin typeface="Calibri" pitchFamily="34" charset="0"/>
            </a:endParaRPr>
          </a:p>
        </p:txBody>
      </p:sp>
    </p:spTree>
    <p:extLst>
      <p:ext uri="{BB962C8B-B14F-4D97-AF65-F5344CB8AC3E}">
        <p14:creationId xmlns:p14="http://schemas.microsoft.com/office/powerpoint/2010/main" val="156833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3E404A68-2589-4025-AC35-884E1751FE94}" type="slidenum">
              <a:rPr lang="he-IL"/>
              <a:pPr>
                <a:defRPr/>
              </a:pPr>
              <a:t>‹#›</a:t>
            </a:fld>
            <a:endParaRPr lang="en-US"/>
          </a:p>
        </p:txBody>
      </p:sp>
    </p:spTree>
    <p:extLst>
      <p:ext uri="{BB962C8B-B14F-4D97-AF65-F5344CB8AC3E}">
        <p14:creationId xmlns:p14="http://schemas.microsoft.com/office/powerpoint/2010/main" val="1577259245"/>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81534" y="274638"/>
            <a:ext cx="2783417" cy="5962650"/>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527051" y="274638"/>
            <a:ext cx="8151283" cy="596265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9A3D32C8-9F41-497E-A69A-E12D71A71E6D}" type="slidenum">
              <a:rPr lang="he-IL"/>
              <a:pPr>
                <a:defRPr/>
              </a:pPr>
              <a:t>‹#›</a:t>
            </a:fld>
            <a:endParaRPr lang="en-US"/>
          </a:p>
        </p:txBody>
      </p:sp>
    </p:spTree>
    <p:extLst>
      <p:ext uri="{BB962C8B-B14F-4D97-AF65-F5344CB8AC3E}">
        <p14:creationId xmlns:p14="http://schemas.microsoft.com/office/powerpoint/2010/main" val="2584056808"/>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שקופית כותרת">
    <p:spTree>
      <p:nvGrpSpPr>
        <p:cNvPr id="1" name=""/>
        <p:cNvGrpSpPr/>
        <p:nvPr/>
      </p:nvGrpSpPr>
      <p:grpSpPr>
        <a:xfrm>
          <a:off x="0" y="0"/>
          <a:ext cx="0" cy="0"/>
          <a:chOff x="0" y="0"/>
          <a:chExt cx="0" cy="0"/>
        </a:xfrm>
      </p:grpSpPr>
      <p:sp>
        <p:nvSpPr>
          <p:cNvPr id="14" name="כותרת 1"/>
          <p:cNvSpPr>
            <a:spLocks noGrp="1"/>
          </p:cNvSpPr>
          <p:nvPr>
            <p:ph type="ctrTitle"/>
          </p:nvPr>
        </p:nvSpPr>
        <p:spPr>
          <a:xfrm>
            <a:off x="914400" y="2130426"/>
            <a:ext cx="10363200" cy="1470025"/>
          </a:xfrm>
          <a:prstGeom prst="rect">
            <a:avLst/>
          </a:prstGeom>
        </p:spPr>
        <p:txBody>
          <a:bodyPr/>
          <a:lstStyle>
            <a:lvl1pPr>
              <a:defRPr lang="he-IL" sz="4000" b="1" kern="1200" dirty="0">
                <a:solidFill>
                  <a:srgbClr val="002060"/>
                </a:solidFill>
                <a:latin typeface="+mj-lt"/>
                <a:ea typeface="+mj-ea"/>
                <a:cs typeface="David" pitchFamily="2" charset="-79"/>
              </a:defRPr>
            </a:lvl1pPr>
          </a:lstStyle>
          <a:p>
            <a:r>
              <a:rPr lang="he-IL" dirty="0"/>
              <a:t>לחץ כדי לערוך סגנון כותרת של תבנית בסיס</a:t>
            </a:r>
          </a:p>
        </p:txBody>
      </p:sp>
      <p:sp>
        <p:nvSpPr>
          <p:cNvPr id="15" name="כותרת משנה 2"/>
          <p:cNvSpPr>
            <a:spLocks noGrp="1"/>
          </p:cNvSpPr>
          <p:nvPr>
            <p:ph type="subTitle" idx="1"/>
          </p:nvPr>
        </p:nvSpPr>
        <p:spPr>
          <a:xfrm>
            <a:off x="1828800" y="3886200"/>
            <a:ext cx="8534400" cy="1752600"/>
          </a:xfrm>
          <a:prstGeom prst="rect">
            <a:avLst/>
          </a:prstGeom>
        </p:spPr>
        <p:txBody>
          <a:bodyPr/>
          <a:lstStyle>
            <a:lvl1pPr marL="0" indent="0" algn="ctr">
              <a:buNone/>
              <a:defRPr lang="he-IL" sz="3200" kern="1200" dirty="0">
                <a:solidFill>
                  <a:schemeClr val="tx1">
                    <a:tint val="75000"/>
                  </a:schemeClr>
                </a:solidFill>
                <a:latin typeface="+mn-lt"/>
                <a:ea typeface="+mn-ea"/>
                <a:cs typeface="David"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dirty="0"/>
              <a:t>לחץ כדי לערוך סגנון כותרת משנה של תבנית בסיס</a:t>
            </a:r>
          </a:p>
        </p:txBody>
      </p:sp>
    </p:spTree>
    <p:extLst>
      <p:ext uri="{BB962C8B-B14F-4D97-AF65-F5344CB8AC3E}">
        <p14:creationId xmlns:p14="http://schemas.microsoft.com/office/powerpoint/2010/main" val="161212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5" name="כותרת 1"/>
          <p:cNvSpPr>
            <a:spLocks noGrp="1"/>
          </p:cNvSpPr>
          <p:nvPr>
            <p:ph type="title"/>
          </p:nvPr>
        </p:nvSpPr>
        <p:spPr>
          <a:xfrm>
            <a:off x="609600" y="-24"/>
            <a:ext cx="10972800" cy="1143000"/>
          </a:xfrm>
          <a:prstGeom prst="rect">
            <a:avLst/>
          </a:prstGeom>
        </p:spPr>
        <p:txBody>
          <a:bodyPr/>
          <a:lstStyle>
            <a:lvl1pPr algn="ctr" defTabSz="914400" rtl="1" eaLnBrk="1" latinLnBrk="0" hangingPunct="1">
              <a:spcBef>
                <a:spcPct val="0"/>
              </a:spcBef>
              <a:buNone/>
              <a:defRPr lang="he-IL" sz="4000" b="1" kern="1200" dirty="0">
                <a:solidFill>
                  <a:srgbClr val="002060"/>
                </a:solidFill>
                <a:latin typeface="+mj-lt"/>
                <a:ea typeface="+mj-ea"/>
                <a:cs typeface="David" pitchFamily="2" charset="-79"/>
              </a:defRPr>
            </a:lvl1pPr>
          </a:lstStyle>
          <a:p>
            <a:r>
              <a:rPr lang="he-IL" dirty="0"/>
              <a:t>לחץ כדי לערוך סגנון כותרת של תבנית בסיס</a:t>
            </a:r>
          </a:p>
        </p:txBody>
      </p:sp>
      <p:sp>
        <p:nvSpPr>
          <p:cNvPr id="6" name="מציין מיקום תוכן 2"/>
          <p:cNvSpPr>
            <a:spLocks noGrp="1"/>
          </p:cNvSpPr>
          <p:nvPr>
            <p:ph idx="1"/>
          </p:nvPr>
        </p:nvSpPr>
        <p:spPr>
          <a:xfrm>
            <a:off x="609600" y="1214422"/>
            <a:ext cx="10972800" cy="4525963"/>
          </a:xfrm>
          <a:prstGeom prst="rect">
            <a:avLst/>
          </a:prstGeom>
        </p:spPr>
        <p:txBody>
          <a:bodyPr/>
          <a:lstStyle>
            <a:lvl1pPr>
              <a:defRPr>
                <a:cs typeface="David" pitchFamily="2" charset="-79"/>
              </a:defRPr>
            </a:lvl1pPr>
            <a:lvl2pPr>
              <a:defRPr>
                <a:cs typeface="David" pitchFamily="2" charset="-79"/>
              </a:defRPr>
            </a:lvl2pPr>
            <a:lvl3pPr>
              <a:defRPr>
                <a:cs typeface="David" pitchFamily="2" charset="-79"/>
              </a:defRPr>
            </a:lvl3pPr>
            <a:lvl4pPr>
              <a:defRPr>
                <a:cs typeface="David" pitchFamily="2" charset="-79"/>
              </a:defRPr>
            </a:lvl4pPr>
            <a:lvl5pPr>
              <a:defRPr>
                <a:cs typeface="David" pitchFamily="2" charset="-79"/>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Tree>
    <p:extLst>
      <p:ext uri="{BB962C8B-B14F-4D97-AF65-F5344CB8AC3E}">
        <p14:creationId xmlns:p14="http://schemas.microsoft.com/office/powerpoint/2010/main" val="1309247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E7517E5-CB6F-47FC-BB2E-B3EA7A392A75}"/>
              </a:ext>
            </a:extLst>
          </p:cNvPr>
          <p:cNvSpPr>
            <a:spLocks noGrp="1"/>
          </p:cNvSpPr>
          <p:nvPr>
            <p:ph type="pic" sz="quarter" idx="15"/>
          </p:nvPr>
        </p:nvSpPr>
        <p:spPr>
          <a:xfrm>
            <a:off x="0" y="1"/>
            <a:ext cx="12192000" cy="6857999"/>
          </a:xfrm>
        </p:spPr>
        <p:txBody>
          <a:bodyPr anchor="ctr" anchorCtr="0">
            <a:normAutofit/>
          </a:bodyPr>
          <a:lstStyle>
            <a:lvl1pPr marL="0" indent="0" algn="ctr">
              <a:buNone/>
              <a:defRPr sz="1385"/>
            </a:lvl1pPr>
          </a:lstStyle>
          <a:p>
            <a:r>
              <a:rPr lang="en-US"/>
              <a:t>Click icon to add picture</a:t>
            </a:r>
            <a:endParaRPr lang="en-US" dirty="0"/>
          </a:p>
        </p:txBody>
      </p:sp>
      <p:sp>
        <p:nvSpPr>
          <p:cNvPr id="16" name="Text Placeholder 15">
            <a:extLst>
              <a:ext uri="{FF2B5EF4-FFF2-40B4-BE49-F238E27FC236}">
                <a16:creationId xmlns:a16="http://schemas.microsoft.com/office/drawing/2014/main" id="{FE33AEC2-89CF-4DD2-BC32-9020D6E25752}"/>
              </a:ext>
            </a:extLst>
          </p:cNvPr>
          <p:cNvSpPr>
            <a:spLocks noGrp="1"/>
          </p:cNvSpPr>
          <p:nvPr>
            <p:ph type="body" sz="quarter" idx="13" hasCustomPrompt="1"/>
          </p:nvPr>
        </p:nvSpPr>
        <p:spPr>
          <a:xfrm>
            <a:off x="0" y="609506"/>
            <a:ext cx="12192000" cy="584082"/>
          </a:xfrm>
          <a:noFill/>
        </p:spPr>
        <p:txBody>
          <a:bodyPr anchor="ctr" anchorCtr="0">
            <a:normAutofit/>
          </a:bodyPr>
          <a:lstStyle>
            <a:lvl1pPr marL="0" indent="0" algn="ctr">
              <a:lnSpc>
                <a:spcPct val="80000"/>
              </a:lnSpc>
              <a:spcBef>
                <a:spcPts val="0"/>
              </a:spcBef>
              <a:buNone/>
              <a:defRPr lang="en-US" sz="3323" b="1" i="0" kern="1200" dirty="0" smtClean="0">
                <a:solidFill>
                  <a:schemeClr val="accent1"/>
                </a:solidFill>
                <a:latin typeface="+mj-lt"/>
                <a:ea typeface="+mn-ea"/>
                <a:cs typeface="Arial" panose="020B0604020202020204" pitchFamily="34" charset="0"/>
              </a:defRPr>
            </a:lvl1pPr>
            <a:lvl2pPr marL="422031" indent="0" algn="ctr">
              <a:buNone/>
              <a:defRPr lang="en-US" sz="3738" i="1" kern="1200" dirty="0" smtClean="0">
                <a:solidFill>
                  <a:schemeClr val="accent4"/>
                </a:solidFill>
                <a:latin typeface="Lucida Handwriting" panose="03010101010101010101" pitchFamily="66" charset="0"/>
                <a:ea typeface="+mn-ea"/>
                <a:cs typeface="Arial" panose="020B0604020202020204" pitchFamily="34" charset="0"/>
              </a:defRPr>
            </a:lvl2pPr>
            <a:lvl3pPr marL="844063" indent="0" algn="ctr">
              <a:buNone/>
              <a:defRPr lang="en-US" sz="3738" i="1" kern="1200" dirty="0" smtClean="0">
                <a:solidFill>
                  <a:schemeClr val="accent4"/>
                </a:solidFill>
                <a:latin typeface="Lucida Handwriting" panose="03010101010101010101" pitchFamily="66" charset="0"/>
                <a:ea typeface="+mn-ea"/>
                <a:cs typeface="Arial" panose="020B0604020202020204" pitchFamily="34" charset="0"/>
              </a:defRPr>
            </a:lvl3pPr>
            <a:lvl4pPr marL="1266094" indent="0" algn="ctr">
              <a:buNone/>
              <a:defRPr lang="en-US" sz="3738" i="1" kern="1200" dirty="0" smtClean="0">
                <a:solidFill>
                  <a:schemeClr val="accent4"/>
                </a:solidFill>
                <a:latin typeface="Lucida Handwriting" panose="03010101010101010101" pitchFamily="66" charset="0"/>
                <a:ea typeface="+mn-ea"/>
                <a:cs typeface="Arial" panose="020B0604020202020204" pitchFamily="34" charset="0"/>
              </a:defRPr>
            </a:lvl4pPr>
            <a:lvl5pPr marL="1688126" indent="0" algn="ctr">
              <a:buNone/>
              <a:defRPr lang="en-US" sz="3738" i="1" kern="1200" dirty="0">
                <a:solidFill>
                  <a:schemeClr val="accent4"/>
                </a:solidFill>
                <a:latin typeface="Lucida Handwriting" panose="03010101010101010101" pitchFamily="66" charset="0"/>
                <a:ea typeface="+mn-ea"/>
                <a:cs typeface="Arial" panose="020B0604020202020204" pitchFamily="34" charset="0"/>
              </a:defRPr>
            </a:lvl5pPr>
          </a:lstStyle>
          <a:p>
            <a:pPr lvl="0"/>
            <a:r>
              <a:rPr lang="en-US" dirty="0"/>
              <a:t>ALLAN MATTSON</a:t>
            </a:r>
          </a:p>
        </p:txBody>
      </p:sp>
      <p:sp>
        <p:nvSpPr>
          <p:cNvPr id="3" name="Subtitle 2">
            <a:extLst>
              <a:ext uri="{FF2B5EF4-FFF2-40B4-BE49-F238E27FC236}">
                <a16:creationId xmlns:a16="http://schemas.microsoft.com/office/drawing/2014/main" id="{F1FB117C-9559-4A1B-9901-3C29242FE548}"/>
              </a:ext>
            </a:extLst>
          </p:cNvPr>
          <p:cNvSpPr>
            <a:spLocks noGrp="1"/>
          </p:cNvSpPr>
          <p:nvPr>
            <p:ph type="subTitle" idx="1" hasCustomPrompt="1"/>
          </p:nvPr>
        </p:nvSpPr>
        <p:spPr>
          <a:xfrm>
            <a:off x="0" y="4977290"/>
            <a:ext cx="12192000" cy="346686"/>
          </a:xfrm>
          <a:noFill/>
        </p:spPr>
        <p:txBody>
          <a:bodyPr anchor="ctr" anchorCtr="0">
            <a:normAutofit/>
          </a:bodyPr>
          <a:lstStyle>
            <a:lvl1pPr marL="0" indent="0" algn="ctr" defTabSz="633039" rtl="0" eaLnBrk="1" latinLnBrk="0" hangingPunct="1">
              <a:lnSpc>
                <a:spcPct val="85000"/>
              </a:lnSpc>
              <a:spcBef>
                <a:spcPts val="0"/>
              </a:spcBef>
              <a:buNone/>
              <a:defRPr lang="en-US" sz="1869" i="0" kern="1200" dirty="0">
                <a:solidFill>
                  <a:schemeClr val="bg1">
                    <a:alpha val="65000"/>
                  </a:schemeClr>
                </a:solidFill>
                <a:latin typeface="+mj-lt"/>
                <a:ea typeface="+mn-ea"/>
                <a:cs typeface="+mn-cs"/>
              </a:defRPr>
            </a:lvl1pPr>
            <a:lvl2pPr marL="422032" indent="0" algn="ctr">
              <a:buNone/>
              <a:defRPr sz="1846"/>
            </a:lvl2pPr>
            <a:lvl3pPr marL="844063" indent="0" algn="ctr">
              <a:buNone/>
              <a:defRPr sz="1662"/>
            </a:lvl3pPr>
            <a:lvl4pPr marL="1266094" indent="0" algn="ctr">
              <a:buNone/>
              <a:defRPr sz="1477"/>
            </a:lvl4pPr>
            <a:lvl5pPr marL="1688126" indent="0" algn="ctr">
              <a:buNone/>
              <a:defRPr sz="1477"/>
            </a:lvl5pPr>
            <a:lvl6pPr marL="2110157" indent="0" algn="ctr">
              <a:buNone/>
              <a:defRPr sz="1477"/>
            </a:lvl6pPr>
            <a:lvl7pPr marL="2532188" indent="0" algn="ctr">
              <a:buNone/>
              <a:defRPr sz="1477"/>
            </a:lvl7pPr>
            <a:lvl8pPr marL="2954219" indent="0" algn="ctr">
              <a:buNone/>
              <a:defRPr sz="1477"/>
            </a:lvl8pPr>
            <a:lvl9pPr marL="3376251" indent="0" algn="ctr">
              <a:buNone/>
              <a:defRPr sz="1477"/>
            </a:lvl9pPr>
          </a:lstStyle>
          <a:p>
            <a:r>
              <a:rPr lang="en-US" dirty="0"/>
              <a:t>MAKE YOUR DREAM A REALITY</a:t>
            </a:r>
          </a:p>
        </p:txBody>
      </p:sp>
      <p:sp>
        <p:nvSpPr>
          <p:cNvPr id="2" name="Title 1">
            <a:extLst>
              <a:ext uri="{FF2B5EF4-FFF2-40B4-BE49-F238E27FC236}">
                <a16:creationId xmlns:a16="http://schemas.microsoft.com/office/drawing/2014/main" id="{C8092771-246C-4ADE-9BF0-EFF146686085}"/>
              </a:ext>
            </a:extLst>
          </p:cNvPr>
          <p:cNvSpPr>
            <a:spLocks noGrp="1"/>
          </p:cNvSpPr>
          <p:nvPr>
            <p:ph type="ctrTitle" hasCustomPrompt="1"/>
          </p:nvPr>
        </p:nvSpPr>
        <p:spPr>
          <a:xfrm>
            <a:off x="-2" y="5441814"/>
            <a:ext cx="12192000" cy="945000"/>
          </a:xfrm>
          <a:solidFill>
            <a:schemeClr val="accent1">
              <a:lumMod val="50000"/>
              <a:alpha val="50000"/>
            </a:schemeClr>
          </a:solidFill>
        </p:spPr>
        <p:txBody>
          <a:bodyPr tIns="144000" anchor="ctr" anchorCtr="0">
            <a:noAutofit/>
          </a:bodyPr>
          <a:lstStyle>
            <a:lvl1pPr algn="ctr">
              <a:lnSpc>
                <a:spcPct val="80000"/>
              </a:lnSpc>
              <a:defRPr lang="en-US" sz="4846" b="1" kern="1200" dirty="0">
                <a:solidFill>
                  <a:schemeClr val="bg1"/>
                </a:solidFill>
                <a:latin typeface="+mn-lt"/>
                <a:ea typeface="+mj-ea"/>
                <a:cs typeface="+mj-cs"/>
              </a:defRPr>
            </a:lvl1pPr>
          </a:lstStyle>
          <a:p>
            <a:r>
              <a:rPr lang="en-US" dirty="0"/>
              <a:t>INSPIRATION</a:t>
            </a:r>
          </a:p>
        </p:txBody>
      </p:sp>
      <p:sp>
        <p:nvSpPr>
          <p:cNvPr id="6" name="Text Placeholder 5">
            <a:extLst>
              <a:ext uri="{FF2B5EF4-FFF2-40B4-BE49-F238E27FC236}">
                <a16:creationId xmlns:a16="http://schemas.microsoft.com/office/drawing/2014/main" id="{E1735485-8BEE-46F6-88A2-DDB45D1CC21B}"/>
              </a:ext>
            </a:extLst>
          </p:cNvPr>
          <p:cNvSpPr>
            <a:spLocks noGrp="1"/>
          </p:cNvSpPr>
          <p:nvPr>
            <p:ph type="body" sz="quarter" idx="16" hasCustomPrompt="1"/>
          </p:nvPr>
        </p:nvSpPr>
        <p:spPr>
          <a:xfrm>
            <a:off x="0" y="180472"/>
            <a:ext cx="12192000" cy="528638"/>
          </a:xfrm>
        </p:spPr>
        <p:txBody>
          <a:bodyPr anchor="ctr" anchorCtr="0">
            <a:noAutofit/>
          </a:bodyPr>
          <a:lstStyle>
            <a:lvl1pPr marL="0" indent="0" algn="ctr">
              <a:buNone/>
              <a:defRPr sz="1454">
                <a:solidFill>
                  <a:schemeClr val="accent1">
                    <a:alpha val="65000"/>
                  </a:schemeClr>
                </a:solidFill>
                <a:latin typeface="+mj-lt"/>
              </a:defRPr>
            </a:lvl1pPr>
            <a:lvl2pPr marL="422031" indent="0">
              <a:buNone/>
              <a:defRPr sz="1662">
                <a:latin typeface="+mj-lt"/>
              </a:defRPr>
            </a:lvl2pPr>
            <a:lvl3pPr marL="844063" indent="0">
              <a:buNone/>
              <a:defRPr sz="1662">
                <a:latin typeface="+mj-lt"/>
              </a:defRPr>
            </a:lvl3pPr>
            <a:lvl4pPr marL="1266094" indent="0">
              <a:buNone/>
              <a:defRPr sz="1662">
                <a:latin typeface="+mj-lt"/>
              </a:defRPr>
            </a:lvl4pPr>
            <a:lvl5pPr marL="1688126" indent="0">
              <a:buNone/>
              <a:defRPr sz="1662">
                <a:latin typeface="+mj-lt"/>
              </a:defRPr>
            </a:lvl5pPr>
          </a:lstStyle>
          <a:p>
            <a:pPr lvl="0"/>
            <a:r>
              <a:rPr lang="en-US" dirty="0"/>
              <a:t>FROM THE NEW YORK TIMES BESTSELLER</a:t>
            </a:r>
          </a:p>
        </p:txBody>
      </p:sp>
    </p:spTree>
    <p:extLst>
      <p:ext uri="{BB962C8B-B14F-4D97-AF65-F5344CB8AC3E}">
        <p14:creationId xmlns:p14="http://schemas.microsoft.com/office/powerpoint/2010/main" val="218384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4">
            <a:lumMod val="50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E26CF3A-F55E-E544-9FB2-7100E5D01487}"/>
              </a:ext>
            </a:extLst>
          </p:cNvPr>
          <p:cNvSpPr/>
          <p:nvPr userDrawn="1"/>
        </p:nvSpPr>
        <p:spPr>
          <a:xfrm>
            <a:off x="0" y="0"/>
            <a:ext cx="12192000" cy="835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hidden="1">
            <a:extLst>
              <a:ext uri="{FF2B5EF4-FFF2-40B4-BE49-F238E27FC236}">
                <a16:creationId xmlns:a16="http://schemas.microsoft.com/office/drawing/2014/main" id="{E8C10ABA-8587-C140-975A-2657A46279AA}"/>
              </a:ext>
            </a:extLst>
          </p:cNvPr>
          <p:cNvSpPr>
            <a:spLocks noGrp="1"/>
          </p:cNvSpPr>
          <p:nvPr>
            <p:ph type="title" hasCustomPrompt="1"/>
          </p:nvPr>
        </p:nvSpPr>
        <p:spPr>
          <a:xfrm>
            <a:off x="674995" y="304990"/>
            <a:ext cx="9122092" cy="401648"/>
          </a:xfrm>
        </p:spPr>
        <p:txBody>
          <a:bodyPr lIns="0" rIns="0">
            <a:noAutofit/>
          </a:bodyPr>
          <a:lstStyle>
            <a:lvl1pPr>
              <a:defRPr sz="2700" b="0" i="0">
                <a:solidFill>
                  <a:schemeClr val="accent4">
                    <a:lumMod val="50000"/>
                  </a:schemeClr>
                </a:solidFill>
                <a:latin typeface="+mn-lt"/>
              </a:defRPr>
            </a:lvl1pPr>
          </a:lstStyle>
          <a:p>
            <a:r>
              <a:rPr lang="en-US" noProof="0"/>
              <a:t>NAME HERE</a:t>
            </a:r>
          </a:p>
        </p:txBody>
      </p:sp>
      <p:sp>
        <p:nvSpPr>
          <p:cNvPr id="20" name="Text Placeholder 18" hidden="1">
            <a:extLst>
              <a:ext uri="{FF2B5EF4-FFF2-40B4-BE49-F238E27FC236}">
                <a16:creationId xmlns:a16="http://schemas.microsoft.com/office/drawing/2014/main" id="{5B977851-1691-7D44-B07D-01B553D09910}"/>
              </a:ext>
            </a:extLst>
          </p:cNvPr>
          <p:cNvSpPr>
            <a:spLocks noGrp="1"/>
          </p:cNvSpPr>
          <p:nvPr>
            <p:ph type="body" sz="quarter" idx="11" hasCustomPrompt="1"/>
          </p:nvPr>
        </p:nvSpPr>
        <p:spPr>
          <a:xfrm>
            <a:off x="6159672" y="4722297"/>
            <a:ext cx="2727934" cy="175739"/>
          </a:xfrm>
        </p:spPr>
        <p:txBody>
          <a:bodyPr lIns="0" rIns="0" anchor="ctr">
            <a:noAutofit/>
          </a:bodyPr>
          <a:lstStyle>
            <a:lvl1pPr marL="0" indent="0">
              <a:buNone/>
              <a:defRPr sz="90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EDUCATION</a:t>
            </a:r>
          </a:p>
        </p:txBody>
      </p:sp>
      <p:sp>
        <p:nvSpPr>
          <p:cNvPr id="25" name="Text Placeholder 18" hidden="1">
            <a:extLst>
              <a:ext uri="{FF2B5EF4-FFF2-40B4-BE49-F238E27FC236}">
                <a16:creationId xmlns:a16="http://schemas.microsoft.com/office/drawing/2014/main" id="{420A5075-C2B7-444D-BC6C-6938ACA01FF6}"/>
              </a:ext>
            </a:extLst>
          </p:cNvPr>
          <p:cNvSpPr>
            <a:spLocks noGrp="1"/>
          </p:cNvSpPr>
          <p:nvPr>
            <p:ph type="body" sz="quarter" idx="12" hasCustomPrompt="1"/>
          </p:nvPr>
        </p:nvSpPr>
        <p:spPr>
          <a:xfrm>
            <a:off x="7289827" y="4952897"/>
            <a:ext cx="2417739" cy="203306"/>
          </a:xfrm>
        </p:spPr>
        <p:txBody>
          <a:bodyPr lIns="0" rIns="0" anchor="ctr">
            <a:normAutofit/>
          </a:bodyPr>
          <a:lstStyle>
            <a:lvl1pPr marL="0" indent="0">
              <a:buNone/>
              <a:defRPr sz="90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School Name</a:t>
            </a:r>
          </a:p>
        </p:txBody>
      </p:sp>
      <p:sp>
        <p:nvSpPr>
          <p:cNvPr id="30" name="Text Placeholder 18" hidden="1">
            <a:extLst>
              <a:ext uri="{FF2B5EF4-FFF2-40B4-BE49-F238E27FC236}">
                <a16:creationId xmlns:a16="http://schemas.microsoft.com/office/drawing/2014/main" id="{5C2D1E8C-5EC6-3F41-93FE-E77D60FCAF9D}"/>
              </a:ext>
            </a:extLst>
          </p:cNvPr>
          <p:cNvSpPr>
            <a:spLocks noGrp="1"/>
          </p:cNvSpPr>
          <p:nvPr>
            <p:ph type="body" sz="quarter" idx="13" hasCustomPrompt="1"/>
          </p:nvPr>
        </p:nvSpPr>
        <p:spPr>
          <a:xfrm>
            <a:off x="7289827" y="5132451"/>
            <a:ext cx="2417739" cy="152747"/>
          </a:xfrm>
        </p:spPr>
        <p:txBody>
          <a:bodyPr lIns="0" rIns="0" anchor="ctr">
            <a:noAutofit/>
          </a:bodyPr>
          <a:lstStyle>
            <a:lvl1pPr marL="0" indent="0">
              <a:buNone/>
              <a:defRPr sz="900">
                <a:solidFill>
                  <a:schemeClr val="bg1"/>
                </a:solidFill>
                <a:latin typeface="+mj-lt"/>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[Date From]-[To]</a:t>
            </a:r>
          </a:p>
        </p:txBody>
      </p:sp>
      <p:sp>
        <p:nvSpPr>
          <p:cNvPr id="31" name="Text Placeholder 18" hidden="1">
            <a:extLst>
              <a:ext uri="{FF2B5EF4-FFF2-40B4-BE49-F238E27FC236}">
                <a16:creationId xmlns:a16="http://schemas.microsoft.com/office/drawing/2014/main" id="{5262C941-7E67-EA41-A288-3F705E28D280}"/>
              </a:ext>
            </a:extLst>
          </p:cNvPr>
          <p:cNvSpPr>
            <a:spLocks noGrp="1"/>
          </p:cNvSpPr>
          <p:nvPr>
            <p:ph type="body" sz="quarter" idx="14" hasCustomPrompt="1"/>
          </p:nvPr>
        </p:nvSpPr>
        <p:spPr>
          <a:xfrm>
            <a:off x="7289827" y="5277059"/>
            <a:ext cx="2417739" cy="152747"/>
          </a:xfrm>
        </p:spPr>
        <p:txBody>
          <a:bodyPr lIns="0" rIns="0" anchor="ctr">
            <a:noAutofit/>
          </a:bodyPr>
          <a:lstStyle>
            <a:lvl1pPr marL="0" indent="0">
              <a:buNone/>
              <a:defRPr sz="900" i="1">
                <a:solidFill>
                  <a:schemeClr val="bg1"/>
                </a:solidFill>
                <a:latin typeface="+mj-lt"/>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[Name of Degree]</a:t>
            </a:r>
          </a:p>
        </p:txBody>
      </p:sp>
      <p:sp>
        <p:nvSpPr>
          <p:cNvPr id="42" name="Text Placeholder 18" hidden="1">
            <a:extLst>
              <a:ext uri="{FF2B5EF4-FFF2-40B4-BE49-F238E27FC236}">
                <a16:creationId xmlns:a16="http://schemas.microsoft.com/office/drawing/2014/main" id="{BF56832D-FE58-2F46-9555-1CCA6C0981CF}"/>
              </a:ext>
            </a:extLst>
          </p:cNvPr>
          <p:cNvSpPr>
            <a:spLocks noGrp="1"/>
          </p:cNvSpPr>
          <p:nvPr>
            <p:ph type="body" sz="quarter" idx="15" hasCustomPrompt="1"/>
          </p:nvPr>
        </p:nvSpPr>
        <p:spPr>
          <a:xfrm>
            <a:off x="10496772" y="5280172"/>
            <a:ext cx="1233248" cy="151883"/>
          </a:xfrm>
        </p:spPr>
        <p:txBody>
          <a:bodyPr lIns="0" rIns="0" anchor="ctr">
            <a:normAutofit/>
          </a:bodyPr>
          <a:lstStyle>
            <a:lvl1pPr marL="0" indent="0" algn="ctr">
              <a:buNone/>
              <a:defRPr sz="105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GPA</a:t>
            </a:r>
          </a:p>
        </p:txBody>
      </p:sp>
      <p:sp>
        <p:nvSpPr>
          <p:cNvPr id="43" name="Text Placeholder 18" hidden="1">
            <a:extLst>
              <a:ext uri="{FF2B5EF4-FFF2-40B4-BE49-F238E27FC236}">
                <a16:creationId xmlns:a16="http://schemas.microsoft.com/office/drawing/2014/main" id="{FDF93C53-2C8A-884C-B211-EF7B46AB70A6}"/>
              </a:ext>
            </a:extLst>
          </p:cNvPr>
          <p:cNvSpPr>
            <a:spLocks noGrp="1"/>
          </p:cNvSpPr>
          <p:nvPr>
            <p:ph type="body" sz="quarter" idx="16" hasCustomPrompt="1"/>
          </p:nvPr>
        </p:nvSpPr>
        <p:spPr>
          <a:xfrm>
            <a:off x="10496772" y="4990067"/>
            <a:ext cx="1233248" cy="295164"/>
          </a:xfrm>
        </p:spPr>
        <p:txBody>
          <a:bodyPr lIns="0" rIns="0" anchor="ctr">
            <a:noAutofit/>
          </a:bodyPr>
          <a:lstStyle>
            <a:lvl1pPr marL="0" indent="0" algn="ctr">
              <a:buNone/>
              <a:defRPr sz="2400" b="1">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4.0</a:t>
            </a:r>
          </a:p>
        </p:txBody>
      </p:sp>
      <p:sp>
        <p:nvSpPr>
          <p:cNvPr id="96" name="Text Placeholder 8" hidden="1">
            <a:extLst>
              <a:ext uri="{FF2B5EF4-FFF2-40B4-BE49-F238E27FC236}">
                <a16:creationId xmlns:a16="http://schemas.microsoft.com/office/drawing/2014/main" id="{2B1A41A9-8C5A-224E-9B99-968DDF5B8251}"/>
              </a:ext>
            </a:extLst>
          </p:cNvPr>
          <p:cNvSpPr>
            <a:spLocks noGrp="1"/>
          </p:cNvSpPr>
          <p:nvPr>
            <p:ph type="body" sz="quarter" idx="26" hasCustomPrompt="1"/>
          </p:nvPr>
        </p:nvSpPr>
        <p:spPr>
          <a:xfrm>
            <a:off x="674995" y="1177008"/>
            <a:ext cx="5201090" cy="186607"/>
          </a:xfrm>
        </p:spPr>
        <p:txBody>
          <a:bodyPr lIns="0" rIns="0" anchor="ctr">
            <a:noAutofit/>
          </a:bodyPr>
          <a:lstStyle>
            <a:lvl1pPr marL="0" indent="0">
              <a:buNone/>
              <a:defRPr sz="825" b="0" i="0">
                <a:solidFill>
                  <a:schemeClr val="bg1"/>
                </a:solidFill>
              </a:defRPr>
            </a:lvl1pPr>
          </a:lstStyle>
          <a:p>
            <a:pPr lvl="0"/>
            <a:r>
              <a:rPr lang="en-US" noProof="0"/>
              <a:t>Company Name | Job Title</a:t>
            </a:r>
          </a:p>
        </p:txBody>
      </p:sp>
      <p:sp>
        <p:nvSpPr>
          <p:cNvPr id="97" name="Text Placeholder 8" hidden="1">
            <a:extLst>
              <a:ext uri="{FF2B5EF4-FFF2-40B4-BE49-F238E27FC236}">
                <a16:creationId xmlns:a16="http://schemas.microsoft.com/office/drawing/2014/main" id="{621A3ADB-23BD-8F43-BACD-95921D4463F0}"/>
              </a:ext>
            </a:extLst>
          </p:cNvPr>
          <p:cNvSpPr>
            <a:spLocks noGrp="1"/>
          </p:cNvSpPr>
          <p:nvPr>
            <p:ph type="body" sz="quarter" idx="27" hasCustomPrompt="1"/>
          </p:nvPr>
        </p:nvSpPr>
        <p:spPr>
          <a:xfrm>
            <a:off x="674995" y="1395268"/>
            <a:ext cx="5201090" cy="108329"/>
          </a:xfrm>
        </p:spPr>
        <p:txBody>
          <a:bodyPr lIns="0" rIns="0" anchor="ctr">
            <a:noAutofit/>
          </a:bodyPr>
          <a:lstStyle>
            <a:lvl1pPr marL="0" indent="0">
              <a:buNone/>
              <a:defRPr sz="750" b="0" i="0">
                <a:solidFill>
                  <a:schemeClr val="bg1"/>
                </a:solidFill>
              </a:defRPr>
            </a:lvl1pPr>
          </a:lstStyle>
          <a:p>
            <a:pPr lvl="0"/>
            <a:r>
              <a:rPr lang="en-US" noProof="0"/>
              <a:t>[Dates From]-[To]</a:t>
            </a:r>
          </a:p>
        </p:txBody>
      </p:sp>
      <p:sp>
        <p:nvSpPr>
          <p:cNvPr id="98" name="Text Placeholder 8" hidden="1">
            <a:extLst>
              <a:ext uri="{FF2B5EF4-FFF2-40B4-BE49-F238E27FC236}">
                <a16:creationId xmlns:a16="http://schemas.microsoft.com/office/drawing/2014/main" id="{D6D17EAF-2F02-AA4A-8E44-8B309C23BE74}"/>
              </a:ext>
            </a:extLst>
          </p:cNvPr>
          <p:cNvSpPr>
            <a:spLocks noGrp="1"/>
          </p:cNvSpPr>
          <p:nvPr>
            <p:ph type="body" sz="quarter" idx="28" hasCustomPrompt="1"/>
          </p:nvPr>
        </p:nvSpPr>
        <p:spPr>
          <a:xfrm>
            <a:off x="674994" y="1542211"/>
            <a:ext cx="5201088" cy="513281"/>
          </a:xfrm>
        </p:spPr>
        <p:txBody>
          <a:bodyPr lIns="0" tIns="0" rIns="0" anchor="t">
            <a:noAutofit/>
          </a:bodyPr>
          <a:lstStyle>
            <a:lvl1pPr marL="0" indent="0">
              <a:lnSpc>
                <a:spcPct val="100000"/>
              </a:lnSpc>
              <a:buNone/>
              <a:defRPr sz="750" b="0" i="0">
                <a:solidFill>
                  <a:schemeClr val="bg1"/>
                </a:solidFill>
                <a:latin typeface="+mj-lt"/>
              </a:defRPr>
            </a:lvl1pPr>
          </a:lstStyle>
          <a:p>
            <a:pPr lvl="0"/>
            <a:r>
              <a:rPr lang="en-US" noProof="0"/>
              <a:t>Lorem ipsum dolor sit amet, consectetur adipiscing elit, sed do eiusmod tempor incididunt ut labore et dolore magna aliqua. Ut enim ad minim veniam, quis nostrud exercitation.</a:t>
            </a:r>
          </a:p>
        </p:txBody>
      </p:sp>
      <p:sp>
        <p:nvSpPr>
          <p:cNvPr id="99" name="Text Placeholder 8" hidden="1">
            <a:extLst>
              <a:ext uri="{FF2B5EF4-FFF2-40B4-BE49-F238E27FC236}">
                <a16:creationId xmlns:a16="http://schemas.microsoft.com/office/drawing/2014/main" id="{6E210A9C-46CF-E34B-8A51-F4EB49C0E818}"/>
              </a:ext>
            </a:extLst>
          </p:cNvPr>
          <p:cNvSpPr>
            <a:spLocks noGrp="1"/>
          </p:cNvSpPr>
          <p:nvPr>
            <p:ph type="body" sz="quarter" idx="29" hasCustomPrompt="1"/>
          </p:nvPr>
        </p:nvSpPr>
        <p:spPr>
          <a:xfrm>
            <a:off x="674995" y="859070"/>
            <a:ext cx="5201090" cy="219938"/>
          </a:xfrm>
        </p:spPr>
        <p:txBody>
          <a:bodyPr lIns="0" rIns="0" anchor="ctr">
            <a:normAutofit/>
          </a:bodyPr>
          <a:lstStyle>
            <a:lvl1pPr marL="0" indent="0">
              <a:buNone/>
              <a:defRPr sz="900" b="0" i="0">
                <a:solidFill>
                  <a:schemeClr val="bg1"/>
                </a:solidFill>
              </a:defRPr>
            </a:lvl1pPr>
          </a:lstStyle>
          <a:p>
            <a:pPr lvl="0"/>
            <a:r>
              <a:rPr lang="en-US" noProof="0"/>
              <a:t>EXPERIENCE</a:t>
            </a:r>
          </a:p>
        </p:txBody>
      </p:sp>
      <p:sp>
        <p:nvSpPr>
          <p:cNvPr id="104" name="Text Placeholder 8" hidden="1">
            <a:extLst>
              <a:ext uri="{FF2B5EF4-FFF2-40B4-BE49-F238E27FC236}">
                <a16:creationId xmlns:a16="http://schemas.microsoft.com/office/drawing/2014/main" id="{5B112CE7-45E8-2E43-A633-DB4096453E16}"/>
              </a:ext>
            </a:extLst>
          </p:cNvPr>
          <p:cNvSpPr>
            <a:spLocks noGrp="1"/>
          </p:cNvSpPr>
          <p:nvPr>
            <p:ph type="body" sz="quarter" idx="30" hasCustomPrompt="1"/>
          </p:nvPr>
        </p:nvSpPr>
        <p:spPr>
          <a:xfrm>
            <a:off x="674995" y="2130444"/>
            <a:ext cx="5201090" cy="186607"/>
          </a:xfrm>
        </p:spPr>
        <p:txBody>
          <a:bodyPr lIns="0" rIns="0" anchor="ctr">
            <a:noAutofit/>
          </a:bodyPr>
          <a:lstStyle>
            <a:lvl1pPr marL="0" indent="0">
              <a:buNone/>
              <a:defRPr sz="825" b="0" i="0">
                <a:solidFill>
                  <a:schemeClr val="bg1"/>
                </a:solidFill>
              </a:defRPr>
            </a:lvl1pPr>
          </a:lstStyle>
          <a:p>
            <a:pPr lvl="0"/>
            <a:r>
              <a:rPr lang="en-US" noProof="0"/>
              <a:t>Company Name | Job Title</a:t>
            </a:r>
          </a:p>
        </p:txBody>
      </p:sp>
      <p:sp>
        <p:nvSpPr>
          <p:cNvPr id="105" name="Text Placeholder 8" hidden="1">
            <a:extLst>
              <a:ext uri="{FF2B5EF4-FFF2-40B4-BE49-F238E27FC236}">
                <a16:creationId xmlns:a16="http://schemas.microsoft.com/office/drawing/2014/main" id="{57C75573-1BA8-C749-8829-0A0E96DACB4F}"/>
              </a:ext>
            </a:extLst>
          </p:cNvPr>
          <p:cNvSpPr>
            <a:spLocks noGrp="1"/>
          </p:cNvSpPr>
          <p:nvPr>
            <p:ph type="body" sz="quarter" idx="31" hasCustomPrompt="1"/>
          </p:nvPr>
        </p:nvSpPr>
        <p:spPr>
          <a:xfrm>
            <a:off x="674995" y="2348703"/>
            <a:ext cx="5201090" cy="108329"/>
          </a:xfrm>
        </p:spPr>
        <p:txBody>
          <a:bodyPr lIns="0" rIns="0" anchor="ctr">
            <a:noAutofit/>
          </a:bodyPr>
          <a:lstStyle>
            <a:lvl1pPr marL="0" indent="0">
              <a:buNone/>
              <a:defRPr sz="750" b="0" i="0">
                <a:solidFill>
                  <a:schemeClr val="bg1"/>
                </a:solidFill>
              </a:defRPr>
            </a:lvl1pPr>
          </a:lstStyle>
          <a:p>
            <a:pPr lvl="0"/>
            <a:r>
              <a:rPr lang="en-US" noProof="0"/>
              <a:t>[Dates From]-[To]</a:t>
            </a:r>
          </a:p>
        </p:txBody>
      </p:sp>
      <p:sp>
        <p:nvSpPr>
          <p:cNvPr id="106" name="Text Placeholder 8" hidden="1">
            <a:extLst>
              <a:ext uri="{FF2B5EF4-FFF2-40B4-BE49-F238E27FC236}">
                <a16:creationId xmlns:a16="http://schemas.microsoft.com/office/drawing/2014/main" id="{03288328-BBC2-C043-ABA7-6DE1329DE976}"/>
              </a:ext>
            </a:extLst>
          </p:cNvPr>
          <p:cNvSpPr>
            <a:spLocks noGrp="1"/>
          </p:cNvSpPr>
          <p:nvPr>
            <p:ph type="body" sz="quarter" idx="32" hasCustomPrompt="1"/>
          </p:nvPr>
        </p:nvSpPr>
        <p:spPr>
          <a:xfrm>
            <a:off x="674994" y="2495645"/>
            <a:ext cx="5201088" cy="501743"/>
          </a:xfrm>
        </p:spPr>
        <p:txBody>
          <a:bodyPr lIns="0" tIns="0" rIns="0" anchor="t">
            <a:noAutofit/>
          </a:bodyPr>
          <a:lstStyle>
            <a:lvl1pPr marL="0" indent="0">
              <a:lnSpc>
                <a:spcPct val="100000"/>
              </a:lnSpc>
              <a:buNone/>
              <a:defRPr sz="750" b="0" i="0">
                <a:solidFill>
                  <a:schemeClr val="bg1"/>
                </a:solidFill>
                <a:latin typeface="+mj-lt"/>
              </a:defRPr>
            </a:lvl1pPr>
          </a:lstStyle>
          <a:p>
            <a:pPr lvl="0"/>
            <a:r>
              <a:rPr lang="en-US" noProof="0"/>
              <a:t>Lorem ipsum dolor sit amet, consectetur adipiscing elit, sed do eiusmod tempor incididunt ut labore et dolore magna aliqua. Ut enm ad minim veniam, quis nostrud exercitation.</a:t>
            </a:r>
          </a:p>
        </p:txBody>
      </p:sp>
      <p:sp>
        <p:nvSpPr>
          <p:cNvPr id="107" name="Text Placeholder 8" hidden="1">
            <a:extLst>
              <a:ext uri="{FF2B5EF4-FFF2-40B4-BE49-F238E27FC236}">
                <a16:creationId xmlns:a16="http://schemas.microsoft.com/office/drawing/2014/main" id="{82046C4E-90DA-4347-A96F-BD316B2235F4}"/>
              </a:ext>
            </a:extLst>
          </p:cNvPr>
          <p:cNvSpPr>
            <a:spLocks noGrp="1"/>
          </p:cNvSpPr>
          <p:nvPr>
            <p:ph type="body" sz="quarter" idx="33" hasCustomPrompt="1"/>
          </p:nvPr>
        </p:nvSpPr>
        <p:spPr>
          <a:xfrm>
            <a:off x="674995" y="3080295"/>
            <a:ext cx="5201090" cy="186607"/>
          </a:xfrm>
        </p:spPr>
        <p:txBody>
          <a:bodyPr lIns="0" rIns="0" anchor="ctr">
            <a:noAutofit/>
          </a:bodyPr>
          <a:lstStyle>
            <a:lvl1pPr marL="0" indent="0">
              <a:buNone/>
              <a:defRPr sz="825" b="0" i="0">
                <a:solidFill>
                  <a:schemeClr val="bg1"/>
                </a:solidFill>
              </a:defRPr>
            </a:lvl1pPr>
          </a:lstStyle>
          <a:p>
            <a:pPr lvl="0"/>
            <a:r>
              <a:rPr lang="en-US" noProof="0"/>
              <a:t>Company Name | Job Title</a:t>
            </a:r>
          </a:p>
        </p:txBody>
      </p:sp>
      <p:sp>
        <p:nvSpPr>
          <p:cNvPr id="108" name="Text Placeholder 8" hidden="1">
            <a:extLst>
              <a:ext uri="{FF2B5EF4-FFF2-40B4-BE49-F238E27FC236}">
                <a16:creationId xmlns:a16="http://schemas.microsoft.com/office/drawing/2014/main" id="{D7E3073B-1F03-B344-9CCF-D116EF964110}"/>
              </a:ext>
            </a:extLst>
          </p:cNvPr>
          <p:cNvSpPr>
            <a:spLocks noGrp="1"/>
          </p:cNvSpPr>
          <p:nvPr>
            <p:ph type="body" sz="quarter" idx="34" hasCustomPrompt="1"/>
          </p:nvPr>
        </p:nvSpPr>
        <p:spPr>
          <a:xfrm>
            <a:off x="674995" y="3298554"/>
            <a:ext cx="5201090" cy="108329"/>
          </a:xfrm>
        </p:spPr>
        <p:txBody>
          <a:bodyPr lIns="0" rIns="0" anchor="ctr">
            <a:noAutofit/>
          </a:bodyPr>
          <a:lstStyle>
            <a:lvl1pPr marL="0" indent="0">
              <a:buNone/>
              <a:defRPr sz="750" b="0" i="0">
                <a:solidFill>
                  <a:schemeClr val="bg1"/>
                </a:solidFill>
              </a:defRPr>
            </a:lvl1pPr>
          </a:lstStyle>
          <a:p>
            <a:pPr lvl="0"/>
            <a:r>
              <a:rPr lang="en-US" noProof="0"/>
              <a:t>[Dates From]-[To]</a:t>
            </a:r>
          </a:p>
        </p:txBody>
      </p:sp>
      <p:sp>
        <p:nvSpPr>
          <p:cNvPr id="109" name="Text Placeholder 8" hidden="1">
            <a:extLst>
              <a:ext uri="{FF2B5EF4-FFF2-40B4-BE49-F238E27FC236}">
                <a16:creationId xmlns:a16="http://schemas.microsoft.com/office/drawing/2014/main" id="{2EE283F0-AFCD-5741-8C35-207ABF2D6E52}"/>
              </a:ext>
            </a:extLst>
          </p:cNvPr>
          <p:cNvSpPr>
            <a:spLocks noGrp="1"/>
          </p:cNvSpPr>
          <p:nvPr>
            <p:ph type="body" sz="quarter" idx="35" hasCustomPrompt="1"/>
          </p:nvPr>
        </p:nvSpPr>
        <p:spPr>
          <a:xfrm>
            <a:off x="674994" y="3445496"/>
            <a:ext cx="5201088" cy="532049"/>
          </a:xfrm>
        </p:spPr>
        <p:txBody>
          <a:bodyPr lIns="0" tIns="0" rIns="0" anchor="t">
            <a:noAutofit/>
          </a:bodyPr>
          <a:lstStyle>
            <a:lvl1pPr marL="0" indent="0">
              <a:lnSpc>
                <a:spcPct val="100000"/>
              </a:lnSpc>
              <a:buNone/>
              <a:defRPr sz="750" b="0" i="0">
                <a:solidFill>
                  <a:schemeClr val="bg1"/>
                </a:solidFill>
                <a:latin typeface="+mj-lt"/>
              </a:defRPr>
            </a:lvl1pPr>
          </a:lstStyle>
          <a:p>
            <a:pPr lvl="0"/>
            <a:r>
              <a:rPr lang="en-US" noProof="0"/>
              <a:t>Lorem ipsum dolor sit amet, consectetur adipiscing elit, sed do eiusmod tempor incididunt ut labore et dolore magna aliqua. Ut enim ad minim veniam, quis nostrud exercitation.</a:t>
            </a:r>
          </a:p>
        </p:txBody>
      </p:sp>
      <p:sp>
        <p:nvSpPr>
          <p:cNvPr id="141" name="Text Placeholder 18" hidden="1">
            <a:extLst>
              <a:ext uri="{FF2B5EF4-FFF2-40B4-BE49-F238E27FC236}">
                <a16:creationId xmlns:a16="http://schemas.microsoft.com/office/drawing/2014/main" id="{74300729-6F26-BF4C-84B9-420C9383BB75}"/>
              </a:ext>
            </a:extLst>
          </p:cNvPr>
          <p:cNvSpPr>
            <a:spLocks noGrp="1"/>
          </p:cNvSpPr>
          <p:nvPr>
            <p:ph type="body" sz="quarter" idx="36" hasCustomPrompt="1"/>
          </p:nvPr>
        </p:nvSpPr>
        <p:spPr>
          <a:xfrm>
            <a:off x="7069155" y="5695940"/>
            <a:ext cx="4778021" cy="281800"/>
          </a:xfrm>
        </p:spPr>
        <p:txBody>
          <a:bodyPr lIns="0" rIns="0" anchor="ctr">
            <a:normAutofit/>
          </a:bodyPr>
          <a:lstStyle>
            <a:lvl1pPr marL="0" indent="0">
              <a:buNone/>
              <a:defRPr sz="1050" b="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[www.website.com]</a:t>
            </a:r>
          </a:p>
        </p:txBody>
      </p:sp>
      <p:sp>
        <p:nvSpPr>
          <p:cNvPr id="142" name="Text Placeholder 18" hidden="1">
            <a:extLst>
              <a:ext uri="{FF2B5EF4-FFF2-40B4-BE49-F238E27FC236}">
                <a16:creationId xmlns:a16="http://schemas.microsoft.com/office/drawing/2014/main" id="{DDE57839-AE02-5A48-BA9C-A372F59A8A9A}"/>
              </a:ext>
            </a:extLst>
          </p:cNvPr>
          <p:cNvSpPr>
            <a:spLocks noGrp="1"/>
          </p:cNvSpPr>
          <p:nvPr>
            <p:ph type="body" sz="quarter" idx="37" hasCustomPrompt="1"/>
          </p:nvPr>
        </p:nvSpPr>
        <p:spPr>
          <a:xfrm>
            <a:off x="7069155" y="6045435"/>
            <a:ext cx="4778021" cy="281800"/>
          </a:xfrm>
        </p:spPr>
        <p:txBody>
          <a:bodyPr lIns="0" rIns="0" anchor="ctr">
            <a:normAutofit/>
          </a:bodyPr>
          <a:lstStyle>
            <a:lvl1pPr marL="0" indent="0">
              <a:buNone/>
              <a:defRPr sz="1050" b="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[E-mail@e-mail.com]</a:t>
            </a:r>
          </a:p>
        </p:txBody>
      </p:sp>
      <p:sp>
        <p:nvSpPr>
          <p:cNvPr id="143" name="Text Placeholder 18" hidden="1">
            <a:extLst>
              <a:ext uri="{FF2B5EF4-FFF2-40B4-BE49-F238E27FC236}">
                <a16:creationId xmlns:a16="http://schemas.microsoft.com/office/drawing/2014/main" id="{D9890AB4-F0C2-C14A-AE40-76B0671D7726}"/>
              </a:ext>
            </a:extLst>
          </p:cNvPr>
          <p:cNvSpPr>
            <a:spLocks noGrp="1"/>
          </p:cNvSpPr>
          <p:nvPr>
            <p:ph type="body" sz="quarter" idx="38" hasCustomPrompt="1"/>
          </p:nvPr>
        </p:nvSpPr>
        <p:spPr>
          <a:xfrm>
            <a:off x="7069155" y="6398832"/>
            <a:ext cx="4778021" cy="281800"/>
          </a:xfrm>
        </p:spPr>
        <p:txBody>
          <a:bodyPr lIns="0" rIns="0" anchor="ctr">
            <a:normAutofit/>
          </a:bodyPr>
          <a:lstStyle>
            <a:lvl1pPr marL="0" indent="0">
              <a:buNone/>
              <a:defRPr sz="1050" b="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[Phone Number]</a:t>
            </a:r>
          </a:p>
        </p:txBody>
      </p:sp>
      <p:sp>
        <p:nvSpPr>
          <p:cNvPr id="66" name="Picture Placeholder 65">
            <a:extLst>
              <a:ext uri="{FF2B5EF4-FFF2-40B4-BE49-F238E27FC236}">
                <a16:creationId xmlns:a16="http://schemas.microsoft.com/office/drawing/2014/main" id="{D99AF921-7F38-AA4D-A86E-AAA8D030F264}"/>
              </a:ext>
            </a:extLst>
          </p:cNvPr>
          <p:cNvSpPr>
            <a:spLocks noGrp="1"/>
          </p:cNvSpPr>
          <p:nvPr>
            <p:ph type="pic" sz="quarter" idx="25"/>
          </p:nvPr>
        </p:nvSpPr>
        <p:spPr>
          <a:xfrm>
            <a:off x="9949243" y="124114"/>
            <a:ext cx="1991227" cy="840049"/>
          </a:xfrm>
          <a:prstGeom prst="ellipse">
            <a:avLst/>
          </a:prstGeom>
          <a:solidFill>
            <a:schemeClr val="bg1"/>
          </a:solidFill>
          <a:ln>
            <a:solidFill>
              <a:schemeClr val="accent3">
                <a:lumMod val="50000"/>
              </a:schemeClr>
            </a:solidFill>
          </a:ln>
          <a:effectLst>
            <a:outerShdw blurRad="63500" sx="102000" sy="102000" algn="ctr" rotWithShape="0">
              <a:prstClr val="black">
                <a:alpha val="40000"/>
              </a:prstClr>
            </a:outerShdw>
          </a:effectLst>
        </p:spPr>
        <p:txBody>
          <a:bodyPr>
            <a:noAutofit/>
          </a:bodyPr>
          <a:lstStyle>
            <a:lvl1pPr marL="0" indent="0" algn="ctr">
              <a:buNone/>
              <a:defRPr sz="750">
                <a:solidFill>
                  <a:schemeClr val="accent5">
                    <a:lumMod val="50000"/>
                  </a:schemeClr>
                </a:solidFill>
              </a:defRPr>
            </a:lvl1pPr>
          </a:lstStyle>
          <a:p>
            <a:r>
              <a:rPr lang="en-US" noProof="0"/>
              <a:t>Click icon to add picture</a:t>
            </a:r>
            <a:endParaRPr lang="en-US" noProof="0" dirty="0"/>
          </a:p>
        </p:txBody>
      </p:sp>
      <p:sp>
        <p:nvSpPr>
          <p:cNvPr id="306" name="Text Placeholder 25" hidden="1">
            <a:extLst>
              <a:ext uri="{FF2B5EF4-FFF2-40B4-BE49-F238E27FC236}">
                <a16:creationId xmlns:a16="http://schemas.microsoft.com/office/drawing/2014/main" id="{F296C2BF-1825-2C45-A87E-72A783A27BCE}"/>
              </a:ext>
            </a:extLst>
          </p:cNvPr>
          <p:cNvSpPr>
            <a:spLocks noGrp="1"/>
          </p:cNvSpPr>
          <p:nvPr>
            <p:ph type="body" sz="quarter" idx="41" hasCustomPrompt="1"/>
          </p:nvPr>
        </p:nvSpPr>
        <p:spPr>
          <a:xfrm>
            <a:off x="9618133" y="3266901"/>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POWERPOINT</a:t>
            </a:r>
          </a:p>
        </p:txBody>
      </p:sp>
      <p:sp>
        <p:nvSpPr>
          <p:cNvPr id="310" name="Text Placeholder 25" hidden="1">
            <a:extLst>
              <a:ext uri="{FF2B5EF4-FFF2-40B4-BE49-F238E27FC236}">
                <a16:creationId xmlns:a16="http://schemas.microsoft.com/office/drawing/2014/main" id="{847127D0-A2CA-244C-B0BB-449CC673F06E}"/>
              </a:ext>
            </a:extLst>
          </p:cNvPr>
          <p:cNvSpPr>
            <a:spLocks noGrp="1"/>
          </p:cNvSpPr>
          <p:nvPr>
            <p:ph type="body" sz="quarter" idx="42" hasCustomPrompt="1"/>
          </p:nvPr>
        </p:nvSpPr>
        <p:spPr>
          <a:xfrm>
            <a:off x="9618133" y="3398782"/>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SOCIAL MEDIA</a:t>
            </a:r>
          </a:p>
        </p:txBody>
      </p:sp>
      <p:sp>
        <p:nvSpPr>
          <p:cNvPr id="312" name="Text Placeholder 25" hidden="1">
            <a:extLst>
              <a:ext uri="{FF2B5EF4-FFF2-40B4-BE49-F238E27FC236}">
                <a16:creationId xmlns:a16="http://schemas.microsoft.com/office/drawing/2014/main" id="{977FAA94-5605-AD4B-8EC7-19418B74B7FC}"/>
              </a:ext>
            </a:extLst>
          </p:cNvPr>
          <p:cNvSpPr>
            <a:spLocks noGrp="1"/>
          </p:cNvSpPr>
          <p:nvPr>
            <p:ph type="body" sz="quarter" idx="43" hasCustomPrompt="1"/>
          </p:nvPr>
        </p:nvSpPr>
        <p:spPr>
          <a:xfrm>
            <a:off x="9618133" y="3526821"/>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TEAM MANAGEMENT</a:t>
            </a:r>
          </a:p>
        </p:txBody>
      </p:sp>
      <p:sp>
        <p:nvSpPr>
          <p:cNvPr id="317" name="Text Placeholder 25" hidden="1">
            <a:extLst>
              <a:ext uri="{FF2B5EF4-FFF2-40B4-BE49-F238E27FC236}">
                <a16:creationId xmlns:a16="http://schemas.microsoft.com/office/drawing/2014/main" id="{55B31FD5-2D4E-FB40-8D3B-9D64BB06ACEB}"/>
              </a:ext>
            </a:extLst>
          </p:cNvPr>
          <p:cNvSpPr>
            <a:spLocks noGrp="1"/>
          </p:cNvSpPr>
          <p:nvPr>
            <p:ph type="body" sz="quarter" idx="44" hasCustomPrompt="1"/>
          </p:nvPr>
        </p:nvSpPr>
        <p:spPr>
          <a:xfrm>
            <a:off x="9618133" y="3143930"/>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EXCEL</a:t>
            </a:r>
          </a:p>
        </p:txBody>
      </p:sp>
      <p:sp>
        <p:nvSpPr>
          <p:cNvPr id="318" name="Text Placeholder 25" hidden="1">
            <a:extLst>
              <a:ext uri="{FF2B5EF4-FFF2-40B4-BE49-F238E27FC236}">
                <a16:creationId xmlns:a16="http://schemas.microsoft.com/office/drawing/2014/main" id="{ACC18595-C5AA-D643-9CE9-8E035BE3CBCF}"/>
              </a:ext>
            </a:extLst>
          </p:cNvPr>
          <p:cNvSpPr>
            <a:spLocks noGrp="1"/>
          </p:cNvSpPr>
          <p:nvPr>
            <p:ph type="body" sz="quarter" idx="45" hasCustomPrompt="1"/>
          </p:nvPr>
        </p:nvSpPr>
        <p:spPr>
          <a:xfrm>
            <a:off x="9618133" y="3006770"/>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WORD</a:t>
            </a:r>
          </a:p>
        </p:txBody>
      </p:sp>
      <p:sp>
        <p:nvSpPr>
          <p:cNvPr id="336" name="Text Placeholder 25" hidden="1">
            <a:extLst>
              <a:ext uri="{FF2B5EF4-FFF2-40B4-BE49-F238E27FC236}">
                <a16:creationId xmlns:a16="http://schemas.microsoft.com/office/drawing/2014/main" id="{8AE7172C-56DA-214E-A8DD-40FE03883127}"/>
              </a:ext>
            </a:extLst>
          </p:cNvPr>
          <p:cNvSpPr>
            <a:spLocks noGrp="1"/>
          </p:cNvSpPr>
          <p:nvPr>
            <p:ph type="body" sz="quarter" idx="46" hasCustomPrompt="1"/>
          </p:nvPr>
        </p:nvSpPr>
        <p:spPr>
          <a:xfrm>
            <a:off x="9618133" y="4038404"/>
            <a:ext cx="2359378" cy="14035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ENGLISH</a:t>
            </a:r>
          </a:p>
        </p:txBody>
      </p:sp>
      <p:sp>
        <p:nvSpPr>
          <p:cNvPr id="337" name="Text Placeholder 25" hidden="1">
            <a:extLst>
              <a:ext uri="{FF2B5EF4-FFF2-40B4-BE49-F238E27FC236}">
                <a16:creationId xmlns:a16="http://schemas.microsoft.com/office/drawing/2014/main" id="{A97B1250-9241-564A-A4AB-2492DD96A3E1}"/>
              </a:ext>
            </a:extLst>
          </p:cNvPr>
          <p:cNvSpPr>
            <a:spLocks noGrp="1"/>
          </p:cNvSpPr>
          <p:nvPr>
            <p:ph type="body" sz="quarter" idx="47" hasCustomPrompt="1"/>
          </p:nvPr>
        </p:nvSpPr>
        <p:spPr>
          <a:xfrm>
            <a:off x="9618133" y="4239416"/>
            <a:ext cx="2359378" cy="14035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FRENCH</a:t>
            </a:r>
          </a:p>
        </p:txBody>
      </p:sp>
      <p:sp>
        <p:nvSpPr>
          <p:cNvPr id="338" name="Text Placeholder 25" hidden="1">
            <a:extLst>
              <a:ext uri="{FF2B5EF4-FFF2-40B4-BE49-F238E27FC236}">
                <a16:creationId xmlns:a16="http://schemas.microsoft.com/office/drawing/2014/main" id="{B200B1D1-4434-5E49-8BFF-B6FF720E1DD5}"/>
              </a:ext>
            </a:extLst>
          </p:cNvPr>
          <p:cNvSpPr>
            <a:spLocks noGrp="1"/>
          </p:cNvSpPr>
          <p:nvPr>
            <p:ph type="body" sz="quarter" idx="48" hasCustomPrompt="1"/>
          </p:nvPr>
        </p:nvSpPr>
        <p:spPr>
          <a:xfrm>
            <a:off x="9618133" y="4442242"/>
            <a:ext cx="2359378" cy="14035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SPANISH</a:t>
            </a:r>
          </a:p>
        </p:txBody>
      </p:sp>
      <p:sp>
        <p:nvSpPr>
          <p:cNvPr id="339" name="Text Placeholder 25" hidden="1">
            <a:extLst>
              <a:ext uri="{FF2B5EF4-FFF2-40B4-BE49-F238E27FC236}">
                <a16:creationId xmlns:a16="http://schemas.microsoft.com/office/drawing/2014/main" id="{C4DC3A9C-1AC5-5343-ACF6-AFB45AB7A464}"/>
              </a:ext>
            </a:extLst>
          </p:cNvPr>
          <p:cNvSpPr>
            <a:spLocks noGrp="1"/>
          </p:cNvSpPr>
          <p:nvPr>
            <p:ph type="body" sz="quarter" idx="49" hasCustomPrompt="1"/>
          </p:nvPr>
        </p:nvSpPr>
        <p:spPr>
          <a:xfrm>
            <a:off x="1062894" y="6110634"/>
            <a:ext cx="2577036" cy="19707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MANAGEMENT</a:t>
            </a:r>
          </a:p>
        </p:txBody>
      </p:sp>
      <p:sp>
        <p:nvSpPr>
          <p:cNvPr id="340" name="Text Placeholder 25" hidden="1">
            <a:extLst>
              <a:ext uri="{FF2B5EF4-FFF2-40B4-BE49-F238E27FC236}">
                <a16:creationId xmlns:a16="http://schemas.microsoft.com/office/drawing/2014/main" id="{6004AFFB-6BAF-924B-A5F2-CA7B7E10E574}"/>
              </a:ext>
            </a:extLst>
          </p:cNvPr>
          <p:cNvSpPr>
            <a:spLocks noGrp="1"/>
          </p:cNvSpPr>
          <p:nvPr>
            <p:ph type="body" sz="quarter" idx="50" hasCustomPrompt="1"/>
          </p:nvPr>
        </p:nvSpPr>
        <p:spPr>
          <a:xfrm>
            <a:off x="1062894" y="6311646"/>
            <a:ext cx="2577036" cy="19707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DESIGN</a:t>
            </a:r>
          </a:p>
        </p:txBody>
      </p:sp>
      <p:sp>
        <p:nvSpPr>
          <p:cNvPr id="341" name="Text Placeholder 25" hidden="1">
            <a:extLst>
              <a:ext uri="{FF2B5EF4-FFF2-40B4-BE49-F238E27FC236}">
                <a16:creationId xmlns:a16="http://schemas.microsoft.com/office/drawing/2014/main" id="{1E9B43B5-9A43-B448-95A4-FDD649321FCA}"/>
              </a:ext>
            </a:extLst>
          </p:cNvPr>
          <p:cNvSpPr>
            <a:spLocks noGrp="1"/>
          </p:cNvSpPr>
          <p:nvPr>
            <p:ph type="body" sz="quarter" idx="51" hasCustomPrompt="1"/>
          </p:nvPr>
        </p:nvSpPr>
        <p:spPr>
          <a:xfrm>
            <a:off x="1062894" y="6523431"/>
            <a:ext cx="2577036" cy="179161"/>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DEVELOPMENT</a:t>
            </a:r>
          </a:p>
        </p:txBody>
      </p:sp>
      <p:sp>
        <p:nvSpPr>
          <p:cNvPr id="342" name="Text Placeholder 25" hidden="1">
            <a:extLst>
              <a:ext uri="{FF2B5EF4-FFF2-40B4-BE49-F238E27FC236}">
                <a16:creationId xmlns:a16="http://schemas.microsoft.com/office/drawing/2014/main" id="{1ACF054A-3D21-D642-B4C6-DB5BDAC19274}"/>
              </a:ext>
            </a:extLst>
          </p:cNvPr>
          <p:cNvSpPr>
            <a:spLocks noGrp="1"/>
          </p:cNvSpPr>
          <p:nvPr>
            <p:ph type="body" sz="quarter" idx="52" hasCustomPrompt="1"/>
          </p:nvPr>
        </p:nvSpPr>
        <p:spPr>
          <a:xfrm>
            <a:off x="1062894" y="5695410"/>
            <a:ext cx="2577036" cy="216785"/>
          </a:xfrm>
        </p:spPr>
        <p:txBody>
          <a:bodyPr lIns="0" rIns="0" anchor="ctr">
            <a:noAutofit/>
          </a:bodyPr>
          <a:lstStyle>
            <a:lvl1pPr marL="0" indent="0">
              <a:buNone/>
              <a:defRPr sz="900">
                <a:solidFill>
                  <a:schemeClr val="bg1"/>
                </a:solidFill>
                <a:latin typeface="+mn-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ABILITIES</a:t>
            </a:r>
          </a:p>
        </p:txBody>
      </p:sp>
      <p:sp>
        <p:nvSpPr>
          <p:cNvPr id="343" name="Text Placeholder 25" hidden="1">
            <a:extLst>
              <a:ext uri="{FF2B5EF4-FFF2-40B4-BE49-F238E27FC236}">
                <a16:creationId xmlns:a16="http://schemas.microsoft.com/office/drawing/2014/main" id="{7C941C70-D057-D04B-BD74-348163471A70}"/>
              </a:ext>
            </a:extLst>
          </p:cNvPr>
          <p:cNvSpPr>
            <a:spLocks noGrp="1"/>
          </p:cNvSpPr>
          <p:nvPr>
            <p:ph type="body" sz="quarter" idx="53" hasCustomPrompt="1"/>
          </p:nvPr>
        </p:nvSpPr>
        <p:spPr>
          <a:xfrm>
            <a:off x="1062894" y="5908526"/>
            <a:ext cx="2577036" cy="19707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MARKETING</a:t>
            </a:r>
          </a:p>
        </p:txBody>
      </p:sp>
      <p:sp>
        <p:nvSpPr>
          <p:cNvPr id="344" name="Text Placeholder 25" hidden="1">
            <a:extLst>
              <a:ext uri="{FF2B5EF4-FFF2-40B4-BE49-F238E27FC236}">
                <a16:creationId xmlns:a16="http://schemas.microsoft.com/office/drawing/2014/main" id="{CF61B5C1-8C61-1143-9083-AD58E1C749FA}"/>
              </a:ext>
            </a:extLst>
          </p:cNvPr>
          <p:cNvSpPr>
            <a:spLocks noGrp="1"/>
          </p:cNvSpPr>
          <p:nvPr>
            <p:ph type="body" sz="quarter" idx="54" hasCustomPrompt="1"/>
          </p:nvPr>
        </p:nvSpPr>
        <p:spPr>
          <a:xfrm>
            <a:off x="3722983" y="6120528"/>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10</a:t>
            </a:r>
          </a:p>
        </p:txBody>
      </p:sp>
      <p:sp>
        <p:nvSpPr>
          <p:cNvPr id="345" name="Text Placeholder 25" hidden="1">
            <a:extLst>
              <a:ext uri="{FF2B5EF4-FFF2-40B4-BE49-F238E27FC236}">
                <a16:creationId xmlns:a16="http://schemas.microsoft.com/office/drawing/2014/main" id="{0B7D9C94-0A2C-3B4E-8B05-B7547A9A0E78}"/>
              </a:ext>
            </a:extLst>
          </p:cNvPr>
          <p:cNvSpPr>
            <a:spLocks noGrp="1"/>
          </p:cNvSpPr>
          <p:nvPr>
            <p:ph type="body" sz="quarter" idx="55" hasCustomPrompt="1"/>
          </p:nvPr>
        </p:nvSpPr>
        <p:spPr>
          <a:xfrm>
            <a:off x="3722983" y="6327458"/>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7</a:t>
            </a:r>
          </a:p>
        </p:txBody>
      </p:sp>
      <p:sp>
        <p:nvSpPr>
          <p:cNvPr id="346" name="Text Placeholder 25" hidden="1">
            <a:extLst>
              <a:ext uri="{FF2B5EF4-FFF2-40B4-BE49-F238E27FC236}">
                <a16:creationId xmlns:a16="http://schemas.microsoft.com/office/drawing/2014/main" id="{CCE3AE9C-BC12-B743-BF3F-A8308EFB290C}"/>
              </a:ext>
            </a:extLst>
          </p:cNvPr>
          <p:cNvSpPr>
            <a:spLocks noGrp="1"/>
          </p:cNvSpPr>
          <p:nvPr>
            <p:ph type="body" sz="quarter" idx="56" hasCustomPrompt="1"/>
          </p:nvPr>
        </p:nvSpPr>
        <p:spPr>
          <a:xfrm>
            <a:off x="3722983" y="6524209"/>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3.5</a:t>
            </a:r>
          </a:p>
        </p:txBody>
      </p:sp>
      <p:sp>
        <p:nvSpPr>
          <p:cNvPr id="347" name="Text Placeholder 25" hidden="1">
            <a:extLst>
              <a:ext uri="{FF2B5EF4-FFF2-40B4-BE49-F238E27FC236}">
                <a16:creationId xmlns:a16="http://schemas.microsoft.com/office/drawing/2014/main" id="{F1D2929D-A8D7-274A-A253-E4556D470E75}"/>
              </a:ext>
            </a:extLst>
          </p:cNvPr>
          <p:cNvSpPr>
            <a:spLocks noGrp="1"/>
          </p:cNvSpPr>
          <p:nvPr>
            <p:ph type="body" sz="quarter" idx="57" hasCustomPrompt="1"/>
          </p:nvPr>
        </p:nvSpPr>
        <p:spPr>
          <a:xfrm>
            <a:off x="3722983" y="5928981"/>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8</a:t>
            </a:r>
          </a:p>
        </p:txBody>
      </p:sp>
      <p:sp>
        <p:nvSpPr>
          <p:cNvPr id="348" name="Text Placeholder 25" hidden="1">
            <a:extLst>
              <a:ext uri="{FF2B5EF4-FFF2-40B4-BE49-F238E27FC236}">
                <a16:creationId xmlns:a16="http://schemas.microsoft.com/office/drawing/2014/main" id="{E4C42072-2D54-8942-9963-4138F93D9F7A}"/>
              </a:ext>
            </a:extLst>
          </p:cNvPr>
          <p:cNvSpPr>
            <a:spLocks noGrp="1"/>
          </p:cNvSpPr>
          <p:nvPr>
            <p:ph type="body" sz="quarter" idx="58" hasCustomPrompt="1"/>
          </p:nvPr>
        </p:nvSpPr>
        <p:spPr>
          <a:xfrm>
            <a:off x="3723632" y="5695410"/>
            <a:ext cx="1941337" cy="221857"/>
          </a:xfrm>
        </p:spPr>
        <p:txBody>
          <a:bodyPr lIns="0" rIns="0" anchor="ctr">
            <a:noAutofit/>
          </a:bodyPr>
          <a:lstStyle>
            <a:lvl1pPr marL="0" indent="0" algn="ctr">
              <a:buNone/>
              <a:defRPr sz="750">
                <a:solidFill>
                  <a:schemeClr val="bg1"/>
                </a:solidFill>
                <a:latin typeface="+mn-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YEARS OF EXPERIENCE</a:t>
            </a:r>
          </a:p>
        </p:txBody>
      </p:sp>
      <p:cxnSp>
        <p:nvCxnSpPr>
          <p:cNvPr id="355" name="Straight Connector 354" hidden="1">
            <a:extLst>
              <a:ext uri="{FF2B5EF4-FFF2-40B4-BE49-F238E27FC236}">
                <a16:creationId xmlns:a16="http://schemas.microsoft.com/office/drawing/2014/main" id="{DF98499B-F2A5-CA4E-943A-53F88D825970}"/>
              </a:ext>
            </a:extLst>
          </p:cNvPr>
          <p:cNvCxnSpPr>
            <a:cxnSpLocks/>
          </p:cNvCxnSpPr>
          <p:nvPr userDrawn="1"/>
        </p:nvCxnSpPr>
        <p:spPr>
          <a:xfrm>
            <a:off x="0" y="84125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 Placeholder 60" hidden="1">
            <a:extLst>
              <a:ext uri="{FF2B5EF4-FFF2-40B4-BE49-F238E27FC236}">
                <a16:creationId xmlns:a16="http://schemas.microsoft.com/office/drawing/2014/main" id="{17521193-60AC-664A-A033-8AA4404C6AAF}"/>
              </a:ext>
            </a:extLst>
          </p:cNvPr>
          <p:cNvSpPr>
            <a:spLocks noGrp="1"/>
          </p:cNvSpPr>
          <p:nvPr>
            <p:ph type="body" sz="quarter" idx="59" hasCustomPrompt="1"/>
          </p:nvPr>
        </p:nvSpPr>
        <p:spPr>
          <a:xfrm>
            <a:off x="6159672" y="859631"/>
            <a:ext cx="4732997" cy="225380"/>
          </a:xfrm>
        </p:spPr>
        <p:txBody>
          <a:bodyPr lIns="0" anchor="ctr">
            <a:noAutofit/>
          </a:bodyPr>
          <a:lstStyle>
            <a:lvl1pPr marL="0" indent="0">
              <a:buNone/>
              <a:defRPr sz="900">
                <a:solidFill>
                  <a:schemeClr val="bg1"/>
                </a:solidFill>
              </a:defRPr>
            </a:lvl1pPr>
            <a:lvl2pPr marL="257175" indent="0">
              <a:buNone/>
              <a:defRPr sz="900">
                <a:solidFill>
                  <a:schemeClr val="bg1"/>
                </a:solidFill>
              </a:defRPr>
            </a:lvl2pPr>
            <a:lvl3pPr marL="514350" indent="0">
              <a:buNone/>
              <a:defRPr sz="900">
                <a:solidFill>
                  <a:schemeClr val="bg1"/>
                </a:solidFill>
              </a:defRPr>
            </a:lvl3pPr>
            <a:lvl4pPr marL="771525" indent="0">
              <a:buNone/>
              <a:defRPr sz="900">
                <a:solidFill>
                  <a:schemeClr val="bg1"/>
                </a:solidFill>
              </a:defRPr>
            </a:lvl4pPr>
            <a:lvl5pPr marL="1028700" indent="0">
              <a:buNone/>
              <a:defRPr sz="900">
                <a:solidFill>
                  <a:schemeClr val="bg1"/>
                </a:solidFill>
              </a:defRPr>
            </a:lvl5pPr>
          </a:lstStyle>
          <a:p>
            <a:pPr lvl="0"/>
            <a:r>
              <a:rPr lang="en-US" noProof="0"/>
              <a:t>INTERNATIONAL EXPERIENCE</a:t>
            </a:r>
          </a:p>
        </p:txBody>
      </p:sp>
      <p:sp>
        <p:nvSpPr>
          <p:cNvPr id="359" name="Text Placeholder 60" hidden="1">
            <a:extLst>
              <a:ext uri="{FF2B5EF4-FFF2-40B4-BE49-F238E27FC236}">
                <a16:creationId xmlns:a16="http://schemas.microsoft.com/office/drawing/2014/main" id="{412CE960-3495-1F42-80A3-840D05EC91C6}"/>
              </a:ext>
            </a:extLst>
          </p:cNvPr>
          <p:cNvSpPr>
            <a:spLocks noGrp="1"/>
          </p:cNvSpPr>
          <p:nvPr>
            <p:ph type="body" sz="quarter" idx="60" hasCustomPrompt="1"/>
          </p:nvPr>
        </p:nvSpPr>
        <p:spPr>
          <a:xfrm>
            <a:off x="6159672" y="2716567"/>
            <a:ext cx="4732997" cy="225380"/>
          </a:xfrm>
        </p:spPr>
        <p:txBody>
          <a:bodyPr lIns="0" anchor="ctr">
            <a:noAutofit/>
          </a:bodyPr>
          <a:lstStyle>
            <a:lvl1pPr marL="0" indent="0">
              <a:buNone/>
              <a:defRPr sz="900">
                <a:solidFill>
                  <a:schemeClr val="bg1"/>
                </a:solidFill>
              </a:defRPr>
            </a:lvl1pPr>
            <a:lvl2pPr marL="257175" indent="0">
              <a:buNone/>
              <a:defRPr sz="900">
                <a:solidFill>
                  <a:schemeClr val="bg1"/>
                </a:solidFill>
              </a:defRPr>
            </a:lvl2pPr>
            <a:lvl3pPr marL="514350" indent="0">
              <a:buNone/>
              <a:defRPr sz="900">
                <a:solidFill>
                  <a:schemeClr val="bg1"/>
                </a:solidFill>
              </a:defRPr>
            </a:lvl3pPr>
            <a:lvl4pPr marL="771525" indent="0">
              <a:buNone/>
              <a:defRPr sz="900">
                <a:solidFill>
                  <a:schemeClr val="bg1"/>
                </a:solidFill>
              </a:defRPr>
            </a:lvl4pPr>
            <a:lvl5pPr marL="1028700" indent="0">
              <a:buNone/>
              <a:defRPr sz="900">
                <a:solidFill>
                  <a:schemeClr val="bg1"/>
                </a:solidFill>
              </a:defRPr>
            </a:lvl5pPr>
          </a:lstStyle>
          <a:p>
            <a:pPr lvl="0"/>
            <a:r>
              <a:rPr lang="en-US" noProof="0"/>
              <a:t>SKILLS</a:t>
            </a:r>
          </a:p>
        </p:txBody>
      </p:sp>
      <p:sp>
        <p:nvSpPr>
          <p:cNvPr id="360" name="Text Placeholder 60" hidden="1">
            <a:extLst>
              <a:ext uri="{FF2B5EF4-FFF2-40B4-BE49-F238E27FC236}">
                <a16:creationId xmlns:a16="http://schemas.microsoft.com/office/drawing/2014/main" id="{08F6B783-82B6-B242-AA40-D9F7AE3B8CEC}"/>
              </a:ext>
            </a:extLst>
          </p:cNvPr>
          <p:cNvSpPr>
            <a:spLocks noGrp="1"/>
          </p:cNvSpPr>
          <p:nvPr>
            <p:ph type="body" sz="quarter" idx="61" hasCustomPrompt="1"/>
          </p:nvPr>
        </p:nvSpPr>
        <p:spPr>
          <a:xfrm>
            <a:off x="6159672" y="3761094"/>
            <a:ext cx="4732997" cy="225380"/>
          </a:xfrm>
        </p:spPr>
        <p:txBody>
          <a:bodyPr lIns="0" anchor="ctr">
            <a:noAutofit/>
          </a:bodyPr>
          <a:lstStyle>
            <a:lvl1pPr marL="0" indent="0">
              <a:buNone/>
              <a:defRPr sz="900">
                <a:solidFill>
                  <a:schemeClr val="bg1"/>
                </a:solidFill>
              </a:defRPr>
            </a:lvl1pPr>
            <a:lvl2pPr marL="257175" indent="0">
              <a:buNone/>
              <a:defRPr sz="900">
                <a:solidFill>
                  <a:schemeClr val="bg1"/>
                </a:solidFill>
              </a:defRPr>
            </a:lvl2pPr>
            <a:lvl3pPr marL="514350" indent="0">
              <a:buNone/>
              <a:defRPr sz="900">
                <a:solidFill>
                  <a:schemeClr val="bg1"/>
                </a:solidFill>
              </a:defRPr>
            </a:lvl3pPr>
            <a:lvl4pPr marL="771525" indent="0">
              <a:buNone/>
              <a:defRPr sz="900">
                <a:solidFill>
                  <a:schemeClr val="bg1"/>
                </a:solidFill>
              </a:defRPr>
            </a:lvl4pPr>
            <a:lvl5pPr marL="1028700" indent="0">
              <a:buNone/>
              <a:defRPr sz="900">
                <a:solidFill>
                  <a:schemeClr val="bg1"/>
                </a:solidFill>
              </a:defRPr>
            </a:lvl5pPr>
          </a:lstStyle>
          <a:p>
            <a:pPr lvl="0"/>
            <a:r>
              <a:rPr lang="en-US" noProof="0"/>
              <a:t>LANGUAGES</a:t>
            </a:r>
          </a:p>
        </p:txBody>
      </p:sp>
    </p:spTree>
    <p:extLst>
      <p:ext uri="{BB962C8B-B14F-4D97-AF65-F5344CB8AC3E}">
        <p14:creationId xmlns:p14="http://schemas.microsoft.com/office/powerpoint/2010/main" val="1102371323"/>
      </p:ext>
    </p:extLst>
  </p:cSld>
  <p:clrMapOvr>
    <a:masterClrMapping/>
  </p:clrMapOvr>
  <p:extLst>
    <p:ext uri="{DCECCB84-F9BA-43D5-87BE-67443E8EF086}">
      <p15:sldGuideLst xmlns:p15="http://schemas.microsoft.com/office/powerpoint/2012/main">
        <p15:guide id="1" orient="horz" pos="2880">
          <p15:clr>
            <a:srgbClr val="FBAE40"/>
          </p15:clr>
        </p15:guide>
        <p15:guide id="2"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FF21E-2984-44FA-9DDD-48F81862411A}"/>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4" name="TextBox 3">
            <a:extLst>
              <a:ext uri="{FF2B5EF4-FFF2-40B4-BE49-F238E27FC236}">
                <a16:creationId xmlns:a16="http://schemas.microsoft.com/office/drawing/2014/main" id="{EA32136D-B6D1-401F-BEFE-8C81AA09C1CC}"/>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5" name="Slide Number Placeholder 5">
            <a:extLst>
              <a:ext uri="{FF2B5EF4-FFF2-40B4-BE49-F238E27FC236}">
                <a16:creationId xmlns:a16="http://schemas.microsoft.com/office/drawing/2014/main" id="{77022593-73A9-4913-A229-8A6EA6F4D009}"/>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Tree>
    <p:extLst>
      <p:ext uri="{BB962C8B-B14F-4D97-AF65-F5344CB8AC3E}">
        <p14:creationId xmlns:p14="http://schemas.microsoft.com/office/powerpoint/2010/main" val="414607740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70565E-DC55-4351-A47C-6C0948843D73}"/>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8" name="TextBox 7">
            <a:extLst>
              <a:ext uri="{FF2B5EF4-FFF2-40B4-BE49-F238E27FC236}">
                <a16:creationId xmlns:a16="http://schemas.microsoft.com/office/drawing/2014/main" id="{F0C2D0AC-5DD8-4B66-A9C4-3A15F85F57F2}"/>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9" name="Slide Number Placeholder 5">
            <a:extLst>
              <a:ext uri="{FF2B5EF4-FFF2-40B4-BE49-F238E27FC236}">
                <a16:creationId xmlns:a16="http://schemas.microsoft.com/office/drawing/2014/main" id="{0A46ECFB-A092-4B48-8232-2ED1E4B0C1A8}"/>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Tree>
    <p:extLst>
      <p:ext uri="{BB962C8B-B14F-4D97-AF65-F5344CB8AC3E}">
        <p14:creationId xmlns:p14="http://schemas.microsoft.com/office/powerpoint/2010/main" val="319702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7135B9-F7DB-447C-8C4E-478AA8ECF80E}"/>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8" name="TextBox 7">
            <a:extLst>
              <a:ext uri="{FF2B5EF4-FFF2-40B4-BE49-F238E27FC236}">
                <a16:creationId xmlns:a16="http://schemas.microsoft.com/office/drawing/2014/main" id="{23690D46-0E55-4519-8D35-0819D388E294}"/>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9" name="Slide Number Placeholder 5">
            <a:extLst>
              <a:ext uri="{FF2B5EF4-FFF2-40B4-BE49-F238E27FC236}">
                <a16:creationId xmlns:a16="http://schemas.microsoft.com/office/drawing/2014/main" id="{A1886EC6-C5B0-4808-B70F-E6A46BB92EC3}"/>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Tree>
    <p:extLst>
      <p:ext uri="{BB962C8B-B14F-4D97-AF65-F5344CB8AC3E}">
        <p14:creationId xmlns:p14="http://schemas.microsoft.com/office/powerpoint/2010/main" val="377102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FBDBE022-75AD-4099-9B41-BBC790382F83}"/>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
        <p:nvSpPr>
          <p:cNvPr id="9" name="TextBox 8">
            <a:extLst>
              <a:ext uri="{FF2B5EF4-FFF2-40B4-BE49-F238E27FC236}">
                <a16:creationId xmlns:a16="http://schemas.microsoft.com/office/drawing/2014/main" id="{8386D023-F7CC-4B70-B3A9-2C977A171D64}"/>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8" name="TextBox 7">
            <a:extLst>
              <a:ext uri="{FF2B5EF4-FFF2-40B4-BE49-F238E27FC236}">
                <a16:creationId xmlns:a16="http://schemas.microsoft.com/office/drawing/2014/main" id="{8BE7E3B0-C7C3-465D-B25B-C4EA5C517A46}"/>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15338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939D560C-F740-4E7B-A73E-9F244C781533}" type="slidenum">
              <a:rPr lang="he-IL"/>
              <a:pPr>
                <a:defRPr/>
              </a:pPr>
              <a:t>‹#›</a:t>
            </a:fld>
            <a:endParaRPr lang="en-US"/>
          </a:p>
        </p:txBody>
      </p:sp>
    </p:spTree>
    <p:extLst>
      <p:ext uri="{BB962C8B-B14F-4D97-AF65-F5344CB8AC3E}">
        <p14:creationId xmlns:p14="http://schemas.microsoft.com/office/powerpoint/2010/main" val="214262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67905174-29FA-4AEF-B972-5F663CBF1770}" type="slidenum">
              <a:rPr lang="he-IL"/>
              <a:pPr>
                <a:defRPr/>
              </a:pPr>
              <a:t>‹#›</a:t>
            </a:fld>
            <a:endParaRPr lang="en-US"/>
          </a:p>
        </p:txBody>
      </p:sp>
    </p:spTree>
    <p:extLst>
      <p:ext uri="{BB962C8B-B14F-4D97-AF65-F5344CB8AC3E}">
        <p14:creationId xmlns:p14="http://schemas.microsoft.com/office/powerpoint/2010/main" val="427840677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527051" y="1196975"/>
            <a:ext cx="5467349"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1" y="1196975"/>
            <a:ext cx="5467351"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02348425-71EB-4EAF-9AE2-A60263C02419}" type="slidenum">
              <a:rPr lang="he-IL"/>
              <a:pPr>
                <a:defRPr/>
              </a:pPr>
              <a:t>‹#›</a:t>
            </a:fld>
            <a:endParaRPr lang="en-US"/>
          </a:p>
        </p:txBody>
      </p:sp>
    </p:spTree>
    <p:extLst>
      <p:ext uri="{BB962C8B-B14F-4D97-AF65-F5344CB8AC3E}">
        <p14:creationId xmlns:p14="http://schemas.microsoft.com/office/powerpoint/2010/main" val="379628809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1809720" y="274638"/>
            <a:ext cx="9429816" cy="796908"/>
          </a:xfr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21442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1854184"/>
            <a:ext cx="5386917" cy="45037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21442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1854184"/>
            <a:ext cx="5389033" cy="45037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7"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AEBF6A97-7F17-4864-9A79-31F6A32F447C}" type="slidenum">
              <a:rPr lang="he-IL"/>
              <a:pPr>
                <a:defRPr/>
              </a:pPr>
              <a:t>‹#›</a:t>
            </a:fld>
            <a:endParaRPr lang="en-US"/>
          </a:p>
        </p:txBody>
      </p:sp>
    </p:spTree>
    <p:extLst>
      <p:ext uri="{BB962C8B-B14F-4D97-AF65-F5344CB8AC3E}">
        <p14:creationId xmlns:p14="http://schemas.microsoft.com/office/powerpoint/2010/main" val="2465148662"/>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90DEBD17-86B3-4EE6-91F3-B25A30C99E28}" type="slidenum">
              <a:rPr lang="he-IL"/>
              <a:pPr>
                <a:defRPr/>
              </a:pPr>
              <a:t>‹#›</a:t>
            </a:fld>
            <a:endParaRPr lang="en-US"/>
          </a:p>
        </p:txBody>
      </p:sp>
    </p:spTree>
    <p:extLst>
      <p:ext uri="{BB962C8B-B14F-4D97-AF65-F5344CB8AC3E}">
        <p14:creationId xmlns:p14="http://schemas.microsoft.com/office/powerpoint/2010/main" val="1263434901"/>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E77E1B01-73FD-44B4-9C8B-1D56A79B8A49}" type="slidenum">
              <a:rPr lang="he-IL"/>
              <a:pPr>
                <a:defRPr/>
              </a:pPr>
              <a:t>‹#›</a:t>
            </a:fld>
            <a:endParaRPr lang="en-US"/>
          </a:p>
        </p:txBody>
      </p:sp>
    </p:spTree>
    <p:extLst>
      <p:ext uri="{BB962C8B-B14F-4D97-AF65-F5344CB8AC3E}">
        <p14:creationId xmlns:p14="http://schemas.microsoft.com/office/powerpoint/2010/main" val="64118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08B083E0-CE50-49E3-827D-2597DF6E28EC}" type="slidenum">
              <a:rPr lang="he-IL"/>
              <a:pPr>
                <a:defRPr/>
              </a:pPr>
              <a:t>‹#›</a:t>
            </a:fld>
            <a:endParaRPr lang="en-US"/>
          </a:p>
        </p:txBody>
      </p:sp>
    </p:spTree>
    <p:extLst>
      <p:ext uri="{BB962C8B-B14F-4D97-AF65-F5344CB8AC3E}">
        <p14:creationId xmlns:p14="http://schemas.microsoft.com/office/powerpoint/2010/main" val="2304033261"/>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3B4D3EF9-A6A0-4EE9-A8FE-BC04CEC34CE4}" type="slidenum">
              <a:rPr lang="he-IL"/>
              <a:pPr>
                <a:defRPr/>
              </a:pPr>
              <a:t>‹#›</a:t>
            </a:fld>
            <a:endParaRPr lang="en-US"/>
          </a:p>
        </p:txBody>
      </p:sp>
    </p:spTree>
    <p:extLst>
      <p:ext uri="{BB962C8B-B14F-4D97-AF65-F5344CB8AC3E}">
        <p14:creationId xmlns:p14="http://schemas.microsoft.com/office/powerpoint/2010/main" val="1974515053"/>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27051" y="1196975"/>
            <a:ext cx="11137900" cy="5040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20489" name="Text Box 9"/>
          <p:cNvSpPr txBox="1">
            <a:spLocks noChangeArrowheads="1"/>
          </p:cNvSpPr>
          <p:nvPr/>
        </p:nvSpPr>
        <p:spPr bwMode="auto">
          <a:xfrm>
            <a:off x="5180070" y="-26988"/>
            <a:ext cx="1824567" cy="304801"/>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he-IL" sz="1400" b="1" dirty="0">
                <a:solidFill>
                  <a:srgbClr val="000000"/>
                </a:solidFill>
                <a:latin typeface="Calibri" pitchFamily="34" charset="0"/>
              </a:rPr>
              <a:t>-</a:t>
            </a:r>
            <a:r>
              <a:rPr lang="en-US" sz="1400" b="1" dirty="0">
                <a:solidFill>
                  <a:srgbClr val="000000"/>
                </a:solidFill>
                <a:latin typeface="Calibri" pitchFamily="34" charset="0"/>
              </a:rPr>
              <a:t>FOUO UNCLASS</a:t>
            </a:r>
            <a:r>
              <a:rPr lang="he-IL" sz="1400" b="1" dirty="0">
                <a:solidFill>
                  <a:srgbClr val="000000"/>
                </a:solidFill>
                <a:latin typeface="Calibri" pitchFamily="34" charset="0"/>
              </a:rPr>
              <a:t>-</a:t>
            </a:r>
            <a:endParaRPr lang="en-US" sz="1800" dirty="0">
              <a:solidFill>
                <a:srgbClr val="000000"/>
              </a:solidFill>
              <a:latin typeface="Calibri" pitchFamily="34" charset="0"/>
            </a:endParaRPr>
          </a:p>
        </p:txBody>
      </p:sp>
      <p:sp>
        <p:nvSpPr>
          <p:cNvPr id="20496" name="Rectangle 16"/>
          <p:cNvSpPr>
            <a:spLocks noGrp="1" noChangeArrowheads="1"/>
          </p:cNvSpPr>
          <p:nvPr>
            <p:ph type="sldNum" sz="quarter" idx="4"/>
          </p:nvPr>
        </p:nvSpPr>
        <p:spPr bwMode="auto">
          <a:xfrm>
            <a:off x="129118" y="6508750"/>
            <a:ext cx="590549" cy="376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600" b="1">
                <a:solidFill>
                  <a:srgbClr val="000000"/>
                </a:solidFill>
                <a:latin typeface="Calibri" pitchFamily="34" charset="0"/>
                <a:cs typeface="+mj-cs"/>
              </a:defRPr>
            </a:lvl1pPr>
          </a:lstStyle>
          <a:p>
            <a:pPr fontAlgn="base">
              <a:spcBef>
                <a:spcPct val="0"/>
              </a:spcBef>
              <a:spcAft>
                <a:spcPct val="0"/>
              </a:spcAft>
              <a:defRPr/>
            </a:pPr>
            <a:fld id="{51653A22-4645-4C1D-8B67-A622C40EE8D0}" type="slidenum">
              <a:rPr lang="he-IL" smtClean="0"/>
              <a:pPr fontAlgn="base">
                <a:spcBef>
                  <a:spcPct val="0"/>
                </a:spcBef>
                <a:spcAft>
                  <a:spcPct val="0"/>
                </a:spcAft>
                <a:defRPr/>
              </a:pPr>
              <a:t>‹#›</a:t>
            </a:fld>
            <a:endParaRPr lang="en-US"/>
          </a:p>
        </p:txBody>
      </p:sp>
      <p:sp>
        <p:nvSpPr>
          <p:cNvPr id="1032" name="Rectangle 26"/>
          <p:cNvSpPr>
            <a:spLocks noGrp="1" noChangeArrowheads="1"/>
          </p:cNvSpPr>
          <p:nvPr>
            <p:ph type="title"/>
          </p:nvPr>
        </p:nvSpPr>
        <p:spPr bwMode="auto">
          <a:xfrm>
            <a:off x="571462" y="274639"/>
            <a:ext cx="11049077"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he-IL" dirty="0"/>
              <a:t>לחץ כדי לערוך סגנון כותרת של תבנית</a:t>
            </a:r>
          </a:p>
        </p:txBody>
      </p:sp>
      <p:pic>
        <p:nvPicPr>
          <p:cNvPr id="10" name="Picture 5"/>
          <p:cNvPicPr>
            <a:picLocks noChangeAspect="1" noChangeArrowheads="1"/>
          </p:cNvPicPr>
          <p:nvPr/>
        </p:nvPicPr>
        <p:blipFill>
          <a:blip r:embed="rId16" cstate="print"/>
          <a:srcRect/>
          <a:stretch>
            <a:fillRect/>
          </a:stretch>
        </p:blipFill>
        <p:spPr bwMode="auto">
          <a:xfrm>
            <a:off x="122768" y="42846"/>
            <a:ext cx="1025493" cy="814387"/>
          </a:xfrm>
          <a:prstGeom prst="rect">
            <a:avLst/>
          </a:prstGeom>
          <a:noFill/>
          <a:ln w="9525" algn="ctr">
            <a:noFill/>
            <a:miter lim="800000"/>
            <a:headEnd/>
            <a:tailEnd/>
          </a:ln>
        </p:spPr>
      </p:pic>
      <p:pic>
        <p:nvPicPr>
          <p:cNvPr id="12" name="Picture 4" descr="C:\Documents and Settings\s5184748\Desktop\תמונה1.png"/>
          <p:cNvPicPr>
            <a:picLocks noChangeAspect="1" noChangeArrowheads="1"/>
          </p:cNvPicPr>
          <p:nvPr/>
        </p:nvPicPr>
        <p:blipFill>
          <a:blip r:embed="rId17" cstate="print"/>
          <a:srcRect/>
          <a:stretch>
            <a:fillRect/>
          </a:stretch>
        </p:blipFill>
        <p:spPr bwMode="auto">
          <a:xfrm>
            <a:off x="11239536" y="71438"/>
            <a:ext cx="857256" cy="794145"/>
          </a:xfrm>
          <a:prstGeom prst="rect">
            <a:avLst/>
          </a:prstGeom>
          <a:noFill/>
        </p:spPr>
      </p:pic>
      <p:sp>
        <p:nvSpPr>
          <p:cNvPr id="11" name="Text Box 9"/>
          <p:cNvSpPr txBox="1">
            <a:spLocks noChangeArrowheads="1"/>
          </p:cNvSpPr>
          <p:nvPr/>
        </p:nvSpPr>
        <p:spPr bwMode="auto">
          <a:xfrm>
            <a:off x="2351618" y="6553201"/>
            <a:ext cx="7393516" cy="298672"/>
          </a:xfrm>
          <a:prstGeom prst="rect">
            <a:avLst/>
          </a:prstGeom>
          <a:noFill/>
          <a:ln w="9525">
            <a:noFill/>
            <a:miter lim="800000"/>
            <a:headEnd/>
            <a:tailEnd/>
          </a:ln>
          <a:effectLst/>
        </p:spPr>
        <p:txBody>
          <a:bodyPr>
            <a:spAutoFit/>
          </a:bodyPr>
          <a:lstStyle/>
          <a:p>
            <a:pPr algn="ctr" fontAlgn="base">
              <a:lnSpc>
                <a:spcPct val="80000"/>
              </a:lnSpc>
              <a:spcBef>
                <a:spcPct val="0"/>
              </a:spcBef>
              <a:spcAft>
                <a:spcPct val="0"/>
              </a:spcAft>
              <a:defRPr/>
            </a:pPr>
            <a:r>
              <a:rPr lang="en-US" altLang="en-US" sz="1600" b="1" dirty="0">
                <a:solidFill>
                  <a:srgbClr val="000000"/>
                </a:solidFill>
                <a:latin typeface="Arial" pitchFamily="34" charset="0"/>
              </a:rPr>
              <a:t>IDF J3 – International Cooperation Branch</a:t>
            </a:r>
            <a:endParaRPr lang="he-IL" altLang="en-US" sz="1600" b="1" dirty="0">
              <a:solidFill>
                <a:srgbClr val="000000"/>
              </a:solidFill>
              <a:latin typeface="Arial" pitchFamily="34" charset="0"/>
            </a:endParaRPr>
          </a:p>
        </p:txBody>
      </p:sp>
    </p:spTree>
    <p:extLst>
      <p:ext uri="{BB962C8B-B14F-4D97-AF65-F5344CB8AC3E}">
        <p14:creationId xmlns:p14="http://schemas.microsoft.com/office/powerpoint/2010/main" val="3031374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p:hf sldNum="0" hdr="0" ftr="0"/>
  <p:txStyles>
    <p:titleStyle>
      <a:lvl1pPr algn="ctr" rtl="1" eaLnBrk="0" fontAlgn="base" hangingPunct="0">
        <a:spcBef>
          <a:spcPct val="0"/>
        </a:spcBef>
        <a:spcAft>
          <a:spcPct val="0"/>
        </a:spcAft>
        <a:defRPr sz="3600" b="1" u="sng">
          <a:solidFill>
            <a:schemeClr val="tx2"/>
          </a:solidFill>
          <a:latin typeface="Calibri" pitchFamily="34" charset="0"/>
          <a:ea typeface="+mj-ea"/>
          <a:cs typeface="+mj-cs"/>
        </a:defRPr>
      </a:lvl1pPr>
      <a:lvl2pPr algn="ctr" rtl="1" eaLnBrk="0" fontAlgn="base" hangingPunct="0">
        <a:spcBef>
          <a:spcPct val="0"/>
        </a:spcBef>
        <a:spcAft>
          <a:spcPct val="0"/>
        </a:spcAft>
        <a:defRPr sz="4000" b="1" u="sng">
          <a:solidFill>
            <a:schemeClr val="tx2"/>
          </a:solidFill>
          <a:latin typeface="Calibri" pitchFamily="34" charset="0"/>
          <a:cs typeface="David" pitchFamily="2" charset="-79"/>
        </a:defRPr>
      </a:lvl2pPr>
      <a:lvl3pPr algn="ctr" rtl="1" eaLnBrk="0" fontAlgn="base" hangingPunct="0">
        <a:spcBef>
          <a:spcPct val="0"/>
        </a:spcBef>
        <a:spcAft>
          <a:spcPct val="0"/>
        </a:spcAft>
        <a:defRPr sz="4000" b="1" u="sng">
          <a:solidFill>
            <a:schemeClr val="tx2"/>
          </a:solidFill>
          <a:latin typeface="Calibri" pitchFamily="34" charset="0"/>
          <a:cs typeface="David" pitchFamily="2" charset="-79"/>
        </a:defRPr>
      </a:lvl3pPr>
      <a:lvl4pPr algn="ctr" rtl="1" eaLnBrk="0" fontAlgn="base" hangingPunct="0">
        <a:spcBef>
          <a:spcPct val="0"/>
        </a:spcBef>
        <a:spcAft>
          <a:spcPct val="0"/>
        </a:spcAft>
        <a:defRPr sz="4000" b="1" u="sng">
          <a:solidFill>
            <a:schemeClr val="tx2"/>
          </a:solidFill>
          <a:latin typeface="Calibri" pitchFamily="34" charset="0"/>
          <a:cs typeface="David" pitchFamily="2" charset="-79"/>
        </a:defRPr>
      </a:lvl4pPr>
      <a:lvl5pPr algn="ctr" rtl="1" eaLnBrk="0" fontAlgn="base" hangingPunct="0">
        <a:spcBef>
          <a:spcPct val="0"/>
        </a:spcBef>
        <a:spcAft>
          <a:spcPct val="0"/>
        </a:spcAft>
        <a:defRPr sz="4000" b="1" u="sng">
          <a:solidFill>
            <a:schemeClr val="tx2"/>
          </a:solidFill>
          <a:latin typeface="Calibri" pitchFamily="34" charset="0"/>
          <a:cs typeface="David" pitchFamily="2" charset="-79"/>
        </a:defRPr>
      </a:lvl5pPr>
      <a:lvl6pPr marL="457200" algn="ctr" rtl="1" fontAlgn="base">
        <a:spcBef>
          <a:spcPct val="0"/>
        </a:spcBef>
        <a:spcAft>
          <a:spcPct val="0"/>
        </a:spcAft>
        <a:defRPr sz="4000" b="1">
          <a:solidFill>
            <a:schemeClr val="tx2"/>
          </a:solidFill>
          <a:latin typeface="Times New Roman" pitchFamily="18" charset="0"/>
          <a:cs typeface="David" pitchFamily="2" charset="-79"/>
        </a:defRPr>
      </a:lvl6pPr>
      <a:lvl7pPr marL="914400" algn="ctr" rtl="1" fontAlgn="base">
        <a:spcBef>
          <a:spcPct val="0"/>
        </a:spcBef>
        <a:spcAft>
          <a:spcPct val="0"/>
        </a:spcAft>
        <a:defRPr sz="4000" b="1">
          <a:solidFill>
            <a:schemeClr val="tx2"/>
          </a:solidFill>
          <a:latin typeface="Times New Roman" pitchFamily="18" charset="0"/>
          <a:cs typeface="David" pitchFamily="2" charset="-79"/>
        </a:defRPr>
      </a:lvl7pPr>
      <a:lvl8pPr marL="1371600" algn="ctr" rtl="1" fontAlgn="base">
        <a:spcBef>
          <a:spcPct val="0"/>
        </a:spcBef>
        <a:spcAft>
          <a:spcPct val="0"/>
        </a:spcAft>
        <a:defRPr sz="4000" b="1">
          <a:solidFill>
            <a:schemeClr val="tx2"/>
          </a:solidFill>
          <a:latin typeface="Times New Roman" pitchFamily="18" charset="0"/>
          <a:cs typeface="David" pitchFamily="2" charset="-79"/>
        </a:defRPr>
      </a:lvl8pPr>
      <a:lvl9pPr marL="1828800" algn="ctr" rtl="1" fontAlgn="base">
        <a:spcBef>
          <a:spcPct val="0"/>
        </a:spcBef>
        <a:spcAft>
          <a:spcPct val="0"/>
        </a:spcAft>
        <a:defRPr sz="4000" b="1">
          <a:solidFill>
            <a:schemeClr val="tx2"/>
          </a:solidFill>
          <a:latin typeface="Times New Roman" pitchFamily="18" charset="0"/>
          <a:cs typeface="David" pitchFamily="2" charset="-79"/>
        </a:defRPr>
      </a:lvl9pPr>
    </p:titleStyle>
    <p:bodyStyle>
      <a:lvl1pPr marL="363538" indent="-363538" algn="r" rtl="1" eaLnBrk="0" fontAlgn="base" hangingPunct="0">
        <a:spcBef>
          <a:spcPct val="20000"/>
        </a:spcBef>
        <a:spcAft>
          <a:spcPct val="0"/>
        </a:spcAft>
        <a:buFont typeface="Wingdings" pitchFamily="2" charset="2"/>
        <a:buChar char="§"/>
        <a:defRPr sz="3200">
          <a:solidFill>
            <a:schemeClr val="tx1"/>
          </a:solidFill>
          <a:latin typeface="Calibri" pitchFamily="34" charset="0"/>
          <a:ea typeface="+mn-ea"/>
          <a:cs typeface="+mj-cs"/>
        </a:defRPr>
      </a:lvl1pPr>
      <a:lvl2pPr marL="1049338" indent="-420688" algn="r" rtl="1" eaLnBrk="0" fontAlgn="base" hangingPunct="0">
        <a:spcBef>
          <a:spcPct val="20000"/>
        </a:spcBef>
        <a:spcAft>
          <a:spcPct val="0"/>
        </a:spcAft>
        <a:buFont typeface="Times New Roman" pitchFamily="18" charset="0"/>
        <a:buChar char="–"/>
        <a:defRPr sz="2800">
          <a:solidFill>
            <a:schemeClr val="tx1"/>
          </a:solidFill>
          <a:latin typeface="Calibri" pitchFamily="34" charset="0"/>
          <a:cs typeface="+mj-cs"/>
        </a:defRPr>
      </a:lvl2pPr>
      <a:lvl3pPr marL="1563688" indent="-334963" algn="r" rtl="1" eaLnBrk="0" fontAlgn="base" hangingPunct="0">
        <a:spcBef>
          <a:spcPct val="20000"/>
        </a:spcBef>
        <a:spcAft>
          <a:spcPct val="0"/>
        </a:spcAft>
        <a:buFont typeface="Arial" pitchFamily="34" charset="0"/>
        <a:buChar char="•"/>
        <a:defRPr sz="2400">
          <a:solidFill>
            <a:schemeClr val="tx1"/>
          </a:solidFill>
          <a:latin typeface="Calibri" pitchFamily="34" charset="0"/>
          <a:cs typeface="+mj-cs"/>
        </a:defRPr>
      </a:lvl3pPr>
      <a:lvl4pPr marL="1971675" indent="-228600" algn="r" rtl="1" eaLnBrk="0" fontAlgn="base" hangingPunct="0">
        <a:spcBef>
          <a:spcPct val="20000"/>
        </a:spcBef>
        <a:spcAft>
          <a:spcPct val="0"/>
        </a:spcAft>
        <a:buFont typeface="Times New Roman" pitchFamily="18" charset="0"/>
        <a:buChar char="«"/>
        <a:defRPr sz="2000">
          <a:solidFill>
            <a:schemeClr val="tx1"/>
          </a:solidFill>
          <a:latin typeface="Calibri" pitchFamily="34" charset="0"/>
          <a:cs typeface="+mj-cs"/>
        </a:defRPr>
      </a:lvl4pPr>
      <a:lvl5pPr marL="2379663" indent="-228600" algn="r" rtl="1" eaLnBrk="0" fontAlgn="base" hangingPunct="0">
        <a:spcBef>
          <a:spcPct val="20000"/>
        </a:spcBef>
        <a:spcAft>
          <a:spcPct val="0"/>
        </a:spcAft>
        <a:buFont typeface="Times New Roman" pitchFamily="18" charset="0"/>
        <a:buChar char="&lt;"/>
        <a:defRPr sz="2000">
          <a:solidFill>
            <a:schemeClr val="tx1"/>
          </a:solidFill>
          <a:latin typeface="Calibri" pitchFamily="34" charset="0"/>
          <a:cs typeface="+mj-cs"/>
        </a:defRPr>
      </a:lvl5pPr>
      <a:lvl6pPr marL="2836863" indent="-228600" algn="r" rtl="1" fontAlgn="base">
        <a:spcBef>
          <a:spcPct val="20000"/>
        </a:spcBef>
        <a:spcAft>
          <a:spcPct val="0"/>
        </a:spcAft>
        <a:buChar char="»"/>
        <a:defRPr sz="2000">
          <a:solidFill>
            <a:schemeClr val="tx1"/>
          </a:solidFill>
          <a:latin typeface="+mn-lt"/>
          <a:cs typeface="+mn-cs"/>
        </a:defRPr>
      </a:lvl6pPr>
      <a:lvl7pPr marL="3294063" indent="-228600" algn="r" rtl="1" fontAlgn="base">
        <a:spcBef>
          <a:spcPct val="20000"/>
        </a:spcBef>
        <a:spcAft>
          <a:spcPct val="0"/>
        </a:spcAft>
        <a:buChar char="»"/>
        <a:defRPr sz="2000">
          <a:solidFill>
            <a:schemeClr val="tx1"/>
          </a:solidFill>
          <a:latin typeface="+mn-lt"/>
          <a:cs typeface="+mn-cs"/>
        </a:defRPr>
      </a:lvl7pPr>
      <a:lvl8pPr marL="3751263" indent="-228600" algn="r" rtl="1" fontAlgn="base">
        <a:spcBef>
          <a:spcPct val="20000"/>
        </a:spcBef>
        <a:spcAft>
          <a:spcPct val="0"/>
        </a:spcAft>
        <a:buChar char="»"/>
        <a:defRPr sz="2000">
          <a:solidFill>
            <a:schemeClr val="tx1"/>
          </a:solidFill>
          <a:latin typeface="+mn-lt"/>
          <a:cs typeface="+mn-cs"/>
        </a:defRPr>
      </a:lvl8pPr>
      <a:lvl9pPr marL="4208463"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12E597E-2F4F-2747-A9DF-6BACAD15E325}" type="datetimeFigureOut">
              <a:rPr lang="en-US" smtClean="0"/>
              <a:t>9/18/2019</a:t>
            </a:fld>
            <a:endParaRPr lang="en-US" dirty="0"/>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6FD580D-DD1F-2749-85C8-F9883E4B5E50}" type="slidenum">
              <a:rPr lang="en-US" smtClean="0"/>
              <a:t>‹#›</a:t>
            </a:fld>
            <a:endParaRPr lang="en-US" dirty="0"/>
          </a:p>
        </p:txBody>
      </p:sp>
    </p:spTree>
    <p:extLst>
      <p:ext uri="{BB962C8B-B14F-4D97-AF65-F5344CB8AC3E}">
        <p14:creationId xmlns:p14="http://schemas.microsoft.com/office/powerpoint/2010/main" val="44874287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CC0DD4-AFCB-466A-8CCA-F7E022B83535}"/>
              </a:ext>
            </a:extLst>
          </p:cNvPr>
          <p:cNvSpPr>
            <a:spLocks noGrp="1"/>
          </p:cNvSpPr>
          <p:nvPr>
            <p:ph type="body" idx="1"/>
          </p:nvPr>
        </p:nvSpPr>
        <p:spPr>
          <a:xfrm>
            <a:off x="83820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1C66F-5503-4C30-BF52-D9B82AA995D5}"/>
              </a:ext>
            </a:extLst>
          </p:cNvPr>
          <p:cNvSpPr>
            <a:spLocks noGrp="1"/>
          </p:cNvSpPr>
          <p:nvPr>
            <p:ph type="dt" sz="half" idx="2"/>
          </p:nvPr>
        </p:nvSpPr>
        <p:spPr>
          <a:xfrm>
            <a:off x="838201" y="6356352"/>
            <a:ext cx="2743200" cy="365124"/>
          </a:xfrm>
          <a:prstGeom prst="rect">
            <a:avLst/>
          </a:prstGeom>
        </p:spPr>
        <p:txBody>
          <a:bodyPr vert="horz" lIns="91440" tIns="45720" rIns="91440" bIns="45720" rtlCol="0" anchor="ctr"/>
          <a:lstStyle>
            <a:lvl1pPr algn="l">
              <a:defRPr sz="1108">
                <a:solidFill>
                  <a:schemeClr val="tx1">
                    <a:tint val="75000"/>
                  </a:schemeClr>
                </a:solidFill>
              </a:defRPr>
            </a:lvl1pPr>
          </a:lstStyle>
          <a:p>
            <a:fld id="{76DE4DD7-5968-43AC-8717-004CEA261441}" type="datetimeFigureOut">
              <a:rPr lang="en-US" smtClean="0"/>
              <a:t>9/18/2019</a:t>
            </a:fld>
            <a:endParaRPr lang="en-US" dirty="0"/>
          </a:p>
        </p:txBody>
      </p:sp>
      <p:sp>
        <p:nvSpPr>
          <p:cNvPr id="5" name="Footer Placeholder 4">
            <a:extLst>
              <a:ext uri="{FF2B5EF4-FFF2-40B4-BE49-F238E27FC236}">
                <a16:creationId xmlns:a16="http://schemas.microsoft.com/office/drawing/2014/main" id="{3C1AD11F-DF24-42F6-855A-E7A71B7B8B73}"/>
              </a:ext>
            </a:extLst>
          </p:cNvPr>
          <p:cNvSpPr>
            <a:spLocks noGrp="1"/>
          </p:cNvSpPr>
          <p:nvPr>
            <p:ph type="ftr" sz="quarter" idx="3"/>
          </p:nvPr>
        </p:nvSpPr>
        <p:spPr>
          <a:xfrm>
            <a:off x="4038605" y="6356352"/>
            <a:ext cx="4114800" cy="365124"/>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CEC7D0E-101A-41DE-BD1B-178426773884}"/>
              </a:ext>
            </a:extLst>
          </p:cNvPr>
          <p:cNvSpPr>
            <a:spLocks noGrp="1"/>
          </p:cNvSpPr>
          <p:nvPr>
            <p:ph type="sldNum" sz="quarter" idx="4"/>
          </p:nvPr>
        </p:nvSpPr>
        <p:spPr>
          <a:xfrm>
            <a:off x="8610601" y="6356352"/>
            <a:ext cx="2743200" cy="365124"/>
          </a:xfrm>
          <a:prstGeom prst="rect">
            <a:avLst/>
          </a:prstGeom>
        </p:spPr>
        <p:txBody>
          <a:bodyPr vert="horz" lIns="91440" tIns="45720" rIns="91440" bIns="45720" rtlCol="0" anchor="ctr"/>
          <a:lstStyle>
            <a:lvl1pPr algn="r">
              <a:defRPr sz="1108">
                <a:solidFill>
                  <a:schemeClr val="tx1">
                    <a:tint val="75000"/>
                  </a:schemeClr>
                </a:solidFill>
              </a:defRPr>
            </a:lvl1pPr>
          </a:lstStyle>
          <a:p>
            <a:fld id="{51393D2B-6925-4B26-92A6-01EBC05BA5A8}" type="slidenum">
              <a:rPr lang="en-US" smtClean="0"/>
              <a:t>‹#›</a:t>
            </a:fld>
            <a:endParaRPr lang="en-US" dirty="0"/>
          </a:p>
        </p:txBody>
      </p:sp>
    </p:spTree>
    <p:extLst>
      <p:ext uri="{BB962C8B-B14F-4D97-AF65-F5344CB8AC3E}">
        <p14:creationId xmlns:p14="http://schemas.microsoft.com/office/powerpoint/2010/main" val="25172915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84406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16" indent="-211016" algn="l" defTabSz="844063" rtl="0" eaLnBrk="1" latinLnBrk="0" hangingPunct="1">
        <a:lnSpc>
          <a:spcPct val="90000"/>
        </a:lnSpc>
        <a:spcBef>
          <a:spcPts val="924"/>
        </a:spcBef>
        <a:buFont typeface="Arial" panose="020B0604020202020204" pitchFamily="34" charset="0"/>
        <a:buChar char="•"/>
        <a:defRPr sz="2585" kern="1200">
          <a:solidFill>
            <a:schemeClr val="tx1"/>
          </a:solidFill>
          <a:latin typeface="+mn-lt"/>
          <a:ea typeface="+mn-ea"/>
          <a:cs typeface="+mn-cs"/>
        </a:defRPr>
      </a:lvl1pPr>
      <a:lvl2pPr marL="633047" indent="-211016" algn="l" defTabSz="84406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078" indent="-211016" algn="l" defTabSz="84406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10"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42"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173"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04"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235"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267"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63" rtl="0" eaLnBrk="1" latinLnBrk="0" hangingPunct="1">
        <a:defRPr sz="1662" kern="1200">
          <a:solidFill>
            <a:schemeClr val="tx1"/>
          </a:solidFill>
          <a:latin typeface="+mn-lt"/>
          <a:ea typeface="+mn-ea"/>
          <a:cs typeface="+mn-cs"/>
        </a:defRPr>
      </a:lvl1pPr>
      <a:lvl2pPr marL="422032" algn="l" defTabSz="844063" rtl="0" eaLnBrk="1" latinLnBrk="0" hangingPunct="1">
        <a:defRPr sz="1662" kern="1200">
          <a:solidFill>
            <a:schemeClr val="tx1"/>
          </a:solidFill>
          <a:latin typeface="+mn-lt"/>
          <a:ea typeface="+mn-ea"/>
          <a:cs typeface="+mn-cs"/>
        </a:defRPr>
      </a:lvl2pPr>
      <a:lvl3pPr marL="844063" algn="l" defTabSz="844063" rtl="0" eaLnBrk="1" latinLnBrk="0" hangingPunct="1">
        <a:defRPr sz="1662" kern="1200">
          <a:solidFill>
            <a:schemeClr val="tx1"/>
          </a:solidFill>
          <a:latin typeface="+mn-lt"/>
          <a:ea typeface="+mn-ea"/>
          <a:cs typeface="+mn-cs"/>
        </a:defRPr>
      </a:lvl3pPr>
      <a:lvl4pPr marL="1266094" algn="l" defTabSz="844063" rtl="0" eaLnBrk="1" latinLnBrk="0" hangingPunct="1">
        <a:defRPr sz="1662" kern="1200">
          <a:solidFill>
            <a:schemeClr val="tx1"/>
          </a:solidFill>
          <a:latin typeface="+mn-lt"/>
          <a:ea typeface="+mn-ea"/>
          <a:cs typeface="+mn-cs"/>
        </a:defRPr>
      </a:lvl4pPr>
      <a:lvl5pPr marL="1688126" algn="l" defTabSz="844063" rtl="0" eaLnBrk="1" latinLnBrk="0" hangingPunct="1">
        <a:defRPr sz="1662" kern="1200">
          <a:solidFill>
            <a:schemeClr val="tx1"/>
          </a:solidFill>
          <a:latin typeface="+mn-lt"/>
          <a:ea typeface="+mn-ea"/>
          <a:cs typeface="+mn-cs"/>
        </a:defRPr>
      </a:lvl5pPr>
      <a:lvl6pPr marL="2110157" algn="l" defTabSz="844063" rtl="0" eaLnBrk="1" latinLnBrk="0" hangingPunct="1">
        <a:defRPr sz="1662" kern="1200">
          <a:solidFill>
            <a:schemeClr val="tx1"/>
          </a:solidFill>
          <a:latin typeface="+mn-lt"/>
          <a:ea typeface="+mn-ea"/>
          <a:cs typeface="+mn-cs"/>
        </a:defRPr>
      </a:lvl6pPr>
      <a:lvl7pPr marL="2532188" algn="l" defTabSz="844063" rtl="0" eaLnBrk="1" latinLnBrk="0" hangingPunct="1">
        <a:defRPr sz="1662" kern="1200">
          <a:solidFill>
            <a:schemeClr val="tx1"/>
          </a:solidFill>
          <a:latin typeface="+mn-lt"/>
          <a:ea typeface="+mn-ea"/>
          <a:cs typeface="+mn-cs"/>
        </a:defRPr>
      </a:lvl7pPr>
      <a:lvl8pPr marL="2954219" algn="l" defTabSz="844063" rtl="0" eaLnBrk="1" latinLnBrk="0" hangingPunct="1">
        <a:defRPr sz="1662" kern="1200">
          <a:solidFill>
            <a:schemeClr val="tx1"/>
          </a:solidFill>
          <a:latin typeface="+mn-lt"/>
          <a:ea typeface="+mn-ea"/>
          <a:cs typeface="+mn-cs"/>
        </a:defRPr>
      </a:lvl8pPr>
      <a:lvl9pPr marL="3376251" algn="l" defTabSz="84406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microsoft.com/office/2007/relationships/hdphoto" Target="../media/hdphoto1.wdp"/><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openxmlformats.org/officeDocument/2006/relationships/hyperlink" Target="http://www.aei.org/publication/the-future-of-conservative-foreign-policy/print/#foot7" TargetMode="External"/><Relationship Id="rId3" Type="http://schemas.openxmlformats.org/officeDocument/2006/relationships/hyperlink" Target="http://www.aei.org/publication/the-future-of-conservative-foreign-policy/print/#foot2" TargetMode="External"/><Relationship Id="rId7" Type="http://schemas.openxmlformats.org/officeDocument/2006/relationships/hyperlink" Target="http://www.aei.org/publication/the-future-of-conservative-foreign-policy/print/#foot6" TargetMode="External"/><Relationship Id="rId2" Type="http://schemas.openxmlformats.org/officeDocument/2006/relationships/hyperlink" Target="http://www.aei.org/publication/the-future-of-conservative-foreign-policy/print/#foot1" TargetMode="External"/><Relationship Id="rId1" Type="http://schemas.openxmlformats.org/officeDocument/2006/relationships/slideLayout" Target="../slideLayouts/slideLayout19.xml"/><Relationship Id="rId6" Type="http://schemas.openxmlformats.org/officeDocument/2006/relationships/hyperlink" Target="http://www.aei.org/publication/the-future-of-conservative-foreign-policy/print/#foot5" TargetMode="External"/><Relationship Id="rId5" Type="http://schemas.openxmlformats.org/officeDocument/2006/relationships/hyperlink" Target="http://www.aei.org/publication/the-future-of-conservative-foreign-policy/print/#foot4" TargetMode="External"/><Relationship Id="rId4" Type="http://schemas.openxmlformats.org/officeDocument/2006/relationships/hyperlink" Target="http://www.aei.org/publication/the-future-of-conservative-foreign-policy/print/#foot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9" TargetMode="External"/><Relationship Id="rId2" Type="http://schemas.openxmlformats.org/officeDocument/2006/relationships/hyperlink" Target="http://www.aei.org/publication/the-future-of-conservative-foreign-policy/print/#foot8" TargetMode="External"/><Relationship Id="rId1" Type="http://schemas.openxmlformats.org/officeDocument/2006/relationships/slideLayout" Target="../slideLayouts/slideLayout19.xml"/><Relationship Id="rId5" Type="http://schemas.openxmlformats.org/officeDocument/2006/relationships/hyperlink" Target="http://www.aei.org/publication/the-future-of-conservative-foreign-policy/print/#foot11" TargetMode="External"/><Relationship Id="rId4" Type="http://schemas.openxmlformats.org/officeDocument/2006/relationships/hyperlink" Target="http://www.aei.org/publication/the-future-of-conservative-foreign-policy/print/#foot1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13" TargetMode="External"/><Relationship Id="rId7" Type="http://schemas.openxmlformats.org/officeDocument/2006/relationships/hyperlink" Target="http://www.aei.org/publication/the-future-of-conservative-foreign-policy/print/#foot17" TargetMode="External"/><Relationship Id="rId2" Type="http://schemas.openxmlformats.org/officeDocument/2006/relationships/hyperlink" Target="http://www.aei.org/publication/the-future-of-conservative-foreign-policy/print/#foot12" TargetMode="External"/><Relationship Id="rId1" Type="http://schemas.openxmlformats.org/officeDocument/2006/relationships/slideLayout" Target="../slideLayouts/slideLayout19.xml"/><Relationship Id="rId6" Type="http://schemas.openxmlformats.org/officeDocument/2006/relationships/hyperlink" Target="http://www.aei.org/publication/the-future-of-conservative-foreign-policy/print/#foot16" TargetMode="External"/><Relationship Id="rId5" Type="http://schemas.openxmlformats.org/officeDocument/2006/relationships/hyperlink" Target="http://www.aei.org/publication/the-future-of-conservative-foreign-policy/print/#foot15" TargetMode="External"/><Relationship Id="rId4" Type="http://schemas.openxmlformats.org/officeDocument/2006/relationships/hyperlink" Target="http://www.aei.org/publication/the-future-of-conservative-foreign-policy/print/#foot14"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19" TargetMode="External"/><Relationship Id="rId2" Type="http://schemas.openxmlformats.org/officeDocument/2006/relationships/hyperlink" Target="http://www.aei.org/publication/the-future-of-conservative-foreign-policy/print/#foot18" TargetMode="External"/><Relationship Id="rId1" Type="http://schemas.openxmlformats.org/officeDocument/2006/relationships/slideLayout" Target="../slideLayouts/slideLayout19.xml"/><Relationship Id="rId6" Type="http://schemas.openxmlformats.org/officeDocument/2006/relationships/hyperlink" Target="http://www.aei.org/publication/the-future-of-conservative-foreign-policy/print/#foot22" TargetMode="External"/><Relationship Id="rId5" Type="http://schemas.openxmlformats.org/officeDocument/2006/relationships/hyperlink" Target="http://www.aei.org/publication/the-future-of-conservative-foreign-policy/print/#foot21" TargetMode="External"/><Relationship Id="rId4" Type="http://schemas.openxmlformats.org/officeDocument/2006/relationships/hyperlink" Target="http://www.aei.org/publication/the-future-of-conservative-foreign-policy/print/#foot2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24" TargetMode="External"/><Relationship Id="rId2" Type="http://schemas.openxmlformats.org/officeDocument/2006/relationships/hyperlink" Target="http://www.aei.org/publication/the-future-of-conservative-foreign-policy/print/#foot23" TargetMode="Externa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26" TargetMode="External"/><Relationship Id="rId2" Type="http://schemas.openxmlformats.org/officeDocument/2006/relationships/hyperlink" Target="http://www.aei.org/publication/the-future-of-conservative-foreign-policy/print/#foot25" TargetMode="External"/><Relationship Id="rId1" Type="http://schemas.openxmlformats.org/officeDocument/2006/relationships/slideLayout" Target="../slideLayouts/slideLayout19.xml"/><Relationship Id="rId4" Type="http://schemas.openxmlformats.org/officeDocument/2006/relationships/hyperlink" Target="http://www.aei.org/publication/the-future-of-conservative-foreign-policy/print/#foot27"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www.aei.org/publication/the-future-of-conservative-foreign-policy/print/#foot28" TargetMode="Externa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מציין מיקום של מספר שקופית 3"/>
          <p:cNvSpPr>
            <a:spLocks noGrp="1"/>
          </p:cNvSpPr>
          <p:nvPr>
            <p:ph type="sldNum" sz="quarter" idx="10"/>
          </p:nvPr>
        </p:nvSpPr>
        <p:spPr>
          <a:noFill/>
        </p:spPr>
        <p:txBody>
          <a:bodyPr/>
          <a:lstStyle/>
          <a:p>
            <a:pPr fontAlgn="base">
              <a:spcBef>
                <a:spcPct val="0"/>
              </a:spcBef>
              <a:spcAft>
                <a:spcPct val="0"/>
              </a:spcAft>
            </a:pPr>
            <a:fld id="{1BC4BB01-E211-4F8E-9DE1-BC767E17D2D9}" type="slidenum">
              <a:rPr lang="he-IL" smtClean="0"/>
              <a:pPr fontAlgn="base">
                <a:spcBef>
                  <a:spcPct val="0"/>
                </a:spcBef>
                <a:spcAft>
                  <a:spcPct val="0"/>
                </a:spcAft>
              </a:pPr>
              <a:t>1</a:t>
            </a:fld>
            <a:endParaRPr lang="en-US"/>
          </a:p>
        </p:txBody>
      </p:sp>
      <p:sp>
        <p:nvSpPr>
          <p:cNvPr id="10" name="מלבן 9"/>
          <p:cNvSpPr/>
          <p:nvPr/>
        </p:nvSpPr>
        <p:spPr>
          <a:xfrm>
            <a:off x="322155" y="1275139"/>
            <a:ext cx="11623888" cy="1613744"/>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defRPr/>
            </a:pPr>
            <a:r>
              <a:rPr lang="en-US" sz="48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IDF Senior Leadership </a:t>
            </a:r>
          </a:p>
          <a:p>
            <a:pPr algn="ctr">
              <a:defRPr/>
            </a:pPr>
            <a:r>
              <a:rPr lang="en-US" sz="48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Seminar</a:t>
            </a:r>
            <a:endParaRPr lang="he-IL" sz="12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5"/>
          <p:cNvPicPr>
            <a:picLocks noChangeAspect="1" noChangeArrowheads="1"/>
          </p:cNvPicPr>
          <p:nvPr/>
        </p:nvPicPr>
        <p:blipFill>
          <a:blip r:embed="rId2" cstate="print"/>
          <a:srcRect/>
          <a:stretch>
            <a:fillRect/>
          </a:stretch>
        </p:blipFill>
        <p:spPr bwMode="auto">
          <a:xfrm>
            <a:off x="9906000" y="1351659"/>
            <a:ext cx="1255032" cy="1328898"/>
          </a:xfrm>
          <a:prstGeom prst="rect">
            <a:avLst/>
          </a:prstGeom>
          <a:noFill/>
          <a:ln w="9525" algn="ctr">
            <a:noFill/>
            <a:miter lim="800000"/>
            <a:headEnd/>
            <a:tailEnd/>
          </a:ln>
        </p:spPr>
      </p:pic>
      <p:pic>
        <p:nvPicPr>
          <p:cNvPr id="9" name="Picture 6" descr="Image result for washington  ic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7998" y="1918321"/>
            <a:ext cx="6172202" cy="408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תמונה 0" descr="סמל פום.png"/>
          <p:cNvPicPr/>
          <p:nvPr/>
        </p:nvPicPr>
        <p:blipFill>
          <a:blip r:embed="rId4">
            <a:clrChange>
              <a:clrFrom>
                <a:srgbClr val="FFFFFF"/>
              </a:clrFrom>
              <a:clrTo>
                <a:srgbClr val="FFFFFF">
                  <a:alpha val="0"/>
                </a:srgbClr>
              </a:clrTo>
            </a:clrChange>
          </a:blip>
          <a:stretch>
            <a:fillRect/>
          </a:stretch>
        </p:blipFill>
        <p:spPr>
          <a:xfrm>
            <a:off x="10842413" y="1313399"/>
            <a:ext cx="1103630" cy="1405418"/>
          </a:xfrm>
          <a:prstGeom prst="rect">
            <a:avLst/>
          </a:prstGeom>
        </p:spPr>
      </p:pic>
      <p:pic>
        <p:nvPicPr>
          <p:cNvPr id="3" name="Picture 2">
            <a:extLst>
              <a:ext uri="{FF2B5EF4-FFF2-40B4-BE49-F238E27FC236}">
                <a16:creationId xmlns:a16="http://schemas.microsoft.com/office/drawing/2014/main" id="{7BE30D69-F077-4356-9233-9151B0132D7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56" y="1200268"/>
            <a:ext cx="1898529" cy="1763486"/>
          </a:xfrm>
          <a:prstGeom prst="rect">
            <a:avLst/>
          </a:prstGeom>
        </p:spPr>
      </p:pic>
    </p:spTree>
    <p:extLst>
      <p:ext uri="{BB962C8B-B14F-4D97-AF65-F5344CB8AC3E}">
        <p14:creationId xmlns:p14="http://schemas.microsoft.com/office/powerpoint/2010/main" val="1483523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1BEA-0406-47FD-8E77-8EDAD515A2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0FAF9A-DB30-4880-8718-44D74E47429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4615B3F-A2FB-4757-9AEF-DE77BDE69EE1}"/>
              </a:ext>
            </a:extLst>
          </p:cNvPr>
          <p:cNvPicPr>
            <a:picLocks noChangeAspect="1"/>
          </p:cNvPicPr>
          <p:nvPr/>
        </p:nvPicPr>
        <p:blipFill>
          <a:blip r:embed="rId2"/>
          <a:stretch>
            <a:fillRect/>
          </a:stretch>
        </p:blipFill>
        <p:spPr>
          <a:xfrm>
            <a:off x="996902" y="1052514"/>
            <a:ext cx="3679374" cy="5314648"/>
          </a:xfrm>
          <a:prstGeom prst="rect">
            <a:avLst/>
          </a:prstGeom>
        </p:spPr>
      </p:pic>
    </p:spTree>
    <p:extLst>
      <p:ext uri="{BB962C8B-B14F-4D97-AF65-F5344CB8AC3E}">
        <p14:creationId xmlns:p14="http://schemas.microsoft.com/office/powerpoint/2010/main" val="2370363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28FC740-1606-4F06-97E7-007EA9F72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076" y="927042"/>
            <a:ext cx="4747846" cy="5930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6EFBD25-1FC8-46F4-B2E8-A2DE88BD03FD}"/>
              </a:ext>
            </a:extLst>
          </p:cNvPr>
          <p:cNvSpPr>
            <a:spLocks noGrp="1"/>
          </p:cNvSpPr>
          <p:nvPr>
            <p:ph type="body" sz="quarter" idx="13"/>
          </p:nvPr>
        </p:nvSpPr>
        <p:spPr>
          <a:xfrm>
            <a:off x="3722077" y="342960"/>
            <a:ext cx="4747846" cy="584082"/>
          </a:xfrm>
        </p:spPr>
        <p:txBody>
          <a:bodyPr>
            <a:normAutofit fontScale="70000" lnSpcReduction="20000"/>
          </a:bodyPr>
          <a:lstStyle/>
          <a:p>
            <a:r>
              <a:rPr lang="he-IL" dirty="0">
                <a:latin typeface="Heebo" panose="00000500000000000000" pitchFamily="2" charset="-79"/>
                <a:cs typeface="Heebo" panose="00000500000000000000" pitchFamily="2" charset="-79"/>
              </a:rPr>
              <a:t>סמינר עומק במערכת המוסדית האמריקנית</a:t>
            </a:r>
            <a:endParaRPr lang="en-US" dirty="0">
              <a:latin typeface="Heebo" panose="00000500000000000000" pitchFamily="2" charset="-79"/>
              <a:cs typeface="Heebo" panose="00000500000000000000" pitchFamily="2" charset="-79"/>
            </a:endParaRPr>
          </a:p>
        </p:txBody>
      </p:sp>
      <p:sp>
        <p:nvSpPr>
          <p:cNvPr id="5" name="Title 4">
            <a:extLst>
              <a:ext uri="{FF2B5EF4-FFF2-40B4-BE49-F238E27FC236}">
                <a16:creationId xmlns:a16="http://schemas.microsoft.com/office/drawing/2014/main" id="{A2FA1541-E245-45F8-9A72-61C21B723628}"/>
              </a:ext>
            </a:extLst>
          </p:cNvPr>
          <p:cNvSpPr>
            <a:spLocks noGrp="1"/>
          </p:cNvSpPr>
          <p:nvPr>
            <p:ph type="ctrTitle"/>
          </p:nvPr>
        </p:nvSpPr>
        <p:spPr>
          <a:solidFill>
            <a:schemeClr val="accent1">
              <a:lumMod val="50000"/>
              <a:alpha val="50000"/>
            </a:schemeClr>
          </a:solidFill>
        </p:spPr>
        <p:txBody>
          <a:bodyPr/>
          <a:lstStyle/>
          <a:p>
            <a:r>
              <a:rPr lang="he-IL" dirty="0">
                <a:latin typeface="Heebo bold" panose="00000800000000000000" pitchFamily="2" charset="-79"/>
                <a:cs typeface="Heebo bold" panose="00000800000000000000" pitchFamily="2" charset="-79"/>
              </a:rPr>
              <a:t>מקראה אקדמית</a:t>
            </a:r>
            <a:endParaRPr lang="en-US" dirty="0">
              <a:latin typeface="Heebo bold" panose="00000800000000000000" pitchFamily="2" charset="-79"/>
              <a:cs typeface="Heebo bold" panose="00000800000000000000" pitchFamily="2" charset="-79"/>
            </a:endParaRPr>
          </a:p>
        </p:txBody>
      </p:sp>
    </p:spTree>
    <p:extLst>
      <p:ext uri="{BB962C8B-B14F-4D97-AF65-F5344CB8AC3E}">
        <p14:creationId xmlns:p14="http://schemas.microsoft.com/office/powerpoint/2010/main" val="4209959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23BC6D9-F4C6-4E7F-A5A0-128054C5156F}"/>
              </a:ext>
            </a:extLst>
          </p:cNvPr>
          <p:cNvPicPr>
            <a:picLocks noChangeAspect="1"/>
          </p:cNvPicPr>
          <p:nvPr/>
        </p:nvPicPr>
        <p:blipFill>
          <a:blip r:embed="rId2"/>
          <a:stretch>
            <a:fillRect/>
          </a:stretch>
        </p:blipFill>
        <p:spPr>
          <a:xfrm>
            <a:off x="4640843" y="786064"/>
            <a:ext cx="4610776" cy="5285872"/>
          </a:xfrm>
          <a:prstGeom prst="rect">
            <a:avLst/>
          </a:prstGeom>
        </p:spPr>
      </p:pic>
      <p:pic>
        <p:nvPicPr>
          <p:cNvPr id="29" name="Picture 28">
            <a:extLst>
              <a:ext uri="{FF2B5EF4-FFF2-40B4-BE49-F238E27FC236}">
                <a16:creationId xmlns:a16="http://schemas.microsoft.com/office/drawing/2014/main" id="{D3C713BA-8D63-47C2-9883-11E448A48C1C}"/>
              </a:ext>
            </a:extLst>
          </p:cNvPr>
          <p:cNvPicPr>
            <a:picLocks noChangeAspect="1"/>
          </p:cNvPicPr>
          <p:nvPr/>
        </p:nvPicPr>
        <p:blipFill>
          <a:blip r:embed="rId3"/>
          <a:stretch>
            <a:fillRect/>
          </a:stretch>
        </p:blipFill>
        <p:spPr>
          <a:xfrm>
            <a:off x="625658" y="994612"/>
            <a:ext cx="3840726" cy="5446292"/>
          </a:xfrm>
          <a:prstGeom prst="rect">
            <a:avLst/>
          </a:prstGeom>
        </p:spPr>
      </p:pic>
    </p:spTree>
    <p:extLst>
      <p:ext uri="{BB962C8B-B14F-4D97-AF65-F5344CB8AC3E}">
        <p14:creationId xmlns:p14="http://schemas.microsoft.com/office/powerpoint/2010/main" val="1385469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tel Exterior at Night">
            <a:extLst>
              <a:ext uri="{FF2B5EF4-FFF2-40B4-BE49-F238E27FC236}">
                <a16:creationId xmlns:a16="http://schemas.microsoft.com/office/drawing/2014/main" id="{EA602DAC-15E7-42F2-B97F-D3EE2419C7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237" y="1414080"/>
            <a:ext cx="2920089" cy="2613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andard King Room">
            <a:extLst>
              <a:ext uri="{FF2B5EF4-FFF2-40B4-BE49-F238E27FC236}">
                <a16:creationId xmlns:a16="http://schemas.microsoft.com/office/drawing/2014/main" id="{9D01E6AC-79BF-47ED-975B-D1D18296DDF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5237" y="4100898"/>
            <a:ext cx="2920089" cy="2135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3E0D29-91E3-43D6-ACA3-A2BB8BA7D7E9}"/>
              </a:ext>
            </a:extLst>
          </p:cNvPr>
          <p:cNvPicPr>
            <a:picLocks noChangeAspect="1"/>
          </p:cNvPicPr>
          <p:nvPr/>
        </p:nvPicPr>
        <p:blipFill rotWithShape="1">
          <a:blip r:embed="rId4">
            <a:extLst>
              <a:ext uri="{28A0092B-C50C-407E-A947-70E740481C1C}">
                <a14:useLocalDpi xmlns:a14="http://schemas.microsoft.com/office/drawing/2010/main" val="0"/>
              </a:ext>
            </a:extLst>
          </a:blip>
          <a:srcRect l="43358" t="43123" r="1" b="6656"/>
          <a:stretch/>
        </p:blipFill>
        <p:spPr>
          <a:xfrm>
            <a:off x="5572980" y="1414080"/>
            <a:ext cx="4720855" cy="4821866"/>
          </a:xfrm>
          <a:prstGeom prst="rect">
            <a:avLst/>
          </a:prstGeom>
        </p:spPr>
      </p:pic>
    </p:spTree>
    <p:extLst>
      <p:ext uri="{BB962C8B-B14F-4D97-AF65-F5344CB8AC3E}">
        <p14:creationId xmlns:p14="http://schemas.microsoft.com/office/powerpoint/2010/main" val="47475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F7F09-9872-4517-A35C-26A1DABCF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990" y="-412834"/>
            <a:ext cx="13659852" cy="7683668"/>
          </a:xfrm>
          <a:prstGeom prst="rect">
            <a:avLst/>
          </a:prstGeom>
        </p:spPr>
      </p:pic>
    </p:spTree>
    <p:extLst>
      <p:ext uri="{BB962C8B-B14F-4D97-AF65-F5344CB8AC3E}">
        <p14:creationId xmlns:p14="http://schemas.microsoft.com/office/powerpoint/2010/main" val="343898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C3C355-A965-4E6C-9B46-154685158535}"/>
              </a:ext>
            </a:extLst>
          </p:cNvPr>
          <p:cNvPicPr>
            <a:picLocks noChangeAspect="1"/>
          </p:cNvPicPr>
          <p:nvPr/>
        </p:nvPicPr>
        <p:blipFill rotWithShape="1">
          <a:blip r:embed="rId2">
            <a:extLst>
              <a:ext uri="{28A0092B-C50C-407E-A947-70E740481C1C}">
                <a14:useLocalDpi xmlns:a14="http://schemas.microsoft.com/office/drawing/2010/main" val="0"/>
              </a:ext>
            </a:extLst>
          </a:blip>
          <a:srcRect l="30043" t="42720" b="20430"/>
          <a:stretch/>
        </p:blipFill>
        <p:spPr>
          <a:xfrm>
            <a:off x="497307" y="1716504"/>
            <a:ext cx="11117177" cy="4235118"/>
          </a:xfrm>
          <a:prstGeom prst="rect">
            <a:avLst/>
          </a:prstGeom>
        </p:spPr>
      </p:pic>
    </p:spTree>
    <p:extLst>
      <p:ext uri="{BB962C8B-B14F-4D97-AF65-F5344CB8AC3E}">
        <p14:creationId xmlns:p14="http://schemas.microsoft.com/office/powerpoint/2010/main" val="3891712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000EE-41ED-4D14-9E53-6C4A157DA162}"/>
              </a:ext>
            </a:extLst>
          </p:cNvPr>
          <p:cNvPicPr>
            <a:picLocks noChangeAspect="1"/>
          </p:cNvPicPr>
          <p:nvPr/>
        </p:nvPicPr>
        <p:blipFill rotWithShape="1">
          <a:blip r:embed="rId2"/>
          <a:srcRect l="30000" t="46550" r="25657" b="30760"/>
          <a:stretch/>
        </p:blipFill>
        <p:spPr>
          <a:xfrm>
            <a:off x="336885" y="1443788"/>
            <a:ext cx="11566357" cy="3665621"/>
          </a:xfrm>
          <a:prstGeom prst="rect">
            <a:avLst/>
          </a:prstGeom>
        </p:spPr>
      </p:pic>
    </p:spTree>
    <p:extLst>
      <p:ext uri="{BB962C8B-B14F-4D97-AF65-F5344CB8AC3E}">
        <p14:creationId xmlns:p14="http://schemas.microsoft.com/office/powerpoint/2010/main" val="398411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cxnSp>
        <p:nvCxnSpPr>
          <p:cNvPr id="326" name="Straight Connector 325">
            <a:extLst>
              <a:ext uri="{FF2B5EF4-FFF2-40B4-BE49-F238E27FC236}">
                <a16:creationId xmlns:a16="http://schemas.microsoft.com/office/drawing/2014/main" id="{6068E215-0C3A-40AB-99A4-4979F9F8E013}"/>
              </a:ext>
              <a:ext uri="{C183D7F6-B498-43B3-948B-1728B52AA6E4}">
                <adec:decorative xmlns:adec="http://schemas.microsoft.com/office/drawing/2017/decorative" val="1"/>
              </a:ext>
            </a:extLst>
          </p:cNvPr>
          <p:cNvCxnSpPr>
            <a:cxnSpLocks/>
          </p:cNvCxnSpPr>
          <p:nvPr/>
        </p:nvCxnSpPr>
        <p:spPr>
          <a:xfrm>
            <a:off x="3524250" y="1089451"/>
            <a:ext cx="5143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42">
            <a:extLst>
              <a:ext uri="{FF2B5EF4-FFF2-40B4-BE49-F238E27FC236}">
                <a16:creationId xmlns:a16="http://schemas.microsoft.com/office/drawing/2014/main" id="{C67EB74C-8F2F-A044-84A9-F24E7442B2CD}"/>
              </a:ext>
            </a:extLst>
          </p:cNvPr>
          <p:cNvSpPr>
            <a:spLocks noGrp="1"/>
          </p:cNvSpPr>
          <p:nvPr>
            <p:ph type="title"/>
          </p:nvPr>
        </p:nvSpPr>
        <p:spPr>
          <a:xfrm>
            <a:off x="3643521" y="282861"/>
            <a:ext cx="3848383" cy="401648"/>
          </a:xfrm>
        </p:spPr>
        <p:txBody>
          <a:bodyPr/>
          <a:lstStyle/>
          <a:p>
            <a:pPr algn="r" rtl="1">
              <a:spcBef>
                <a:spcPts val="450"/>
              </a:spcBef>
            </a:pPr>
            <a:r>
              <a:rPr lang="he-IL" sz="2100" b="1" dirty="0">
                <a:solidFill>
                  <a:schemeClr val="tx1"/>
                </a:solidFill>
                <a:latin typeface="Calibri" panose="020F0502020204030204" pitchFamily="34" charset="0"/>
                <a:cs typeface="Calibri" panose="020F0502020204030204" pitchFamily="34" charset="0"/>
              </a:rPr>
              <a:t>קוד לבוש אזרחי למפגשי קש"ח - גברים</a:t>
            </a:r>
            <a:endParaRPr lang="en-US" sz="2100" b="1" dirty="0">
              <a:solidFill>
                <a:schemeClr val="tx1"/>
              </a:solidFill>
              <a:latin typeface="Calibri" panose="020F0502020204030204" pitchFamily="34" charset="0"/>
              <a:cs typeface="Calibri" panose="020F0502020204030204" pitchFamily="34" charset="0"/>
            </a:endParaRPr>
          </a:p>
        </p:txBody>
      </p:sp>
      <p:sp>
        <p:nvSpPr>
          <p:cNvPr id="38" name="Text Placeholder 37">
            <a:extLst>
              <a:ext uri="{FF2B5EF4-FFF2-40B4-BE49-F238E27FC236}">
                <a16:creationId xmlns:a16="http://schemas.microsoft.com/office/drawing/2014/main" id="{8107B0D9-8EB1-4649-9A1C-970A6BC14188}"/>
              </a:ext>
            </a:extLst>
          </p:cNvPr>
          <p:cNvSpPr>
            <a:spLocks noGrp="1"/>
          </p:cNvSpPr>
          <p:nvPr>
            <p:ph type="body" sz="quarter" idx="29"/>
          </p:nvPr>
        </p:nvSpPr>
        <p:spPr>
          <a:xfrm>
            <a:off x="5414346" y="1022016"/>
            <a:ext cx="3272512" cy="242105"/>
          </a:xfrm>
        </p:spPr>
        <p:txBody>
          <a:bodyPr>
            <a:noAutofit/>
          </a:bodyPr>
          <a:lstStyle/>
          <a:p>
            <a:pPr algn="ctr" rtl="1">
              <a:spcBef>
                <a:spcPts val="450"/>
              </a:spcBef>
            </a:pPr>
            <a:r>
              <a:rPr lang="he-IL" sz="1350" b="1" u="sng" dirty="0">
                <a:solidFill>
                  <a:schemeClr val="tx1"/>
                </a:solidFill>
                <a:latin typeface="Calibri" panose="020F0502020204030204" pitchFamily="34" charset="0"/>
                <a:cs typeface="Calibri" panose="020F0502020204030204" pitchFamily="34" charset="0"/>
              </a:rPr>
              <a:t>חליפה – אירועים רשמיים, טקסים, קבלות פנים</a:t>
            </a:r>
            <a:endParaRPr lang="en-US" sz="1350" b="1" u="sng" dirty="0">
              <a:solidFill>
                <a:schemeClr val="tx1"/>
              </a:solidFill>
              <a:latin typeface="Calibri" panose="020F0502020204030204" pitchFamily="34" charset="0"/>
              <a:cs typeface="Calibri" panose="020F0502020204030204" pitchFamily="34" charset="0"/>
            </a:endParaRPr>
          </a:p>
        </p:txBody>
      </p:sp>
      <p:cxnSp>
        <p:nvCxnSpPr>
          <p:cNvPr id="152" name="Straight Arrow Connector 151">
            <a:extLst>
              <a:ext uri="{FF2B5EF4-FFF2-40B4-BE49-F238E27FC236}">
                <a16:creationId xmlns:a16="http://schemas.microsoft.com/office/drawing/2014/main" id="{4FE93959-4A6A-4B48-B3E2-6468FDE1ED2B}"/>
              </a:ext>
              <a:ext uri="{C183D7F6-B498-43B3-948B-1728B52AA6E4}">
                <adec:decorative xmlns:adec="http://schemas.microsoft.com/office/drawing/2017/decorative" val="1"/>
              </a:ext>
            </a:extLst>
          </p:cNvPr>
          <p:cNvCxnSpPr>
            <a:cxnSpLocks/>
          </p:cNvCxnSpPr>
          <p:nvPr/>
        </p:nvCxnSpPr>
        <p:spPr>
          <a:xfrm>
            <a:off x="3520778" y="1260895"/>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92D27F86-00CB-3644-8651-C1182ECB7E8E}"/>
              </a:ext>
              <a:ext uri="{C183D7F6-B498-43B3-948B-1728B52AA6E4}">
                <adec:decorative xmlns:adec="http://schemas.microsoft.com/office/drawing/2017/decorative" val="1"/>
              </a:ext>
            </a:extLst>
          </p:cNvPr>
          <p:cNvCxnSpPr>
            <a:cxnSpLocks/>
          </p:cNvCxnSpPr>
          <p:nvPr/>
        </p:nvCxnSpPr>
        <p:spPr>
          <a:xfrm>
            <a:off x="3520778" y="2204984"/>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8456E314-2B8A-0B45-B8BB-C04ABEADA5E6}"/>
              </a:ext>
              <a:ext uri="{C183D7F6-B498-43B3-948B-1728B52AA6E4}">
                <adec:decorative xmlns:adec="http://schemas.microsoft.com/office/drawing/2017/decorative" val="1"/>
              </a:ext>
            </a:extLst>
          </p:cNvPr>
          <p:cNvCxnSpPr>
            <a:cxnSpLocks/>
          </p:cNvCxnSpPr>
          <p:nvPr/>
        </p:nvCxnSpPr>
        <p:spPr>
          <a:xfrm>
            <a:off x="3520778" y="3157978"/>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79" name="Text Placeholder 5">
            <a:extLst>
              <a:ext uri="{FF2B5EF4-FFF2-40B4-BE49-F238E27FC236}">
                <a16:creationId xmlns:a16="http://schemas.microsoft.com/office/drawing/2014/main" id="{BCA10436-914B-4D70-992C-A8DE59BB1DE0}"/>
              </a:ext>
            </a:extLst>
          </p:cNvPr>
          <p:cNvSpPr txBox="1">
            <a:spLocks/>
          </p:cNvSpPr>
          <p:nvPr/>
        </p:nvSpPr>
        <p:spPr>
          <a:xfrm>
            <a:off x="5984474" y="3918641"/>
            <a:ext cx="2477667" cy="283586"/>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514350">
              <a:spcBef>
                <a:spcPts val="450"/>
              </a:spcBef>
            </a:pPr>
            <a:r>
              <a:rPr lang="en-US" sz="1350" b="1" u="sng" dirty="0">
                <a:solidFill>
                  <a:prstClr val="black"/>
                </a:solidFill>
                <a:latin typeface="Calibri" panose="020F0502020204030204" pitchFamily="34" charset="0"/>
                <a:cs typeface="Calibri" panose="020F0502020204030204" pitchFamily="34" charset="0"/>
              </a:rPr>
              <a:t>Casual – </a:t>
            </a:r>
            <a:r>
              <a:rPr lang="he-IL" sz="1350" b="1" u="sng" dirty="0">
                <a:solidFill>
                  <a:prstClr val="black"/>
                </a:solidFill>
                <a:latin typeface="Calibri" panose="020F0502020204030204" pitchFamily="34" charset="0"/>
                <a:cs typeface="Calibri" panose="020F0502020204030204" pitchFamily="34" charset="0"/>
              </a:rPr>
              <a:t>קאז'ואל – סיורים ונסיעות </a:t>
            </a:r>
          </a:p>
        </p:txBody>
      </p:sp>
      <p:sp>
        <p:nvSpPr>
          <p:cNvPr id="25" name="Text Placeholder 5">
            <a:extLst>
              <a:ext uri="{FF2B5EF4-FFF2-40B4-BE49-F238E27FC236}">
                <a16:creationId xmlns:a16="http://schemas.microsoft.com/office/drawing/2014/main" id="{CCBE91BF-B227-4B66-9714-21289ADAF0BD}"/>
              </a:ext>
            </a:extLst>
          </p:cNvPr>
          <p:cNvSpPr txBox="1">
            <a:spLocks/>
          </p:cNvSpPr>
          <p:nvPr/>
        </p:nvSpPr>
        <p:spPr>
          <a:xfrm>
            <a:off x="3804101" y="5593053"/>
            <a:ext cx="1383508" cy="197158"/>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514350" rtl="1">
              <a:spcBef>
                <a:spcPts val="450"/>
              </a:spcBef>
            </a:pPr>
            <a:r>
              <a:rPr lang="he-IL" sz="1350" b="1" u="sng" dirty="0">
                <a:solidFill>
                  <a:prstClr val="black"/>
                </a:solidFill>
                <a:latin typeface="Calibri" panose="020F0502020204030204" pitchFamily="34" charset="0"/>
                <a:cs typeface="Calibri" panose="020F0502020204030204" pitchFamily="34" charset="0"/>
              </a:rPr>
              <a:t>איפה אפשר לקנות? </a:t>
            </a:r>
            <a:endParaRPr lang="en-US" sz="1350" b="1" u="sng" dirty="0">
              <a:solidFill>
                <a:prstClr val="black"/>
              </a:solidFill>
              <a:latin typeface="Calibri" panose="020F0502020204030204" pitchFamily="34" charset="0"/>
              <a:cs typeface="Calibri" panose="020F0502020204030204" pitchFamily="34" charset="0"/>
            </a:endParaRPr>
          </a:p>
        </p:txBody>
      </p:sp>
      <p:sp>
        <p:nvSpPr>
          <p:cNvPr id="27" name="Text Placeholder 22">
            <a:extLst>
              <a:ext uri="{FF2B5EF4-FFF2-40B4-BE49-F238E27FC236}">
                <a16:creationId xmlns:a16="http://schemas.microsoft.com/office/drawing/2014/main" id="{36075ED3-16E8-46DB-B243-A4A7EA3E8ECA}"/>
              </a:ext>
            </a:extLst>
          </p:cNvPr>
          <p:cNvSpPr txBox="1">
            <a:spLocks/>
          </p:cNvSpPr>
          <p:nvPr/>
        </p:nvSpPr>
        <p:spPr>
          <a:xfrm>
            <a:off x="3643521" y="1390895"/>
            <a:ext cx="1294870" cy="1767886"/>
          </a:xfrm>
          <a:prstGeom prst="rect">
            <a:avLst/>
          </a:prstGeom>
        </p:spPr>
        <p:txBody>
          <a:bodyPr vert="horz" lIns="0" tIns="0" rIns="0" bIns="34290" rtlCol="0" anchor="t">
            <a:noAutofit/>
          </a:bodyPr>
          <a:lstStyle>
            <a:lvl1pPr marL="0" indent="0" algn="l" defTabSz="685800" rtl="0" eaLnBrk="1" latinLnBrk="0" hangingPunct="1">
              <a:lnSpc>
                <a:spcPct val="100000"/>
              </a:lnSpc>
              <a:spcBef>
                <a:spcPts val="750"/>
              </a:spcBef>
              <a:buFont typeface="Arial" panose="020B0604020202020204" pitchFamily="34" charset="0"/>
              <a:buNone/>
              <a:defRPr sz="1000" b="0" i="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אין צורך בחפתים! </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יש להתאים את הנעליים לצבע החגורה, וללבוש גרביים אלגנט</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על הנעליים להיות עור או דמוי עור. </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גרביים – זה שם המשחק, ניתן לגוון</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יש לנסות ללבוש חגורות דקות ולא בולטות</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עניבה – צבע אחיד, אך לא זועק. באירועים רשמיים שחור, כחול ואפור.</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שעון – הכל תופס, חוץ משעון ספורט </a:t>
            </a:r>
          </a:p>
          <a:p>
            <a:pPr marL="128588" indent="-128588" algn="just" defTabSz="514350" rtl="1">
              <a:spcBef>
                <a:spcPts val="450"/>
              </a:spcBef>
              <a:buFont typeface="Wingdings" panose="05000000000000000000" pitchFamily="2" charset="2"/>
              <a:buChar char="q"/>
            </a:pPr>
            <a:endParaRPr lang="he-IL" sz="900" dirty="0">
              <a:solidFill>
                <a:prstClr val="black"/>
              </a:solidFill>
              <a:latin typeface="Calibri" panose="020F0502020204030204" pitchFamily="34" charset="0"/>
              <a:cs typeface="Calibri" panose="020F0502020204030204" pitchFamily="34" charset="0"/>
            </a:endParaRPr>
          </a:p>
        </p:txBody>
      </p:sp>
      <p:sp>
        <p:nvSpPr>
          <p:cNvPr id="34" name="Text Placeholder 5">
            <a:extLst>
              <a:ext uri="{FF2B5EF4-FFF2-40B4-BE49-F238E27FC236}">
                <a16:creationId xmlns:a16="http://schemas.microsoft.com/office/drawing/2014/main" id="{2FA8C2C4-4EBE-4C6F-A683-8773434563FA}"/>
              </a:ext>
            </a:extLst>
          </p:cNvPr>
          <p:cNvSpPr txBox="1">
            <a:spLocks/>
          </p:cNvSpPr>
          <p:nvPr/>
        </p:nvSpPr>
        <p:spPr>
          <a:xfrm>
            <a:off x="3555223" y="1042002"/>
            <a:ext cx="1383508" cy="197158"/>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514350" rtl="1">
              <a:spcBef>
                <a:spcPts val="450"/>
              </a:spcBef>
            </a:pPr>
            <a:r>
              <a:rPr lang="he-IL" sz="1350" b="1" u="sng" dirty="0">
                <a:solidFill>
                  <a:prstClr val="black"/>
                </a:solidFill>
                <a:latin typeface="Calibri" panose="020F0502020204030204" pitchFamily="34" charset="0"/>
                <a:cs typeface="Calibri" panose="020F0502020204030204" pitchFamily="34" charset="0"/>
              </a:rPr>
              <a:t>חגורה, עניבה ונעליים</a:t>
            </a:r>
          </a:p>
        </p:txBody>
      </p:sp>
      <p:cxnSp>
        <p:nvCxnSpPr>
          <p:cNvPr id="13" name="Straight Connector 12">
            <a:extLst>
              <a:ext uri="{FF2B5EF4-FFF2-40B4-BE49-F238E27FC236}">
                <a16:creationId xmlns:a16="http://schemas.microsoft.com/office/drawing/2014/main" id="{8E586C0C-6FFF-40B1-8A35-4D62BC0B8A6F}"/>
              </a:ext>
            </a:extLst>
          </p:cNvPr>
          <p:cNvCxnSpPr>
            <a:cxnSpLocks/>
          </p:cNvCxnSpPr>
          <p:nvPr/>
        </p:nvCxnSpPr>
        <p:spPr>
          <a:xfrm>
            <a:off x="3524250" y="3858505"/>
            <a:ext cx="141894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20F02585-FE8D-4CDC-B029-C6F0389B442F}"/>
              </a:ext>
            </a:extLst>
          </p:cNvPr>
          <p:cNvCxnSpPr>
            <a:cxnSpLocks/>
          </p:cNvCxnSpPr>
          <p:nvPr/>
        </p:nvCxnSpPr>
        <p:spPr>
          <a:xfrm flipV="1">
            <a:off x="5027840" y="1213802"/>
            <a:ext cx="0" cy="2525305"/>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F633B7F-7686-43CB-8880-976B58EF3FDD}"/>
              </a:ext>
            </a:extLst>
          </p:cNvPr>
          <p:cNvCxnSpPr/>
          <p:nvPr/>
        </p:nvCxnSpPr>
        <p:spPr>
          <a:xfrm>
            <a:off x="3611938" y="5557157"/>
            <a:ext cx="50749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F28DDE7-46AD-4788-A5C0-6CBAB6EE72B5}"/>
              </a:ext>
            </a:extLst>
          </p:cNvPr>
          <p:cNvCxnSpPr/>
          <p:nvPr/>
        </p:nvCxnSpPr>
        <p:spPr>
          <a:xfrm>
            <a:off x="5093735" y="3858505"/>
            <a:ext cx="3291840" cy="0"/>
          </a:xfrm>
          <a:prstGeom prst="line">
            <a:avLst/>
          </a:prstGeom>
          <a:ln w="12700"/>
        </p:spPr>
        <p:style>
          <a:lnRef idx="1">
            <a:schemeClr val="dk1"/>
          </a:lnRef>
          <a:fillRef idx="0">
            <a:schemeClr val="dk1"/>
          </a:fillRef>
          <a:effectRef idx="0">
            <a:schemeClr val="dk1"/>
          </a:effectRef>
          <a:fontRef idx="minor">
            <a:schemeClr val="tx1"/>
          </a:fontRef>
        </p:style>
      </p:cxnSp>
      <p:pic>
        <p:nvPicPr>
          <p:cNvPr id="7" name="Picture Placeholder 6" descr="A picture containing sky&#10;&#10;Description automatically generated">
            <a:extLst>
              <a:ext uri="{FF2B5EF4-FFF2-40B4-BE49-F238E27FC236}">
                <a16:creationId xmlns:a16="http://schemas.microsoft.com/office/drawing/2014/main" id="{CA18B983-CFD1-4E61-B3B0-F34C59B7D5A4}"/>
              </a:ext>
            </a:extLst>
          </p:cNvPr>
          <p:cNvPicPr>
            <a:picLocks noGrp="1" noChangeAspect="1"/>
          </p:cNvPicPr>
          <p:nvPr>
            <p:ph type="pic" sz="quarter" idx="25"/>
          </p:nvPr>
        </p:nvPicPr>
        <p:blipFill>
          <a:blip r:embed="rId2"/>
          <a:srcRect l="3755" r="3755"/>
          <a:stretch>
            <a:fillRect/>
          </a:stretch>
        </p:blipFill>
        <p:spPr/>
      </p:pic>
      <p:sp>
        <p:nvSpPr>
          <p:cNvPr id="45" name="Rectangle 44">
            <a:extLst>
              <a:ext uri="{FF2B5EF4-FFF2-40B4-BE49-F238E27FC236}">
                <a16:creationId xmlns:a16="http://schemas.microsoft.com/office/drawing/2014/main" id="{8A7805AE-18CA-410B-9DED-ED3F7228122F}"/>
              </a:ext>
            </a:extLst>
          </p:cNvPr>
          <p:cNvSpPr/>
          <p:nvPr/>
        </p:nvSpPr>
        <p:spPr>
          <a:xfrm>
            <a:off x="3512007" y="5780712"/>
            <a:ext cx="1610313" cy="300082"/>
          </a:xfrm>
          <a:prstGeom prst="rect">
            <a:avLst/>
          </a:prstGeom>
        </p:spPr>
        <p:txBody>
          <a:bodyPr wrap="none">
            <a:spAutoFit/>
          </a:bodyPr>
          <a:lstStyle/>
          <a:p>
            <a:pPr algn="l" defTabSz="342900" rtl="0"/>
            <a:r>
              <a:rPr lang="en-US" sz="1350" dirty="0">
                <a:solidFill>
                  <a:prstClr val="black"/>
                </a:solidFill>
                <a:latin typeface="Rockwell" panose="02060603020205020403"/>
              </a:rPr>
              <a:t>www.bagir-il.com</a:t>
            </a:r>
          </a:p>
        </p:txBody>
      </p:sp>
      <p:sp>
        <p:nvSpPr>
          <p:cNvPr id="10" name="Rectangle 9">
            <a:extLst>
              <a:ext uri="{FF2B5EF4-FFF2-40B4-BE49-F238E27FC236}">
                <a16:creationId xmlns:a16="http://schemas.microsoft.com/office/drawing/2014/main" id="{CAC797C6-30B3-4821-AC9A-96304F90115D}"/>
              </a:ext>
            </a:extLst>
          </p:cNvPr>
          <p:cNvSpPr/>
          <p:nvPr/>
        </p:nvSpPr>
        <p:spPr>
          <a:xfrm>
            <a:off x="3503757" y="6026164"/>
            <a:ext cx="1790362" cy="300082"/>
          </a:xfrm>
          <a:prstGeom prst="rect">
            <a:avLst/>
          </a:prstGeom>
        </p:spPr>
        <p:txBody>
          <a:bodyPr wrap="none">
            <a:spAutoFit/>
          </a:bodyPr>
          <a:lstStyle/>
          <a:p>
            <a:pPr algn="l" defTabSz="342900" rtl="0"/>
            <a:r>
              <a:rPr lang="en-US" sz="1350" dirty="0">
                <a:solidFill>
                  <a:prstClr val="black"/>
                </a:solidFill>
                <a:latin typeface="Rockwell" panose="02060603020205020403"/>
              </a:rPr>
              <a:t>www.zara.com/il/he</a:t>
            </a:r>
          </a:p>
        </p:txBody>
      </p:sp>
      <p:sp>
        <p:nvSpPr>
          <p:cNvPr id="56" name="Rectangle 55">
            <a:extLst>
              <a:ext uri="{FF2B5EF4-FFF2-40B4-BE49-F238E27FC236}">
                <a16:creationId xmlns:a16="http://schemas.microsoft.com/office/drawing/2014/main" id="{ABCAC322-18CA-4AB8-9205-A61440648725}"/>
              </a:ext>
            </a:extLst>
          </p:cNvPr>
          <p:cNvSpPr/>
          <p:nvPr/>
        </p:nvSpPr>
        <p:spPr>
          <a:xfrm>
            <a:off x="4974170" y="1321974"/>
            <a:ext cx="2747417" cy="2031325"/>
          </a:xfrm>
          <a:prstGeom prst="rect">
            <a:avLst/>
          </a:prstGeom>
        </p:spPr>
        <p:txBody>
          <a:bodyPr wrap="square">
            <a:spAutoFit/>
          </a:bodyPr>
          <a:lstStyle/>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זכרו – ז'אקט אחד יכול להתאים לכל הנסיעה, אפשר ללבוש אותו עם מספר מכנסיים.</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צבעים שחור וכחול מומלצים, וניתן לערבבם עם צבעים נוספים.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כחול – כחול זהה, שחור, אפור</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שחור – שחור זהה, כחול, אפור</a:t>
            </a:r>
            <a:endParaRPr lang="en-US" sz="1050" dirty="0">
              <a:solidFill>
                <a:prstClr val="black"/>
              </a:solidFill>
              <a:latin typeface="Calibri" panose="020F0502020204030204" pitchFamily="34" charset="0"/>
              <a:cs typeface="Calibri" panose="020F0502020204030204" pitchFamily="34" charset="0"/>
            </a:endParaRP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צבע אחר- להתאים ז'קט וחליפה</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חולצה – מכופרת, מגוהצת בצבע לבן או כחול בהיר</a:t>
            </a:r>
            <a:r>
              <a:rPr lang="en-US" sz="1050" dirty="0">
                <a:solidFill>
                  <a:prstClr val="black"/>
                </a:solidFill>
                <a:latin typeface="Calibri" panose="020F0502020204030204" pitchFamily="34" charset="0"/>
                <a:cs typeface="Calibri" panose="020F0502020204030204" pitchFamily="34" charset="0"/>
              </a:rPr>
              <a:t>;</a:t>
            </a:r>
            <a:r>
              <a:rPr lang="he-IL" sz="1050" dirty="0">
                <a:solidFill>
                  <a:prstClr val="black"/>
                </a:solidFill>
                <a:latin typeface="Calibri" panose="020F0502020204030204" pitchFamily="34" charset="0"/>
                <a:cs typeface="Calibri" panose="020F0502020204030204" pitchFamily="34" charset="0"/>
              </a:rPr>
              <a:t> יש לוודא כי הכפתור האחרון נסגר לשם קשירת העניבה. </a:t>
            </a:r>
          </a:p>
          <a:p>
            <a:pPr marL="214313" indent="-214313" defTabSz="342900">
              <a:buFont typeface="Wingdings" panose="05000000000000000000" pitchFamily="2" charset="2"/>
              <a:buChar char="q"/>
            </a:pPr>
            <a:endParaRPr lang="he-IL" sz="1050" dirty="0">
              <a:solidFill>
                <a:prstClr val="black"/>
              </a:solidFill>
              <a:latin typeface="Calibri" panose="020F0502020204030204" pitchFamily="34" charset="0"/>
              <a:cs typeface="Calibri" panose="020F0502020204030204" pitchFamily="34" charset="0"/>
            </a:endParaRPr>
          </a:p>
          <a:p>
            <a:pPr marL="214313" indent="-214313" defTabSz="342900">
              <a:buFont typeface="Wingdings" panose="05000000000000000000" pitchFamily="2" charset="2"/>
              <a:buChar char="q"/>
            </a:pPr>
            <a:endParaRPr lang="en-US" sz="1050" dirty="0">
              <a:solidFill>
                <a:prstClr val="black"/>
              </a:solidFill>
              <a:latin typeface="Calibri" panose="020F0502020204030204" pitchFamily="34" charset="0"/>
              <a:cs typeface="Calibri" panose="020F0502020204030204" pitchFamily="34" charset="0"/>
            </a:endParaRPr>
          </a:p>
        </p:txBody>
      </p:sp>
      <p:pic>
        <p:nvPicPr>
          <p:cNvPr id="57" name="Picture 8" descr="Image result for semi formal business attire">
            <a:extLst>
              <a:ext uri="{FF2B5EF4-FFF2-40B4-BE49-F238E27FC236}">
                <a16:creationId xmlns:a16="http://schemas.microsoft.com/office/drawing/2014/main" id="{04965146-E25C-4C7D-847D-19AD56B5A8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762" y="1260895"/>
            <a:ext cx="2473567" cy="24772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128696C-68E1-4BC9-92A0-3FAF5312BF2D}"/>
              </a:ext>
            </a:extLst>
          </p:cNvPr>
          <p:cNvPicPr>
            <a:picLocks noChangeAspect="1"/>
          </p:cNvPicPr>
          <p:nvPr/>
        </p:nvPicPr>
        <p:blipFill rotWithShape="1">
          <a:blip r:embed="rId4"/>
          <a:srcRect t="7523" b="26221"/>
          <a:stretch/>
        </p:blipFill>
        <p:spPr>
          <a:xfrm>
            <a:off x="5347128" y="2976576"/>
            <a:ext cx="2301363" cy="813424"/>
          </a:xfrm>
          <a:prstGeom prst="rect">
            <a:avLst/>
          </a:prstGeom>
        </p:spPr>
      </p:pic>
      <p:sp>
        <p:nvSpPr>
          <p:cNvPr id="20" name="Rectangle 19">
            <a:extLst>
              <a:ext uri="{FF2B5EF4-FFF2-40B4-BE49-F238E27FC236}">
                <a16:creationId xmlns:a16="http://schemas.microsoft.com/office/drawing/2014/main" id="{E72CEA39-2EBB-498F-AC2B-44B1283DB32A}"/>
              </a:ext>
            </a:extLst>
          </p:cNvPr>
          <p:cNvSpPr/>
          <p:nvPr/>
        </p:nvSpPr>
        <p:spPr>
          <a:xfrm>
            <a:off x="3503757" y="6308282"/>
            <a:ext cx="2107244" cy="300082"/>
          </a:xfrm>
          <a:prstGeom prst="rect">
            <a:avLst/>
          </a:prstGeom>
        </p:spPr>
        <p:txBody>
          <a:bodyPr wrap="none">
            <a:spAutoFit/>
          </a:bodyPr>
          <a:lstStyle/>
          <a:p>
            <a:pPr algn="l" defTabSz="342900" rtl="0"/>
            <a:r>
              <a:rPr lang="en-US" sz="1350" dirty="0">
                <a:solidFill>
                  <a:prstClr val="black"/>
                </a:solidFill>
                <a:latin typeface="Rockwell" panose="02060603020205020403"/>
              </a:rPr>
              <a:t>https://www.hm.com/il/</a:t>
            </a:r>
          </a:p>
        </p:txBody>
      </p:sp>
      <p:pic>
        <p:nvPicPr>
          <p:cNvPr id="2050" name="Picture 2" descr="Image result for business dress code png casual">
            <a:extLst>
              <a:ext uri="{FF2B5EF4-FFF2-40B4-BE49-F238E27FC236}">
                <a16:creationId xmlns:a16="http://schemas.microsoft.com/office/drawing/2014/main" id="{7C435614-F612-4928-AC0F-900BDAC32D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493" t="4117" r="24092" b="4465"/>
          <a:stretch/>
        </p:blipFill>
        <p:spPr bwMode="auto">
          <a:xfrm>
            <a:off x="3611938" y="3977659"/>
            <a:ext cx="1811048" cy="1466943"/>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77A18004-50F2-48BF-B842-36BE701BB13F}"/>
              </a:ext>
            </a:extLst>
          </p:cNvPr>
          <p:cNvSpPr/>
          <p:nvPr/>
        </p:nvSpPr>
        <p:spPr>
          <a:xfrm>
            <a:off x="5464928" y="4165773"/>
            <a:ext cx="2920647" cy="1061829"/>
          </a:xfrm>
          <a:prstGeom prst="rect">
            <a:avLst/>
          </a:prstGeom>
        </p:spPr>
        <p:txBody>
          <a:bodyPr wrap="square">
            <a:spAutoFit/>
          </a:bodyPr>
          <a:lstStyle/>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מכנסיים – צבע חופשי (לא ג'ינס).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חולצה מכותפרת + חגורה.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חולצת פולו + חגורה.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ללא עניבה.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יש לתאים חגורה לנעליים במידת האפשר.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ניתן ללבוש נעליים פחות רשמיים. </a:t>
            </a:r>
            <a:endParaRPr lang="en-US" sz="1050" dirty="0">
              <a:solidFill>
                <a:prstClr val="black"/>
              </a:solidFill>
              <a:latin typeface="Calibri" panose="020F0502020204030204" pitchFamily="34" charset="0"/>
              <a:cs typeface="Calibri" panose="020F0502020204030204" pitchFamily="34" charset="0"/>
            </a:endParaRPr>
          </a:p>
        </p:txBody>
      </p:sp>
      <p:sp>
        <p:nvSpPr>
          <p:cNvPr id="65" name="Text Placeholder 5">
            <a:extLst>
              <a:ext uri="{FF2B5EF4-FFF2-40B4-BE49-F238E27FC236}">
                <a16:creationId xmlns:a16="http://schemas.microsoft.com/office/drawing/2014/main" id="{9B1008A2-1F1C-425E-AE4F-85F6C0100153}"/>
              </a:ext>
            </a:extLst>
          </p:cNvPr>
          <p:cNvSpPr txBox="1">
            <a:spLocks/>
          </p:cNvSpPr>
          <p:nvPr/>
        </p:nvSpPr>
        <p:spPr>
          <a:xfrm>
            <a:off x="5779953" y="5900878"/>
            <a:ext cx="2619160" cy="501143"/>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514350" rtl="1">
              <a:spcBef>
                <a:spcPts val="450"/>
              </a:spcBef>
            </a:pPr>
            <a:r>
              <a:rPr lang="he-IL" sz="2100" dirty="0">
                <a:solidFill>
                  <a:prstClr val="black"/>
                </a:solidFill>
                <a:latin typeface="Calibri" panose="020F0502020204030204" pitchFamily="34" charset="0"/>
                <a:cs typeface="Calibri" panose="020F0502020204030204" pitchFamily="34" charset="0"/>
              </a:rPr>
              <a:t>טווח המחירים משתנה מחנות – חליפה "קומפלט" תהיה כ 1,000-1,500 ש"ח </a:t>
            </a:r>
          </a:p>
        </p:txBody>
      </p:sp>
      <p:sp>
        <p:nvSpPr>
          <p:cNvPr id="66" name="Rectangle 65">
            <a:extLst>
              <a:ext uri="{FF2B5EF4-FFF2-40B4-BE49-F238E27FC236}">
                <a16:creationId xmlns:a16="http://schemas.microsoft.com/office/drawing/2014/main" id="{E2F82152-EDDA-4D2A-8139-E2DBCA7FA9B3}"/>
              </a:ext>
            </a:extLst>
          </p:cNvPr>
          <p:cNvSpPr/>
          <p:nvPr/>
        </p:nvSpPr>
        <p:spPr>
          <a:xfrm>
            <a:off x="3578624" y="6569286"/>
            <a:ext cx="1939097" cy="323165"/>
          </a:xfrm>
          <a:prstGeom prst="rect">
            <a:avLst/>
          </a:prstGeom>
        </p:spPr>
        <p:txBody>
          <a:bodyPr wrap="square">
            <a:spAutoFit/>
          </a:bodyPr>
          <a:lstStyle/>
          <a:p>
            <a:pPr algn="just" defTabSz="514350">
              <a:spcBef>
                <a:spcPts val="450"/>
              </a:spcBef>
            </a:pPr>
            <a:r>
              <a:rPr lang="he-IL" sz="1500" dirty="0">
                <a:solidFill>
                  <a:prstClr val="black"/>
                </a:solidFill>
                <a:latin typeface="Calibri" panose="020F0502020204030204" pitchFamily="34" charset="0"/>
                <a:cs typeface="Calibri" panose="020F0502020204030204" pitchFamily="34" charset="0"/>
              </a:rPr>
              <a:t>המשביר לצרכן</a:t>
            </a:r>
            <a:endParaRPr lang="en-US" sz="15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481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cxnSp>
        <p:nvCxnSpPr>
          <p:cNvPr id="326" name="Straight Connector 325">
            <a:extLst>
              <a:ext uri="{FF2B5EF4-FFF2-40B4-BE49-F238E27FC236}">
                <a16:creationId xmlns:a16="http://schemas.microsoft.com/office/drawing/2014/main" id="{6068E215-0C3A-40AB-99A4-4979F9F8E013}"/>
              </a:ext>
              <a:ext uri="{C183D7F6-B498-43B3-948B-1728B52AA6E4}">
                <adec:decorative xmlns:adec="http://schemas.microsoft.com/office/drawing/2017/decorative" val="1"/>
              </a:ext>
            </a:extLst>
          </p:cNvPr>
          <p:cNvCxnSpPr>
            <a:cxnSpLocks/>
          </p:cNvCxnSpPr>
          <p:nvPr/>
        </p:nvCxnSpPr>
        <p:spPr>
          <a:xfrm>
            <a:off x="3524250" y="1089451"/>
            <a:ext cx="5143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42">
            <a:extLst>
              <a:ext uri="{FF2B5EF4-FFF2-40B4-BE49-F238E27FC236}">
                <a16:creationId xmlns:a16="http://schemas.microsoft.com/office/drawing/2014/main" id="{C67EB74C-8F2F-A044-84A9-F24E7442B2CD}"/>
              </a:ext>
            </a:extLst>
          </p:cNvPr>
          <p:cNvSpPr>
            <a:spLocks noGrp="1"/>
          </p:cNvSpPr>
          <p:nvPr>
            <p:ph type="title"/>
          </p:nvPr>
        </p:nvSpPr>
        <p:spPr>
          <a:xfrm>
            <a:off x="4042903" y="603128"/>
            <a:ext cx="3848383" cy="401648"/>
          </a:xfrm>
        </p:spPr>
        <p:txBody>
          <a:bodyPr/>
          <a:lstStyle/>
          <a:p>
            <a:pPr algn="r" rtl="1">
              <a:spcBef>
                <a:spcPts val="450"/>
              </a:spcBef>
            </a:pPr>
            <a:r>
              <a:rPr lang="he-IL" sz="2100" b="1" dirty="0">
                <a:solidFill>
                  <a:schemeClr val="tx1"/>
                </a:solidFill>
                <a:latin typeface="Calibri" panose="020F0502020204030204" pitchFamily="34" charset="0"/>
                <a:cs typeface="Calibri" panose="020F0502020204030204" pitchFamily="34" charset="0"/>
              </a:rPr>
              <a:t>קוד לבוש אזרחי למפגשי קש"ח - נשים</a:t>
            </a:r>
            <a:endParaRPr lang="en-US" sz="2100" b="1" dirty="0">
              <a:solidFill>
                <a:schemeClr val="tx1"/>
              </a:solidFill>
              <a:latin typeface="Calibri" panose="020F0502020204030204" pitchFamily="34" charset="0"/>
              <a:cs typeface="Calibri" panose="020F0502020204030204" pitchFamily="34" charset="0"/>
            </a:endParaRPr>
          </a:p>
        </p:txBody>
      </p:sp>
      <p:sp>
        <p:nvSpPr>
          <p:cNvPr id="38" name="Text Placeholder 37">
            <a:extLst>
              <a:ext uri="{FF2B5EF4-FFF2-40B4-BE49-F238E27FC236}">
                <a16:creationId xmlns:a16="http://schemas.microsoft.com/office/drawing/2014/main" id="{8107B0D9-8EB1-4649-9A1C-970A6BC14188}"/>
              </a:ext>
            </a:extLst>
          </p:cNvPr>
          <p:cNvSpPr>
            <a:spLocks noGrp="1"/>
          </p:cNvSpPr>
          <p:nvPr>
            <p:ph type="body" sz="quarter" idx="29"/>
          </p:nvPr>
        </p:nvSpPr>
        <p:spPr>
          <a:xfrm>
            <a:off x="4536623" y="1047317"/>
            <a:ext cx="4150236" cy="384109"/>
          </a:xfrm>
        </p:spPr>
        <p:txBody>
          <a:bodyPr>
            <a:noAutofit/>
          </a:bodyPr>
          <a:lstStyle/>
          <a:p>
            <a:pPr algn="ctr" rtl="1">
              <a:spcBef>
                <a:spcPts val="450"/>
              </a:spcBef>
            </a:pPr>
            <a:r>
              <a:rPr lang="he-IL" sz="1800" b="1" u="sng" dirty="0">
                <a:solidFill>
                  <a:schemeClr val="tx1"/>
                </a:solidFill>
                <a:latin typeface="Calibri" panose="020F0502020204030204" pitchFamily="34" charset="0"/>
                <a:cs typeface="Calibri" panose="020F0502020204030204" pitchFamily="34" charset="0"/>
              </a:rPr>
              <a:t>חליפה – אירועים רשמיים, טקסים, קבלות פנים</a:t>
            </a:r>
            <a:endParaRPr lang="en-US" sz="1800" b="1" u="sng" dirty="0">
              <a:solidFill>
                <a:schemeClr val="tx1"/>
              </a:solidFill>
              <a:latin typeface="Calibri" panose="020F0502020204030204" pitchFamily="34" charset="0"/>
              <a:cs typeface="Calibri" panose="020F0502020204030204" pitchFamily="34" charset="0"/>
            </a:endParaRPr>
          </a:p>
        </p:txBody>
      </p:sp>
      <p:cxnSp>
        <p:nvCxnSpPr>
          <p:cNvPr id="152" name="Straight Arrow Connector 151">
            <a:extLst>
              <a:ext uri="{FF2B5EF4-FFF2-40B4-BE49-F238E27FC236}">
                <a16:creationId xmlns:a16="http://schemas.microsoft.com/office/drawing/2014/main" id="{4FE93959-4A6A-4B48-B3E2-6468FDE1ED2B}"/>
              </a:ext>
              <a:ext uri="{C183D7F6-B498-43B3-948B-1728B52AA6E4}">
                <adec:decorative xmlns:adec="http://schemas.microsoft.com/office/drawing/2017/decorative" val="1"/>
              </a:ext>
            </a:extLst>
          </p:cNvPr>
          <p:cNvCxnSpPr>
            <a:cxnSpLocks/>
          </p:cNvCxnSpPr>
          <p:nvPr/>
        </p:nvCxnSpPr>
        <p:spPr>
          <a:xfrm>
            <a:off x="3520778" y="1260895"/>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79" name="Text Placeholder 5">
            <a:extLst>
              <a:ext uri="{FF2B5EF4-FFF2-40B4-BE49-F238E27FC236}">
                <a16:creationId xmlns:a16="http://schemas.microsoft.com/office/drawing/2014/main" id="{BCA10436-914B-4D70-992C-A8DE59BB1DE0}"/>
              </a:ext>
            </a:extLst>
          </p:cNvPr>
          <p:cNvSpPr txBox="1">
            <a:spLocks/>
          </p:cNvSpPr>
          <p:nvPr/>
        </p:nvSpPr>
        <p:spPr>
          <a:xfrm>
            <a:off x="4696245" y="4875491"/>
            <a:ext cx="3868680" cy="607243"/>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514350">
              <a:spcBef>
                <a:spcPts val="450"/>
              </a:spcBef>
              <a:defRPr/>
            </a:pPr>
            <a:r>
              <a:rPr lang="en-US" sz="2100" b="1" u="sng" dirty="0">
                <a:solidFill>
                  <a:prstClr val="black"/>
                </a:solidFill>
                <a:latin typeface="Calibri" panose="020F0502020204030204" pitchFamily="34" charset="0"/>
                <a:cs typeface="Calibri" panose="020F0502020204030204" pitchFamily="34" charset="0"/>
              </a:rPr>
              <a:t>Casual – </a:t>
            </a:r>
            <a:r>
              <a:rPr lang="he-IL" sz="2100" b="1" u="sng" dirty="0">
                <a:solidFill>
                  <a:prstClr val="black"/>
                </a:solidFill>
                <a:latin typeface="Calibri" panose="020F0502020204030204" pitchFamily="34" charset="0"/>
                <a:cs typeface="Calibri" panose="020F0502020204030204" pitchFamily="34" charset="0"/>
              </a:rPr>
              <a:t>קאז'ואל – סיורים ונסיעות </a:t>
            </a:r>
          </a:p>
        </p:txBody>
      </p:sp>
      <p:cxnSp>
        <p:nvCxnSpPr>
          <p:cNvPr id="51" name="Straight Connector 50">
            <a:extLst>
              <a:ext uri="{FF2B5EF4-FFF2-40B4-BE49-F238E27FC236}">
                <a16:creationId xmlns:a16="http://schemas.microsoft.com/office/drawing/2014/main" id="{8F28DDE7-46AD-4788-A5C0-6CBAB6EE72B5}"/>
              </a:ext>
            </a:extLst>
          </p:cNvPr>
          <p:cNvCxnSpPr/>
          <p:nvPr/>
        </p:nvCxnSpPr>
        <p:spPr>
          <a:xfrm>
            <a:off x="5269796" y="4985657"/>
            <a:ext cx="3291840" cy="0"/>
          </a:xfrm>
          <a:prstGeom prst="line">
            <a:avLst/>
          </a:prstGeom>
          <a:ln w="12700"/>
        </p:spPr>
        <p:style>
          <a:lnRef idx="1">
            <a:schemeClr val="dk1"/>
          </a:lnRef>
          <a:fillRef idx="0">
            <a:schemeClr val="dk1"/>
          </a:fillRef>
          <a:effectRef idx="0">
            <a:schemeClr val="dk1"/>
          </a:effectRef>
          <a:fontRef idx="minor">
            <a:schemeClr val="tx1"/>
          </a:fontRef>
        </p:style>
      </p:cxnSp>
      <p:pic>
        <p:nvPicPr>
          <p:cNvPr id="7" name="Picture Placeholder 6" descr="A picture containing sky&#10;&#10;Description automatically generated">
            <a:extLst>
              <a:ext uri="{FF2B5EF4-FFF2-40B4-BE49-F238E27FC236}">
                <a16:creationId xmlns:a16="http://schemas.microsoft.com/office/drawing/2014/main" id="{CA18B983-CFD1-4E61-B3B0-F34C59B7D5A4}"/>
              </a:ext>
            </a:extLst>
          </p:cNvPr>
          <p:cNvPicPr>
            <a:picLocks noGrp="1" noChangeAspect="1"/>
          </p:cNvPicPr>
          <p:nvPr>
            <p:ph type="pic" sz="quarter" idx="25"/>
          </p:nvPr>
        </p:nvPicPr>
        <p:blipFill>
          <a:blip r:embed="rId2"/>
          <a:srcRect l="3755" r="3755"/>
          <a:stretch>
            <a:fillRect/>
          </a:stretch>
        </p:blipFill>
        <p:spPr/>
      </p:pic>
      <p:sp>
        <p:nvSpPr>
          <p:cNvPr id="64" name="Rectangle 63">
            <a:extLst>
              <a:ext uri="{FF2B5EF4-FFF2-40B4-BE49-F238E27FC236}">
                <a16:creationId xmlns:a16="http://schemas.microsoft.com/office/drawing/2014/main" id="{77A18004-50F2-48BF-B842-36BE701BB13F}"/>
              </a:ext>
            </a:extLst>
          </p:cNvPr>
          <p:cNvSpPr/>
          <p:nvPr/>
        </p:nvSpPr>
        <p:spPr>
          <a:xfrm>
            <a:off x="5747103" y="5460766"/>
            <a:ext cx="2920647" cy="1387559"/>
          </a:xfrm>
          <a:prstGeom prst="rect">
            <a:avLst/>
          </a:prstGeom>
        </p:spPr>
        <p:txBody>
          <a:bodyPr wrap="square">
            <a:spAutoFit/>
          </a:bodyPr>
          <a:lstStyle/>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חצאית מתחת לקו ברך או מכנס בד</a:t>
            </a:r>
          </a:p>
          <a:p>
            <a:pPr algn="just" defTabSz="514350">
              <a:spcBef>
                <a:spcPts val="450"/>
              </a:spcBef>
            </a:pPr>
            <a:r>
              <a:rPr lang="he-IL" sz="1350" dirty="0">
                <a:solidFill>
                  <a:prstClr val="black"/>
                </a:solidFill>
                <a:latin typeface="Calibri" panose="020F0502020204030204" pitchFamily="34" charset="0"/>
                <a:cs typeface="Calibri" panose="020F0502020204030204" pitchFamily="34" charset="0"/>
              </a:rPr>
              <a:t>     (ללא ג'ינס)</a:t>
            </a:r>
          </a:p>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חולצה מכופתרת או מחויטת (ללא כיתוב)</a:t>
            </a:r>
          </a:p>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ניתן ללבוש נעליים נינוחות </a:t>
            </a:r>
          </a:p>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תכשיטים פשוטים</a:t>
            </a:r>
          </a:p>
        </p:txBody>
      </p:sp>
      <p:sp>
        <p:nvSpPr>
          <p:cNvPr id="29" name="מציין מיקום תוכן 13">
            <a:extLst>
              <a:ext uri="{FF2B5EF4-FFF2-40B4-BE49-F238E27FC236}">
                <a16:creationId xmlns:a16="http://schemas.microsoft.com/office/drawing/2014/main" id="{AC321D20-8522-40E2-AC09-D1636B82848D}"/>
              </a:ext>
            </a:extLst>
          </p:cNvPr>
          <p:cNvSpPr txBox="1">
            <a:spLocks/>
          </p:cNvSpPr>
          <p:nvPr/>
        </p:nvSpPr>
        <p:spPr>
          <a:xfrm>
            <a:off x="4696244" y="1531426"/>
            <a:ext cx="3025343" cy="213463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חצאית מתחת לקו הברך או מכנס בד/מחויט</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חולצה מכופתרת (שרוולים עד למרפק)</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עדיפות לצבעים אחידים או דפוסים פשוטים בלבד, ללא כתיבה או צבעים מודגשים (אדום, ורוד עז וכו')</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נעליים: עקבים נמוכים</a:t>
            </a:r>
            <a:r>
              <a:rPr lang="en-US" sz="1350" dirty="0">
                <a:solidFill>
                  <a:prstClr val="black"/>
                </a:solidFill>
                <a:latin typeface="Calibri" panose="020F0502020204030204" pitchFamily="34" charset="0"/>
                <a:cs typeface="Calibri" panose="020F0502020204030204" pitchFamily="34" charset="0"/>
              </a:rPr>
              <a:t> </a:t>
            </a:r>
            <a:r>
              <a:rPr lang="he-IL" sz="1350" dirty="0">
                <a:solidFill>
                  <a:prstClr val="black"/>
                </a:solidFill>
                <a:latin typeface="Calibri" panose="020F0502020204030204" pitchFamily="34" charset="0"/>
                <a:cs typeface="Calibri" panose="020F0502020204030204" pitchFamily="34" charset="0"/>
              </a:rPr>
              <a:t>או שטוחות</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תכשיטים פשוטים</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יש להמנע מאיפור מוגזם</a:t>
            </a:r>
          </a:p>
        </p:txBody>
      </p:sp>
      <p:sp>
        <p:nvSpPr>
          <p:cNvPr id="2" name="Rectangle 1">
            <a:extLst>
              <a:ext uri="{FF2B5EF4-FFF2-40B4-BE49-F238E27FC236}">
                <a16:creationId xmlns:a16="http://schemas.microsoft.com/office/drawing/2014/main" id="{E935DAFE-3459-49F3-B859-832C3899E29A}"/>
              </a:ext>
            </a:extLst>
          </p:cNvPr>
          <p:cNvSpPr/>
          <p:nvPr/>
        </p:nvSpPr>
        <p:spPr>
          <a:xfrm>
            <a:off x="3566428" y="1288487"/>
            <a:ext cx="952951" cy="240065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defTabSz="514350">
              <a:spcBef>
                <a:spcPts val="450"/>
              </a:spcBef>
            </a:pPr>
            <a:r>
              <a:rPr lang="he-IL" sz="1500" dirty="0">
                <a:solidFill>
                  <a:prstClr val="black"/>
                </a:solidFill>
                <a:latin typeface="Calibri" panose="020F0502020204030204" pitchFamily="34" charset="0"/>
                <a:cs typeface="Calibri" panose="020F0502020204030204" pitchFamily="34" charset="0"/>
              </a:rPr>
              <a:t>אין ללבוש חצאיות קצרות, מכנסי ספורט, חולצות הדפסים שקופות, ושמלות מיני</a:t>
            </a:r>
          </a:p>
        </p:txBody>
      </p:sp>
      <p:pic>
        <p:nvPicPr>
          <p:cNvPr id="31" name="Picture 30">
            <a:extLst>
              <a:ext uri="{FF2B5EF4-FFF2-40B4-BE49-F238E27FC236}">
                <a16:creationId xmlns:a16="http://schemas.microsoft.com/office/drawing/2014/main" id="{B2FEAF84-2705-48AC-8B9B-DD2DC107539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17201" y="3619332"/>
            <a:ext cx="952950" cy="1273745"/>
          </a:xfrm>
          <a:prstGeom prst="rect">
            <a:avLst/>
          </a:prstGeom>
          <a:noFill/>
          <a:ln w="9525">
            <a:noFill/>
            <a:miter lim="800000"/>
            <a:headEnd/>
            <a:tailEnd/>
          </a:ln>
        </p:spPr>
      </p:pic>
      <p:sp>
        <p:nvSpPr>
          <p:cNvPr id="32" name="Multiply 14">
            <a:extLst>
              <a:ext uri="{FF2B5EF4-FFF2-40B4-BE49-F238E27FC236}">
                <a16:creationId xmlns:a16="http://schemas.microsoft.com/office/drawing/2014/main" id="{307DA6D2-5832-46CB-BE16-0B77EFCC3A2A}"/>
              </a:ext>
            </a:extLst>
          </p:cNvPr>
          <p:cNvSpPr/>
          <p:nvPr/>
        </p:nvSpPr>
        <p:spPr>
          <a:xfrm>
            <a:off x="3713519" y="3839345"/>
            <a:ext cx="805860" cy="88641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rtl="0">
              <a:defRPr/>
            </a:pPr>
            <a:endParaRPr lang="en-US" sz="1350" dirty="0">
              <a:solidFill>
                <a:prstClr val="white"/>
              </a:solidFill>
              <a:latin typeface="Rockwell" panose="02060603020205020403"/>
            </a:endParaRPr>
          </a:p>
        </p:txBody>
      </p:sp>
      <p:pic>
        <p:nvPicPr>
          <p:cNvPr id="37" name="Picture 36" descr="A picture containing clothing&#10;&#10;Description automatically generated">
            <a:extLst>
              <a:ext uri="{FF2B5EF4-FFF2-40B4-BE49-F238E27FC236}">
                <a16:creationId xmlns:a16="http://schemas.microsoft.com/office/drawing/2014/main" id="{A5342FCC-5D75-44D2-88B1-47F912C40A85}"/>
              </a:ext>
            </a:extLst>
          </p:cNvPr>
          <p:cNvPicPr>
            <a:picLocks noChangeAspect="1"/>
          </p:cNvPicPr>
          <p:nvPr/>
        </p:nvPicPr>
        <p:blipFill>
          <a:blip r:embed="rId4"/>
          <a:stretch>
            <a:fillRect/>
          </a:stretch>
        </p:blipFill>
        <p:spPr>
          <a:xfrm>
            <a:off x="4696245" y="3697099"/>
            <a:ext cx="3055258" cy="1203476"/>
          </a:xfrm>
          <a:prstGeom prst="rect">
            <a:avLst/>
          </a:prstGeom>
        </p:spPr>
      </p:pic>
      <p:pic>
        <p:nvPicPr>
          <p:cNvPr id="40" name="Picture 39" descr="A group of people posing for the camera&#10;&#10;Description automatically generated">
            <a:extLst>
              <a:ext uri="{FF2B5EF4-FFF2-40B4-BE49-F238E27FC236}">
                <a16:creationId xmlns:a16="http://schemas.microsoft.com/office/drawing/2014/main" id="{BF01CD55-D47F-47E9-843B-E08236CF55C3}"/>
              </a:ext>
            </a:extLst>
          </p:cNvPr>
          <p:cNvPicPr>
            <a:picLocks noChangeAspect="1"/>
          </p:cNvPicPr>
          <p:nvPr/>
        </p:nvPicPr>
        <p:blipFill rotWithShape="1">
          <a:blip r:embed="rId5"/>
          <a:srcRect l="25803" t="52021" r="52777"/>
          <a:stretch/>
        </p:blipFill>
        <p:spPr>
          <a:xfrm>
            <a:off x="7676617" y="1397235"/>
            <a:ext cx="1101777" cy="3446149"/>
          </a:xfrm>
          <a:prstGeom prst="rect">
            <a:avLst/>
          </a:prstGeom>
        </p:spPr>
      </p:pic>
      <p:pic>
        <p:nvPicPr>
          <p:cNvPr id="12" name="Picture 11">
            <a:extLst>
              <a:ext uri="{FF2B5EF4-FFF2-40B4-BE49-F238E27FC236}">
                <a16:creationId xmlns:a16="http://schemas.microsoft.com/office/drawing/2014/main" id="{3A0028BE-B4AD-4187-A940-2D3A2EC611B8}"/>
              </a:ext>
            </a:extLst>
          </p:cNvPr>
          <p:cNvPicPr>
            <a:picLocks noChangeAspect="1"/>
          </p:cNvPicPr>
          <p:nvPr/>
        </p:nvPicPr>
        <p:blipFill>
          <a:blip r:embed="rId6"/>
          <a:stretch>
            <a:fillRect/>
          </a:stretch>
        </p:blipFill>
        <p:spPr>
          <a:xfrm>
            <a:off x="3607739" y="5232861"/>
            <a:ext cx="2160355" cy="1985159"/>
          </a:xfrm>
          <a:prstGeom prst="rect">
            <a:avLst/>
          </a:prstGeom>
        </p:spPr>
      </p:pic>
    </p:spTree>
    <p:extLst>
      <p:ext uri="{BB962C8B-B14F-4D97-AF65-F5344CB8AC3E}">
        <p14:creationId xmlns:p14="http://schemas.microsoft.com/office/powerpoint/2010/main" val="3637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7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חץ ימינה 5"/>
          <p:cNvSpPr/>
          <p:nvPr/>
        </p:nvSpPr>
        <p:spPr>
          <a:xfrm>
            <a:off x="6999018" y="3365241"/>
            <a:ext cx="870044" cy="1000897"/>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nvGrpSpPr>
          <p:cNvPr id="27" name="קבוצה 26"/>
          <p:cNvGrpSpPr/>
          <p:nvPr/>
        </p:nvGrpSpPr>
        <p:grpSpPr>
          <a:xfrm>
            <a:off x="9116429" y="2004679"/>
            <a:ext cx="1624491" cy="4677987"/>
            <a:chOff x="10462208" y="2382604"/>
            <a:chExt cx="1158331" cy="3385275"/>
          </a:xfrm>
        </p:grpSpPr>
        <p:pic>
          <p:nvPicPr>
            <p:cNvPr id="12" name="תמונה 1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9000"/>
                      </a14:imgEffect>
                      <a14:imgEffect>
                        <a14:colorTemperature colorTemp="7200"/>
                      </a14:imgEffect>
                      <a14:imgEffect>
                        <a14:saturation sat="118000"/>
                      </a14:imgEffect>
                      <a14:imgEffect>
                        <a14:brightnessContrast bright="8000" contrast="4000"/>
                      </a14:imgEffect>
                    </a14:imgLayer>
                  </a14:imgProps>
                </a:ext>
                <a:ext uri="{28A0092B-C50C-407E-A947-70E740481C1C}">
                  <a14:useLocalDpi xmlns:a14="http://schemas.microsoft.com/office/drawing/2010/main" val="0"/>
                </a:ext>
              </a:extLst>
            </a:blip>
            <a:srcRect b="10346"/>
            <a:stretch/>
          </p:blipFill>
          <p:spPr>
            <a:xfrm>
              <a:off x="10462209" y="3540212"/>
              <a:ext cx="1158330" cy="1090840"/>
            </a:xfrm>
            <a:prstGeom prst="rect">
              <a:avLst/>
            </a:prstGeom>
          </p:spPr>
        </p:pic>
        <p:pic>
          <p:nvPicPr>
            <p:cNvPr id="13" name="An object"/>
            <p:cNvPicPr>
              <a:picLocks noChangeAspect="1"/>
            </p:cNvPicPr>
            <p:nvPr/>
          </p:nvPicPr>
          <p:blipFill rotWithShape="1">
            <a:blip r:embed="rId4" cstate="print">
              <a:extLst>
                <a:ext uri="{28A0092B-C50C-407E-A947-70E740481C1C}">
                  <a14:useLocalDpi xmlns:a14="http://schemas.microsoft.com/office/drawing/2010/main" val="0"/>
                </a:ext>
              </a:extLst>
            </a:blip>
            <a:srcRect l="10217" r="16411"/>
            <a:stretch/>
          </p:blipFill>
          <p:spPr>
            <a:xfrm>
              <a:off x="10462208" y="4687746"/>
              <a:ext cx="1158330" cy="1080133"/>
            </a:xfrm>
            <a:prstGeom prst="rect">
              <a:avLst/>
            </a:prstGeom>
            <a:ln>
              <a:solidFill>
                <a:schemeClr val="tx1"/>
              </a:solidFill>
            </a:ln>
          </p:spPr>
        </p:pic>
        <p:pic>
          <p:nvPicPr>
            <p:cNvPr id="14" name="An object"/>
            <p:cNvPicPr>
              <a:picLocks noChangeAspect="1"/>
            </p:cNvPicPr>
            <p:nvPr/>
          </p:nvPicPr>
          <p:blipFill rotWithShape="1">
            <a:blip r:embed="rId5" cstate="print">
              <a:extLst>
                <a:ext uri="{28A0092B-C50C-407E-A947-70E740481C1C}">
                  <a14:useLocalDpi xmlns:a14="http://schemas.microsoft.com/office/drawing/2010/main" val="0"/>
                </a:ext>
              </a:extLst>
            </a:blip>
            <a:srcRect l="2056" t="2490" r="6640"/>
            <a:stretch/>
          </p:blipFill>
          <p:spPr>
            <a:xfrm>
              <a:off x="10462208" y="2382604"/>
              <a:ext cx="1158330" cy="1080133"/>
            </a:xfrm>
            <a:prstGeom prst="rect">
              <a:avLst/>
            </a:prstGeom>
            <a:ln>
              <a:solidFill>
                <a:schemeClr val="tx1"/>
              </a:solidFill>
            </a:ln>
          </p:spPr>
        </p:pic>
      </p:grpSp>
      <p:sp>
        <p:nvSpPr>
          <p:cNvPr id="17" name="חץ ימינה 16"/>
          <p:cNvSpPr/>
          <p:nvPr/>
        </p:nvSpPr>
        <p:spPr>
          <a:xfrm rot="10800000">
            <a:off x="4231222" y="3365240"/>
            <a:ext cx="870044" cy="1000897"/>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nvGrpSpPr>
          <p:cNvPr id="26" name="קבוצה 25"/>
          <p:cNvGrpSpPr/>
          <p:nvPr/>
        </p:nvGrpSpPr>
        <p:grpSpPr>
          <a:xfrm>
            <a:off x="225747" y="1922006"/>
            <a:ext cx="3774753" cy="4694694"/>
            <a:chOff x="179612" y="1383338"/>
            <a:chExt cx="6138205" cy="6279872"/>
          </a:xfrm>
        </p:grpSpPr>
        <p:sp>
          <p:nvSpPr>
            <p:cNvPr id="18" name="מלבן 17"/>
            <p:cNvSpPr/>
            <p:nvPr/>
          </p:nvSpPr>
          <p:spPr>
            <a:xfrm>
              <a:off x="179614" y="138792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Society </a:t>
              </a:r>
              <a:endParaRPr lang="he-IL" b="1" dirty="0">
                <a:latin typeface="Lucida Sans Unicode" panose="020B0602030504020204" pitchFamily="34" charset="0"/>
                <a:cs typeface="Lucida Sans Unicode" panose="020B0602030504020204" pitchFamily="34" charset="0"/>
              </a:endParaRPr>
            </a:p>
          </p:txBody>
        </p:sp>
        <p:sp>
          <p:nvSpPr>
            <p:cNvPr id="19" name="מלבן 18"/>
            <p:cNvSpPr/>
            <p:nvPr/>
          </p:nvSpPr>
          <p:spPr>
            <a:xfrm>
              <a:off x="3369128" y="1383338"/>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Economy</a:t>
              </a:r>
              <a:endParaRPr lang="he-IL" b="1" dirty="0">
                <a:latin typeface="Lucida Sans Unicode" panose="020B0602030504020204" pitchFamily="34" charset="0"/>
                <a:cs typeface="Lucida Sans Unicode" panose="020B0602030504020204" pitchFamily="34" charset="0"/>
              </a:endParaRPr>
            </a:p>
          </p:txBody>
        </p:sp>
        <p:sp>
          <p:nvSpPr>
            <p:cNvPr id="20" name="מלבן 19"/>
            <p:cNvSpPr/>
            <p:nvPr/>
          </p:nvSpPr>
          <p:spPr>
            <a:xfrm>
              <a:off x="3369128" y="300530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Military </a:t>
              </a:r>
            </a:p>
            <a:p>
              <a:pPr algn="ctr"/>
              <a:endParaRPr lang="en-US" b="1" dirty="0">
                <a:latin typeface="Lucida Sans Unicode" panose="020B0602030504020204" pitchFamily="34" charset="0"/>
                <a:cs typeface="Lucida Sans Unicode" panose="020B0602030504020204" pitchFamily="34" charset="0"/>
              </a:endParaRPr>
            </a:p>
          </p:txBody>
        </p:sp>
        <p:sp>
          <p:nvSpPr>
            <p:cNvPr id="21" name="מלבן 20"/>
            <p:cNvSpPr/>
            <p:nvPr/>
          </p:nvSpPr>
          <p:spPr>
            <a:xfrm>
              <a:off x="179613" y="300530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Government</a:t>
              </a:r>
              <a:r>
                <a:rPr lang="he-IL" b="1" dirty="0">
                  <a:latin typeface="Lucida Sans Unicode" panose="020B0602030504020204" pitchFamily="34" charset="0"/>
                  <a:cs typeface="Lucida Sans Unicode" panose="020B0602030504020204" pitchFamily="34" charset="0"/>
                </a:rPr>
                <a:t> </a:t>
              </a:r>
            </a:p>
          </p:txBody>
        </p:sp>
        <p:sp>
          <p:nvSpPr>
            <p:cNvPr id="22" name="מלבן 21"/>
            <p:cNvSpPr/>
            <p:nvPr/>
          </p:nvSpPr>
          <p:spPr>
            <a:xfrm>
              <a:off x="179613" y="462268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Politics</a:t>
              </a:r>
            </a:p>
          </p:txBody>
        </p:sp>
        <p:sp>
          <p:nvSpPr>
            <p:cNvPr id="23" name="מלבן 22"/>
            <p:cNvSpPr/>
            <p:nvPr/>
          </p:nvSpPr>
          <p:spPr>
            <a:xfrm>
              <a:off x="3369127" y="462268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err="1">
                  <a:latin typeface="Lucida Sans Unicode" panose="020B0602030504020204" pitchFamily="34" charset="0"/>
                  <a:cs typeface="Lucida Sans Unicode" panose="020B0602030504020204" pitchFamily="34" charset="0"/>
                </a:rPr>
                <a:t>Jewery</a:t>
              </a:r>
              <a:endParaRPr lang="he-IL" b="1" dirty="0">
                <a:latin typeface="Lucida Sans Unicode" panose="020B0602030504020204" pitchFamily="34" charset="0"/>
                <a:cs typeface="Lucida Sans Unicode" panose="020B0602030504020204" pitchFamily="34" charset="0"/>
              </a:endParaRPr>
            </a:p>
          </p:txBody>
        </p:sp>
        <p:sp>
          <p:nvSpPr>
            <p:cNvPr id="24" name="מלבן 23"/>
            <p:cNvSpPr/>
            <p:nvPr/>
          </p:nvSpPr>
          <p:spPr>
            <a:xfrm>
              <a:off x="179612" y="624006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Foreign Policy</a:t>
              </a:r>
              <a:endParaRPr lang="he-IL" b="1" dirty="0">
                <a:latin typeface="Lucida Sans Unicode" panose="020B0602030504020204" pitchFamily="34" charset="0"/>
                <a:cs typeface="Lucida Sans Unicode" panose="020B0602030504020204" pitchFamily="34" charset="0"/>
              </a:endParaRPr>
            </a:p>
          </p:txBody>
        </p:sp>
        <p:sp>
          <p:nvSpPr>
            <p:cNvPr id="25" name="מלבן 24"/>
            <p:cNvSpPr/>
            <p:nvPr/>
          </p:nvSpPr>
          <p:spPr>
            <a:xfrm>
              <a:off x="3395002" y="6242624"/>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sz="1600" b="1" dirty="0">
                  <a:latin typeface="Lucida Sans Unicode" panose="020B0602030504020204" pitchFamily="34" charset="0"/>
                  <a:cs typeface="Lucida Sans Unicode" panose="020B0602030504020204" pitchFamily="34" charset="0"/>
                </a:rPr>
                <a:t>Domestic Policy</a:t>
              </a:r>
              <a:endParaRPr lang="he-IL" sz="1600" b="1" dirty="0">
                <a:latin typeface="Lucida Sans Unicode" panose="020B0602030504020204" pitchFamily="34" charset="0"/>
                <a:cs typeface="Lucida Sans Unicode" panose="020B0602030504020204" pitchFamily="34" charset="0"/>
              </a:endParaRPr>
            </a:p>
          </p:txBody>
        </p:sp>
      </p:grpSp>
      <p:pic>
        <p:nvPicPr>
          <p:cNvPr id="28" name="תמונה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747" y="5951033"/>
            <a:ext cx="1797415" cy="663757"/>
          </a:xfrm>
          <a:prstGeom prst="rect">
            <a:avLst/>
          </a:prstGeom>
        </p:spPr>
      </p:pic>
      <p:pic>
        <p:nvPicPr>
          <p:cNvPr id="29" name="תמונה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435" y="4711971"/>
            <a:ext cx="1752727" cy="663757"/>
          </a:xfrm>
          <a:prstGeom prst="rect">
            <a:avLst/>
          </a:prstGeom>
        </p:spPr>
      </p:pic>
      <p:pic>
        <p:nvPicPr>
          <p:cNvPr id="30" name="תמונה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1096" y="5951032"/>
            <a:ext cx="1763491" cy="663757"/>
          </a:xfrm>
          <a:prstGeom prst="rect">
            <a:avLst/>
          </a:prstGeom>
        </p:spPr>
      </p:pic>
      <p:pic>
        <p:nvPicPr>
          <p:cNvPr id="31" name="Picture 22" descr="Image result for washington dc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320" y="3216508"/>
            <a:ext cx="1800354" cy="13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תמונה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7255" y="2327188"/>
            <a:ext cx="1767331" cy="663208"/>
          </a:xfrm>
          <a:prstGeom prst="rect">
            <a:avLst/>
          </a:prstGeom>
        </p:spPr>
      </p:pic>
      <p:pic>
        <p:nvPicPr>
          <p:cNvPr id="33" name="Picture 14"/>
          <p:cNvPicPr>
            <a:picLocks noChangeAspect="1" noChangeArrowheads="1"/>
          </p:cNvPicPr>
          <p:nvPr/>
        </p:nvPicPr>
        <p:blipFill>
          <a:blip r:embed="rId11" cstate="print"/>
          <a:srcRect/>
          <a:stretch>
            <a:fillRect/>
          </a:stretch>
        </p:blipFill>
        <p:spPr bwMode="auto">
          <a:xfrm>
            <a:off x="2203085" y="3536458"/>
            <a:ext cx="1781501" cy="658185"/>
          </a:xfrm>
          <a:prstGeom prst="rect">
            <a:avLst/>
          </a:prstGeom>
          <a:noFill/>
          <a:ln w="9525">
            <a:solidFill>
              <a:schemeClr val="tx1"/>
            </a:solidFill>
            <a:miter lim="800000"/>
            <a:headEnd/>
            <a:tailEnd/>
          </a:ln>
        </p:spPr>
      </p:pic>
      <p:pic>
        <p:nvPicPr>
          <p:cNvPr id="36" name="תמונה 35"/>
          <p:cNvPicPr>
            <a:picLocks noChangeAspect="1"/>
          </p:cNvPicPr>
          <p:nvPr/>
        </p:nvPicPr>
        <p:blipFill>
          <a:blip r:embed="rId12"/>
          <a:stretch>
            <a:fillRect/>
          </a:stretch>
        </p:blipFill>
        <p:spPr>
          <a:xfrm>
            <a:off x="2203085" y="4711971"/>
            <a:ext cx="1781502" cy="693701"/>
          </a:xfrm>
          <a:prstGeom prst="rect">
            <a:avLst/>
          </a:prstGeom>
        </p:spPr>
      </p:pic>
      <p:sp>
        <p:nvSpPr>
          <p:cNvPr id="37" name="Rectangle 3"/>
          <p:cNvSpPr>
            <a:spLocks noChangeArrowheads="1"/>
          </p:cNvSpPr>
          <p:nvPr/>
        </p:nvSpPr>
        <p:spPr bwMode="auto">
          <a:xfrm>
            <a:off x="3423480" y="492512"/>
            <a:ext cx="53106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rtl="1"/>
            <a:r>
              <a:rPr kumimoji="0" lang="en-US" altLang="he-IL" sz="2400" b="1" i="0" u="none" strike="noStrike" cap="none" normalizeH="0" baseline="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Lack of understanding the “American System” as a whole</a:t>
            </a:r>
          </a:p>
        </p:txBody>
      </p:sp>
      <p:pic>
        <p:nvPicPr>
          <p:cNvPr id="41" name="תמונה 40"/>
          <p:cNvPicPr>
            <a:picLocks noChangeAspect="1"/>
          </p:cNvPicPr>
          <p:nvPr/>
        </p:nvPicPr>
        <p:blipFill rotWithShape="1">
          <a:blip r:embed="rId13" cstate="print">
            <a:extLst>
              <a:ext uri="{28A0092B-C50C-407E-A947-70E740481C1C}">
                <a14:useLocalDpi xmlns:a14="http://schemas.microsoft.com/office/drawing/2010/main" val="0"/>
              </a:ext>
            </a:extLst>
          </a:blip>
          <a:srcRect l="2320" r="3980" b="3581"/>
          <a:stretch/>
        </p:blipFill>
        <p:spPr>
          <a:xfrm>
            <a:off x="222807" y="2320797"/>
            <a:ext cx="1800355" cy="663207"/>
          </a:xfrm>
          <a:prstGeom prst="rect">
            <a:avLst/>
          </a:prstGeom>
          <a:noFill/>
          <a:ln w="9525">
            <a:solidFill>
              <a:schemeClr val="tx1"/>
            </a:solidFill>
            <a:miter lim="800000"/>
            <a:headEnd/>
            <a:tailEnd/>
          </a:ln>
        </p:spPr>
      </p:pic>
      <p:sp>
        <p:nvSpPr>
          <p:cNvPr id="43" name="TextBox 3"/>
          <p:cNvSpPr txBox="1">
            <a:spLocks noChangeArrowheads="1"/>
          </p:cNvSpPr>
          <p:nvPr/>
        </p:nvSpPr>
        <p:spPr bwMode="auto">
          <a:xfrm rot="1402165">
            <a:off x="10876827" y="5583904"/>
            <a:ext cx="1195477" cy="418031"/>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Leadership Engagements</a:t>
            </a:r>
          </a:p>
        </p:txBody>
      </p:sp>
      <p:sp>
        <p:nvSpPr>
          <p:cNvPr id="44" name="TextBox 3"/>
          <p:cNvSpPr txBox="1">
            <a:spLocks noChangeArrowheads="1"/>
          </p:cNvSpPr>
          <p:nvPr/>
        </p:nvSpPr>
        <p:spPr bwMode="auto">
          <a:xfrm rot="1402165">
            <a:off x="10931110" y="4226068"/>
            <a:ext cx="1086911" cy="520372"/>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Working Groups</a:t>
            </a:r>
          </a:p>
        </p:txBody>
      </p:sp>
      <p:sp>
        <p:nvSpPr>
          <p:cNvPr id="45" name="TextBox 3"/>
          <p:cNvSpPr txBox="1">
            <a:spLocks noChangeArrowheads="1"/>
          </p:cNvSpPr>
          <p:nvPr/>
        </p:nvSpPr>
        <p:spPr bwMode="auto">
          <a:xfrm rot="19758421">
            <a:off x="7804172" y="4208462"/>
            <a:ext cx="1122633" cy="522989"/>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l"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Agreements</a:t>
            </a:r>
          </a:p>
        </p:txBody>
      </p:sp>
      <p:sp>
        <p:nvSpPr>
          <p:cNvPr id="46" name="TextBox 3"/>
          <p:cNvSpPr txBox="1">
            <a:spLocks noChangeArrowheads="1"/>
          </p:cNvSpPr>
          <p:nvPr/>
        </p:nvSpPr>
        <p:spPr bwMode="auto">
          <a:xfrm rot="19933286">
            <a:off x="7835954" y="2579404"/>
            <a:ext cx="1122633" cy="398459"/>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Joint Planning</a:t>
            </a:r>
          </a:p>
        </p:txBody>
      </p:sp>
      <p:sp>
        <p:nvSpPr>
          <p:cNvPr id="47" name="TextBox 3"/>
          <p:cNvSpPr txBox="1">
            <a:spLocks noChangeArrowheads="1"/>
          </p:cNvSpPr>
          <p:nvPr/>
        </p:nvSpPr>
        <p:spPr bwMode="auto">
          <a:xfrm rot="19758421">
            <a:off x="7833176" y="5626068"/>
            <a:ext cx="1130999" cy="378857"/>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Command Relations</a:t>
            </a:r>
          </a:p>
        </p:txBody>
      </p:sp>
      <p:sp>
        <p:nvSpPr>
          <p:cNvPr id="48" name="TextBox 3"/>
          <p:cNvSpPr txBox="1">
            <a:spLocks noChangeArrowheads="1"/>
          </p:cNvSpPr>
          <p:nvPr/>
        </p:nvSpPr>
        <p:spPr bwMode="auto">
          <a:xfrm rot="1402165">
            <a:off x="10790309" y="2621396"/>
            <a:ext cx="1231358" cy="402527"/>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Exercises</a:t>
            </a:r>
          </a:p>
        </p:txBody>
      </p:sp>
      <p:pic>
        <p:nvPicPr>
          <p:cNvPr id="1026" name="Picture 2" descr="https://portal.army.idf/sites/aka_bahad11/TiL/Shared%20Documents/%D7%9E%D7%90%D7%92%D7%A8%D7%99%20%D7%97%D7%95%D7%9E%D7%A8%D7%99%20%D7%92%D7%9C%D7%9D%20%D7%A2%D7%99%D7%A6%D7%95%D7%91/%D7%A1%D7%9E%D7%9C%D7%99%D7%9D/%D7%A1%D7%9E%D7%9C%D7%99%D7%9D%20%D7%A6%D7%91%D7%90%D7%99%D7%99%D7%9D/%D7%93%D7%A8%D7%92%D7%95%D7%AA/%D7%AA%D7%AA%20%D7%90%D7%9C%D7%95%D7%A3.jpg"/>
          <p:cNvPicPr>
            <a:picLocks noChangeAspect="1" noChangeArrowheads="1"/>
          </p:cNvPicPr>
          <p:nvPr/>
        </p:nvPicPr>
        <p:blipFill rotWithShape="1">
          <a:blip r:embed="rId14">
            <a:extLst>
              <a:ext uri="{28A0092B-C50C-407E-A947-70E740481C1C}">
                <a14:useLocalDpi xmlns:a14="http://schemas.microsoft.com/office/drawing/2010/main" val="0"/>
              </a:ext>
            </a:extLst>
          </a:blip>
          <a:srcRect r="55949"/>
          <a:stretch/>
        </p:blipFill>
        <p:spPr bwMode="auto">
          <a:xfrm>
            <a:off x="5291306" y="2974084"/>
            <a:ext cx="1574994" cy="185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ECC1B286-A0D1-43C3-9BD5-33B4FECD1663}"/>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856A7B92-C5A4-4DF7-8CEA-18F0C08312F5}"/>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9140EA12-43E5-4389-A2A7-101855374358}"/>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11CB830A-E930-4942-ADF5-8416668DC094}"/>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B4AD2EB-1003-492A-9AF5-B0C6BF288DCD}"/>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4BC9F542-8726-4ABD-B9D5-1FAB1A171E85}"/>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115F4CE5-3A1D-464B-9F85-90A04280F724}"/>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EE098CE7-ED59-40A8-A25A-39A33A0649B7}"/>
              </a:ext>
            </a:extLst>
          </p:cNvPr>
          <p:cNvPicPr>
            <a:picLocks noChangeAspect="1"/>
          </p:cNvPicPr>
          <p:nvPr/>
        </p:nvPicPr>
        <p:blipFill>
          <a:blip r:embed="rId2"/>
          <a:stretch>
            <a:fillRect/>
          </a:stretch>
        </p:blipFill>
        <p:spPr>
          <a:xfrm>
            <a:off x="3870387" y="1"/>
            <a:ext cx="4451226" cy="68596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1">
            <a:extLst>
              <a:ext uri="{FF2B5EF4-FFF2-40B4-BE49-F238E27FC236}">
                <a16:creationId xmlns:a16="http://schemas.microsoft.com/office/drawing/2014/main" id="{FA202A65-65BB-4DBE-BACB-7C931739D93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1"/>
            <a:ext cx="4848225" cy="6857999"/>
          </a:xfrm>
          <a:prstGeom prst="rect">
            <a:avLst/>
          </a:prstGeom>
        </p:spPr>
      </p:pic>
      <p:sp>
        <p:nvSpPr>
          <p:cNvPr id="4" name="TextBox 3">
            <a:extLst>
              <a:ext uri="{FF2B5EF4-FFF2-40B4-BE49-F238E27FC236}">
                <a16:creationId xmlns:a16="http://schemas.microsoft.com/office/drawing/2014/main" id="{B33B4A73-841A-4F6C-A637-26538C592ED5}"/>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19794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2">
            <a:extLst>
              <a:ext uri="{FF2B5EF4-FFF2-40B4-BE49-F238E27FC236}">
                <a16:creationId xmlns:a16="http://schemas.microsoft.com/office/drawing/2014/main" id="{C1121219-1AC5-45CA-8003-3AA0368560C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0"/>
            <a:ext cx="4848225" cy="6858000"/>
          </a:xfrm>
          <a:prstGeom prst="rect">
            <a:avLst/>
          </a:prstGeom>
        </p:spPr>
      </p:pic>
      <p:sp>
        <p:nvSpPr>
          <p:cNvPr id="4" name="TextBox 3">
            <a:extLst>
              <a:ext uri="{FF2B5EF4-FFF2-40B4-BE49-F238E27FC236}">
                <a16:creationId xmlns:a16="http://schemas.microsoft.com/office/drawing/2014/main" id="{2407A4FE-71CE-4825-B1EB-7CCD5630DB36}"/>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64496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Arrow 24"/>
          <p:cNvSpPr/>
          <p:nvPr/>
        </p:nvSpPr>
        <p:spPr>
          <a:xfrm rot="10800000">
            <a:off x="2760571" y="2082513"/>
            <a:ext cx="1713514" cy="66260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ight Arrow 23"/>
          <p:cNvSpPr/>
          <p:nvPr/>
        </p:nvSpPr>
        <p:spPr>
          <a:xfrm>
            <a:off x="7214738" y="3342501"/>
            <a:ext cx="2059891" cy="662608"/>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ight Arrow 7"/>
          <p:cNvSpPr/>
          <p:nvPr/>
        </p:nvSpPr>
        <p:spPr>
          <a:xfrm>
            <a:off x="7678599" y="1839422"/>
            <a:ext cx="1841358" cy="662608"/>
          </a:xfrm>
          <a:prstGeom prs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a:t>Seminar Rational</a:t>
            </a:r>
            <a:endParaRPr lang="he-IL" dirty="0"/>
          </a:p>
        </p:txBody>
      </p:sp>
      <p:sp>
        <p:nvSpPr>
          <p:cNvPr id="5" name="מלבן 28"/>
          <p:cNvSpPr/>
          <p:nvPr/>
        </p:nvSpPr>
        <p:spPr>
          <a:xfrm>
            <a:off x="6600968" y="1839422"/>
            <a:ext cx="518290" cy="414369"/>
          </a:xfrm>
          <a:prstGeom prst="octagon">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a:t>
            </a:r>
            <a:endParaRPr lang="he-IL" sz="1050" b="1" u="sng" dirty="0"/>
          </a:p>
        </p:txBody>
      </p:sp>
      <p:sp>
        <p:nvSpPr>
          <p:cNvPr id="6" name="מלבן 28"/>
          <p:cNvSpPr/>
          <p:nvPr/>
        </p:nvSpPr>
        <p:spPr>
          <a:xfrm>
            <a:off x="5000768" y="2189187"/>
            <a:ext cx="518290" cy="414369"/>
          </a:xfrm>
          <a:prstGeom prst="octagon">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2</a:t>
            </a:r>
            <a:endParaRPr lang="he-IL" sz="1050" b="1" u="sng" dirty="0"/>
          </a:p>
        </p:txBody>
      </p:sp>
      <p:sp>
        <p:nvSpPr>
          <p:cNvPr id="7" name="מלבן 28"/>
          <p:cNvSpPr/>
          <p:nvPr/>
        </p:nvSpPr>
        <p:spPr>
          <a:xfrm>
            <a:off x="6082678" y="3299530"/>
            <a:ext cx="518290" cy="414369"/>
          </a:xfrm>
          <a:prstGeom prst="octagon">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3</a:t>
            </a:r>
            <a:endParaRPr lang="he-IL" sz="1050" b="1" u="sng" dirty="0"/>
          </a:p>
        </p:txBody>
      </p:sp>
      <p:sp>
        <p:nvSpPr>
          <p:cNvPr id="9" name="Oval 8"/>
          <p:cNvSpPr/>
          <p:nvPr/>
        </p:nvSpPr>
        <p:spPr>
          <a:xfrm>
            <a:off x="4035455" y="1238781"/>
            <a:ext cx="4368800" cy="1517226"/>
          </a:xfrm>
          <a:prstGeom prst="ellipse">
            <a:avLst/>
          </a:prstGeom>
          <a:ln>
            <a:solidFill>
              <a:srgbClr val="002060"/>
            </a:solidFill>
          </a:ln>
        </p:spPr>
        <p:style>
          <a:lnRef idx="0">
            <a:scrgbClr r="0" g="0" b="0"/>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0" name="Down Arrow 9"/>
          <p:cNvSpPr/>
          <p:nvPr/>
        </p:nvSpPr>
        <p:spPr>
          <a:xfrm>
            <a:off x="5803295" y="4953954"/>
            <a:ext cx="846666" cy="541866"/>
          </a:xfrm>
          <a:prstGeom prst="downArrow">
            <a:avLst/>
          </a:prstGeom>
          <a:solidFill>
            <a:schemeClr val="accent4">
              <a:lumMod val="50000"/>
              <a:lumOff val="50000"/>
            </a:schemeClr>
          </a:solidFill>
          <a:ln>
            <a:solidFill>
              <a:schemeClr val="bg1"/>
            </a:solidFill>
          </a:ln>
        </p:spPr>
        <p:style>
          <a:lnRef idx="2">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1075022" y="5572461"/>
            <a:ext cx="10289664" cy="921640"/>
            <a:chOff x="2031999" y="4613387"/>
            <a:chExt cx="4064000" cy="689884"/>
          </a:xfrm>
        </p:grpSpPr>
        <p:sp>
          <p:nvSpPr>
            <p:cNvPr id="22" name="Rectangle 21"/>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2031999" y="4613387"/>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1">
                <a:lnSpc>
                  <a:spcPct val="90000"/>
                </a:lnSpc>
                <a:spcBef>
                  <a:spcPct val="0"/>
                </a:spcBef>
                <a:spcAft>
                  <a:spcPct val="35000"/>
                </a:spcAft>
              </a:pPr>
              <a:r>
                <a:rPr lang="en-US" sz="2600" b="1" kern="1200" dirty="0"/>
                <a:t>E</a:t>
              </a:r>
              <a:r>
                <a:rPr lang="en-US" sz="2600" b="1" dirty="0"/>
                <a:t>nhance the understanding of the American “system” and Strategy and Interests, as an “Operational Compass” for decision making</a:t>
              </a:r>
              <a:endParaRPr lang="he-IL" sz="2600" b="1" kern="1200" dirty="0"/>
            </a:p>
          </p:txBody>
        </p:sp>
      </p:grpSp>
      <p:grpSp>
        <p:nvGrpSpPr>
          <p:cNvPr id="12" name="Group 11"/>
          <p:cNvGrpSpPr/>
          <p:nvPr/>
        </p:nvGrpSpPr>
        <p:grpSpPr>
          <a:xfrm>
            <a:off x="5623802" y="2873186"/>
            <a:ext cx="1524000" cy="1524000"/>
            <a:chOff x="3461173" y="1936067"/>
            <a:chExt cx="1524000" cy="1524000"/>
          </a:xfrm>
        </p:grpSpPr>
        <p:sp>
          <p:nvSpPr>
            <p:cNvPr id="20" name="Oval 19"/>
            <p:cNvSpPr/>
            <p:nvPr/>
          </p:nvSpPr>
          <p:spPr>
            <a:xfrm>
              <a:off x="3461173" y="1936067"/>
              <a:ext cx="1524000" cy="1524000"/>
            </a:xfrm>
            <a:prstGeom prst="ellipse">
              <a:avLst/>
            </a:prstGeom>
            <a:solidFill>
              <a:schemeClr val="bg1"/>
            </a:solidFill>
            <a:ln>
              <a:solidFill>
                <a:srgbClr val="00206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8"/>
            <p:cNvSpPr/>
            <p:nvPr/>
          </p:nvSpPr>
          <p:spPr>
            <a:xfrm>
              <a:off x="3684358" y="2159252"/>
              <a:ext cx="1077630"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kern="1200" dirty="0">
                  <a:solidFill>
                    <a:schemeClr val="accent2"/>
                  </a:solidFill>
                </a:rPr>
                <a:t>Israel</a:t>
              </a:r>
              <a:endParaRPr lang="he-IL" sz="2400" kern="1200" dirty="0">
                <a:solidFill>
                  <a:schemeClr val="accent2"/>
                </a:solidFill>
              </a:endParaRPr>
            </a:p>
          </p:txBody>
        </p:sp>
      </p:grpSp>
      <p:grpSp>
        <p:nvGrpSpPr>
          <p:cNvPr id="13" name="Group 12"/>
          <p:cNvGrpSpPr/>
          <p:nvPr/>
        </p:nvGrpSpPr>
        <p:grpSpPr>
          <a:xfrm>
            <a:off x="4533295" y="1729847"/>
            <a:ext cx="1524000" cy="1524000"/>
            <a:chOff x="2370666" y="792728"/>
            <a:chExt cx="1524000" cy="1524000"/>
          </a:xfrm>
          <a:solidFill>
            <a:srgbClr val="FF0000"/>
          </a:solidFill>
        </p:grpSpPr>
        <p:sp>
          <p:nvSpPr>
            <p:cNvPr id="18" name="Oval 17"/>
            <p:cNvSpPr/>
            <p:nvPr/>
          </p:nvSpPr>
          <p:spPr>
            <a:xfrm>
              <a:off x="2370666" y="792728"/>
              <a:ext cx="1524000" cy="1524000"/>
            </a:xfrm>
            <a:prstGeom prst="ellipse">
              <a:avLst/>
            </a:prstGeom>
            <a:grpFill/>
            <a:ln>
              <a:solidFill>
                <a:srgbClr val="00206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10"/>
            <p:cNvSpPr/>
            <p:nvPr/>
          </p:nvSpPr>
          <p:spPr>
            <a:xfrm>
              <a:off x="2593851" y="1015913"/>
              <a:ext cx="1077630" cy="107763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kern="1200" dirty="0"/>
                <a:t>Strategy</a:t>
              </a:r>
              <a:endParaRPr lang="he-IL" sz="2400" kern="1200" dirty="0"/>
            </a:p>
          </p:txBody>
        </p:sp>
      </p:grpSp>
      <p:grpSp>
        <p:nvGrpSpPr>
          <p:cNvPr id="14" name="Group 13"/>
          <p:cNvGrpSpPr/>
          <p:nvPr/>
        </p:nvGrpSpPr>
        <p:grpSpPr>
          <a:xfrm>
            <a:off x="6091162" y="1361378"/>
            <a:ext cx="1524000" cy="1524000"/>
            <a:chOff x="3928533" y="424259"/>
            <a:chExt cx="1524000" cy="1524000"/>
          </a:xfrm>
        </p:grpSpPr>
        <p:sp>
          <p:nvSpPr>
            <p:cNvPr id="16" name="Oval 15"/>
            <p:cNvSpPr/>
            <p:nvPr/>
          </p:nvSpPr>
          <p:spPr>
            <a:xfrm>
              <a:off x="3928533" y="424259"/>
              <a:ext cx="1524000" cy="1524000"/>
            </a:xfrm>
            <a:prstGeom prst="ellipse">
              <a:avLst/>
            </a:prstGeom>
            <a:solidFill>
              <a:schemeClr val="accent2"/>
            </a:solidFill>
            <a:ln>
              <a:solidFill>
                <a:srgbClr val="00206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2"/>
            <p:cNvSpPr/>
            <p:nvPr/>
          </p:nvSpPr>
          <p:spPr>
            <a:xfrm>
              <a:off x="4151718" y="647444"/>
              <a:ext cx="1077630"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kern="1200" dirty="0"/>
                <a:t>System</a:t>
              </a:r>
              <a:endParaRPr lang="he-IL" sz="2400" kern="1200" dirty="0"/>
            </a:p>
          </p:txBody>
        </p:sp>
      </p:grpSp>
      <p:sp>
        <p:nvSpPr>
          <p:cNvPr id="15" name="Shape 14"/>
          <p:cNvSpPr/>
          <p:nvPr/>
        </p:nvSpPr>
        <p:spPr>
          <a:xfrm>
            <a:off x="3849188" y="1052514"/>
            <a:ext cx="4741333" cy="3793066"/>
          </a:xfrm>
          <a:prstGeom prst="funnel">
            <a:avLst/>
          </a:prstGeom>
          <a:ln>
            <a:solidFill>
              <a:srgbClr val="002060"/>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26" name="Group 25"/>
          <p:cNvGrpSpPr/>
          <p:nvPr/>
        </p:nvGrpSpPr>
        <p:grpSpPr>
          <a:xfrm>
            <a:off x="9584362" y="1779395"/>
            <a:ext cx="2353482" cy="817948"/>
            <a:chOff x="2031999" y="4613387"/>
            <a:chExt cx="4064000" cy="689884"/>
          </a:xfrm>
        </p:grpSpPr>
        <p:sp>
          <p:nvSpPr>
            <p:cNvPr id="27" name="Rectangle 26"/>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2031999" y="4613387"/>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1">
                <a:lnSpc>
                  <a:spcPct val="90000"/>
                </a:lnSpc>
                <a:spcBef>
                  <a:spcPct val="0"/>
                </a:spcBef>
                <a:spcAft>
                  <a:spcPct val="35000"/>
                </a:spcAft>
              </a:pPr>
              <a:r>
                <a:rPr lang="en-US" sz="1400" b="1" dirty="0"/>
                <a:t>The US System – Genealogy</a:t>
              </a:r>
            </a:p>
            <a:p>
              <a:pPr lvl="0" algn="ctr" defTabSz="1155700" rtl="1">
                <a:lnSpc>
                  <a:spcPct val="90000"/>
                </a:lnSpc>
                <a:spcBef>
                  <a:spcPct val="0"/>
                </a:spcBef>
                <a:spcAft>
                  <a:spcPct val="35000"/>
                </a:spcAft>
              </a:pPr>
              <a:r>
                <a:rPr lang="en-US" sz="1200" dirty="0"/>
                <a:t> Government, Decision making, Foreign, Domestic and Defense</a:t>
              </a:r>
            </a:p>
          </p:txBody>
        </p:sp>
      </p:grpSp>
      <p:grpSp>
        <p:nvGrpSpPr>
          <p:cNvPr id="29" name="Group 28"/>
          <p:cNvGrpSpPr/>
          <p:nvPr/>
        </p:nvGrpSpPr>
        <p:grpSpPr>
          <a:xfrm>
            <a:off x="197535" y="1584564"/>
            <a:ext cx="2486632" cy="1844436"/>
            <a:chOff x="2031999" y="4613387"/>
            <a:chExt cx="4064000" cy="689886"/>
          </a:xfrm>
        </p:grpSpPr>
        <p:sp>
          <p:nvSpPr>
            <p:cNvPr id="30" name="Rectangle 29"/>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2031999" y="4613389"/>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1400" b="1" kern="1200" dirty="0"/>
                <a:t>US S</a:t>
              </a:r>
              <a:r>
                <a:rPr lang="en-US" sz="1400" b="1" dirty="0"/>
                <a:t>trategy – Looking at future</a:t>
              </a:r>
            </a:p>
            <a:p>
              <a:pPr lvl="0" algn="ctr" defTabSz="1155700" rtl="0">
                <a:lnSpc>
                  <a:spcPct val="90000"/>
                </a:lnSpc>
                <a:spcBef>
                  <a:spcPct val="0"/>
                </a:spcBef>
                <a:spcAft>
                  <a:spcPct val="35000"/>
                </a:spcAft>
              </a:pPr>
              <a:r>
                <a:rPr lang="en-US" sz="1400" dirty="0"/>
                <a:t>Foreign, Domestic and Defense, Economy, Technology, Public Opinion, Super powers</a:t>
              </a:r>
              <a:endParaRPr lang="he-IL" sz="1400" b="1" kern="1200" dirty="0"/>
            </a:p>
          </p:txBody>
        </p:sp>
      </p:grpSp>
      <p:grpSp>
        <p:nvGrpSpPr>
          <p:cNvPr id="32" name="Group 31"/>
          <p:cNvGrpSpPr/>
          <p:nvPr/>
        </p:nvGrpSpPr>
        <p:grpSpPr>
          <a:xfrm>
            <a:off x="9584362" y="3299530"/>
            <a:ext cx="2353482" cy="817948"/>
            <a:chOff x="2031999" y="4613387"/>
            <a:chExt cx="4064000" cy="689884"/>
          </a:xfrm>
        </p:grpSpPr>
        <p:sp>
          <p:nvSpPr>
            <p:cNvPr id="33" name="Rectangle 32"/>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Rectangle 33"/>
            <p:cNvSpPr/>
            <p:nvPr/>
          </p:nvSpPr>
          <p:spPr>
            <a:xfrm>
              <a:off x="2031999" y="4613387"/>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1">
                <a:lnSpc>
                  <a:spcPct val="90000"/>
                </a:lnSpc>
                <a:spcBef>
                  <a:spcPct val="0"/>
                </a:spcBef>
                <a:spcAft>
                  <a:spcPct val="35000"/>
                </a:spcAft>
              </a:pPr>
              <a:r>
                <a:rPr lang="en-US" sz="1400" b="1" dirty="0"/>
                <a:t>Special Relations</a:t>
              </a:r>
            </a:p>
            <a:p>
              <a:pPr lvl="0" algn="ctr" defTabSz="1155700" rtl="1">
                <a:lnSpc>
                  <a:spcPct val="90000"/>
                </a:lnSpc>
                <a:spcBef>
                  <a:spcPct val="0"/>
                </a:spcBef>
                <a:spcAft>
                  <a:spcPct val="35000"/>
                </a:spcAft>
              </a:pPr>
              <a:r>
                <a:rPr lang="en-US" sz="1400" dirty="0"/>
                <a:t>Public opinion, Assistance, Influence, Interest</a:t>
              </a:r>
              <a:endParaRPr lang="he-IL" sz="1400" kern="1200" dirty="0"/>
            </a:p>
          </p:txBody>
        </p:sp>
      </p:grpSp>
    </p:spTree>
    <p:extLst>
      <p:ext uri="{BB962C8B-B14F-4D97-AF65-F5344CB8AC3E}">
        <p14:creationId xmlns:p14="http://schemas.microsoft.com/office/powerpoint/2010/main" val="2000829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3">
            <a:extLst>
              <a:ext uri="{FF2B5EF4-FFF2-40B4-BE49-F238E27FC236}">
                <a16:creationId xmlns:a16="http://schemas.microsoft.com/office/drawing/2014/main" id="{4A68164C-A7E8-4062-AAA9-DDF4261B680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0"/>
            <a:ext cx="4848225" cy="6858000"/>
          </a:xfrm>
          <a:prstGeom prst="rect">
            <a:avLst/>
          </a:prstGeom>
        </p:spPr>
      </p:pic>
      <p:sp>
        <p:nvSpPr>
          <p:cNvPr id="4" name="TextBox 3">
            <a:extLst>
              <a:ext uri="{FF2B5EF4-FFF2-40B4-BE49-F238E27FC236}">
                <a16:creationId xmlns:a16="http://schemas.microsoft.com/office/drawing/2014/main" id="{E1193CA3-246A-4B9D-9B00-04EBF893A16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151127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4">
            <a:extLst>
              <a:ext uri="{FF2B5EF4-FFF2-40B4-BE49-F238E27FC236}">
                <a16:creationId xmlns:a16="http://schemas.microsoft.com/office/drawing/2014/main" id="{4A9D3D46-7517-470D-ABE8-5B6E62E1E47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0"/>
            <a:ext cx="4848225" cy="6858000"/>
          </a:xfrm>
          <a:prstGeom prst="rect">
            <a:avLst/>
          </a:prstGeom>
        </p:spPr>
      </p:pic>
      <p:sp>
        <p:nvSpPr>
          <p:cNvPr id="4" name="TextBox 3">
            <a:extLst>
              <a:ext uri="{FF2B5EF4-FFF2-40B4-BE49-F238E27FC236}">
                <a16:creationId xmlns:a16="http://schemas.microsoft.com/office/drawing/2014/main" id="{194BED12-76F5-410D-844E-B79A628C0B79}"/>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109671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01">
            <a:extLst>
              <a:ext uri="{FF2B5EF4-FFF2-40B4-BE49-F238E27FC236}">
                <a16:creationId xmlns:a16="http://schemas.microsoft.com/office/drawing/2014/main" id="{B219DE75-628A-4978-9074-F876D0224AB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0AF0338-373E-4D37-8A50-61DDD3DB9F34}"/>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901723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17">
            <a:extLst>
              <a:ext uri="{FF2B5EF4-FFF2-40B4-BE49-F238E27FC236}">
                <a16:creationId xmlns:a16="http://schemas.microsoft.com/office/drawing/2014/main" id="{A65518F7-BE63-4D29-A5BF-6CEE59A92EF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9E13A530-904D-448F-992A-3FB1B551125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9083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18">
            <a:extLst>
              <a:ext uri="{FF2B5EF4-FFF2-40B4-BE49-F238E27FC236}">
                <a16:creationId xmlns:a16="http://schemas.microsoft.com/office/drawing/2014/main" id="{A1357AA6-9756-4B95-A673-D31CE8CB98B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39CDEE0E-B841-4477-912F-DF00A18BCBE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234596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19">
            <a:extLst>
              <a:ext uri="{FF2B5EF4-FFF2-40B4-BE49-F238E27FC236}">
                <a16:creationId xmlns:a16="http://schemas.microsoft.com/office/drawing/2014/main" id="{7F6AD985-BFEE-451E-9D7F-A958E30EED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1835AB1F-3077-4EAF-8416-00BA3662D4C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213357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0">
            <a:extLst>
              <a:ext uri="{FF2B5EF4-FFF2-40B4-BE49-F238E27FC236}">
                <a16:creationId xmlns:a16="http://schemas.microsoft.com/office/drawing/2014/main" id="{5C81B35E-98D1-4A05-86F9-08FE0D2ECE7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E4497AF1-98B0-4043-82B5-7A469798E7D7}"/>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270777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5">
            <a:extLst>
              <a:ext uri="{FF2B5EF4-FFF2-40B4-BE49-F238E27FC236}">
                <a16:creationId xmlns:a16="http://schemas.microsoft.com/office/drawing/2014/main" id="{A56CE2D2-7091-4C05-80E1-E801369960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34F8965E-4B95-4D69-A38B-576AA095FDE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1055178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6">
            <a:extLst>
              <a:ext uri="{FF2B5EF4-FFF2-40B4-BE49-F238E27FC236}">
                <a16:creationId xmlns:a16="http://schemas.microsoft.com/office/drawing/2014/main" id="{C974F56F-A064-463A-852A-03EC009E74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1579C522-14E7-4BB8-8A5F-D47BF755ACE0}"/>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90986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7">
            <a:extLst>
              <a:ext uri="{FF2B5EF4-FFF2-40B4-BE49-F238E27FC236}">
                <a16:creationId xmlns:a16="http://schemas.microsoft.com/office/drawing/2014/main" id="{5A81AC4D-5AB4-441E-B71E-122B058659F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398A1135-6C00-46EC-B923-0AC09296A166}"/>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07159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ED15-5A0A-4466-BF3D-A3236A65A11C}"/>
              </a:ext>
            </a:extLst>
          </p:cNvPr>
          <p:cNvSpPr>
            <a:spLocks noChangeArrowheads="1"/>
          </p:cNvSpPr>
          <p:nvPr/>
        </p:nvSpPr>
        <p:spPr bwMode="auto">
          <a:xfrm flipH="1">
            <a:off x="1789756" y="152054"/>
            <a:ext cx="8306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he-IL" sz="36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Tentative Agenda</a:t>
            </a:r>
          </a:p>
        </p:txBody>
      </p:sp>
      <p:sp>
        <p:nvSpPr>
          <p:cNvPr id="6" name="מלבן 3">
            <a:extLst>
              <a:ext uri="{FF2B5EF4-FFF2-40B4-BE49-F238E27FC236}">
                <a16:creationId xmlns:a16="http://schemas.microsoft.com/office/drawing/2014/main" id="{2B807A70-E8C5-4681-9CB2-8FBE8BDBC3B3}"/>
              </a:ext>
            </a:extLst>
          </p:cNvPr>
          <p:cNvSpPr/>
          <p:nvPr/>
        </p:nvSpPr>
        <p:spPr>
          <a:xfrm flipH="1">
            <a:off x="9635524" y="2126441"/>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2" indent="0" algn="ctr" defTabSz="914400" rtl="0" eaLnBrk="0" fontAlgn="base" latinLnBrk="0" hangingPunct="0">
              <a:lnSpc>
                <a:spcPct val="15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7" name="מלבן 4">
            <a:extLst>
              <a:ext uri="{FF2B5EF4-FFF2-40B4-BE49-F238E27FC236}">
                <a16:creationId xmlns:a16="http://schemas.microsoft.com/office/drawing/2014/main" id="{2AB4F1E6-B587-4566-AFD6-4717EB9B12C1}"/>
              </a:ext>
            </a:extLst>
          </p:cNvPr>
          <p:cNvSpPr/>
          <p:nvPr/>
        </p:nvSpPr>
        <p:spPr>
          <a:xfrm flipH="1">
            <a:off x="7256827" y="2164872"/>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marR="0" lvl="2" indent="0" algn="ctr" defTabSz="914400" rtl="0" eaLnBrk="0" fontAlgn="base" latinLnBrk="0" hangingPunct="0">
              <a:lnSpc>
                <a:spcPct val="150000"/>
              </a:lnSpc>
              <a:spcBef>
                <a:spcPct val="0"/>
              </a:spcBef>
              <a:spcAft>
                <a:spcPct val="0"/>
              </a:spcAft>
              <a:buClrTx/>
              <a:buSzTx/>
              <a:buFontTx/>
              <a:buNone/>
              <a:tabLst/>
              <a:defRPr/>
            </a:pPr>
            <a:endParaRPr kumimoji="0" lang="he-IL" sz="18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8" name="מלבן 5">
            <a:extLst>
              <a:ext uri="{FF2B5EF4-FFF2-40B4-BE49-F238E27FC236}">
                <a16:creationId xmlns:a16="http://schemas.microsoft.com/office/drawing/2014/main" id="{CB2E5DDB-85B6-4D7C-9DBA-53F6C3995A0A}"/>
              </a:ext>
            </a:extLst>
          </p:cNvPr>
          <p:cNvSpPr/>
          <p:nvPr/>
        </p:nvSpPr>
        <p:spPr>
          <a:xfrm flipH="1">
            <a:off x="4878130" y="2164872"/>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marR="0" lvl="2" indent="0" algn="ctr" defTabSz="914400" rtl="0" eaLnBrk="0" fontAlgn="base" latinLnBrk="0" hangingPunct="0">
              <a:lnSpc>
                <a:spcPct val="100000"/>
              </a:lnSpc>
              <a:spcBef>
                <a:spcPct val="0"/>
              </a:spcBef>
              <a:spcAft>
                <a:spcPct val="0"/>
              </a:spcAft>
              <a:buClrTx/>
              <a:buSzTx/>
              <a:buFontTx/>
              <a:buNone/>
              <a:tabLst/>
              <a:defRPr/>
            </a:pPr>
            <a:endParaRPr kumimoji="0" lang="he-IL" sz="16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9" name="מלבן 6">
            <a:extLst>
              <a:ext uri="{FF2B5EF4-FFF2-40B4-BE49-F238E27FC236}">
                <a16:creationId xmlns:a16="http://schemas.microsoft.com/office/drawing/2014/main" id="{CA78A8E9-602D-4E6B-9072-A20A0229B217}"/>
              </a:ext>
            </a:extLst>
          </p:cNvPr>
          <p:cNvSpPr/>
          <p:nvPr/>
        </p:nvSpPr>
        <p:spPr>
          <a:xfrm flipH="1">
            <a:off x="2499436" y="2164872"/>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0" name="מלבן 7">
            <a:extLst>
              <a:ext uri="{FF2B5EF4-FFF2-40B4-BE49-F238E27FC236}">
                <a16:creationId xmlns:a16="http://schemas.microsoft.com/office/drawing/2014/main" id="{9A852296-4135-4CC6-ABB8-468024752676}"/>
              </a:ext>
            </a:extLst>
          </p:cNvPr>
          <p:cNvSpPr/>
          <p:nvPr/>
        </p:nvSpPr>
        <p:spPr>
          <a:xfrm flipH="1">
            <a:off x="71526" y="2164868"/>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24" name="מלבן 27">
            <a:extLst>
              <a:ext uri="{FF2B5EF4-FFF2-40B4-BE49-F238E27FC236}">
                <a16:creationId xmlns:a16="http://schemas.microsoft.com/office/drawing/2014/main" id="{485ED3E5-C7B7-45F6-BE29-39171BDD16E2}"/>
              </a:ext>
            </a:extLst>
          </p:cNvPr>
          <p:cNvSpPr/>
          <p:nvPr/>
        </p:nvSpPr>
        <p:spPr>
          <a:xfrm flipH="1">
            <a:off x="870787" y="1194653"/>
            <a:ext cx="1409749" cy="83821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10/27</a:t>
            </a:r>
            <a:endParaRPr kumimoji="0" lang="he-IL" sz="1050" b="1" i="0" u="sng" strike="noStrike" kern="1200" cap="none" spc="0" normalizeH="0" baseline="0" noProof="0" dirty="0">
              <a:ln>
                <a:noFill/>
              </a:ln>
              <a:solidFill>
                <a:srgbClr val="000000"/>
              </a:solidFill>
              <a:effectLst/>
              <a:uLnTx/>
              <a:uFillTx/>
              <a:latin typeface="Times New Roman"/>
              <a:ea typeface="+mn-ea"/>
              <a:cs typeface="David"/>
            </a:endParaRPr>
          </a:p>
        </p:txBody>
      </p:sp>
      <p:pic>
        <p:nvPicPr>
          <p:cNvPr id="25" name="Picture 5" descr="A close up of a logo&#10;&#10;Description generated with very high confidence">
            <a:extLst>
              <a:ext uri="{FF2B5EF4-FFF2-40B4-BE49-F238E27FC236}">
                <a16:creationId xmlns:a16="http://schemas.microsoft.com/office/drawing/2014/main" id="{B1BE4A4A-0D71-40C7-B6E7-94B5B24575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878562">
            <a:off x="54110" y="1236217"/>
            <a:ext cx="1405085" cy="7300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מלבן 28">
            <a:extLst>
              <a:ext uri="{FF2B5EF4-FFF2-40B4-BE49-F238E27FC236}">
                <a16:creationId xmlns:a16="http://schemas.microsoft.com/office/drawing/2014/main" id="{9E7E9F1C-18D9-450A-AAAB-5992BC1BA597}"/>
              </a:ext>
            </a:extLst>
          </p:cNvPr>
          <p:cNvSpPr/>
          <p:nvPr/>
        </p:nvSpPr>
        <p:spPr>
          <a:xfrm flipH="1">
            <a:off x="3294126" y="1172931"/>
            <a:ext cx="1409749" cy="85993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10/28</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JINSA HQ</a:t>
            </a:r>
            <a:endParaRPr kumimoji="0" lang="he-IL" sz="1050" b="1" i="0" u="none" strike="noStrike" kern="1200" cap="none" spc="0" normalizeH="0" baseline="0" noProof="0" dirty="0">
              <a:ln>
                <a:noFill/>
              </a:ln>
              <a:solidFill>
                <a:srgbClr val="000000"/>
              </a:solidFill>
              <a:effectLst/>
              <a:uLnTx/>
              <a:uFillTx/>
              <a:latin typeface="Times New Roman"/>
              <a:ea typeface="+mn-ea"/>
              <a:cs typeface="David"/>
            </a:endParaRPr>
          </a:p>
        </p:txBody>
      </p:sp>
      <p:sp>
        <p:nvSpPr>
          <p:cNvPr id="27" name="מלבן 29">
            <a:extLst>
              <a:ext uri="{FF2B5EF4-FFF2-40B4-BE49-F238E27FC236}">
                <a16:creationId xmlns:a16="http://schemas.microsoft.com/office/drawing/2014/main" id="{1ED6EF45-3858-4E54-A9B1-587F4A1D8950}"/>
              </a:ext>
            </a:extLst>
          </p:cNvPr>
          <p:cNvSpPr/>
          <p:nvPr/>
        </p:nvSpPr>
        <p:spPr>
          <a:xfrm flipH="1">
            <a:off x="5687510" y="1145777"/>
            <a:ext cx="1409749" cy="82178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10/29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Pentagon, JINSA HQ</a:t>
            </a:r>
            <a:endParaRPr kumimoji="0" lang="he-IL" sz="1050" b="1" i="0" u="none" strike="noStrike" kern="1200" cap="none" spc="0" normalizeH="0" baseline="0" noProof="0" dirty="0">
              <a:ln>
                <a:noFill/>
              </a:ln>
              <a:solidFill>
                <a:srgbClr val="000000"/>
              </a:solidFill>
              <a:effectLst/>
              <a:uLnTx/>
              <a:uFillTx/>
              <a:latin typeface="Times New Roman"/>
              <a:ea typeface="+mn-ea"/>
              <a:cs typeface="David"/>
            </a:endParaRPr>
          </a:p>
        </p:txBody>
      </p:sp>
      <p:sp>
        <p:nvSpPr>
          <p:cNvPr id="28" name="מלבן 30">
            <a:extLst>
              <a:ext uri="{FF2B5EF4-FFF2-40B4-BE49-F238E27FC236}">
                <a16:creationId xmlns:a16="http://schemas.microsoft.com/office/drawing/2014/main" id="{5539C415-8BDF-4D4E-9CF5-388A6C5196C8}"/>
              </a:ext>
            </a:extLst>
          </p:cNvPr>
          <p:cNvSpPr/>
          <p:nvPr/>
        </p:nvSpPr>
        <p:spPr>
          <a:xfrm flipH="1">
            <a:off x="8056193" y="1172931"/>
            <a:ext cx="1409749" cy="794634"/>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10/30</a:t>
            </a:r>
            <a:endPar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JINSA HQ</a:t>
            </a:r>
            <a:endParaRPr kumimoji="0" lang="he-IL" sz="1050" b="1" i="0" u="none" strike="noStrike" kern="1200" cap="none" spc="0" normalizeH="0" baseline="0" noProof="0" dirty="0">
              <a:ln>
                <a:noFill/>
              </a:ln>
              <a:solidFill>
                <a:srgbClr val="000000"/>
              </a:solidFill>
              <a:effectLst/>
              <a:uLnTx/>
              <a:uFillTx/>
              <a:latin typeface="Times New Roman"/>
              <a:ea typeface="+mn-ea"/>
              <a:cs typeface="David"/>
            </a:endParaRPr>
          </a:p>
        </p:txBody>
      </p:sp>
      <p:sp>
        <p:nvSpPr>
          <p:cNvPr id="29" name="מלבן 31">
            <a:extLst>
              <a:ext uri="{FF2B5EF4-FFF2-40B4-BE49-F238E27FC236}">
                <a16:creationId xmlns:a16="http://schemas.microsoft.com/office/drawing/2014/main" id="{44CCA49E-CFEF-4EAE-BB34-7EA3D2830E70}"/>
              </a:ext>
            </a:extLst>
          </p:cNvPr>
          <p:cNvSpPr/>
          <p:nvPr/>
        </p:nvSpPr>
        <p:spPr>
          <a:xfrm flipH="1">
            <a:off x="10277213" y="1061003"/>
            <a:ext cx="1577438" cy="90656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10/31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NSC, Capitol Hill</a:t>
            </a:r>
            <a:endParaRPr kumimoji="0" lang="he-IL" sz="1050" b="1" i="0" u="none" strike="noStrike" kern="1200" cap="none" spc="0" normalizeH="0" baseline="0" noProof="0" dirty="0">
              <a:ln>
                <a:noFill/>
              </a:ln>
              <a:solidFill>
                <a:srgbClr val="000000"/>
              </a:solidFill>
              <a:effectLst/>
              <a:uLnTx/>
              <a:uFillTx/>
              <a:latin typeface="Times New Roman"/>
              <a:ea typeface="+mn-ea"/>
              <a:cs typeface="David"/>
            </a:endParaRPr>
          </a:p>
        </p:txBody>
      </p:sp>
      <p:sp>
        <p:nvSpPr>
          <p:cNvPr id="39" name="Rectangle 38">
            <a:extLst>
              <a:ext uri="{FF2B5EF4-FFF2-40B4-BE49-F238E27FC236}">
                <a16:creationId xmlns:a16="http://schemas.microsoft.com/office/drawing/2014/main" id="{AB5200D4-C300-403E-BB81-892D39770B58}"/>
              </a:ext>
            </a:extLst>
          </p:cNvPr>
          <p:cNvSpPr/>
          <p:nvPr/>
        </p:nvSpPr>
        <p:spPr>
          <a:xfrm flipH="1">
            <a:off x="178862" y="2207920"/>
            <a:ext cx="1942714" cy="4509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Arrival</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0" name="Rectangle 39">
            <a:extLst>
              <a:ext uri="{FF2B5EF4-FFF2-40B4-BE49-F238E27FC236}">
                <a16:creationId xmlns:a16="http://schemas.microsoft.com/office/drawing/2014/main" id="{BB4D33FA-057F-47B9-864B-DD10293409E3}"/>
              </a:ext>
            </a:extLst>
          </p:cNvPr>
          <p:cNvSpPr/>
          <p:nvPr/>
        </p:nvSpPr>
        <p:spPr>
          <a:xfrm flipH="1">
            <a:off x="173606" y="2770798"/>
            <a:ext cx="1942714" cy="4509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Opening Remarks</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1" name="Rectangle 40">
            <a:extLst>
              <a:ext uri="{FF2B5EF4-FFF2-40B4-BE49-F238E27FC236}">
                <a16:creationId xmlns:a16="http://schemas.microsoft.com/office/drawing/2014/main" id="{748D8ED6-0389-48BD-BA1C-1604DF6FAA53}"/>
              </a:ext>
            </a:extLst>
          </p:cNvPr>
          <p:cNvSpPr/>
          <p:nvPr/>
        </p:nvSpPr>
        <p:spPr>
          <a:xfrm flipH="1">
            <a:off x="178862" y="5119295"/>
            <a:ext cx="1942714" cy="682075"/>
          </a:xfrm>
          <a:prstGeom prst="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Dinner</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3" name="Rectangle 42">
            <a:extLst>
              <a:ext uri="{FF2B5EF4-FFF2-40B4-BE49-F238E27FC236}">
                <a16:creationId xmlns:a16="http://schemas.microsoft.com/office/drawing/2014/main" id="{76F419F8-DD0E-4460-A5CB-106722EAAF56}"/>
              </a:ext>
            </a:extLst>
          </p:cNvPr>
          <p:cNvSpPr/>
          <p:nvPr/>
        </p:nvSpPr>
        <p:spPr>
          <a:xfrm flipH="1">
            <a:off x="2658713" y="2414567"/>
            <a:ext cx="1942714" cy="575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U.S. Culture, Politics and Civil Society</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5" name="Rectangle 44">
            <a:extLst>
              <a:ext uri="{FF2B5EF4-FFF2-40B4-BE49-F238E27FC236}">
                <a16:creationId xmlns:a16="http://schemas.microsoft.com/office/drawing/2014/main" id="{D56DB1B0-396D-4127-A40D-11EB71F62038}"/>
              </a:ext>
            </a:extLst>
          </p:cNvPr>
          <p:cNvSpPr/>
          <p:nvPr/>
        </p:nvSpPr>
        <p:spPr>
          <a:xfrm flipH="1">
            <a:off x="4992481" y="2299740"/>
            <a:ext cx="1942714" cy="467319"/>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Arrive at Pentagon and Tour</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6" name="Rectangle 45">
            <a:extLst>
              <a:ext uri="{FF2B5EF4-FFF2-40B4-BE49-F238E27FC236}">
                <a16:creationId xmlns:a16="http://schemas.microsoft.com/office/drawing/2014/main" id="{FBD13628-4F6D-4BBF-AE6C-BFD3E28329D4}"/>
              </a:ext>
            </a:extLst>
          </p:cNvPr>
          <p:cNvSpPr/>
          <p:nvPr/>
        </p:nvSpPr>
        <p:spPr>
          <a:xfrm flipH="1">
            <a:off x="4992481" y="2864408"/>
            <a:ext cx="1942714" cy="467561"/>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Pentagon Orientation, Regulations and etc.</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7" name="Rectangle 46">
            <a:extLst>
              <a:ext uri="{FF2B5EF4-FFF2-40B4-BE49-F238E27FC236}">
                <a16:creationId xmlns:a16="http://schemas.microsoft.com/office/drawing/2014/main" id="{7573B081-E263-47F4-AE21-B43B340B6299}"/>
              </a:ext>
            </a:extLst>
          </p:cNvPr>
          <p:cNvSpPr/>
          <p:nvPr/>
        </p:nvSpPr>
        <p:spPr>
          <a:xfrm flipH="1">
            <a:off x="4972185" y="4263029"/>
            <a:ext cx="1942714" cy="780283"/>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“world” SITREP (STRAT Brief)</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8" name="Rectangle 47">
            <a:extLst>
              <a:ext uri="{FF2B5EF4-FFF2-40B4-BE49-F238E27FC236}">
                <a16:creationId xmlns:a16="http://schemas.microsoft.com/office/drawing/2014/main" id="{2244E6D8-7985-4ED9-8DE4-7270CB0800D8}"/>
              </a:ext>
            </a:extLst>
          </p:cNvPr>
          <p:cNvSpPr/>
          <p:nvPr/>
        </p:nvSpPr>
        <p:spPr>
          <a:xfrm flipH="1">
            <a:off x="7353337" y="2284463"/>
            <a:ext cx="1942714" cy="619562"/>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Monuments Navigation Run</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49" name="Rectangle 48">
            <a:extLst>
              <a:ext uri="{FF2B5EF4-FFF2-40B4-BE49-F238E27FC236}">
                <a16:creationId xmlns:a16="http://schemas.microsoft.com/office/drawing/2014/main" id="{D7317C99-A485-404A-B29B-86DAEC0E3EA3}"/>
              </a:ext>
            </a:extLst>
          </p:cNvPr>
          <p:cNvSpPr/>
          <p:nvPr/>
        </p:nvSpPr>
        <p:spPr>
          <a:xfrm flipH="1">
            <a:off x="9694857" y="2265205"/>
            <a:ext cx="1962052" cy="774008"/>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lvl="2"/>
            <a:r>
              <a:rPr lang="en-US" dirty="0"/>
              <a:t>NSC</a:t>
            </a:r>
          </a:p>
        </p:txBody>
      </p:sp>
      <p:sp>
        <p:nvSpPr>
          <p:cNvPr id="50" name="Rectangle 49">
            <a:extLst>
              <a:ext uri="{FF2B5EF4-FFF2-40B4-BE49-F238E27FC236}">
                <a16:creationId xmlns:a16="http://schemas.microsoft.com/office/drawing/2014/main" id="{C9B708DA-D7D1-4E8D-9D41-BFC5F916EF2A}"/>
              </a:ext>
            </a:extLst>
          </p:cNvPr>
          <p:cNvSpPr/>
          <p:nvPr/>
        </p:nvSpPr>
        <p:spPr>
          <a:xfrm flipH="1">
            <a:off x="7353337" y="2996252"/>
            <a:ext cx="1942714" cy="576377"/>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a:ea typeface="+mn-ea"/>
                <a:cs typeface="David"/>
              </a:rPr>
              <a:t>SOCOM and Operations in Syria workshop</a:t>
            </a:r>
            <a:endParaRPr kumimoji="0" lang="he-IL" sz="12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52" name="Rectangle 51">
            <a:extLst>
              <a:ext uri="{FF2B5EF4-FFF2-40B4-BE49-F238E27FC236}">
                <a16:creationId xmlns:a16="http://schemas.microsoft.com/office/drawing/2014/main" id="{102351DF-103E-4F3C-A701-586A1E2D9DFA}"/>
              </a:ext>
            </a:extLst>
          </p:cNvPr>
          <p:cNvSpPr/>
          <p:nvPr/>
        </p:nvSpPr>
        <p:spPr>
          <a:xfrm flipH="1">
            <a:off x="9704526" y="3170193"/>
            <a:ext cx="1967764" cy="7802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Drive To Capitol Hill</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53" name="Rectangle 52">
            <a:extLst>
              <a:ext uri="{FF2B5EF4-FFF2-40B4-BE49-F238E27FC236}">
                <a16:creationId xmlns:a16="http://schemas.microsoft.com/office/drawing/2014/main" id="{FA4AB1FB-4767-43F0-974A-0909872C9E0F}"/>
              </a:ext>
            </a:extLst>
          </p:cNvPr>
          <p:cNvSpPr/>
          <p:nvPr/>
        </p:nvSpPr>
        <p:spPr>
          <a:xfrm flipH="1">
            <a:off x="7353337" y="3648431"/>
            <a:ext cx="1942714" cy="780283"/>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200" dirty="0">
                <a:solidFill>
                  <a:srgbClr val="FFFFFF"/>
                </a:solidFill>
                <a:latin typeface="Times New Roman"/>
                <a:cs typeface="David"/>
              </a:rPr>
              <a:t>Formulating Policy and Strategy in the US: How the System </a:t>
            </a:r>
            <a:r>
              <a:rPr lang="en-US" sz="1200">
                <a:solidFill>
                  <a:srgbClr val="FFFFFF"/>
                </a:solidFill>
                <a:latin typeface="Times New Roman"/>
                <a:cs typeface="David"/>
              </a:rPr>
              <a:t>Works workshop</a:t>
            </a:r>
            <a:endParaRPr lang="he-IL" sz="1200" dirty="0">
              <a:solidFill>
                <a:srgbClr val="FFFFFF"/>
              </a:solidFill>
              <a:latin typeface="Times New Roman"/>
              <a:cs typeface="David"/>
            </a:endParaRPr>
          </a:p>
        </p:txBody>
      </p:sp>
      <p:sp>
        <p:nvSpPr>
          <p:cNvPr id="55" name="Rectangle 54">
            <a:extLst>
              <a:ext uri="{FF2B5EF4-FFF2-40B4-BE49-F238E27FC236}">
                <a16:creationId xmlns:a16="http://schemas.microsoft.com/office/drawing/2014/main" id="{11F38D60-5500-4BA7-B475-F9D3ECE8D2BC}"/>
              </a:ext>
            </a:extLst>
          </p:cNvPr>
          <p:cNvSpPr/>
          <p:nvPr/>
        </p:nvSpPr>
        <p:spPr>
          <a:xfrm flipH="1">
            <a:off x="9694858" y="4064541"/>
            <a:ext cx="1977434" cy="2118545"/>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Briefs @ the Hill: </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Party Politics </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How the hill works</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America – Where to? </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68" name="Rectangle 67">
            <a:extLst>
              <a:ext uri="{FF2B5EF4-FFF2-40B4-BE49-F238E27FC236}">
                <a16:creationId xmlns:a16="http://schemas.microsoft.com/office/drawing/2014/main" id="{2B03A8EE-5436-440F-AEF3-544ECEDCFA7A}"/>
              </a:ext>
            </a:extLst>
          </p:cNvPr>
          <p:cNvSpPr/>
          <p:nvPr/>
        </p:nvSpPr>
        <p:spPr>
          <a:xfrm flipH="1">
            <a:off x="173606" y="4273516"/>
            <a:ext cx="1942714" cy="682075"/>
          </a:xfrm>
          <a:prstGeom prst="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Meet and Greet w/ MG Fuchs</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69" name="Rectangle 68">
            <a:extLst>
              <a:ext uri="{FF2B5EF4-FFF2-40B4-BE49-F238E27FC236}">
                <a16:creationId xmlns:a16="http://schemas.microsoft.com/office/drawing/2014/main" id="{844BB59E-5594-496C-9395-9DE604987A34}"/>
              </a:ext>
            </a:extLst>
          </p:cNvPr>
          <p:cNvSpPr/>
          <p:nvPr/>
        </p:nvSpPr>
        <p:spPr>
          <a:xfrm flipH="1">
            <a:off x="2658713" y="3112650"/>
            <a:ext cx="1942714" cy="575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The Role of Executive Branch and Congress in U.S. Foreign Policy</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0" name="Rectangle 69">
            <a:extLst>
              <a:ext uri="{FF2B5EF4-FFF2-40B4-BE49-F238E27FC236}">
                <a16:creationId xmlns:a16="http://schemas.microsoft.com/office/drawing/2014/main" id="{C99C77F9-183B-4E10-AE74-1D786B201B9A}"/>
              </a:ext>
            </a:extLst>
          </p:cNvPr>
          <p:cNvSpPr/>
          <p:nvPr/>
        </p:nvSpPr>
        <p:spPr>
          <a:xfrm flipH="1">
            <a:off x="4992481" y="3433681"/>
            <a:ext cx="1942714" cy="673677"/>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Military – GOV relations and Decision Making </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2" name="Rectangle 71">
            <a:extLst>
              <a:ext uri="{FF2B5EF4-FFF2-40B4-BE49-F238E27FC236}">
                <a16:creationId xmlns:a16="http://schemas.microsoft.com/office/drawing/2014/main" id="{FA2300AC-B86E-485B-A112-28A9C0725569}"/>
              </a:ext>
            </a:extLst>
          </p:cNvPr>
          <p:cNvSpPr/>
          <p:nvPr/>
        </p:nvSpPr>
        <p:spPr>
          <a:xfrm flipH="1">
            <a:off x="161557" y="3307394"/>
            <a:ext cx="1942714" cy="682075"/>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Monument Segway</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3" name="Rectangle 72">
            <a:extLst>
              <a:ext uri="{FF2B5EF4-FFF2-40B4-BE49-F238E27FC236}">
                <a16:creationId xmlns:a16="http://schemas.microsoft.com/office/drawing/2014/main" id="{32777969-C62A-4A09-A3AB-355D4857D6BF}"/>
              </a:ext>
            </a:extLst>
          </p:cNvPr>
          <p:cNvSpPr/>
          <p:nvPr/>
        </p:nvSpPr>
        <p:spPr>
          <a:xfrm flipH="1">
            <a:off x="2658713" y="3760748"/>
            <a:ext cx="1942714" cy="575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Economic System</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4" name="Rectangle 73">
            <a:extLst>
              <a:ext uri="{FF2B5EF4-FFF2-40B4-BE49-F238E27FC236}">
                <a16:creationId xmlns:a16="http://schemas.microsoft.com/office/drawing/2014/main" id="{8A6B01A9-9572-4822-A584-14371006684A}"/>
              </a:ext>
            </a:extLst>
          </p:cNvPr>
          <p:cNvSpPr/>
          <p:nvPr/>
        </p:nvSpPr>
        <p:spPr>
          <a:xfrm flipH="1">
            <a:off x="2658713" y="4404555"/>
            <a:ext cx="1942714" cy="575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Creating Policy and Strategy</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5" name="Rectangle 74">
            <a:extLst>
              <a:ext uri="{FF2B5EF4-FFF2-40B4-BE49-F238E27FC236}">
                <a16:creationId xmlns:a16="http://schemas.microsoft.com/office/drawing/2014/main" id="{D792464D-7FD3-4059-8FE9-0DBAF0D1D1FD}"/>
              </a:ext>
            </a:extLst>
          </p:cNvPr>
          <p:cNvSpPr/>
          <p:nvPr/>
        </p:nvSpPr>
        <p:spPr>
          <a:xfrm flipH="1">
            <a:off x="4950686" y="5127679"/>
            <a:ext cx="1942714" cy="780283"/>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imes New Roman"/>
                <a:ea typeface="+mn-ea"/>
                <a:cs typeface="David"/>
              </a:rPr>
              <a:t>EUCOM and CENTCOM Case Studies @ JINSA HQ</a:t>
            </a:r>
            <a:endParaRPr kumimoji="0" lang="he-IL" sz="11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6" name="Rectangle 75">
            <a:extLst>
              <a:ext uri="{FF2B5EF4-FFF2-40B4-BE49-F238E27FC236}">
                <a16:creationId xmlns:a16="http://schemas.microsoft.com/office/drawing/2014/main" id="{52BFF906-868C-4E9E-8B6B-3A31204D8160}"/>
              </a:ext>
            </a:extLst>
          </p:cNvPr>
          <p:cNvSpPr/>
          <p:nvPr/>
        </p:nvSpPr>
        <p:spPr>
          <a:xfrm flipH="1">
            <a:off x="7353337" y="4518715"/>
            <a:ext cx="1942714" cy="1109194"/>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200" dirty="0">
                <a:solidFill>
                  <a:srgbClr val="FFFFFF"/>
                </a:solidFill>
                <a:latin typeface="Times New Roman"/>
                <a:cs typeface="David"/>
              </a:rPr>
              <a:t>Research Centers/Think Tanks: </a:t>
            </a:r>
          </a:p>
          <a:p>
            <a:pPr algn="ctr"/>
            <a:r>
              <a:rPr lang="en-US" sz="1200" dirty="0">
                <a:solidFill>
                  <a:srgbClr val="FFFFFF"/>
                </a:solidFill>
                <a:latin typeface="Times New Roman"/>
                <a:cs typeface="David"/>
              </a:rPr>
              <a:t>US-RUSSIA</a:t>
            </a:r>
          </a:p>
          <a:p>
            <a:pPr algn="ctr"/>
            <a:r>
              <a:rPr lang="en-US" sz="1200" dirty="0">
                <a:solidFill>
                  <a:srgbClr val="FFFFFF"/>
                </a:solidFill>
                <a:latin typeface="Times New Roman"/>
                <a:cs typeface="David"/>
              </a:rPr>
              <a:t>US – GULF</a:t>
            </a:r>
          </a:p>
          <a:p>
            <a:pPr algn="ctr"/>
            <a:r>
              <a:rPr lang="en-US" sz="1200" dirty="0">
                <a:solidFill>
                  <a:srgbClr val="FFFFFF"/>
                </a:solidFill>
                <a:latin typeface="Times New Roman"/>
                <a:cs typeface="David"/>
              </a:rPr>
              <a:t>US – </a:t>
            </a:r>
            <a:r>
              <a:rPr lang="en-US" sz="1200">
                <a:solidFill>
                  <a:srgbClr val="FFFFFF"/>
                </a:solidFill>
                <a:latin typeface="Times New Roman"/>
                <a:cs typeface="David"/>
              </a:rPr>
              <a:t>ARTIC SEA</a:t>
            </a:r>
            <a:endParaRPr lang="he-IL" sz="1200" dirty="0">
              <a:solidFill>
                <a:srgbClr val="FFFFFF"/>
              </a:solidFill>
              <a:latin typeface="Times New Roman"/>
              <a:cs typeface="David"/>
            </a:endParaRPr>
          </a:p>
        </p:txBody>
      </p:sp>
      <p:sp>
        <p:nvSpPr>
          <p:cNvPr id="3" name="Rectangle 2">
            <a:extLst>
              <a:ext uri="{FF2B5EF4-FFF2-40B4-BE49-F238E27FC236}">
                <a16:creationId xmlns:a16="http://schemas.microsoft.com/office/drawing/2014/main" id="{9575E3DC-1AFE-4DF3-8CC8-AB23816BD1FD}"/>
              </a:ext>
            </a:extLst>
          </p:cNvPr>
          <p:cNvSpPr/>
          <p:nvPr/>
        </p:nvSpPr>
        <p:spPr>
          <a:xfrm>
            <a:off x="7353336" y="5714929"/>
            <a:ext cx="1942713" cy="307777"/>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200" dirty="0">
                <a:solidFill>
                  <a:srgbClr val="FFFFFF"/>
                </a:solidFill>
                <a:latin typeface="Times New Roman"/>
                <a:cs typeface="David"/>
              </a:rPr>
              <a:t>National Archives tour</a:t>
            </a:r>
          </a:p>
        </p:txBody>
      </p:sp>
      <p:sp>
        <p:nvSpPr>
          <p:cNvPr id="79" name="Rectangle 78">
            <a:extLst>
              <a:ext uri="{FF2B5EF4-FFF2-40B4-BE49-F238E27FC236}">
                <a16:creationId xmlns:a16="http://schemas.microsoft.com/office/drawing/2014/main" id="{3D334223-4683-4B53-AB97-BF42A2734AD3}"/>
              </a:ext>
            </a:extLst>
          </p:cNvPr>
          <p:cNvSpPr/>
          <p:nvPr/>
        </p:nvSpPr>
        <p:spPr>
          <a:xfrm>
            <a:off x="7376545" y="6087222"/>
            <a:ext cx="1942714" cy="366860"/>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200" dirty="0">
                <a:solidFill>
                  <a:srgbClr val="FFFFFF"/>
                </a:solidFill>
                <a:latin typeface="Times New Roman"/>
                <a:cs typeface="David"/>
              </a:rPr>
              <a:t>US-Israel Military Social Dinner</a:t>
            </a:r>
          </a:p>
        </p:txBody>
      </p:sp>
    </p:spTree>
    <p:extLst>
      <p:ext uri="{BB962C8B-B14F-4D97-AF65-F5344CB8AC3E}">
        <p14:creationId xmlns:p14="http://schemas.microsoft.com/office/powerpoint/2010/main" val="205888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8">
            <a:extLst>
              <a:ext uri="{FF2B5EF4-FFF2-40B4-BE49-F238E27FC236}">
                <a16:creationId xmlns:a16="http://schemas.microsoft.com/office/drawing/2014/main" id="{857DEEBF-4694-4558-8BFE-0DFD95350B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B066329C-EDE7-4C91-8492-355112438FC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965369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9">
            <a:extLst>
              <a:ext uri="{FF2B5EF4-FFF2-40B4-BE49-F238E27FC236}">
                <a16:creationId xmlns:a16="http://schemas.microsoft.com/office/drawing/2014/main" id="{5191F30C-190E-49B4-9FF9-BBEFE8A5C06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6B7B506-5F45-442B-ACAA-33B9A71C725D}"/>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340184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0">
            <a:extLst>
              <a:ext uri="{FF2B5EF4-FFF2-40B4-BE49-F238E27FC236}">
                <a16:creationId xmlns:a16="http://schemas.microsoft.com/office/drawing/2014/main" id="{350141B7-7CDC-41F0-9DAA-A28BD3EE63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CF5D7FAC-AB04-40EA-87FB-1FDB7A72E9C4}"/>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1224593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1">
            <a:extLst>
              <a:ext uri="{FF2B5EF4-FFF2-40B4-BE49-F238E27FC236}">
                <a16:creationId xmlns:a16="http://schemas.microsoft.com/office/drawing/2014/main" id="{D7BE85C2-1858-4291-979D-24DC3559C47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0939450E-7BBE-45F8-A076-7908E3679986}"/>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350986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2">
            <a:extLst>
              <a:ext uri="{FF2B5EF4-FFF2-40B4-BE49-F238E27FC236}">
                <a16:creationId xmlns:a16="http://schemas.microsoft.com/office/drawing/2014/main" id="{E634FB70-E45C-4244-9606-D99B966D19E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BFC0EED0-94D0-4689-8DFF-AAB341497D5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698001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3">
            <a:extLst>
              <a:ext uri="{FF2B5EF4-FFF2-40B4-BE49-F238E27FC236}">
                <a16:creationId xmlns:a16="http://schemas.microsoft.com/office/drawing/2014/main" id="{D338A0F0-6D9B-4E7A-A202-514F4C5E31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C90B81A-D0A7-4C0C-9DD6-CB8BB58BC6E7}"/>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351059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4">
            <a:extLst>
              <a:ext uri="{FF2B5EF4-FFF2-40B4-BE49-F238E27FC236}">
                <a16:creationId xmlns:a16="http://schemas.microsoft.com/office/drawing/2014/main" id="{542FF398-034D-428A-B32B-52F8BE04665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768700ED-5251-4EF0-9EDD-CCBC2BA367C5}"/>
              </a:ext>
            </a:extLst>
          </p:cNvPr>
          <p:cNvSpPr txBox="1"/>
          <p:nvPr/>
        </p:nvSpPr>
        <p:spPr>
          <a:xfrm>
            <a:off x="3722077" y="7241"/>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477774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5">
            <a:extLst>
              <a:ext uri="{FF2B5EF4-FFF2-40B4-BE49-F238E27FC236}">
                <a16:creationId xmlns:a16="http://schemas.microsoft.com/office/drawing/2014/main" id="{2A81CF89-19FE-43B7-AFB7-DA7937A9D54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07B5E53B-DDCA-41D3-83DA-6E024A3D1671}"/>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236197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6">
            <a:extLst>
              <a:ext uri="{FF2B5EF4-FFF2-40B4-BE49-F238E27FC236}">
                <a16:creationId xmlns:a16="http://schemas.microsoft.com/office/drawing/2014/main" id="{3737E9B2-C79A-49B4-85EA-D9CA1FF0520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D86AE6B5-560A-4CB3-89D3-4D01A97215BD}"/>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5" name="TextBox 4">
            <a:extLst>
              <a:ext uri="{FF2B5EF4-FFF2-40B4-BE49-F238E27FC236}">
                <a16:creationId xmlns:a16="http://schemas.microsoft.com/office/drawing/2014/main" id="{8F75A9AE-29FE-4BC1-B00F-6B764A696345}"/>
              </a:ext>
            </a:extLst>
          </p:cNvPr>
          <p:cNvSpPr txBox="1"/>
          <p:nvPr/>
        </p:nvSpPr>
        <p:spPr>
          <a:xfrm>
            <a:off x="3827585" y="6766236"/>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בלמ"ס</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130536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7">
            <a:extLst>
              <a:ext uri="{FF2B5EF4-FFF2-40B4-BE49-F238E27FC236}">
                <a16:creationId xmlns:a16="http://schemas.microsoft.com/office/drawing/2014/main" id="{C6639371-10D6-451C-A957-3DF2E68DDF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CE012BE8-EC87-4D80-9F1D-CF3B2959D711}"/>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76461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ED15-5A0A-4466-BF3D-A3236A65A11C}"/>
              </a:ext>
            </a:extLst>
          </p:cNvPr>
          <p:cNvSpPr>
            <a:spLocks noChangeArrowheads="1"/>
          </p:cNvSpPr>
          <p:nvPr/>
        </p:nvSpPr>
        <p:spPr bwMode="auto">
          <a:xfrm flipH="1">
            <a:off x="1789756" y="152054"/>
            <a:ext cx="8306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he-IL" sz="36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Tentative Agenda</a:t>
            </a:r>
          </a:p>
        </p:txBody>
      </p:sp>
      <p:sp>
        <p:nvSpPr>
          <p:cNvPr id="11" name="מלבן 10">
            <a:extLst>
              <a:ext uri="{FF2B5EF4-FFF2-40B4-BE49-F238E27FC236}">
                <a16:creationId xmlns:a16="http://schemas.microsoft.com/office/drawing/2014/main" id="{BAE18654-33C1-4F4E-9E40-C02D65EE9FB1}"/>
              </a:ext>
            </a:extLst>
          </p:cNvPr>
          <p:cNvSpPr/>
          <p:nvPr/>
        </p:nvSpPr>
        <p:spPr>
          <a:xfrm flipH="1">
            <a:off x="9544214"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2" indent="0" algn="ctr" defTabSz="914400" rtl="0" eaLnBrk="0" fontAlgn="base" latinLnBrk="0" hangingPunct="0">
              <a:lnSpc>
                <a:spcPct val="150000"/>
              </a:lnSpc>
              <a:spcBef>
                <a:spcPct val="0"/>
              </a:spcBef>
              <a:spcAft>
                <a:spcPct val="0"/>
              </a:spcAft>
              <a:buClrTx/>
              <a:buSzTx/>
              <a:buFontTx/>
              <a:buNone/>
              <a:tabLst/>
              <a:defRPr/>
            </a:pPr>
            <a:endParaRPr kumimoji="0" lang="he-IL" sz="18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2" name="מלבן 11">
            <a:extLst>
              <a:ext uri="{FF2B5EF4-FFF2-40B4-BE49-F238E27FC236}">
                <a16:creationId xmlns:a16="http://schemas.microsoft.com/office/drawing/2014/main" id="{99231172-F8DA-431E-B7F8-5D41128A6B21}"/>
              </a:ext>
            </a:extLst>
          </p:cNvPr>
          <p:cNvSpPr/>
          <p:nvPr/>
        </p:nvSpPr>
        <p:spPr>
          <a:xfrm flipH="1">
            <a:off x="7165519"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2"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3" name="מלבן 12">
            <a:extLst>
              <a:ext uri="{FF2B5EF4-FFF2-40B4-BE49-F238E27FC236}">
                <a16:creationId xmlns:a16="http://schemas.microsoft.com/office/drawing/2014/main" id="{CB493745-0BB1-4831-8D6F-562920F7395C}"/>
              </a:ext>
            </a:extLst>
          </p:cNvPr>
          <p:cNvSpPr/>
          <p:nvPr/>
        </p:nvSpPr>
        <p:spPr>
          <a:xfrm flipH="1">
            <a:off x="4786823"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4" name="מלבן 13">
            <a:extLst>
              <a:ext uri="{FF2B5EF4-FFF2-40B4-BE49-F238E27FC236}">
                <a16:creationId xmlns:a16="http://schemas.microsoft.com/office/drawing/2014/main" id="{330C3F1A-4684-48BA-B3A8-28846D0DD76B}"/>
              </a:ext>
            </a:extLst>
          </p:cNvPr>
          <p:cNvSpPr/>
          <p:nvPr/>
        </p:nvSpPr>
        <p:spPr>
          <a:xfrm flipH="1">
            <a:off x="2408126"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2400" b="0" i="0" u="none" strike="noStrike" kern="1200" cap="none" spc="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p:txBody>
      </p:sp>
      <p:sp>
        <p:nvSpPr>
          <p:cNvPr id="15" name="מלבן 14">
            <a:extLst>
              <a:ext uri="{FF2B5EF4-FFF2-40B4-BE49-F238E27FC236}">
                <a16:creationId xmlns:a16="http://schemas.microsoft.com/office/drawing/2014/main" id="{B62BC6D4-DAF3-4D79-AC36-4021A4C3D279}"/>
              </a:ext>
            </a:extLst>
          </p:cNvPr>
          <p:cNvSpPr/>
          <p:nvPr/>
        </p:nvSpPr>
        <p:spPr>
          <a:xfrm flipH="1">
            <a:off x="29431" y="1728060"/>
            <a:ext cx="2209010" cy="477433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2" indent="0" algn="ctr" defTabSz="914400" rtl="0" eaLnBrk="0" fontAlgn="base" latinLnBrk="0" hangingPunct="0">
              <a:lnSpc>
                <a:spcPct val="150000"/>
              </a:lnSpc>
              <a:spcBef>
                <a:spcPct val="0"/>
              </a:spcBef>
              <a:spcAft>
                <a:spcPct val="0"/>
              </a:spcAft>
              <a:buClrTx/>
              <a:buSzTx/>
              <a:buFontTx/>
              <a:buNone/>
              <a:tabLst/>
              <a:defRPr/>
            </a:pPr>
            <a:endParaRPr kumimoji="0" lang="he-IL" sz="1800" b="0"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30" name="מלבן 32">
            <a:extLst>
              <a:ext uri="{FF2B5EF4-FFF2-40B4-BE49-F238E27FC236}">
                <a16:creationId xmlns:a16="http://schemas.microsoft.com/office/drawing/2014/main" id="{17D43042-D219-48C9-A577-BA66D3D2BA57}"/>
              </a:ext>
            </a:extLst>
          </p:cNvPr>
          <p:cNvSpPr/>
          <p:nvPr/>
        </p:nvSpPr>
        <p:spPr>
          <a:xfrm flipH="1">
            <a:off x="801995" y="936296"/>
            <a:ext cx="1409749"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NDU</a:t>
            </a:r>
            <a:endParaRPr kumimoji="0" lang="he-IL" sz="1050" b="1" i="0" u="none" strike="noStrike" kern="1200" cap="none" spc="0" normalizeH="0" baseline="0" noProof="0" dirty="0">
              <a:ln>
                <a:noFill/>
              </a:ln>
              <a:solidFill>
                <a:srgbClr val="000000"/>
              </a:solidFill>
              <a:effectLst/>
              <a:uLnTx/>
              <a:uFillTx/>
              <a:latin typeface="Times New Roman"/>
              <a:ea typeface="+mn-ea"/>
              <a:cs typeface="David"/>
            </a:endParaRPr>
          </a:p>
        </p:txBody>
      </p:sp>
      <p:sp>
        <p:nvSpPr>
          <p:cNvPr id="31" name="מלבן 33">
            <a:extLst>
              <a:ext uri="{FF2B5EF4-FFF2-40B4-BE49-F238E27FC236}">
                <a16:creationId xmlns:a16="http://schemas.microsoft.com/office/drawing/2014/main" id="{C0EB8DDA-AF76-434A-B780-CE5CC2F8B6DC}"/>
              </a:ext>
            </a:extLst>
          </p:cNvPr>
          <p:cNvSpPr/>
          <p:nvPr/>
        </p:nvSpPr>
        <p:spPr>
          <a:xfrm flipH="1">
            <a:off x="2477083" y="936296"/>
            <a:ext cx="2118405"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Shabbat – 11/2</a:t>
            </a:r>
            <a:endParaRPr kumimoji="0" lang="he-IL" sz="1050" b="1" i="0" u="sng" strike="noStrike" kern="1200" cap="none" spc="0" normalizeH="0" baseline="0" noProof="0" dirty="0">
              <a:ln>
                <a:noFill/>
              </a:ln>
              <a:solidFill>
                <a:srgbClr val="000000"/>
              </a:solidFill>
              <a:effectLst/>
              <a:uLnTx/>
              <a:uFillTx/>
              <a:latin typeface="Times New Roman"/>
              <a:ea typeface="+mn-ea"/>
              <a:cs typeface="David"/>
            </a:endParaRPr>
          </a:p>
        </p:txBody>
      </p:sp>
      <p:sp>
        <p:nvSpPr>
          <p:cNvPr id="32" name="מלבן 34">
            <a:extLst>
              <a:ext uri="{FF2B5EF4-FFF2-40B4-BE49-F238E27FC236}">
                <a16:creationId xmlns:a16="http://schemas.microsoft.com/office/drawing/2014/main" id="{9EF5F934-8DD3-4E4D-9BEF-763B5BED2E78}"/>
              </a:ext>
            </a:extLst>
          </p:cNvPr>
          <p:cNvSpPr/>
          <p:nvPr/>
        </p:nvSpPr>
        <p:spPr>
          <a:xfrm flipH="1">
            <a:off x="5579123" y="906460"/>
            <a:ext cx="1409749"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11/3 – JINSA HQ</a:t>
            </a:r>
            <a:endParaRPr kumimoji="0" lang="he-IL" sz="1050" b="1" i="0" u="sng" strike="noStrike" kern="1200" cap="none" spc="0" normalizeH="0" baseline="0" noProof="0" dirty="0">
              <a:ln>
                <a:noFill/>
              </a:ln>
              <a:solidFill>
                <a:srgbClr val="000000"/>
              </a:solidFill>
              <a:effectLst/>
              <a:uLnTx/>
              <a:uFillTx/>
              <a:latin typeface="Times New Roman"/>
              <a:ea typeface="+mn-ea"/>
              <a:cs typeface="David"/>
            </a:endParaRPr>
          </a:p>
        </p:txBody>
      </p:sp>
      <p:sp>
        <p:nvSpPr>
          <p:cNvPr id="33" name="מלבן 35">
            <a:extLst>
              <a:ext uri="{FF2B5EF4-FFF2-40B4-BE49-F238E27FC236}">
                <a16:creationId xmlns:a16="http://schemas.microsoft.com/office/drawing/2014/main" id="{17109561-BF55-453F-A4B1-61436F7EC03C}"/>
              </a:ext>
            </a:extLst>
          </p:cNvPr>
          <p:cNvSpPr/>
          <p:nvPr/>
        </p:nvSpPr>
        <p:spPr>
          <a:xfrm flipH="1">
            <a:off x="7879654" y="936296"/>
            <a:ext cx="1477901"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ISRAEL Embassy</a:t>
            </a:r>
            <a:endParaRPr kumimoji="0" lang="he-IL" sz="1050" b="1" i="0" u="none" strike="noStrike" kern="1200" cap="none" spc="0" normalizeH="0" baseline="0" noProof="0" dirty="0">
              <a:ln>
                <a:noFill/>
              </a:ln>
              <a:solidFill>
                <a:srgbClr val="000000"/>
              </a:solidFill>
              <a:effectLst/>
              <a:uLnTx/>
              <a:uFillTx/>
              <a:latin typeface="Times New Roman"/>
              <a:ea typeface="+mn-ea"/>
              <a:cs typeface="David"/>
            </a:endParaRPr>
          </a:p>
        </p:txBody>
      </p:sp>
      <p:sp>
        <p:nvSpPr>
          <p:cNvPr id="34" name="מלבן 36">
            <a:extLst>
              <a:ext uri="{FF2B5EF4-FFF2-40B4-BE49-F238E27FC236}">
                <a16:creationId xmlns:a16="http://schemas.microsoft.com/office/drawing/2014/main" id="{4567EF80-FC52-4B68-A04D-0A764EB6EC4A}"/>
              </a:ext>
            </a:extLst>
          </p:cNvPr>
          <p:cNvSpPr/>
          <p:nvPr/>
        </p:nvSpPr>
        <p:spPr>
          <a:xfrm flipH="1">
            <a:off x="10336515" y="813313"/>
            <a:ext cx="1409749" cy="71998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Lucida Sans Unicode" panose="020B0602030504020204" pitchFamily="34" charset="0"/>
                <a:ea typeface="Adobe Kaiti Std R" panose="02020400000000000000" pitchFamily="18" charset="-128"/>
                <a:cs typeface="Lucida Sans Unicode" panose="020B0602030504020204" pitchFamily="34" charset="0"/>
              </a:rPr>
              <a:t>11/5</a:t>
            </a:r>
            <a:endParaRPr kumimoji="0" lang="he-IL" sz="1050" b="1" i="0" u="sng" strike="noStrike" kern="1200" cap="none" spc="0" normalizeH="0" baseline="0" noProof="0" dirty="0">
              <a:ln>
                <a:noFill/>
              </a:ln>
              <a:solidFill>
                <a:srgbClr val="000000"/>
              </a:solidFill>
              <a:effectLst/>
              <a:uLnTx/>
              <a:uFillTx/>
              <a:latin typeface="Times New Roman"/>
              <a:ea typeface="+mn-ea"/>
              <a:cs typeface="David"/>
            </a:endParaRPr>
          </a:p>
        </p:txBody>
      </p:sp>
      <p:pic>
        <p:nvPicPr>
          <p:cNvPr id="35" name="Picture 5" descr="A close up of a logo&#10;&#10;Description generated with very high confidence">
            <a:extLst>
              <a:ext uri="{FF2B5EF4-FFF2-40B4-BE49-F238E27FC236}">
                <a16:creationId xmlns:a16="http://schemas.microsoft.com/office/drawing/2014/main" id="{54DA44BC-9774-409E-9389-6DF10476B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399994">
            <a:off x="11197305" y="561804"/>
            <a:ext cx="580144" cy="36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C68467D6-0321-47F3-8275-A817559FD17F}"/>
              </a:ext>
            </a:extLst>
          </p:cNvPr>
          <p:cNvSpPr/>
          <p:nvPr/>
        </p:nvSpPr>
        <p:spPr>
          <a:xfrm flipH="1">
            <a:off x="196338" y="2514348"/>
            <a:ext cx="1962052" cy="562205"/>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Digital Revolution and National Security</a:t>
            </a:r>
          </a:p>
        </p:txBody>
      </p:sp>
      <p:sp>
        <p:nvSpPr>
          <p:cNvPr id="54" name="Rectangle 53">
            <a:extLst>
              <a:ext uri="{FF2B5EF4-FFF2-40B4-BE49-F238E27FC236}">
                <a16:creationId xmlns:a16="http://schemas.microsoft.com/office/drawing/2014/main" id="{B46D673E-ECE7-41DB-811B-F85F910D413E}"/>
              </a:ext>
            </a:extLst>
          </p:cNvPr>
          <p:cNvSpPr/>
          <p:nvPr/>
        </p:nvSpPr>
        <p:spPr>
          <a:xfrm flipH="1">
            <a:off x="170944" y="3233207"/>
            <a:ext cx="1942714" cy="66626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Big Data</a:t>
            </a:r>
            <a:endParaRPr kumimoji="0" lang="he-IL"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56" name="Rectangle 55">
            <a:extLst>
              <a:ext uri="{FF2B5EF4-FFF2-40B4-BE49-F238E27FC236}">
                <a16:creationId xmlns:a16="http://schemas.microsoft.com/office/drawing/2014/main" id="{728636DE-F696-4BD6-9C7D-D09247F9E9D4}"/>
              </a:ext>
            </a:extLst>
          </p:cNvPr>
          <p:cNvSpPr/>
          <p:nvPr/>
        </p:nvSpPr>
        <p:spPr>
          <a:xfrm flipH="1">
            <a:off x="9630459" y="2973408"/>
            <a:ext cx="1939695" cy="1321758"/>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Historical Trends in the U.S.-Israel Relationship: </a:t>
            </a:r>
            <a:r>
              <a:rPr kumimoji="0" lang="en-US" sz="1800" b="0" i="0" u="none" strike="noStrike" kern="1200" cap="none" spc="0" normalizeH="0" baseline="0" noProof="0" dirty="0" err="1">
                <a:ln>
                  <a:noFill/>
                </a:ln>
                <a:solidFill>
                  <a:srgbClr val="FFFFFF"/>
                </a:solidFill>
                <a:effectLst/>
                <a:uLnTx/>
                <a:uFillTx/>
                <a:latin typeface="Times New Roman"/>
                <a:ea typeface="+mn-ea"/>
                <a:cs typeface="David"/>
              </a:rPr>
              <a:t>Giniology</a:t>
            </a:r>
            <a:endParaRPr kumimoji="0" lang="en-US" sz="18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57" name="Rectangle 56">
            <a:extLst>
              <a:ext uri="{FF2B5EF4-FFF2-40B4-BE49-F238E27FC236}">
                <a16:creationId xmlns:a16="http://schemas.microsoft.com/office/drawing/2014/main" id="{008935F4-0AAD-4F55-B8E1-C861E6D9EB9B}"/>
              </a:ext>
            </a:extLst>
          </p:cNvPr>
          <p:cNvSpPr/>
          <p:nvPr/>
        </p:nvSpPr>
        <p:spPr>
          <a:xfrm flipH="1">
            <a:off x="170944" y="3992439"/>
            <a:ext cx="1942714" cy="769019"/>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Digital Transformation</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grpSp>
        <p:nvGrpSpPr>
          <p:cNvPr id="59" name="Group 58">
            <a:extLst>
              <a:ext uri="{FF2B5EF4-FFF2-40B4-BE49-F238E27FC236}">
                <a16:creationId xmlns:a16="http://schemas.microsoft.com/office/drawing/2014/main" id="{D665A00C-1E8A-4233-BBA4-148C9A96F1D7}"/>
              </a:ext>
            </a:extLst>
          </p:cNvPr>
          <p:cNvGrpSpPr/>
          <p:nvPr/>
        </p:nvGrpSpPr>
        <p:grpSpPr>
          <a:xfrm flipH="1">
            <a:off x="7258170" y="2043977"/>
            <a:ext cx="1962052" cy="2331894"/>
            <a:chOff x="2770646" y="4953746"/>
            <a:chExt cx="1888105" cy="951624"/>
          </a:xfrm>
          <a:solidFill>
            <a:srgbClr val="92D050"/>
          </a:solidFill>
        </p:grpSpPr>
        <p:sp>
          <p:nvSpPr>
            <p:cNvPr id="60" name="Rectangle 59">
              <a:extLst>
                <a:ext uri="{FF2B5EF4-FFF2-40B4-BE49-F238E27FC236}">
                  <a16:creationId xmlns:a16="http://schemas.microsoft.com/office/drawing/2014/main" id="{93CA11ED-EE89-416D-B119-138A69748D83}"/>
                </a:ext>
              </a:extLst>
            </p:cNvPr>
            <p:cNvSpPr/>
            <p:nvPr/>
          </p:nvSpPr>
          <p:spPr>
            <a:xfrm>
              <a:off x="2770646" y="5282834"/>
              <a:ext cx="1869496" cy="292443"/>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How the American Jewish Community Works</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61" name="Rectangle 60">
              <a:extLst>
                <a:ext uri="{FF2B5EF4-FFF2-40B4-BE49-F238E27FC236}">
                  <a16:creationId xmlns:a16="http://schemas.microsoft.com/office/drawing/2014/main" id="{2BCB4B7A-48D2-4924-82AA-B3B170AE9C8B}"/>
                </a:ext>
              </a:extLst>
            </p:cNvPr>
            <p:cNvSpPr/>
            <p:nvPr/>
          </p:nvSpPr>
          <p:spPr>
            <a:xfrm>
              <a:off x="2770646" y="4953746"/>
              <a:ext cx="1869496" cy="292443"/>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Politics of the American Jewish Community</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62" name="Rectangle 61">
              <a:extLst>
                <a:ext uri="{FF2B5EF4-FFF2-40B4-BE49-F238E27FC236}">
                  <a16:creationId xmlns:a16="http://schemas.microsoft.com/office/drawing/2014/main" id="{6E5EB185-2B19-476F-9042-E7EFB3EBE022}"/>
                </a:ext>
              </a:extLst>
            </p:cNvPr>
            <p:cNvSpPr/>
            <p:nvPr/>
          </p:nvSpPr>
          <p:spPr>
            <a:xfrm>
              <a:off x="2770646" y="5612927"/>
              <a:ext cx="1888105" cy="292443"/>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U.S. Policy Towards the Middle East and Israel workshop</a:t>
              </a:r>
            </a:p>
          </p:txBody>
        </p:sp>
      </p:grpSp>
      <p:sp>
        <p:nvSpPr>
          <p:cNvPr id="63" name="Rectangle 62">
            <a:extLst>
              <a:ext uri="{FF2B5EF4-FFF2-40B4-BE49-F238E27FC236}">
                <a16:creationId xmlns:a16="http://schemas.microsoft.com/office/drawing/2014/main" id="{5C33CDA9-3962-40A3-B051-E28EF9555B54}"/>
              </a:ext>
            </a:extLst>
          </p:cNvPr>
          <p:cNvSpPr/>
          <p:nvPr/>
        </p:nvSpPr>
        <p:spPr>
          <a:xfrm flipH="1">
            <a:off x="9641458" y="2077784"/>
            <a:ext cx="1942714" cy="770388"/>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President Trump: His Policies and Decision Making</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grpSp>
        <p:nvGrpSpPr>
          <p:cNvPr id="64" name="Group 63">
            <a:extLst>
              <a:ext uri="{FF2B5EF4-FFF2-40B4-BE49-F238E27FC236}">
                <a16:creationId xmlns:a16="http://schemas.microsoft.com/office/drawing/2014/main" id="{1B3CF4CF-59F7-4528-AC7D-C4A7A33DC9DC}"/>
              </a:ext>
            </a:extLst>
          </p:cNvPr>
          <p:cNvGrpSpPr/>
          <p:nvPr/>
        </p:nvGrpSpPr>
        <p:grpSpPr>
          <a:xfrm flipH="1">
            <a:off x="4919662" y="1905259"/>
            <a:ext cx="1943022" cy="2660166"/>
            <a:chOff x="5039331" y="4892429"/>
            <a:chExt cx="1869792" cy="1209663"/>
          </a:xfrm>
        </p:grpSpPr>
        <p:sp>
          <p:nvSpPr>
            <p:cNvPr id="65" name="Rectangle 64">
              <a:extLst>
                <a:ext uri="{FF2B5EF4-FFF2-40B4-BE49-F238E27FC236}">
                  <a16:creationId xmlns:a16="http://schemas.microsoft.com/office/drawing/2014/main" id="{ED68B685-446B-4615-B9E0-1CF9A91ABFEA}"/>
                </a:ext>
              </a:extLst>
            </p:cNvPr>
            <p:cNvSpPr/>
            <p:nvPr/>
          </p:nvSpPr>
          <p:spPr>
            <a:xfrm>
              <a:off x="5039331" y="4892429"/>
              <a:ext cx="1869496" cy="313852"/>
            </a:xfrm>
            <a:prstGeom prst="rect">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Workshop: US Policy towards Israel (JINSA Research)</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66" name="Rectangle 65">
              <a:extLst>
                <a:ext uri="{FF2B5EF4-FFF2-40B4-BE49-F238E27FC236}">
                  <a16:creationId xmlns:a16="http://schemas.microsoft.com/office/drawing/2014/main" id="{27E203EE-D30F-4854-9693-721D83FA37F9}"/>
                </a:ext>
              </a:extLst>
            </p:cNvPr>
            <p:cNvSpPr/>
            <p:nvPr/>
          </p:nvSpPr>
          <p:spPr>
            <a:xfrm>
              <a:off x="5039331" y="5281375"/>
              <a:ext cx="1869496" cy="431634"/>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U.S. Foreign Policy and Public Opinion Broadly and with a Focus on Israel</a:t>
              </a:r>
              <a:r>
                <a:rPr kumimoji="0" lang="he-IL" sz="1400" b="0" i="0" u="none" strike="noStrike" kern="1200" cap="none" spc="0" normalizeH="0" baseline="0" noProof="0" dirty="0">
                  <a:ln>
                    <a:noFill/>
                  </a:ln>
                  <a:solidFill>
                    <a:srgbClr val="FFFFFF"/>
                  </a:solidFill>
                  <a:effectLst/>
                  <a:uLnTx/>
                  <a:uFillTx/>
                  <a:latin typeface="Times New Roman"/>
                  <a:ea typeface="+mn-ea"/>
                  <a:cs typeface="David"/>
                </a:rPr>
                <a:t> </a:t>
              </a:r>
            </a:p>
          </p:txBody>
        </p:sp>
        <p:sp>
          <p:nvSpPr>
            <p:cNvPr id="67" name="Rectangle 66">
              <a:extLst>
                <a:ext uri="{FF2B5EF4-FFF2-40B4-BE49-F238E27FC236}">
                  <a16:creationId xmlns:a16="http://schemas.microsoft.com/office/drawing/2014/main" id="{DF8F44FF-75B1-42B4-90A7-2369157198C7}"/>
                </a:ext>
              </a:extLst>
            </p:cNvPr>
            <p:cNvSpPr/>
            <p:nvPr/>
          </p:nvSpPr>
          <p:spPr>
            <a:xfrm>
              <a:off x="5039627" y="5763582"/>
              <a:ext cx="1869496" cy="338510"/>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US Govt and public reaction to Israel in wartime</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grpSp>
      <p:sp>
        <p:nvSpPr>
          <p:cNvPr id="71" name="Rectangle 70">
            <a:extLst>
              <a:ext uri="{FF2B5EF4-FFF2-40B4-BE49-F238E27FC236}">
                <a16:creationId xmlns:a16="http://schemas.microsoft.com/office/drawing/2014/main" id="{060E51EF-FD81-425D-9C3B-80ECF1DDCB42}"/>
              </a:ext>
            </a:extLst>
          </p:cNvPr>
          <p:cNvSpPr/>
          <p:nvPr/>
        </p:nvSpPr>
        <p:spPr>
          <a:xfrm flipH="1">
            <a:off x="170944" y="4848675"/>
            <a:ext cx="1942714" cy="525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Finish by 1300 for shabbat.</a:t>
            </a:r>
            <a:endParaRPr kumimoji="0" lang="he-IL" sz="16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3" name="Rectangle 2">
            <a:extLst>
              <a:ext uri="{FF2B5EF4-FFF2-40B4-BE49-F238E27FC236}">
                <a16:creationId xmlns:a16="http://schemas.microsoft.com/office/drawing/2014/main" id="{C18DED98-89CF-4504-8E2C-3951C3286652}"/>
              </a:ext>
            </a:extLst>
          </p:cNvPr>
          <p:cNvSpPr/>
          <p:nvPr/>
        </p:nvSpPr>
        <p:spPr>
          <a:xfrm>
            <a:off x="170945" y="5638521"/>
            <a:ext cx="1942714" cy="379560"/>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Reform  services/Shabbat Dinner</a:t>
            </a:r>
          </a:p>
        </p:txBody>
      </p:sp>
      <p:sp>
        <p:nvSpPr>
          <p:cNvPr id="72" name="Rectangle 71">
            <a:extLst>
              <a:ext uri="{FF2B5EF4-FFF2-40B4-BE49-F238E27FC236}">
                <a16:creationId xmlns:a16="http://schemas.microsoft.com/office/drawing/2014/main" id="{9C8CC8E9-1DED-4474-9EED-60600A9ACC91}"/>
              </a:ext>
            </a:extLst>
          </p:cNvPr>
          <p:cNvSpPr/>
          <p:nvPr/>
        </p:nvSpPr>
        <p:spPr>
          <a:xfrm flipH="1">
            <a:off x="4919662" y="4688397"/>
            <a:ext cx="1942714" cy="912831"/>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Case Study: Executive-Legislative and Judicial branches Decision making process</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6" name="Rectangle 75">
            <a:extLst>
              <a:ext uri="{FF2B5EF4-FFF2-40B4-BE49-F238E27FC236}">
                <a16:creationId xmlns:a16="http://schemas.microsoft.com/office/drawing/2014/main" id="{F4B5E1C3-9011-4C66-AF02-81D20E094E5E}"/>
              </a:ext>
            </a:extLst>
          </p:cNvPr>
          <p:cNvSpPr/>
          <p:nvPr/>
        </p:nvSpPr>
        <p:spPr>
          <a:xfrm flipH="1">
            <a:off x="4919662" y="5638521"/>
            <a:ext cx="1942714" cy="673380"/>
          </a:xfrm>
          <a:prstGeom prst="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NFL Game</a:t>
            </a:r>
            <a:endParaRPr kumimoji="0" lang="he-IL" sz="1400" b="0" i="0" u="none" strike="noStrike" kern="1200" cap="none" spc="0" normalizeH="0" baseline="0" noProof="0" dirty="0">
              <a:ln>
                <a:noFill/>
              </a:ln>
              <a:solidFill>
                <a:srgbClr val="FFFFFF"/>
              </a:solidFill>
              <a:effectLst/>
              <a:uLnTx/>
              <a:uFillTx/>
              <a:latin typeface="Times New Roman"/>
              <a:ea typeface="+mn-ea"/>
              <a:cs typeface="David"/>
            </a:endParaRPr>
          </a:p>
        </p:txBody>
      </p:sp>
      <p:sp>
        <p:nvSpPr>
          <p:cNvPr id="77" name="Rectangle 76">
            <a:extLst>
              <a:ext uri="{FF2B5EF4-FFF2-40B4-BE49-F238E27FC236}">
                <a16:creationId xmlns:a16="http://schemas.microsoft.com/office/drawing/2014/main" id="{E038ED08-57B3-4550-A8BE-E8BB7CF1F34D}"/>
              </a:ext>
            </a:extLst>
          </p:cNvPr>
          <p:cNvSpPr/>
          <p:nvPr/>
        </p:nvSpPr>
        <p:spPr>
          <a:xfrm>
            <a:off x="7258170" y="4496676"/>
            <a:ext cx="1962052" cy="716613"/>
          </a:xfrm>
          <a:prstGeom prst="rect">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U.S. Media Coverage of Israel and the Middle East</a:t>
            </a:r>
          </a:p>
        </p:txBody>
      </p:sp>
      <p:sp>
        <p:nvSpPr>
          <p:cNvPr id="78" name="Rectangle 77">
            <a:extLst>
              <a:ext uri="{FF2B5EF4-FFF2-40B4-BE49-F238E27FC236}">
                <a16:creationId xmlns:a16="http://schemas.microsoft.com/office/drawing/2014/main" id="{2D9CA3A2-E6BF-4E50-A434-AEAE1D32D1A9}"/>
              </a:ext>
            </a:extLst>
          </p:cNvPr>
          <p:cNvSpPr/>
          <p:nvPr/>
        </p:nvSpPr>
        <p:spPr>
          <a:xfrm>
            <a:off x="7258171" y="5272362"/>
            <a:ext cx="1962052" cy="518838"/>
          </a:xfrm>
          <a:prstGeom prst="rect">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Briefing w/Israeli </a:t>
            </a:r>
            <a:r>
              <a:rPr kumimoji="0" lang="en-US" sz="1400" b="0" i="0" u="none" strike="noStrike" kern="1200" cap="none" spc="0" normalizeH="0" baseline="0" noProof="0" dirty="0" err="1">
                <a:ln>
                  <a:noFill/>
                </a:ln>
                <a:solidFill>
                  <a:srgbClr val="FFFFFF"/>
                </a:solidFill>
                <a:effectLst/>
                <a:uLnTx/>
                <a:uFillTx/>
                <a:latin typeface="Times New Roman"/>
                <a:ea typeface="+mn-ea"/>
                <a:cs typeface="David"/>
              </a:rPr>
              <a:t>Amb</a:t>
            </a: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 Ron Dermer</a:t>
            </a:r>
          </a:p>
        </p:txBody>
      </p:sp>
      <p:sp>
        <p:nvSpPr>
          <p:cNvPr id="79" name="Rectangle 78">
            <a:extLst>
              <a:ext uri="{FF2B5EF4-FFF2-40B4-BE49-F238E27FC236}">
                <a16:creationId xmlns:a16="http://schemas.microsoft.com/office/drawing/2014/main" id="{626CE2EB-9497-433E-8E15-6FF3B371E3B8}"/>
              </a:ext>
            </a:extLst>
          </p:cNvPr>
          <p:cNvSpPr/>
          <p:nvPr/>
        </p:nvSpPr>
        <p:spPr>
          <a:xfrm>
            <a:off x="7250361" y="5888373"/>
            <a:ext cx="1969862" cy="461629"/>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a:ea typeface="+mn-ea"/>
                <a:cs typeface="David"/>
              </a:rPr>
              <a:t>Farewell Dinner Embassy of Israel</a:t>
            </a:r>
          </a:p>
        </p:txBody>
      </p:sp>
      <p:sp>
        <p:nvSpPr>
          <p:cNvPr id="80" name="Rectangle 79">
            <a:extLst>
              <a:ext uri="{FF2B5EF4-FFF2-40B4-BE49-F238E27FC236}">
                <a16:creationId xmlns:a16="http://schemas.microsoft.com/office/drawing/2014/main" id="{864CEA08-D0BE-4CFF-BB2C-8A15C22E530E}"/>
              </a:ext>
            </a:extLst>
          </p:cNvPr>
          <p:cNvSpPr/>
          <p:nvPr/>
        </p:nvSpPr>
        <p:spPr>
          <a:xfrm flipH="1">
            <a:off x="9630458" y="4458866"/>
            <a:ext cx="1939695" cy="813496"/>
          </a:xfrm>
          <a:prstGeom prst="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Wrap-up session/lunch</a:t>
            </a:r>
          </a:p>
        </p:txBody>
      </p:sp>
      <p:sp>
        <p:nvSpPr>
          <p:cNvPr id="81" name="Rectangle 80">
            <a:extLst>
              <a:ext uri="{FF2B5EF4-FFF2-40B4-BE49-F238E27FC236}">
                <a16:creationId xmlns:a16="http://schemas.microsoft.com/office/drawing/2014/main" id="{EC778092-7308-4A2D-AC28-AF0D57C4902F}"/>
              </a:ext>
            </a:extLst>
          </p:cNvPr>
          <p:cNvSpPr/>
          <p:nvPr/>
        </p:nvSpPr>
        <p:spPr>
          <a:xfrm flipH="1">
            <a:off x="9630457" y="5445616"/>
            <a:ext cx="1939695" cy="813496"/>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David"/>
              </a:rPr>
              <a:t>Flight Departing at 16:00</a:t>
            </a:r>
          </a:p>
        </p:txBody>
      </p:sp>
      <p:sp>
        <p:nvSpPr>
          <p:cNvPr id="36" name="Rectangle 35">
            <a:extLst>
              <a:ext uri="{FF2B5EF4-FFF2-40B4-BE49-F238E27FC236}">
                <a16:creationId xmlns:a16="http://schemas.microsoft.com/office/drawing/2014/main" id="{8C10A1DC-BD36-4BF1-B78C-CF70DC3B2712}"/>
              </a:ext>
            </a:extLst>
          </p:cNvPr>
          <p:cNvSpPr/>
          <p:nvPr/>
        </p:nvSpPr>
        <p:spPr>
          <a:xfrm flipH="1">
            <a:off x="204225" y="1888115"/>
            <a:ext cx="1962052" cy="562205"/>
          </a:xfrm>
          <a:prstGeom prst="rect">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David"/>
              </a:rPr>
              <a:t>NDU Tour</a:t>
            </a:r>
          </a:p>
        </p:txBody>
      </p:sp>
    </p:spTree>
    <p:extLst>
      <p:ext uri="{BB962C8B-B14F-4D97-AF65-F5344CB8AC3E}">
        <p14:creationId xmlns:p14="http://schemas.microsoft.com/office/powerpoint/2010/main" val="3801637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8">
            <a:extLst>
              <a:ext uri="{FF2B5EF4-FFF2-40B4-BE49-F238E27FC236}">
                <a16:creationId xmlns:a16="http://schemas.microsoft.com/office/drawing/2014/main" id="{7036AA49-D428-4F9C-8581-553BA28A45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9EE4F05-192C-4D63-A08E-1F932D7D3055}"/>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62081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9">
            <a:extLst>
              <a:ext uri="{FF2B5EF4-FFF2-40B4-BE49-F238E27FC236}">
                <a16:creationId xmlns:a16="http://schemas.microsoft.com/office/drawing/2014/main" id="{F8613CFE-346A-4BCC-AFF5-1BEA48DC619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9CD419B6-D86E-4BEE-9BB7-40BFDD2C6958}"/>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222237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0">
            <a:extLst>
              <a:ext uri="{FF2B5EF4-FFF2-40B4-BE49-F238E27FC236}">
                <a16:creationId xmlns:a16="http://schemas.microsoft.com/office/drawing/2014/main" id="{C3DC844C-BCB8-4D55-8249-94CD4EAAC3A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55BE6A31-8307-42BA-B5EA-31C36A5A97D7}"/>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039487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1">
            <a:extLst>
              <a:ext uri="{FF2B5EF4-FFF2-40B4-BE49-F238E27FC236}">
                <a16:creationId xmlns:a16="http://schemas.microsoft.com/office/drawing/2014/main" id="{684CE534-3952-4A3F-9944-B3B330A9AA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4973EE5B-D456-457A-84C7-0D6545C41CB3}"/>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856809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2">
            <a:extLst>
              <a:ext uri="{FF2B5EF4-FFF2-40B4-BE49-F238E27FC236}">
                <a16:creationId xmlns:a16="http://schemas.microsoft.com/office/drawing/2014/main" id="{E57A6893-9E0D-449B-8EFA-A1C7C2DEB4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6503AEDC-9953-4A8F-93F4-CB02182103B1}"/>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5" name="TextBox 4">
            <a:extLst>
              <a:ext uri="{FF2B5EF4-FFF2-40B4-BE49-F238E27FC236}">
                <a16:creationId xmlns:a16="http://schemas.microsoft.com/office/drawing/2014/main" id="{AC11E199-0000-4B63-8448-A87A3B0317C4}"/>
              </a:ext>
            </a:extLst>
          </p:cNvPr>
          <p:cNvSpPr txBox="1"/>
          <p:nvPr/>
        </p:nvSpPr>
        <p:spPr>
          <a:xfrm>
            <a:off x="3827585" y="6766236"/>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בלמ"ס</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6" name="TextBox 5">
            <a:extLst>
              <a:ext uri="{FF2B5EF4-FFF2-40B4-BE49-F238E27FC236}">
                <a16:creationId xmlns:a16="http://schemas.microsoft.com/office/drawing/2014/main" id="{F0227C7E-5769-4AAF-85D5-3116B33D60FC}"/>
              </a:ext>
            </a:extLst>
          </p:cNvPr>
          <p:cNvSpPr txBox="1"/>
          <p:nvPr/>
        </p:nvSpPr>
        <p:spPr>
          <a:xfrm>
            <a:off x="3827585" y="102020"/>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865640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3">
            <a:extLst>
              <a:ext uri="{FF2B5EF4-FFF2-40B4-BE49-F238E27FC236}">
                <a16:creationId xmlns:a16="http://schemas.microsoft.com/office/drawing/2014/main" id="{6009379F-AB56-4091-8F45-BFB232A889C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B1EEC086-F5DE-4B30-A7E3-727976CC517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5" name="TextBox 4">
            <a:extLst>
              <a:ext uri="{FF2B5EF4-FFF2-40B4-BE49-F238E27FC236}">
                <a16:creationId xmlns:a16="http://schemas.microsoft.com/office/drawing/2014/main" id="{F2B13D31-6993-4469-B976-79F1F7BA03F7}"/>
              </a:ext>
            </a:extLst>
          </p:cNvPr>
          <p:cNvSpPr txBox="1"/>
          <p:nvPr/>
        </p:nvSpPr>
        <p:spPr>
          <a:xfrm>
            <a:off x="3827585" y="6766236"/>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בלמ"ס</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161294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8065F42-56C9-4CB8-A65E-36230FB690F2}"/>
              </a:ext>
            </a:extLst>
          </p:cNvPr>
          <p:cNvSpPr>
            <a:spLocks noChangeArrowheads="1"/>
          </p:cNvSpPr>
          <p:nvPr/>
        </p:nvSpPr>
        <p:spPr bwMode="auto">
          <a:xfrm>
            <a:off x="8342013" y="30441"/>
            <a:ext cx="127911" cy="2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305" tIns="31652" rIns="63305" bIns="31652" numCol="1" anchor="ctr" anchorCtr="0" compatLnSpc="1">
            <a:prstTxWarp prst="textNoShape">
              <a:avLst/>
            </a:prstTxWarp>
            <a:spAutoFit/>
          </a:bodyPr>
          <a:lstStyle/>
          <a:p>
            <a:endParaRPr lang="en-US" sz="1246"/>
          </a:p>
        </p:txBody>
      </p:sp>
      <p:sp>
        <p:nvSpPr>
          <p:cNvPr id="3" name="Rectangle 2" descr="http://www.aei.org/wp-content/themes/aei/library/images/logo.svg">
            <a:extLst>
              <a:ext uri="{FF2B5EF4-FFF2-40B4-BE49-F238E27FC236}">
                <a16:creationId xmlns:a16="http://schemas.microsoft.com/office/drawing/2014/main" id="{FA1C90DE-9771-474D-BBEE-D01E708B4A6D}"/>
              </a:ext>
            </a:extLst>
          </p:cNvPr>
          <p:cNvSpPr>
            <a:spLocks noChangeAspect="1" noChangeArrowheads="1"/>
          </p:cNvSpPr>
          <p:nvPr/>
        </p:nvSpPr>
        <p:spPr bwMode="auto">
          <a:xfrm>
            <a:off x="3722077" y="0"/>
            <a:ext cx="211015" cy="21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3305" tIns="31652" rIns="63305" bIns="31652" anchor="t" anchorCtr="0" upright="1">
            <a:noAutofit/>
          </a:bodyPr>
          <a:lstStyle/>
          <a:p>
            <a:endParaRPr lang="en-US" sz="1246"/>
          </a:p>
        </p:txBody>
      </p:sp>
      <p:sp>
        <p:nvSpPr>
          <p:cNvPr id="4" name="Rectangle 3">
            <a:extLst>
              <a:ext uri="{FF2B5EF4-FFF2-40B4-BE49-F238E27FC236}">
                <a16:creationId xmlns:a16="http://schemas.microsoft.com/office/drawing/2014/main" id="{D018AD94-40F1-400E-BE61-5CFA9E2926ED}"/>
              </a:ext>
            </a:extLst>
          </p:cNvPr>
          <p:cNvSpPr>
            <a:spLocks noChangeArrowheads="1"/>
          </p:cNvSpPr>
          <p:nvPr/>
        </p:nvSpPr>
        <p:spPr bwMode="auto">
          <a:xfrm>
            <a:off x="3818793" y="776001"/>
            <a:ext cx="4554415" cy="5305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Trump era has triggered an intense, yet useful discussion on the political right and center-right about the proper direction of American foreign policy. Conservatives within the United States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like Americans generally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have oscillated between realist and idealist interpretations of world affairs, just as they have between military intervention and non-intervention, always trying to find the right balance. But American conservatives have also made these choices in their own characteristic ways. In particular, a recurring tension has long existed between placing emphasis on national versus international priorities. Conservative nationalists have tended to stress U.S. sovereignty,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1</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while conservative internationalists have tended to stress the need for U.S. strategic engagement overseas.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These two emphases are not necessarily mutually exclusive, and at times have been compatible. But the 2016 Trump presidential campaign had the effect of highlighting the differences, rather than the commonalities, and, at least at the level of elite opinion, these differences have yet to subside.</a:t>
            </a:r>
            <a:endParaRPr lang="en-US" altLang="en-US" sz="831" dirty="0"/>
          </a:p>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There is a wide range of opinion among conservative foreign policy experts over the wisdom of President Donald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international approach. Nor do these opinions always fall along predictable factional lines. For example, there are GOP foreign policy realists who believe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international direction to be mostly sound, and GOP foreign policy realists who disagree.</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3</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There are neoconservatives who largely support the president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approach, and neoconservatives who do not.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4</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There are anti-interventionists who like the president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basic direction, and anti-interventionists who don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6"/>
              </a:rPr>
              <a:t>5</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Moreover, some of these differences go straight to the heart of the matter. Indeed, the entire history of the U.S. conservative intellectual movement, beginning in the 1950s, has in a way been a series of attempted purges, redefinitions, or excommunications of one view or another that were considered as being outside the permissible bounds.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7"/>
              </a:rPr>
              <a:t>6</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As it turns out, however, the great majority of conservative GOP</a:t>
            </a:r>
            <a:r>
              <a:rPr lang="en-US" altLang="en-US" sz="831" i="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i="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voters</a:t>
            </a:r>
            <a:r>
              <a:rPr lang="en-US" altLang="en-US" sz="831" i="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say they support the Trump administration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approach.</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8"/>
              </a:rPr>
              <a:t>7</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raises an interesting question: Can the intellectuals excommunicate the voters? Probably not.</a:t>
            </a:r>
            <a:endParaRPr lang="en-US" altLang="en-US" sz="831" dirty="0"/>
          </a:p>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What then is the role of conservative intellectuals in a populist era? One answer is to try and provide foreign policy recommendations and principles, and foster a deeper understanding of the issues, whether or not it is politically popular. Another is to listen to the concerns of conservative voters, in the realization the public may understand something that the intellectuals do not. It may even be possible to do both of these things at the same time. But regardless of which path is pursued, conservative intellectuals will first need to acknowledge that, as an empirical historical reality, there is more than one specific way of defining conservative foreign policy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and that the debate between these various options cannot be constructively advanced without first accepting the possibility of honest disagreement between intelligent people.</a:t>
            </a:r>
            <a:endParaRPr lang="en-US" altLang="en-US" sz="831" dirty="0"/>
          </a:p>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a:t>
            </a:r>
          </a:p>
        </p:txBody>
      </p:sp>
      <p:sp>
        <p:nvSpPr>
          <p:cNvPr id="5" name="Rectangle 4">
            <a:extLst>
              <a:ext uri="{FF2B5EF4-FFF2-40B4-BE49-F238E27FC236}">
                <a16:creationId xmlns:a16="http://schemas.microsoft.com/office/drawing/2014/main" id="{2E4E9E8C-E39A-42CA-9A4A-3185ACC1D6AE}"/>
              </a:ext>
            </a:extLst>
          </p:cNvPr>
          <p:cNvSpPr/>
          <p:nvPr/>
        </p:nvSpPr>
        <p:spPr>
          <a:xfrm>
            <a:off x="3827585" y="316523"/>
            <a:ext cx="4484077" cy="475771"/>
          </a:xfrm>
          <a:prstGeom prst="rect">
            <a:avLst/>
          </a:prstGeom>
        </p:spPr>
        <p:txBody>
          <a:bodyPr wrap="square">
            <a:spAutoFit/>
          </a:bodyPr>
          <a:lstStyle/>
          <a:p>
            <a:pPr lvl="0" eaLnBrk="0" fontAlgn="base" hangingPunct="0">
              <a:spcBef>
                <a:spcPct val="0"/>
              </a:spcBef>
              <a:spcAft>
                <a:spcPct val="0"/>
              </a:spcAft>
            </a:pPr>
            <a:r>
              <a:rPr lang="en-US" altLang="en-US" sz="1246"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future of conservative foreign policy</a:t>
            </a:r>
            <a:endParaRPr lang="en-US" altLang="en-US" sz="1246" dirty="0"/>
          </a:p>
          <a:p>
            <a:pPr lvl="0" eaLnBrk="0" fontAlgn="base" hangingPunct="0">
              <a:spcBef>
                <a:spcPct val="0"/>
              </a:spcBef>
              <a:spcAft>
                <a:spcPct val="0"/>
              </a:spcAft>
            </a:pPr>
            <a:r>
              <a:rPr lang="en-US" altLang="en-US" sz="1246"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Colin Dueck</a:t>
            </a:r>
            <a:r>
              <a:rPr lang="en-US" altLang="en-US" sz="1246"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1246"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t>
            </a:r>
            <a:r>
              <a:rPr lang="en-US" altLang="en-US" sz="1246"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1246" i="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Texas National Security Review</a:t>
            </a:r>
            <a:endParaRPr lang="en-US" altLang="en-US" sz="1246" dirty="0"/>
          </a:p>
        </p:txBody>
      </p:sp>
    </p:spTree>
    <p:extLst>
      <p:ext uri="{BB962C8B-B14F-4D97-AF65-F5344CB8AC3E}">
        <p14:creationId xmlns:p14="http://schemas.microsoft.com/office/powerpoint/2010/main" val="2108088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71187-332F-4939-9E03-527A28600189}"/>
              </a:ext>
            </a:extLst>
          </p:cNvPr>
          <p:cNvSpPr/>
          <p:nvPr/>
        </p:nvSpPr>
        <p:spPr>
          <a:xfrm>
            <a:off x="3970774" y="820687"/>
            <a:ext cx="4250453" cy="4695131"/>
          </a:xfrm>
          <a:prstGeom prst="rect">
            <a:avLst/>
          </a:prstGeom>
        </p:spPr>
        <p:txBody>
          <a:bodyPr wrap="square">
            <a:spAutoFit/>
          </a:bodyPr>
          <a:lstStyle/>
          <a:p>
            <a:pPr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 is in this spirit that the</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i="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Texas National Security Review</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convenes this particular roundtable, drawing from a wide range of notable foreign policy voices on this topic. Our contributors each represent their own distinct point of view, offering analysis, predictions, and/or recommendations of their own. The purpose of this opening essay is not to offer a thunderous statement about what conservative foreign policy should or will be. Rather, it is simply to prompt and provoke broader discussion and debate, by pointing out certain historical patterns, current tendencies, and possible future directions.</a:t>
            </a:r>
          </a:p>
          <a:p>
            <a:pPr lvl="0" eaLnBrk="0" fontAlgn="base" hangingPunct="0">
              <a:spcBef>
                <a:spcPct val="0"/>
              </a:spcBef>
              <a:spcAft>
                <a:spcPct val="0"/>
              </a:spcAft>
            </a:pPr>
            <a:endPar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endParaRPr>
          </a:p>
          <a:p>
            <a:pPr lvl="0" eaLnBrk="0" fontAlgn="base" hangingPunct="0">
              <a:spcBef>
                <a:spcPct val="0"/>
              </a:spcBef>
              <a:spcAft>
                <a:spcPct val="0"/>
              </a:spcAft>
            </a:pPr>
            <a:endPar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endParaRPr>
          </a:p>
          <a:p>
            <a:pPr lvl="0" eaLnBrk="0" fontAlgn="base" hangingPunct="0">
              <a:spcBef>
                <a:spcPct val="0"/>
              </a:spcBef>
              <a:spcAft>
                <a:spcPct val="0"/>
              </a:spcAft>
            </a:pPr>
            <a:r>
              <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Past examples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Any judgment on the future of conservative foreign policy necessarily rests upon a judgement regarding both its past and its present. Conservatism in America is not identical with the Republican Party, but over a period of many years it has become more closely associated with it. The GOP has been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more rightward political party going back at least to Franklin D. Roosevelt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New Deal era, if not earlier, and social or cultural traditionalism has since been layered on as an added point of difference with Democrats.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8</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To discuss conservative foreign policy over the past century is, therefore, to discuss Republican foreign policy.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9</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And here, conservatives have more than one historical model upon which to draw. These models tend to focus on differing presidencies, but are not limited to them. Or, to put it another way, when reviewing the history of conservative foreign policy one must ask: What past U.S. foreign policy leaders are today</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conservatives supposed to emulate? Ronald Reagan? Either Bush presidency? Richard Nixon? Dwight Eisenhower? Or should future conservatives look to even earlier examples of a more detached U.S. approach?</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Conservatism as a self-conscious intellectual-political movement within the United States only coalesced after World War II, under the leadership of public figures such as William F. Buckley.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10</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But of course a range of recognizably conservative U.S. foreign policy options existed long before that. In the 1920s, for example, Republican presidents from Warren Harding to Herbert Hoover pursued an international approach based upon U.S. economic nationalism together with strict limitations against American military commitments overseas.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11</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approach had certain serious, inherent weaknesses, but was politically very popular in its day.</a:t>
            </a:r>
            <a:endParaRPr lang="en-US" altLang="en-US" sz="831" dirty="0"/>
          </a:p>
        </p:txBody>
      </p:sp>
    </p:spTree>
    <p:extLst>
      <p:ext uri="{BB962C8B-B14F-4D97-AF65-F5344CB8AC3E}">
        <p14:creationId xmlns:p14="http://schemas.microsoft.com/office/powerpoint/2010/main" val="1683465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72DCB-EA3D-4942-A858-88B7470E6BDB}"/>
              </a:ext>
            </a:extLst>
          </p:cNvPr>
          <p:cNvSpPr/>
          <p:nvPr/>
        </p:nvSpPr>
        <p:spPr>
          <a:xfrm>
            <a:off x="4012224" y="904048"/>
            <a:ext cx="4167553" cy="5206554"/>
          </a:xfrm>
          <a:prstGeom prst="rect">
            <a:avLst/>
          </a:prstGeom>
        </p:spPr>
        <p:txBody>
          <a:bodyPr wrap="square">
            <a:spAutoFit/>
          </a:bodyPr>
          <a:lstStyle/>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Congressional Republicans such as Sen. Robert Taft (R-OH) argued for the continuation of a non-interventionist approach well into World War II.</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12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An opposing faction of Republican internationalists rose to prominence during the great foreign policy debate of 1940</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41, calling for increased U.S. aid to Great Britain to help fight Nazi Germany. The Japanese attack on Pearl Harbor, and Hitler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declaration of war on the United States, ended that particular debate. But Taft and other Midwestern conservatives continued to favor limitations on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postwar international commitments, even as the Soviet Union advanced its influence over Eastern Europe during and after Hitler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defeat.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13</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Many GOP conservatives remained profoundly skeptical of the need for broad, expansive multilateral commitments in the late 1940s. It was only a fierce anti-Communism that convinced these Republicans of the need to adopt a forward strategic posture. Taft himself outlined an alternative foreign policy strategy in 1950</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51, one that emphasized U.S. airpower and anti-Communist rollback, rather than indefinite containment via major American commitments on land.</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14</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Eisenhower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Taft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opponent for the 1952 Republican nomination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did not entirely disagree with this emphasis. But both as candidate and as president, Eisenhower combined it with underlying reassurances to U.S. allies. It was under Eisenhower that most American conservatives became reconciled, in practical terms, to a genuinely global U.S. foreign policy role.</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15</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Republican right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acceptance of a forward U.S. role in combatting Communism did not indicate a full acceptance of the liberal internationalist policy menu. Far from it. Early Cold War conservatives such as Buckley and Sen. Barry Goldwater (R-AZ) argued for rollback rather than containment, U.S. national sovereignty rather than multilateral institutions, and U.S. military strength rather than foreign economic aid programs.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6"/>
              </a:rPr>
              <a:t>16</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Goldwater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capture of the 1964 Republican nomination, along with his subsequent general election defeat, revealed the political weight of these arguments on the right, as well as a continuing inability to win the presidency itself.</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wake of the Vietnam War, Nixon, with his adviser Henry Kissinger, offered a very different conservative foreign policy approach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one based upon great power balancing, realpolitik, and limited U.S. retrenchment alongside tactical bolstering of American positions.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7"/>
              </a:rPr>
              <a:t>17</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approach had some practical successes, but, in turn, invited its own critique from both left and right. By the mid-1970s, a growing number of conservatives felt that superpower d</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é</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tente had benefitted the Soviet Union more than the United States. California Gov. Ronald Reagan became the leading spokesman for this critique, adding his own criticisms as well.</a:t>
            </a:r>
            <a:endParaRPr lang="en-US" altLang="en-US" sz="831" dirty="0"/>
          </a:p>
        </p:txBody>
      </p:sp>
    </p:spTree>
    <p:extLst>
      <p:ext uri="{BB962C8B-B14F-4D97-AF65-F5344CB8AC3E}">
        <p14:creationId xmlns:p14="http://schemas.microsoft.com/office/powerpoint/2010/main" val="2241080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619CF-F9D1-4B96-B817-FBBD673F165A}"/>
              </a:ext>
            </a:extLst>
          </p:cNvPr>
          <p:cNvSpPr/>
          <p:nvPr/>
        </p:nvSpPr>
        <p:spPr>
          <a:xfrm>
            <a:off x="3993383" y="835584"/>
            <a:ext cx="4205235" cy="4695131"/>
          </a:xfrm>
          <a:prstGeom prst="rect">
            <a:avLst/>
          </a:prstGeom>
        </p:spPr>
        <p:txBody>
          <a:bodyPr wrap="square">
            <a:spAutoFit/>
          </a:bodyPr>
          <a:lstStyle/>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Reagan was a heartfelt anti-Communist hawk who recoiled from the concept of mutual assured destruction, while believing that the Soviet Union had unappreciated vulnerabilities.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18</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After winning the presidency in 1980, he pursued an energetic strategy to pressure the Soviet Union and its allies, openly proclaiming the superiority of the democratic model. At the same time, in practice, Reagan was very careful not to overextend U.S. forces in direct, protracted, large-scale warfare.</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19</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end, his anti-Soviet pressure campaign succeeded, allowing George H.W. Bush to manage the Cold War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denouement with impressive professionalism and skill.</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20</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For conservatives, the collapse of international Communism opened up the possibility of completely new directions in U.S. foreign policy. Former Nixon speechwriter Pat Buchanan, in particular, called for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 new nationalism</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through a series of presidential campaigns emphasizing trade protection, immigration restriction, military non-intervention, and an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America first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approach.</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21</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short term, however, broad satisfaction with the GOP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performance in the Cold War seemed to argue for the maintenance of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international leadership role. Buchanan would foretell more long-term trends.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Texas Gov. George W. Bush, in his campaign for the presidency in 2000, ran well within the mainstream conservative approach at that time, emphasizing U.S. military strength, international alliances, free trade agreements, and the dangers of nation-building exercises overseas.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6"/>
              </a:rPr>
              <a:t>22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But after the terrorist attacks of Sept. 11, 2001, Bush became convinced of the need for a U.S. policy shift in the direction of assertive counter-terrorism efforts, preventive counter-proliferation strikes, and a Middle East freedom agenda centered on the invasion and democratization of Saddam Hussein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Iraq. Bush brought most American conservatives along with him in this shift, despite increased discontent during the course of his second term.</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One provisional conclusion to draw from the above examples is that every single Republican president has struck a somewhat different balance between national versus international concerns, realist versus idealist approaches, and interventionist versus non-interventionist tendencies, each defined according to the circumstances of the moment. And past Republican presidents have had a remarkable ability in this way to rework the very definition of American conservatism on foreign policy issues, by bringing their party along with them.</a:t>
            </a:r>
            <a:endParaRPr lang="en-US" altLang="en-US" sz="831" dirty="0"/>
          </a:p>
        </p:txBody>
      </p:sp>
    </p:spTree>
    <p:extLst>
      <p:ext uri="{BB962C8B-B14F-4D97-AF65-F5344CB8AC3E}">
        <p14:creationId xmlns:p14="http://schemas.microsoft.com/office/powerpoint/2010/main" val="2347221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977436" y="187804"/>
            <a:ext cx="79938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rtl="1"/>
            <a:r>
              <a:rPr kumimoji="0" lang="he-IL" altLang="he-IL" sz="3600" b="1" i="0" u="none" strike="noStrike" cap="none" normalizeH="0" baseline="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מתווה – אחריות</a:t>
            </a:r>
            <a:r>
              <a:rPr kumimoji="0" lang="he-IL" altLang="he-IL" sz="3600" b="1" i="0" u="none" strike="noStrike" cap="none" normalizeH="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 תיאום </a:t>
            </a:r>
            <a:r>
              <a:rPr kumimoji="0" lang="en-US" altLang="he-IL" sz="3600" b="1" i="0" u="none" strike="noStrike" cap="none" normalizeH="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JINSA</a:t>
            </a:r>
            <a:endParaRPr lang="en-US" altLang="he-IL" sz="3600" b="1"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grpSp>
        <p:nvGrpSpPr>
          <p:cNvPr id="3" name="קבוצה 2"/>
          <p:cNvGrpSpPr/>
          <p:nvPr/>
        </p:nvGrpSpPr>
        <p:grpSpPr>
          <a:xfrm>
            <a:off x="216649" y="838504"/>
            <a:ext cx="11398400" cy="5623050"/>
            <a:chOff x="6212574" y="876604"/>
            <a:chExt cx="5859977" cy="4252967"/>
          </a:xfrm>
        </p:grpSpPr>
        <p:sp>
          <p:nvSpPr>
            <p:cNvPr id="4" name="מלבן 3"/>
            <p:cNvSpPr/>
            <p:nvPr/>
          </p:nvSpPr>
          <p:spPr>
            <a:xfrm>
              <a:off x="6248099" y="1534271"/>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en-US"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5" name="מלבן 4"/>
            <p:cNvSpPr/>
            <p:nvPr/>
          </p:nvSpPr>
          <p:spPr>
            <a:xfrm>
              <a:off x="7424910"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6" name="מלבן 5"/>
            <p:cNvSpPr/>
            <p:nvPr/>
          </p:nvSpPr>
          <p:spPr>
            <a:xfrm>
              <a:off x="8601721"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eaLnBrk="0" fontAlgn="base" hangingPunct="0">
                <a:spcBef>
                  <a:spcPct val="0"/>
                </a:spcBef>
                <a:spcAft>
                  <a:spcPct val="0"/>
                </a:spcAft>
              </a:pPr>
              <a:endParaRPr lang="he-IL"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7" name="מלבן 6"/>
            <p:cNvSpPr/>
            <p:nvPr/>
          </p:nvSpPr>
          <p:spPr>
            <a:xfrm>
              <a:off x="9778531"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8" name="מלבן 7"/>
            <p:cNvSpPr/>
            <p:nvPr/>
          </p:nvSpPr>
          <p:spPr>
            <a:xfrm>
              <a:off x="10979689" y="1550349"/>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1" name="מלבן 10"/>
            <p:cNvSpPr/>
            <p:nvPr/>
          </p:nvSpPr>
          <p:spPr>
            <a:xfrm>
              <a:off x="6272447"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2" name="מלבן 11"/>
            <p:cNvSpPr/>
            <p:nvPr/>
          </p:nvSpPr>
          <p:spPr>
            <a:xfrm>
              <a:off x="7449257"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spcBef>
                  <a:spcPct val="0"/>
                </a:spcBef>
                <a:spcAft>
                  <a:spcPct val="0"/>
                </a:spcAft>
              </a:pPr>
              <a:endParaRPr lang="en-US" sz="20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3" name="מלבן 12"/>
            <p:cNvSpPr/>
            <p:nvPr/>
          </p:nvSpPr>
          <p:spPr>
            <a:xfrm>
              <a:off x="8626068"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4" name="מלבן 13"/>
            <p:cNvSpPr/>
            <p:nvPr/>
          </p:nvSpPr>
          <p:spPr>
            <a:xfrm>
              <a:off x="9802879"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24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חופשי</a:t>
              </a:r>
              <a:endParaRPr lang="he-IL" sz="2400" dirty="0">
                <a:latin typeface="Lucida Sans Unicode" panose="020B0602030504020204" pitchFamily="34" charset="0"/>
                <a:cs typeface="Lucida Sans Unicode" panose="020B0602030504020204" pitchFamily="34" charset="0"/>
              </a:endParaRPr>
            </a:p>
          </p:txBody>
        </p:sp>
        <p:sp>
          <p:nvSpPr>
            <p:cNvPr id="15" name="מלבן 14"/>
            <p:cNvSpPr/>
            <p:nvPr/>
          </p:nvSpPr>
          <p:spPr>
            <a:xfrm>
              <a:off x="10979689" y="3905479"/>
              <a:ext cx="1092862" cy="122409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pic>
          <p:nvPicPr>
            <p:cNvPr id="20"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1714" y="876604"/>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380" y="929236"/>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1641" y="92108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0391" y="92108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4152"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138" y="3267861"/>
              <a:ext cx="291577" cy="6674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6663"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6903"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מלבן 27"/>
            <p:cNvSpPr/>
            <p:nvPr/>
          </p:nvSpPr>
          <p:spPr>
            <a:xfrm>
              <a:off x="10984695" y="1040572"/>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א' – 27/10</a:t>
              </a:r>
              <a:endParaRPr lang="he-IL" sz="1050" b="1" u="sng" dirty="0"/>
            </a:p>
          </p:txBody>
        </p:sp>
        <p:pic>
          <p:nvPicPr>
            <p:cNvPr id="17" name="Picture 5" descr="A close up of a logo&#10;&#10;Description generated with very high 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1438" flipH="1">
              <a:off x="11444666" y="1030096"/>
              <a:ext cx="587877" cy="3611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מלבן 28"/>
            <p:cNvSpPr/>
            <p:nvPr/>
          </p:nvSpPr>
          <p:spPr>
            <a:xfrm>
              <a:off x="9785798" y="1031484"/>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ב' – 28/10</a:t>
              </a:r>
              <a:endParaRPr lang="he-IL" sz="1050" b="1" u="sng" dirty="0"/>
            </a:p>
          </p:txBody>
        </p:sp>
        <p:sp>
          <p:nvSpPr>
            <p:cNvPr id="30" name="מלבן 29"/>
            <p:cNvSpPr/>
            <p:nvPr/>
          </p:nvSpPr>
          <p:spPr>
            <a:xfrm>
              <a:off x="8601721" y="1020123"/>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ג' – 29/10</a:t>
              </a:r>
              <a:endParaRPr lang="he-IL" sz="1050" b="1" u="sng" dirty="0"/>
            </a:p>
          </p:txBody>
        </p:sp>
        <p:sp>
          <p:nvSpPr>
            <p:cNvPr id="31" name="מלבן 30"/>
            <p:cNvSpPr/>
            <p:nvPr/>
          </p:nvSpPr>
          <p:spPr>
            <a:xfrm>
              <a:off x="7429864" y="1031484"/>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ד' – 30/10</a:t>
              </a:r>
              <a:endParaRPr lang="he-IL" sz="1050" b="1" u="sng" dirty="0"/>
            </a:p>
          </p:txBody>
        </p:sp>
        <p:sp>
          <p:nvSpPr>
            <p:cNvPr id="32" name="מלבן 31"/>
            <p:cNvSpPr/>
            <p:nvPr/>
          </p:nvSpPr>
          <p:spPr>
            <a:xfrm>
              <a:off x="6248100" y="984654"/>
              <a:ext cx="780405" cy="51884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ה' – 31/10</a:t>
              </a:r>
              <a:endParaRPr lang="he-IL" sz="1050" b="1" u="sng" dirty="0"/>
            </a:p>
          </p:txBody>
        </p:sp>
        <p:sp>
          <p:nvSpPr>
            <p:cNvPr id="33" name="מלבן 32"/>
            <p:cNvSpPr/>
            <p:nvPr/>
          </p:nvSpPr>
          <p:spPr>
            <a:xfrm>
              <a:off x="10989454" y="3409311"/>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ו'  - 1/11</a:t>
              </a:r>
              <a:endParaRPr lang="he-IL" sz="1050" b="1" u="sng" dirty="0"/>
            </a:p>
          </p:txBody>
        </p:sp>
        <p:sp>
          <p:nvSpPr>
            <p:cNvPr id="34" name="מלבן 33"/>
            <p:cNvSpPr/>
            <p:nvPr/>
          </p:nvSpPr>
          <p:spPr>
            <a:xfrm>
              <a:off x="9810146" y="3409311"/>
              <a:ext cx="1048037"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שבת – 2/11</a:t>
              </a:r>
              <a:endParaRPr lang="he-IL" sz="1050" b="1" u="sng" dirty="0"/>
            </a:p>
          </p:txBody>
        </p:sp>
        <p:sp>
          <p:nvSpPr>
            <p:cNvPr id="35" name="מלבן 34"/>
            <p:cNvSpPr/>
            <p:nvPr/>
          </p:nvSpPr>
          <p:spPr>
            <a:xfrm>
              <a:off x="8626069" y="3397950"/>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א' – 3/11</a:t>
              </a:r>
              <a:endParaRPr lang="he-IL" sz="1050" b="1" u="sng" dirty="0"/>
            </a:p>
          </p:txBody>
        </p:sp>
        <p:sp>
          <p:nvSpPr>
            <p:cNvPr id="36" name="מלבן 35"/>
            <p:cNvSpPr/>
            <p:nvPr/>
          </p:nvSpPr>
          <p:spPr>
            <a:xfrm>
              <a:off x="7454212" y="3409311"/>
              <a:ext cx="731161"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ב' – 4/11</a:t>
              </a:r>
              <a:endParaRPr lang="he-IL" sz="1050" b="1" u="sng" dirty="0"/>
            </a:p>
          </p:txBody>
        </p:sp>
        <p:sp>
          <p:nvSpPr>
            <p:cNvPr id="37" name="מלבן 36"/>
            <p:cNvSpPr/>
            <p:nvPr/>
          </p:nvSpPr>
          <p:spPr>
            <a:xfrm>
              <a:off x="6272448" y="3362480"/>
              <a:ext cx="697444" cy="49839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ג' – 5/11</a:t>
              </a:r>
              <a:endParaRPr lang="he-IL" sz="1050" b="1" u="sng" dirty="0"/>
            </a:p>
          </p:txBody>
        </p:sp>
        <p:pic>
          <p:nvPicPr>
            <p:cNvPr id="19" name="Picture 5" descr="A close up of a logo&#10;&#10;Description generated with very high confid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00006" flipH="1">
              <a:off x="6212574" y="3255372"/>
              <a:ext cx="287014" cy="2546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Left Arrow 39"/>
          <p:cNvSpPr/>
          <p:nvPr/>
        </p:nvSpPr>
        <p:spPr>
          <a:xfrm>
            <a:off x="4936897" y="3281927"/>
            <a:ext cx="6613626" cy="733663"/>
          </a:xfrm>
          <a:prstGeom prst="leftArrow">
            <a:avLst>
              <a:gd name="adj1" fmla="val 50000"/>
              <a:gd name="adj2" fmla="val 109350"/>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u="sng" dirty="0">
                <a:latin typeface="Lucida Sans Unicode" panose="020B0602030504020204" pitchFamily="34" charset="0"/>
                <a:ea typeface="Adobe Kaiti Std R" panose="02020400000000000000" pitchFamily="18" charset="-128"/>
                <a:cs typeface="Lucida Sans Unicode" panose="020B0602030504020204" pitchFamily="34" charset="0"/>
              </a:rPr>
              <a:t>חטיבה 1</a:t>
            </a:r>
            <a:r>
              <a:rPr lang="he-IL" dirty="0">
                <a:latin typeface="Lucida Sans Unicode" panose="020B0602030504020204" pitchFamily="34" charset="0"/>
                <a:ea typeface="Adobe Kaiti Std R" panose="02020400000000000000" pitchFamily="18" charset="-128"/>
                <a:cs typeface="Lucida Sans Unicode" panose="020B0602030504020204" pitchFamily="34" charset="0"/>
              </a:rPr>
              <a:t>: המערכת האמריקנית </a:t>
            </a:r>
          </a:p>
        </p:txBody>
      </p:sp>
      <p:sp>
        <p:nvSpPr>
          <p:cNvPr id="41" name="Left Arrow 40"/>
          <p:cNvSpPr/>
          <p:nvPr/>
        </p:nvSpPr>
        <p:spPr>
          <a:xfrm>
            <a:off x="247015" y="3304554"/>
            <a:ext cx="4369945" cy="733663"/>
          </a:xfrm>
          <a:prstGeom prst="leftArrow">
            <a:avLst>
              <a:gd name="adj1" fmla="val 50000"/>
              <a:gd name="adj2" fmla="val 109350"/>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u="sng" dirty="0">
                <a:latin typeface="Lucida Sans Unicode" panose="020B0602030504020204" pitchFamily="34" charset="0"/>
                <a:ea typeface="Adobe Kaiti Std R" panose="02020400000000000000" pitchFamily="18" charset="-128"/>
                <a:cs typeface="Lucida Sans Unicode" panose="020B0602030504020204" pitchFamily="34" charset="0"/>
              </a:rPr>
              <a:t>חטיבה 2</a:t>
            </a:r>
            <a:r>
              <a:rPr lang="he-IL" dirty="0">
                <a:latin typeface="Lucida Sans Unicode" panose="020B0602030504020204" pitchFamily="34" charset="0"/>
                <a:ea typeface="Adobe Kaiti Std R" panose="02020400000000000000" pitchFamily="18" charset="-128"/>
                <a:cs typeface="Lucida Sans Unicode" panose="020B0602030504020204" pitchFamily="34" charset="0"/>
              </a:rPr>
              <a:t>: האסטרטגיה האמריקנית </a:t>
            </a:r>
          </a:p>
        </p:txBody>
      </p:sp>
      <p:sp>
        <p:nvSpPr>
          <p:cNvPr id="43" name="Left Arrow 42"/>
          <p:cNvSpPr/>
          <p:nvPr/>
        </p:nvSpPr>
        <p:spPr>
          <a:xfrm>
            <a:off x="191575" y="6148358"/>
            <a:ext cx="4576558" cy="733663"/>
          </a:xfrm>
          <a:prstGeom prst="leftArrow">
            <a:avLst>
              <a:gd name="adj1" fmla="val 50000"/>
              <a:gd name="adj2" fmla="val 87588"/>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u="sng" dirty="0">
                <a:latin typeface="Lucida Sans Unicode" panose="020B0602030504020204" pitchFamily="34" charset="0"/>
                <a:ea typeface="Adobe Kaiti Std R" panose="02020400000000000000" pitchFamily="18" charset="-128"/>
                <a:cs typeface="Lucida Sans Unicode" panose="020B0602030504020204" pitchFamily="34" charset="0"/>
              </a:rPr>
              <a:t>חטיבה 3</a:t>
            </a:r>
            <a:r>
              <a:rPr lang="he-IL" dirty="0">
                <a:latin typeface="Lucida Sans Unicode" panose="020B0602030504020204" pitchFamily="34" charset="0"/>
                <a:ea typeface="Adobe Kaiti Std R" panose="02020400000000000000" pitchFamily="18" charset="-128"/>
                <a:cs typeface="Lucida Sans Unicode" panose="020B0602030504020204" pitchFamily="34" charset="0"/>
              </a:rPr>
              <a:t>: יחסי ישראל – ארה"ב </a:t>
            </a:r>
          </a:p>
        </p:txBody>
      </p:sp>
      <p:sp>
        <p:nvSpPr>
          <p:cNvPr id="10" name="Rectangle 9"/>
          <p:cNvSpPr/>
          <p:nvPr/>
        </p:nvSpPr>
        <p:spPr>
          <a:xfrm>
            <a:off x="9652000" y="1832594"/>
            <a:ext cx="1869496" cy="249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נחיתה בוושינגטון</a:t>
            </a:r>
          </a:p>
        </p:txBody>
      </p:sp>
      <p:sp>
        <p:nvSpPr>
          <p:cNvPr id="44" name="Rectangle 43"/>
          <p:cNvSpPr/>
          <p:nvPr/>
        </p:nvSpPr>
        <p:spPr>
          <a:xfrm>
            <a:off x="9657058" y="2143965"/>
            <a:ext cx="1869496" cy="249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שיחת פתיחה ומבוא</a:t>
            </a:r>
          </a:p>
        </p:txBody>
      </p:sp>
      <p:sp>
        <p:nvSpPr>
          <p:cNvPr id="45" name="Rectangle 44"/>
          <p:cNvSpPr/>
          <p:nvPr/>
        </p:nvSpPr>
        <p:spPr>
          <a:xfrm>
            <a:off x="9652000" y="2948910"/>
            <a:ext cx="1869496" cy="3773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תרבות – ספורט </a:t>
            </a:r>
          </a:p>
        </p:txBody>
      </p:sp>
      <p:sp>
        <p:nvSpPr>
          <p:cNvPr id="46" name="Rectangle 45"/>
          <p:cNvSpPr/>
          <p:nvPr/>
        </p:nvSpPr>
        <p:spPr>
          <a:xfrm>
            <a:off x="7328378" y="1864284"/>
            <a:ext cx="1869496" cy="2967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הרשות המחוקקת</a:t>
            </a:r>
          </a:p>
        </p:txBody>
      </p:sp>
      <p:sp>
        <p:nvSpPr>
          <p:cNvPr id="47" name="Rectangle 46"/>
          <p:cNvSpPr/>
          <p:nvPr/>
        </p:nvSpPr>
        <p:spPr>
          <a:xfrm>
            <a:off x="7308962" y="2693788"/>
            <a:ext cx="1869496" cy="3184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1600" dirty="0"/>
              <a:t>סיור בגבעת הקפיטול</a:t>
            </a:r>
          </a:p>
        </p:txBody>
      </p:sp>
      <p:sp>
        <p:nvSpPr>
          <p:cNvPr id="48" name="Rectangle 47"/>
          <p:cNvSpPr/>
          <p:nvPr/>
        </p:nvSpPr>
        <p:spPr>
          <a:xfrm>
            <a:off x="7308962" y="2224981"/>
            <a:ext cx="1888912"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מוסד הנשיאות והיררכיה אמריקנית</a:t>
            </a:r>
          </a:p>
        </p:txBody>
      </p:sp>
      <p:sp>
        <p:nvSpPr>
          <p:cNvPr id="49" name="Rectangle 48"/>
          <p:cNvSpPr/>
          <p:nvPr/>
        </p:nvSpPr>
        <p:spPr>
          <a:xfrm>
            <a:off x="5019800" y="1883387"/>
            <a:ext cx="1869496" cy="2585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המערכת הביטחונית</a:t>
            </a:r>
          </a:p>
        </p:txBody>
      </p:sp>
      <p:sp>
        <p:nvSpPr>
          <p:cNvPr id="50" name="Rectangle 49"/>
          <p:cNvSpPr/>
          <p:nvPr/>
        </p:nvSpPr>
        <p:spPr>
          <a:xfrm>
            <a:off x="5019800" y="2195748"/>
            <a:ext cx="1869496" cy="2586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מערכת "החוץ"</a:t>
            </a:r>
          </a:p>
        </p:txBody>
      </p:sp>
      <p:sp>
        <p:nvSpPr>
          <p:cNvPr id="51" name="Rectangle 50"/>
          <p:cNvSpPr/>
          <p:nvPr/>
        </p:nvSpPr>
        <p:spPr>
          <a:xfrm>
            <a:off x="5039331" y="2969432"/>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מקרה בוחן: תהליכי קבלת ההחלטות</a:t>
            </a:r>
          </a:p>
        </p:txBody>
      </p:sp>
      <p:sp>
        <p:nvSpPr>
          <p:cNvPr id="53" name="Rectangle 52"/>
          <p:cNvSpPr/>
          <p:nvPr/>
        </p:nvSpPr>
        <p:spPr>
          <a:xfrm>
            <a:off x="2747921" y="1874936"/>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יחסי החוץ  - סין, רוסיה</a:t>
            </a:r>
          </a:p>
        </p:txBody>
      </p:sp>
      <p:sp>
        <p:nvSpPr>
          <p:cNvPr id="16" name="Rectangle 15"/>
          <p:cNvSpPr/>
          <p:nvPr/>
        </p:nvSpPr>
        <p:spPr>
          <a:xfrm>
            <a:off x="476041" y="1864283"/>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עליונות צבאית – ביקור ב </a:t>
            </a:r>
            <a:r>
              <a:rPr lang="en-US" dirty="0"/>
              <a:t>DARPA</a:t>
            </a:r>
          </a:p>
        </p:txBody>
      </p:sp>
      <p:sp>
        <p:nvSpPr>
          <p:cNvPr id="54" name="Rectangle 53"/>
          <p:cNvSpPr/>
          <p:nvPr/>
        </p:nvSpPr>
        <p:spPr>
          <a:xfrm>
            <a:off x="2747921" y="2364901"/>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החברה בארה"ב</a:t>
            </a:r>
          </a:p>
        </p:txBody>
      </p:sp>
      <p:sp>
        <p:nvSpPr>
          <p:cNvPr id="55" name="Rectangle 54"/>
          <p:cNvSpPr/>
          <p:nvPr/>
        </p:nvSpPr>
        <p:spPr>
          <a:xfrm>
            <a:off x="9652000" y="4997377"/>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סיור שכונות בוושינגטון</a:t>
            </a:r>
            <a:endParaRPr lang="en-US" dirty="0"/>
          </a:p>
        </p:txBody>
      </p:sp>
      <p:sp>
        <p:nvSpPr>
          <p:cNvPr id="56" name="Rectangle 55"/>
          <p:cNvSpPr/>
          <p:nvPr/>
        </p:nvSpPr>
        <p:spPr>
          <a:xfrm>
            <a:off x="461239" y="2364901"/>
            <a:ext cx="1893602"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המנוע הכלכלי – חברת היי-טק? </a:t>
            </a:r>
          </a:p>
        </p:txBody>
      </p:sp>
      <p:sp>
        <p:nvSpPr>
          <p:cNvPr id="57" name="Rectangle 56"/>
          <p:cNvSpPr/>
          <p:nvPr/>
        </p:nvSpPr>
        <p:spPr>
          <a:xfrm>
            <a:off x="2747464" y="2894584"/>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מוזיאון האפרו-אמריקני </a:t>
            </a:r>
          </a:p>
        </p:txBody>
      </p:sp>
      <p:sp>
        <p:nvSpPr>
          <p:cNvPr id="58" name="Rectangle 57"/>
          <p:cNvSpPr/>
          <p:nvPr/>
        </p:nvSpPr>
        <p:spPr>
          <a:xfrm>
            <a:off x="9646172" y="5523961"/>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מקרה בוחן: פעילות צבאית במפרץ</a:t>
            </a:r>
          </a:p>
        </p:txBody>
      </p:sp>
      <p:sp>
        <p:nvSpPr>
          <p:cNvPr id="59" name="Rectangle 58"/>
          <p:cNvSpPr/>
          <p:nvPr/>
        </p:nvSpPr>
        <p:spPr>
          <a:xfrm>
            <a:off x="461238" y="2859633"/>
            <a:ext cx="1902907"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סקירה אסטרטגית עמוקה - בכיר</a:t>
            </a:r>
          </a:p>
        </p:txBody>
      </p:sp>
      <p:sp>
        <p:nvSpPr>
          <p:cNvPr id="60" name="Rectangle 59"/>
          <p:cNvSpPr/>
          <p:nvPr/>
        </p:nvSpPr>
        <p:spPr>
          <a:xfrm>
            <a:off x="495788" y="5483658"/>
            <a:ext cx="1866591" cy="505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סיום בהתאם לטיסה</a:t>
            </a:r>
            <a:endParaRPr lang="en-US" dirty="0"/>
          </a:p>
        </p:txBody>
      </p:sp>
      <p:sp>
        <p:nvSpPr>
          <p:cNvPr id="61" name="Rectangle 60"/>
          <p:cNvSpPr/>
          <p:nvPr/>
        </p:nvSpPr>
        <p:spPr>
          <a:xfrm>
            <a:off x="9670609" y="6029920"/>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תקשורת ודעת קהל</a:t>
            </a:r>
          </a:p>
        </p:txBody>
      </p:sp>
      <p:sp>
        <p:nvSpPr>
          <p:cNvPr id="42" name="Left Arrow 41"/>
          <p:cNvSpPr/>
          <p:nvPr/>
        </p:nvSpPr>
        <p:spPr>
          <a:xfrm>
            <a:off x="8984770" y="6282364"/>
            <a:ext cx="2565754" cy="611386"/>
          </a:xfrm>
          <a:prstGeom prst="leftArrow">
            <a:avLst>
              <a:gd name="adj1" fmla="val 50000"/>
              <a:gd name="adj2" fmla="val 95106"/>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sz="1400" u="sng" dirty="0">
                <a:latin typeface="Lucida Sans Unicode" panose="020B0602030504020204" pitchFamily="34" charset="0"/>
                <a:ea typeface="Adobe Kaiti Std R" panose="02020400000000000000" pitchFamily="18" charset="-128"/>
                <a:cs typeface="Lucida Sans Unicode" panose="020B0602030504020204" pitchFamily="34" charset="0"/>
              </a:rPr>
              <a:t>המשך חטיבה 2</a:t>
            </a:r>
            <a:endParaRPr lang="he-IL" sz="1400"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grpSp>
        <p:nvGrpSpPr>
          <p:cNvPr id="69" name="Group 68"/>
          <p:cNvGrpSpPr/>
          <p:nvPr/>
        </p:nvGrpSpPr>
        <p:grpSpPr>
          <a:xfrm>
            <a:off x="2770646" y="4953746"/>
            <a:ext cx="1888105" cy="1306413"/>
            <a:chOff x="2770646" y="4953746"/>
            <a:chExt cx="1888105" cy="1394922"/>
          </a:xfrm>
        </p:grpSpPr>
        <p:sp>
          <p:nvSpPr>
            <p:cNvPr id="62" name="Rectangle 61"/>
            <p:cNvSpPr/>
            <p:nvPr/>
          </p:nvSpPr>
          <p:spPr>
            <a:xfrm>
              <a:off x="2770646" y="5444924"/>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יחסי ישראל – בראי הממשל</a:t>
              </a:r>
            </a:p>
          </p:txBody>
        </p:sp>
        <p:sp>
          <p:nvSpPr>
            <p:cNvPr id="63" name="Rectangle 62"/>
            <p:cNvSpPr/>
            <p:nvPr/>
          </p:nvSpPr>
          <p:spPr>
            <a:xfrm>
              <a:off x="2770646" y="4953746"/>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יחסי ישראל – בראי החברה וארגונים</a:t>
              </a:r>
            </a:p>
          </p:txBody>
        </p:sp>
        <p:sp>
          <p:nvSpPr>
            <p:cNvPr id="64" name="Rectangle 63"/>
            <p:cNvSpPr/>
            <p:nvPr/>
          </p:nvSpPr>
          <p:spPr>
            <a:xfrm>
              <a:off x="2770646" y="5920505"/>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שו"ת עם השגריר</a:t>
              </a:r>
              <a:endParaRPr lang="en-US" dirty="0"/>
            </a:p>
          </p:txBody>
        </p:sp>
      </p:grpSp>
      <p:sp>
        <p:nvSpPr>
          <p:cNvPr id="66" name="Rectangle 65"/>
          <p:cNvSpPr/>
          <p:nvPr/>
        </p:nvSpPr>
        <p:spPr>
          <a:xfrm>
            <a:off x="495788" y="4928465"/>
            <a:ext cx="1869496" cy="509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מדיניות כלפי ישראל – ראי צבאי</a:t>
            </a:r>
          </a:p>
        </p:txBody>
      </p:sp>
      <p:grpSp>
        <p:nvGrpSpPr>
          <p:cNvPr id="18" name="Group 17"/>
          <p:cNvGrpSpPr/>
          <p:nvPr/>
        </p:nvGrpSpPr>
        <p:grpSpPr>
          <a:xfrm>
            <a:off x="5039331" y="4984903"/>
            <a:ext cx="1869496" cy="1297461"/>
            <a:chOff x="5039331" y="4984903"/>
            <a:chExt cx="1869496" cy="1543699"/>
          </a:xfrm>
        </p:grpSpPr>
        <p:sp>
          <p:nvSpPr>
            <p:cNvPr id="65" name="Rectangle 64"/>
            <p:cNvSpPr/>
            <p:nvPr/>
          </p:nvSpPr>
          <p:spPr>
            <a:xfrm>
              <a:off x="5039331" y="4984903"/>
              <a:ext cx="1869496" cy="5349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סיור </a:t>
              </a:r>
              <a:r>
                <a:rPr lang="he-IL" dirty="0" err="1"/>
                <a:t>בגטיסברג</a:t>
              </a:r>
              <a:r>
                <a:rPr lang="he-IL" dirty="0"/>
                <a:t> / </a:t>
              </a:r>
              <a:r>
                <a:rPr lang="he-IL" dirty="0" err="1"/>
                <a:t>ארלינגטון</a:t>
              </a:r>
              <a:endParaRPr lang="he-IL" dirty="0"/>
            </a:p>
          </p:txBody>
        </p:sp>
        <p:sp>
          <p:nvSpPr>
            <p:cNvPr id="67" name="Rectangle 66"/>
            <p:cNvSpPr/>
            <p:nvPr/>
          </p:nvSpPr>
          <p:spPr>
            <a:xfrm>
              <a:off x="5039331" y="5600711"/>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תרבות </a:t>
              </a:r>
            </a:p>
          </p:txBody>
        </p:sp>
        <p:sp>
          <p:nvSpPr>
            <p:cNvPr id="68" name="Rectangle 67"/>
            <p:cNvSpPr/>
            <p:nvPr/>
          </p:nvSpPr>
          <p:spPr>
            <a:xfrm>
              <a:off x="5039331" y="6096968"/>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קבלת פנים - ? </a:t>
              </a:r>
            </a:p>
          </p:txBody>
        </p:sp>
      </p:grpSp>
      <p:sp>
        <p:nvSpPr>
          <p:cNvPr id="70" name="Rectangle 69"/>
          <p:cNvSpPr/>
          <p:nvPr/>
        </p:nvSpPr>
        <p:spPr>
          <a:xfrm>
            <a:off x="9657058" y="2481045"/>
            <a:ext cx="1869496" cy="3773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מוזיאון </a:t>
            </a:r>
            <a:r>
              <a:rPr lang="he-IL" dirty="0" err="1"/>
              <a:t>ההיסטורה</a:t>
            </a:r>
            <a:endParaRPr lang="he-IL" dirty="0"/>
          </a:p>
        </p:txBody>
      </p:sp>
      <p:sp>
        <p:nvSpPr>
          <p:cNvPr id="71" name="Rectangle 70"/>
          <p:cNvSpPr/>
          <p:nvPr/>
        </p:nvSpPr>
        <p:spPr>
          <a:xfrm>
            <a:off x="7308962" y="3075450"/>
            <a:ext cx="1869496" cy="3184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1600" dirty="0"/>
              <a:t>סיור בבית הלבן</a:t>
            </a:r>
          </a:p>
        </p:txBody>
      </p:sp>
      <p:sp>
        <p:nvSpPr>
          <p:cNvPr id="72" name="Rectangle 71"/>
          <p:cNvSpPr/>
          <p:nvPr/>
        </p:nvSpPr>
        <p:spPr>
          <a:xfrm>
            <a:off x="5019800" y="2510656"/>
            <a:ext cx="1869496" cy="3726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סיור בפנטגון</a:t>
            </a:r>
          </a:p>
        </p:txBody>
      </p:sp>
    </p:spTree>
    <p:extLst>
      <p:ext uri="{BB962C8B-B14F-4D97-AF65-F5344CB8AC3E}">
        <p14:creationId xmlns:p14="http://schemas.microsoft.com/office/powerpoint/2010/main" val="29566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8BC403-0E7A-414A-B25E-E9DC2AE6A5DA}"/>
              </a:ext>
            </a:extLst>
          </p:cNvPr>
          <p:cNvSpPr/>
          <p:nvPr/>
        </p:nvSpPr>
        <p:spPr>
          <a:xfrm>
            <a:off x="3923001" y="252168"/>
            <a:ext cx="4246914" cy="6229398"/>
          </a:xfrm>
          <a:prstGeom prst="rect">
            <a:avLst/>
          </a:prstGeom>
        </p:spPr>
        <p:txBody>
          <a:bodyPr wrap="square">
            <a:spAutoFit/>
          </a:bodyPr>
          <a:lstStyle/>
          <a:p>
            <a:pPr eaLnBrk="0" fontAlgn="base" hangingPunct="0">
              <a:spcBef>
                <a:spcPct val="0"/>
              </a:spcBef>
              <a:spcAft>
                <a:spcPct val="0"/>
              </a:spcAft>
            </a:pPr>
            <a:r>
              <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Trump Phenomenon</a:t>
            </a:r>
            <a:endParaRPr lang="en-US" altLang="en-US" sz="831" dirty="0"/>
          </a:p>
          <a:p>
            <a:pPr eaLnBrk="0" fontAlgn="base" hangingPunct="0">
              <a:spcBef>
                <a:spcPct val="0"/>
              </a:spcBef>
              <a:spcAft>
                <a:spcPct val="0"/>
              </a:spcAft>
            </a:pPr>
            <a:endParaRPr lang="en-US" altLang="en-US" sz="831" dirty="0">
              <a:solidFill>
                <a:srgbClr val="181818"/>
              </a:solidFill>
              <a:latin typeface="Lucida Sans Unicode" panose="020B0602030504020204" pitchFamily="34" charset="0"/>
              <a:cs typeface="Lucida Sans Unicode" panose="020B0602030504020204" pitchFamily="34" charset="0"/>
            </a:endParaRPr>
          </a:p>
          <a:p>
            <a:pPr eaLnBrk="0" fontAlgn="base" hangingPunct="0">
              <a:spcBef>
                <a:spcPct val="0"/>
              </a:spcBef>
              <a:spcAft>
                <a:spcPct val="0"/>
              </a:spcAft>
            </a:pPr>
            <a:r>
              <a:rPr lang="en-US" altLang="en-US" sz="831" dirty="0">
                <a:solidFill>
                  <a:srgbClr val="181818"/>
                </a:solidFill>
                <a:latin typeface="Lucida Sans Unicode" panose="020B0602030504020204" pitchFamily="34" charset="0"/>
                <a:cs typeface="Lucida Sans Unicode" panose="020B0602030504020204" pitchFamily="34" charset="0"/>
              </a:rPr>
              <a:t>Barack Obama’s electoral success in 2008, running against the Iraq war, returned conservatives to the role of the opposition, and gave them time to reflect on foreign policy fundamentals. At the elite level, Republican internationalists continued to predominate on national security issues, including in the 2012 Mitt Romney campaign. Most grassroots conservatives agreed that Obama’s counter-terror approach was unsatisfactory. But beneath the surface, there was growing discontent at the base of the party with a whole host of international policy-related issues, including immigration, pro-democracy interventions in the Muslim world, and the downside of economic globalization.</a:t>
            </a:r>
            <a:r>
              <a:rPr lang="en-US" altLang="en-US" sz="831" dirty="0">
                <a:solidFill>
                  <a:srgbClr val="181818"/>
                </a:solidFill>
                <a:latin typeface="Lucida Sans Unicode" panose="020B0602030504020204" pitchFamily="34" charset="0"/>
                <a:cs typeface="Lucida Sans Unicode" panose="020B0602030504020204" pitchFamily="34" charset="0"/>
                <a:hlinkClick r:id="rId2">
                  <a:extLst>
                    <a:ext uri="{A12FA001-AC4F-418D-AE19-62706E023703}">
                      <ahyp:hlinkClr xmlns:ahyp="http://schemas.microsoft.com/office/drawing/2018/hyperlinkcolor" val="tx"/>
                    </a:ext>
                  </a:extLst>
                </a:hlinkClick>
              </a:rPr>
              <a:t>23</a:t>
            </a:r>
            <a:r>
              <a:rPr lang="en-US" altLang="en-US" sz="831" dirty="0">
                <a:solidFill>
                  <a:srgbClr val="181818"/>
                </a:solidFill>
                <a:latin typeface="Lucida Sans Unicode" panose="020B0602030504020204" pitchFamily="34" charset="0"/>
                <a:cs typeface="Lucida Sans Unicode" panose="020B0602030504020204" pitchFamily="34" charset="0"/>
              </a:rPr>
              <a:t>A political opening existed for a Republican nationalist able to thread the needle by voicing these concerns without seeming weak on terrorism.</a:t>
            </a:r>
          </a:p>
          <a:p>
            <a:pPr lvl="0" eaLnBrk="0" fontAlgn="base" hangingPunct="0">
              <a:spcBef>
                <a:spcPct val="0"/>
              </a:spcBef>
              <a:spcAft>
                <a:spcPct val="0"/>
              </a:spcAft>
            </a:pPr>
            <a:endPar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endParaRPr>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 common assumption among journalists through much of the Obama era was that the only real alternative to existing GOP foreign policy ideas lay in the libertarian stance of former Texas Congressman Ron Paul and his son, Sen. Rand Paul of Kentucky. However, Trump picked the lock of the 2016 Republican presidential primary, running on a highly unusual platform that emphasized nationalist rather than libertarian themes. Like the </a:t>
            </a:r>
            <a:r>
              <a:rPr lang="en-US" altLang="en-US" sz="831" dirty="0" err="1">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Pauls</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Trump emphasized U.S. sovereignty, the dangers of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globalism,</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and the costs of the Iraq war. But at the same time, he stressed the need for a U.S. military buildup, an aggressive counter-terrorism agenda, renegotiated trade arrangements, and tightened restrictions on immigration. This particular combination of emphases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together with an attention-getting personality and a fiercely anti-establishment demeanor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helped power the New York billionaire through the Republican primaries. In doing so, Trump overturned much conventional wisdom regarding apparent inevitabilities in American politics. No GOP nominee since the 1930s had spoken so openly against assumptions of U.S. international leadership. At the same time, and especially as the presidential campaign wore on, Trump offered a number of assurances that, in his own way, he would bolster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global position rather than undermine it.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24</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After his surprise general election victory, the world held its breath to see what he would do.</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actual practice of the Trump administration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since January 2017 has, in fact, been a hybrid of elements distinctive to Trump, elements common to past Republican administrations, and elements common to all presidencies from both parties since World War II. The Trump administration has not dismantled U.S. alliances and forward bases overseas. On the contrary, in some cases it has bolstered them. At the same time, Trump pursues certain specific international priorities very much his own. These include, for example, an emphasis on renegotiated trade arrangements with U.S. allies, assertive efforts to secure increased allied defense spending, and an intense pressure campaign against Chinese foreign economic practices. The United States has retained a great many international commitments under this administration. But the starting point was a fresh emphasis on U.S. national sovereignty and U.S. national interests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as understood by the president.</a:t>
            </a:r>
            <a:endParaRPr lang="en-US" altLang="en-US" sz="831" dirty="0"/>
          </a:p>
        </p:txBody>
      </p:sp>
    </p:spTree>
    <p:extLst>
      <p:ext uri="{BB962C8B-B14F-4D97-AF65-F5344CB8AC3E}">
        <p14:creationId xmlns:p14="http://schemas.microsoft.com/office/powerpoint/2010/main" val="1224560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5FBED9-BCBF-44AE-A398-9E63D88ED347}"/>
              </a:ext>
            </a:extLst>
          </p:cNvPr>
          <p:cNvSpPr/>
          <p:nvPr/>
        </p:nvSpPr>
        <p:spPr>
          <a:xfrm>
            <a:off x="3915508" y="430823"/>
            <a:ext cx="4360985" cy="5078698"/>
          </a:xfrm>
          <a:prstGeom prst="rect">
            <a:avLst/>
          </a:prstGeom>
        </p:spPr>
        <p:txBody>
          <a:bodyPr wrap="square">
            <a:spAutoFit/>
          </a:bodyPr>
          <a:lstStyle/>
          <a:p>
            <a:pPr eaLnBrk="0" fontAlgn="base" hangingPunct="0">
              <a:spcBef>
                <a:spcPct val="0"/>
              </a:spcBef>
              <a:spcAft>
                <a:spcPct val="0"/>
              </a:spcAft>
            </a:pPr>
            <a:r>
              <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Future Possibilities</a:t>
            </a:r>
            <a:endParaRPr lang="en-US" altLang="en-US" sz="831" dirty="0">
              <a:latin typeface="Arial" panose="020B0604020202020204" pitchFamily="34" charset="0"/>
            </a:endParaRPr>
          </a:p>
          <a:p>
            <a:pPr lvl="0" eaLnBrk="0" fontAlgn="base" hangingPunct="0">
              <a:spcBef>
                <a:spcPct val="0"/>
              </a:spcBef>
              <a:spcAft>
                <a:spcPct val="0"/>
              </a:spcAft>
            </a:pP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Conservative GOP voters largely support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approach. Yet, when it comes to issues beneath the surface, significant differences in opinion continue to exist. Like most Americans, conservative Republicans have mixed feelings about a number of U.S. commitments overseas. One segment of party voters is deeply skeptical regarding the continued benefits of U.S. alliances, free trade agreements, military intervention, foreign policy activism, and economic globalization. Another segment of conservative Republican voters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no less numerous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is considerably more supportive of all these things.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25</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Viewed over a period of several decades, the Republican Party has become more populist, precisely by adopting conservative positions on cultural and social issues.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26</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has left the GOP with increasingly strong support from working-class white voters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once a core New Deal constituency. But this opens up the possibility of intra-party tensions between economic conservatives and culturally right-leaning populists, including on certain foreign policy issues. In 2016, this tension was fully revealed.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most distinctive and earliest primary supporters were non-college educated Republicans skeptical of bipartisan elites, centrist on numerous economic issues, deeply concerned about immigration, culturally conservative, and nationalist rather than internationalist. Today, his core supporters tend to favor trade protection and a less interventionist foreign policy. They are also more prepared to question traditional U.S. alliances overseas. An equally large bloc of party voters is more traditionally Republican, conservative across the board, pro-trade, and supportive of a muscular U.S. foreign policy role combined with immigration restrictions at home. These traditional GOP voters are more likely to favor free trade, U.S. foreign policy activism, and international alliances.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27</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Only by combining these two political constituencies was the Trump campaign able to win the 2016 election, including surprise victories in Rust Belt states around the Great Lakes. This leaves today</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GOP, like every major American party historically, as a big-tent coalition with some significant internal differences, and these differences now clearly extend to foreign policy. In other words, there has been a long-term trend toward culturally populist conservatism within the Republican Party, with important consequences for U.S. foreign relations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and this trend is unlikely to fade.</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short term, it seems probable that most conservative GOP voters will continue to support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for some time to come. This will, in turn, shape congressional Republican responses. As in any administration, the key foreign policy decisions will be made by the president, though not always in ways he originally anticipated.</a:t>
            </a:r>
            <a:endParaRPr lang="en-US" altLang="en-US" sz="831" dirty="0"/>
          </a:p>
        </p:txBody>
      </p:sp>
    </p:spTree>
    <p:extLst>
      <p:ext uri="{BB962C8B-B14F-4D97-AF65-F5344CB8AC3E}">
        <p14:creationId xmlns:p14="http://schemas.microsoft.com/office/powerpoint/2010/main" val="1216324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5FF443-717A-47E0-87E3-13DCD28E7E0E}"/>
              </a:ext>
            </a:extLst>
          </p:cNvPr>
          <p:cNvSpPr/>
          <p:nvPr/>
        </p:nvSpPr>
        <p:spPr>
          <a:xfrm>
            <a:off x="4021016" y="669590"/>
            <a:ext cx="4149969" cy="4311565"/>
          </a:xfrm>
          <a:prstGeom prst="rect">
            <a:avLst/>
          </a:prstGeom>
        </p:spPr>
        <p:txBody>
          <a:bodyPr wrap="square">
            <a:spAutoFit/>
          </a:bodyPr>
          <a:lstStyle/>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 more intriguing question is what conservative foreign policy will look like after Trump. And on this question, there are a variety of possible scenarios.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abstract, conservatives could embrace a foreign policy stance of strict non-intervention, dismantling existing military alliances overseas, and offering deep cuts in U.S. defense spending. Alternatively, a post-Trump conservatism could take Republicans even further along the path initially indicated by the president during his campaign on issues including trade, immigration, and alliance dynamics. Finally, a post-Trump conservatism could attempt a full-blown return to the 2002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03 Bush doctrine, involving rogue state rollback, preventive strikes, a Middle East freedom agenda, and pro-democracy interventions.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Theoretically, all of the above scenarios are possible. Still, even to list them is to note the great domestic and international obstacles to any one of them. A more probable direction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as Trump himself has found out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is that future GOP leaders will have to build coalitions and strike a balance between pure versions of conservative internationalism, non-intervention, and hardline American nationalism. But the particular manner in which this is done, in terms of character and substance, will be up to future conservative leaders, under circumstances different from those of 2018.</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Trump phenomenon has broken preexisting orthodoxies and cracked open a once-latent debate over the fundamentals of American foreign policy.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28</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president and his supporters have made some valid points against the post-Cold War liberal internationalist consensus. Bipartisan U.S. opinion elites and transatlantic associates will have to come to terms with this. The 2016 election was an alarm bell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if one was even required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that Wilsonian bromides are not as compelling as once believed. Donald Trump is certainly among the least ideological of presidents. But he has tapped into and spoken on behalf of one specific form of American nationalism that is very real. And because it is larger than Trump, it will no doubt outlast him. Whether in this form or some other, a conservatism oriented toward the relative advantages of a sovereign American nation-state will remain within the mainstream for many years to come.</a:t>
            </a:r>
            <a:endParaRPr lang="en-US" altLang="en-US" sz="831" dirty="0"/>
          </a:p>
          <a:p>
            <a:pPr lvl="0" eaLnBrk="0" fontAlgn="base" hangingPunct="0">
              <a:spcBef>
                <a:spcPct val="0"/>
              </a:spcBef>
              <a:spcAft>
                <a:spcPct val="0"/>
              </a:spcAft>
            </a:pPr>
            <a:endParaRPr lang="en-US" altLang="en-US" sz="831" dirty="0">
              <a:latin typeface="Arial" panose="020B0604020202020204" pitchFamily="34" charset="0"/>
            </a:endParaRPr>
          </a:p>
        </p:txBody>
      </p:sp>
    </p:spTree>
    <p:extLst>
      <p:ext uri="{BB962C8B-B14F-4D97-AF65-F5344CB8AC3E}">
        <p14:creationId xmlns:p14="http://schemas.microsoft.com/office/powerpoint/2010/main" val="3217945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4FB4FC98-8FD1-47EC-9ECD-90E22942418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45E4840-51BF-4DFF-991E-4C3E692031D4}"/>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671BE0F-1278-414D-9FC0-8703540BDF0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9DCECA50-9ED8-4066-9FC8-07C38D1DB71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2DE6962-CB76-489D-8D27-2527D22FA080}"/>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D266B92E-5A10-43CE-92AF-9F3CF04FC511}"/>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C3C552F-3906-4F04-A2D0-51F0ABB406ED}"/>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ED15-5A0A-4466-BF3D-A3236A65A11C}"/>
              </a:ext>
            </a:extLst>
          </p:cNvPr>
          <p:cNvSpPr>
            <a:spLocks noChangeArrowheads="1"/>
          </p:cNvSpPr>
          <p:nvPr/>
        </p:nvSpPr>
        <p:spPr bwMode="auto">
          <a:xfrm flipH="1">
            <a:off x="1789756" y="152054"/>
            <a:ext cx="8306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he-IL" sz="3600" b="1" dirty="0">
                <a:latin typeface="Lucida Sans Unicode" panose="020B0602030504020204" pitchFamily="34" charset="0"/>
                <a:ea typeface="Adobe Kaiti Std R" panose="02020400000000000000" pitchFamily="18" charset="-128"/>
                <a:cs typeface="Lucida Sans Unicode" panose="020B0602030504020204" pitchFamily="34" charset="0"/>
              </a:rPr>
              <a:t>Tentative Agenda</a:t>
            </a:r>
          </a:p>
        </p:txBody>
      </p:sp>
      <p:sp>
        <p:nvSpPr>
          <p:cNvPr id="6" name="מלבן 3">
            <a:extLst>
              <a:ext uri="{FF2B5EF4-FFF2-40B4-BE49-F238E27FC236}">
                <a16:creationId xmlns:a16="http://schemas.microsoft.com/office/drawing/2014/main" id="{2B807A70-E8C5-4681-9CB2-8FBE8BDBC3B3}"/>
              </a:ext>
            </a:extLst>
          </p:cNvPr>
          <p:cNvSpPr/>
          <p:nvPr/>
        </p:nvSpPr>
        <p:spPr>
          <a:xfrm flipH="1">
            <a:off x="9635524" y="2126441"/>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rtl="0" eaLnBrk="0" fontAlgn="base" hangingPunct="0">
              <a:lnSpc>
                <a:spcPct val="150000"/>
              </a:lnSpc>
              <a:spcBef>
                <a:spcPct val="0"/>
              </a:spcBef>
              <a:spcAft>
                <a:spcPct val="0"/>
              </a:spcAft>
            </a:pPr>
            <a:endParaRPr lang="en-US"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7" name="מלבן 4">
            <a:extLst>
              <a:ext uri="{FF2B5EF4-FFF2-40B4-BE49-F238E27FC236}">
                <a16:creationId xmlns:a16="http://schemas.microsoft.com/office/drawing/2014/main" id="{2AB4F1E6-B587-4566-AFD6-4717EB9B12C1}"/>
              </a:ext>
            </a:extLst>
          </p:cNvPr>
          <p:cNvSpPr/>
          <p:nvPr/>
        </p:nvSpPr>
        <p:spPr>
          <a:xfrm flipH="1">
            <a:off x="7256827" y="2164872"/>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rtl="0"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8" name="מלבן 5">
            <a:extLst>
              <a:ext uri="{FF2B5EF4-FFF2-40B4-BE49-F238E27FC236}">
                <a16:creationId xmlns:a16="http://schemas.microsoft.com/office/drawing/2014/main" id="{CB2E5DDB-85B6-4D7C-9DBA-53F6C3995A0A}"/>
              </a:ext>
            </a:extLst>
          </p:cNvPr>
          <p:cNvSpPr/>
          <p:nvPr/>
        </p:nvSpPr>
        <p:spPr>
          <a:xfrm flipH="1">
            <a:off x="4878130" y="2164872"/>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rtl="0" eaLnBrk="0" fontAlgn="base" hangingPunct="0">
              <a:spcBef>
                <a:spcPct val="0"/>
              </a:spcBef>
              <a:spcAft>
                <a:spcPct val="0"/>
              </a:spcAft>
            </a:pPr>
            <a:endParaRPr lang="he-IL"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9" name="מלבן 6">
            <a:extLst>
              <a:ext uri="{FF2B5EF4-FFF2-40B4-BE49-F238E27FC236}">
                <a16:creationId xmlns:a16="http://schemas.microsoft.com/office/drawing/2014/main" id="{CA78A8E9-602D-4E6B-9072-A20A0229B217}"/>
              </a:ext>
            </a:extLst>
          </p:cNvPr>
          <p:cNvSpPr/>
          <p:nvPr/>
        </p:nvSpPr>
        <p:spPr>
          <a:xfrm flipH="1">
            <a:off x="2499436" y="2164872"/>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0" name="מלבן 7">
            <a:extLst>
              <a:ext uri="{FF2B5EF4-FFF2-40B4-BE49-F238E27FC236}">
                <a16:creationId xmlns:a16="http://schemas.microsoft.com/office/drawing/2014/main" id="{9A852296-4135-4CC6-ABB8-468024752676}"/>
              </a:ext>
            </a:extLst>
          </p:cNvPr>
          <p:cNvSpPr/>
          <p:nvPr/>
        </p:nvSpPr>
        <p:spPr>
          <a:xfrm flipH="1">
            <a:off x="71526" y="2164868"/>
            <a:ext cx="2209010" cy="4377446"/>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pic>
        <p:nvPicPr>
          <p:cNvPr id="16" name="Picture 7" descr="A close up of a logo&#10;&#10;Description generated with very high confidence">
            <a:extLst>
              <a:ext uri="{FF2B5EF4-FFF2-40B4-BE49-F238E27FC236}">
                <a16:creationId xmlns:a16="http://schemas.microsoft.com/office/drawing/2014/main" id="{9035FDB4-C5B8-4ADE-A585-22F522451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87945" y="802753"/>
            <a:ext cx="662568" cy="1595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A close up of a logo&#10;&#10;Description generated with very high confidence">
            <a:extLst>
              <a:ext uri="{FF2B5EF4-FFF2-40B4-BE49-F238E27FC236}">
                <a16:creationId xmlns:a16="http://schemas.microsoft.com/office/drawing/2014/main" id="{C099E4F4-4EC2-4494-8568-6C21CB338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67094" y="928548"/>
            <a:ext cx="662568" cy="1595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A close up of a logo&#10;&#10;Description generated with very high confidence">
            <a:extLst>
              <a:ext uri="{FF2B5EF4-FFF2-40B4-BE49-F238E27FC236}">
                <a16:creationId xmlns:a16="http://schemas.microsoft.com/office/drawing/2014/main" id="{A3E8E2F1-BED4-4085-873C-C2DDEF2019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58233" y="909057"/>
            <a:ext cx="662568" cy="1595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A close up of a logo&#10;&#10;Description generated with very high confidence">
            <a:extLst>
              <a:ext uri="{FF2B5EF4-FFF2-40B4-BE49-F238E27FC236}">
                <a16:creationId xmlns:a16="http://schemas.microsoft.com/office/drawing/2014/main" id="{A5504759-D0C7-4C7E-84A9-4162898A2E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36256" y="909057"/>
            <a:ext cx="662568" cy="1595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מלבן 27">
            <a:extLst>
              <a:ext uri="{FF2B5EF4-FFF2-40B4-BE49-F238E27FC236}">
                <a16:creationId xmlns:a16="http://schemas.microsoft.com/office/drawing/2014/main" id="{485ED3E5-C7B7-45F6-BE29-39171BDD16E2}"/>
              </a:ext>
            </a:extLst>
          </p:cNvPr>
          <p:cNvSpPr/>
          <p:nvPr/>
        </p:nvSpPr>
        <p:spPr>
          <a:xfrm flipH="1">
            <a:off x="870787" y="1194653"/>
            <a:ext cx="1409749" cy="83821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10/27</a:t>
            </a:r>
            <a:endParaRPr lang="he-IL" sz="1050" b="1" u="sng" dirty="0"/>
          </a:p>
        </p:txBody>
      </p:sp>
      <p:pic>
        <p:nvPicPr>
          <p:cNvPr id="25" name="Picture 5" descr="A close up of a logo&#10;&#10;Description generated with very high confidence">
            <a:extLst>
              <a:ext uri="{FF2B5EF4-FFF2-40B4-BE49-F238E27FC236}">
                <a16:creationId xmlns:a16="http://schemas.microsoft.com/office/drawing/2014/main" id="{B1BE4A4A-0D71-40C7-B6E7-94B5B24575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878562">
            <a:off x="54110" y="1236217"/>
            <a:ext cx="1405085" cy="7300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מלבן 28">
            <a:extLst>
              <a:ext uri="{FF2B5EF4-FFF2-40B4-BE49-F238E27FC236}">
                <a16:creationId xmlns:a16="http://schemas.microsoft.com/office/drawing/2014/main" id="{9E7E9F1C-18D9-450A-AAAB-5992BC1BA597}"/>
              </a:ext>
            </a:extLst>
          </p:cNvPr>
          <p:cNvSpPr/>
          <p:nvPr/>
        </p:nvSpPr>
        <p:spPr>
          <a:xfrm flipH="1">
            <a:off x="3294126" y="1172931"/>
            <a:ext cx="1409749" cy="85993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10/28</a:t>
            </a:r>
          </a:p>
          <a:p>
            <a:pPr algn="ctr" rtl="0" eaLnBrk="0" fontAlgn="base" hangingPunct="0">
              <a:spcBef>
                <a:spcPct val="0"/>
              </a:spcBef>
              <a:spcAft>
                <a:spcPct val="0"/>
              </a:spcAft>
            </a:pPr>
            <a:endPar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a:p>
            <a:pPr algn="ctr" rtl="0" eaLnBrk="0" fontAlgn="base" hangingPunct="0">
              <a:spcBef>
                <a:spcPct val="0"/>
              </a:spcBef>
              <a:spcAft>
                <a:spcPct val="0"/>
              </a:spcAft>
            </a:pPr>
            <a:r>
              <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JINSA HQ</a:t>
            </a:r>
            <a:endParaRPr lang="he-IL" sz="1050" b="1" dirty="0"/>
          </a:p>
        </p:txBody>
      </p:sp>
      <p:sp>
        <p:nvSpPr>
          <p:cNvPr id="27" name="מלבן 29">
            <a:extLst>
              <a:ext uri="{FF2B5EF4-FFF2-40B4-BE49-F238E27FC236}">
                <a16:creationId xmlns:a16="http://schemas.microsoft.com/office/drawing/2014/main" id="{1ED6EF45-3858-4E54-A9B1-587F4A1D8950}"/>
              </a:ext>
            </a:extLst>
          </p:cNvPr>
          <p:cNvSpPr/>
          <p:nvPr/>
        </p:nvSpPr>
        <p:spPr>
          <a:xfrm flipH="1">
            <a:off x="5687510" y="1145777"/>
            <a:ext cx="1409749" cy="82178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10/29</a:t>
            </a:r>
          </a:p>
          <a:p>
            <a:pPr algn="ctr" rtl="0" eaLnBrk="0" fontAlgn="base" hangingPunct="0">
              <a:spcBef>
                <a:spcPct val="0"/>
              </a:spcBef>
              <a:spcAft>
                <a:spcPct val="0"/>
              </a:spcAft>
            </a:pPr>
            <a:r>
              <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Pentagon, JINSA HQ</a:t>
            </a:r>
            <a:endParaRPr lang="he-IL" sz="1050" b="1" dirty="0"/>
          </a:p>
        </p:txBody>
      </p:sp>
      <p:sp>
        <p:nvSpPr>
          <p:cNvPr id="28" name="מלבן 30">
            <a:extLst>
              <a:ext uri="{FF2B5EF4-FFF2-40B4-BE49-F238E27FC236}">
                <a16:creationId xmlns:a16="http://schemas.microsoft.com/office/drawing/2014/main" id="{5539C415-8BDF-4D4E-9CF5-388A6C5196C8}"/>
              </a:ext>
            </a:extLst>
          </p:cNvPr>
          <p:cNvSpPr/>
          <p:nvPr/>
        </p:nvSpPr>
        <p:spPr>
          <a:xfrm flipH="1">
            <a:off x="8056193" y="1172931"/>
            <a:ext cx="1409749" cy="794634"/>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10/30</a:t>
            </a:r>
            <a:endPar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a:p>
            <a:pPr algn="ctr" rtl="0" eaLnBrk="0" fontAlgn="base" hangingPunct="0">
              <a:spcBef>
                <a:spcPct val="0"/>
              </a:spcBef>
              <a:spcAft>
                <a:spcPct val="0"/>
              </a:spcAft>
            </a:pPr>
            <a:r>
              <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JINSA HQ</a:t>
            </a:r>
            <a:endParaRPr lang="he-IL" sz="1050" b="1" dirty="0"/>
          </a:p>
        </p:txBody>
      </p:sp>
      <p:sp>
        <p:nvSpPr>
          <p:cNvPr id="29" name="מלבן 31">
            <a:extLst>
              <a:ext uri="{FF2B5EF4-FFF2-40B4-BE49-F238E27FC236}">
                <a16:creationId xmlns:a16="http://schemas.microsoft.com/office/drawing/2014/main" id="{44CCA49E-CFEF-4EAE-BB34-7EA3D2830E70}"/>
              </a:ext>
            </a:extLst>
          </p:cNvPr>
          <p:cNvSpPr/>
          <p:nvPr/>
        </p:nvSpPr>
        <p:spPr>
          <a:xfrm flipH="1">
            <a:off x="10277213" y="1061003"/>
            <a:ext cx="1577438" cy="90656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10/31</a:t>
            </a:r>
          </a:p>
          <a:p>
            <a:pPr algn="ctr" rtl="0" eaLnBrk="0" fontAlgn="base" hangingPunct="0">
              <a:spcBef>
                <a:spcPct val="0"/>
              </a:spcBef>
              <a:spcAft>
                <a:spcPct val="0"/>
              </a:spcAft>
            </a:pPr>
            <a:r>
              <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NSC, Capitol Hill</a:t>
            </a:r>
            <a:endParaRPr lang="he-IL" sz="1050" b="1" dirty="0"/>
          </a:p>
        </p:txBody>
      </p:sp>
      <p:sp>
        <p:nvSpPr>
          <p:cNvPr id="39" name="Rectangle 38">
            <a:extLst>
              <a:ext uri="{FF2B5EF4-FFF2-40B4-BE49-F238E27FC236}">
                <a16:creationId xmlns:a16="http://schemas.microsoft.com/office/drawing/2014/main" id="{AB5200D4-C300-403E-BB81-892D39770B58}"/>
              </a:ext>
            </a:extLst>
          </p:cNvPr>
          <p:cNvSpPr/>
          <p:nvPr/>
        </p:nvSpPr>
        <p:spPr>
          <a:xfrm flipH="1">
            <a:off x="178862" y="2207920"/>
            <a:ext cx="1942714" cy="4509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Arrival</a:t>
            </a:r>
            <a:endParaRPr lang="he-IL" dirty="0"/>
          </a:p>
        </p:txBody>
      </p:sp>
      <p:sp>
        <p:nvSpPr>
          <p:cNvPr id="40" name="Rectangle 39">
            <a:extLst>
              <a:ext uri="{FF2B5EF4-FFF2-40B4-BE49-F238E27FC236}">
                <a16:creationId xmlns:a16="http://schemas.microsoft.com/office/drawing/2014/main" id="{BB4D33FA-057F-47B9-864B-DD10293409E3}"/>
              </a:ext>
            </a:extLst>
          </p:cNvPr>
          <p:cNvSpPr/>
          <p:nvPr/>
        </p:nvSpPr>
        <p:spPr>
          <a:xfrm flipH="1">
            <a:off x="173606" y="2770798"/>
            <a:ext cx="1942714" cy="4509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Opening Remarks</a:t>
            </a:r>
            <a:endParaRPr lang="he-IL" dirty="0"/>
          </a:p>
        </p:txBody>
      </p:sp>
      <p:sp>
        <p:nvSpPr>
          <p:cNvPr id="41" name="Rectangle 40">
            <a:extLst>
              <a:ext uri="{FF2B5EF4-FFF2-40B4-BE49-F238E27FC236}">
                <a16:creationId xmlns:a16="http://schemas.microsoft.com/office/drawing/2014/main" id="{748D8ED6-0389-48BD-BA1C-1604DF6FAA53}"/>
              </a:ext>
            </a:extLst>
          </p:cNvPr>
          <p:cNvSpPr/>
          <p:nvPr/>
        </p:nvSpPr>
        <p:spPr>
          <a:xfrm flipH="1">
            <a:off x="178862" y="5119295"/>
            <a:ext cx="1942714" cy="6820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dirty="0"/>
              <a:t>Dinner</a:t>
            </a:r>
            <a:endParaRPr lang="he-IL" dirty="0"/>
          </a:p>
        </p:txBody>
      </p:sp>
      <p:sp>
        <p:nvSpPr>
          <p:cNvPr id="42" name="Rectangle 41">
            <a:extLst>
              <a:ext uri="{FF2B5EF4-FFF2-40B4-BE49-F238E27FC236}">
                <a16:creationId xmlns:a16="http://schemas.microsoft.com/office/drawing/2014/main" id="{C20AA07E-8557-4054-B0AD-8A13E5035B5B}"/>
              </a:ext>
            </a:extLst>
          </p:cNvPr>
          <p:cNvSpPr/>
          <p:nvPr/>
        </p:nvSpPr>
        <p:spPr>
          <a:xfrm flipH="1">
            <a:off x="2593488" y="2265205"/>
            <a:ext cx="1942714" cy="9565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600" dirty="0"/>
              <a:t>US System – Deep Background and Foundation</a:t>
            </a:r>
            <a:endParaRPr lang="he-IL" sz="1600" dirty="0"/>
          </a:p>
        </p:txBody>
      </p:sp>
      <p:sp>
        <p:nvSpPr>
          <p:cNvPr id="43" name="Rectangle 42">
            <a:extLst>
              <a:ext uri="{FF2B5EF4-FFF2-40B4-BE49-F238E27FC236}">
                <a16:creationId xmlns:a16="http://schemas.microsoft.com/office/drawing/2014/main" id="{76F419F8-DD0E-4460-A5CB-106722EAAF56}"/>
              </a:ext>
            </a:extLst>
          </p:cNvPr>
          <p:cNvSpPr/>
          <p:nvPr/>
        </p:nvSpPr>
        <p:spPr>
          <a:xfrm flipH="1">
            <a:off x="2593488" y="3409274"/>
            <a:ext cx="1942714" cy="5757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600" dirty="0"/>
              <a:t>U.S. Culture, Politics and Civil Society</a:t>
            </a:r>
            <a:endParaRPr lang="he-IL" sz="1600" dirty="0"/>
          </a:p>
        </p:txBody>
      </p:sp>
      <p:sp>
        <p:nvSpPr>
          <p:cNvPr id="45" name="Rectangle 44">
            <a:extLst>
              <a:ext uri="{FF2B5EF4-FFF2-40B4-BE49-F238E27FC236}">
                <a16:creationId xmlns:a16="http://schemas.microsoft.com/office/drawing/2014/main" id="{D56DB1B0-396D-4127-A40D-11EB71F62038}"/>
              </a:ext>
            </a:extLst>
          </p:cNvPr>
          <p:cNvSpPr/>
          <p:nvPr/>
        </p:nvSpPr>
        <p:spPr>
          <a:xfrm flipH="1">
            <a:off x="4992481" y="2299740"/>
            <a:ext cx="1942714" cy="4673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Arrive at Pentagon</a:t>
            </a:r>
            <a:endParaRPr lang="he-IL" dirty="0"/>
          </a:p>
        </p:txBody>
      </p:sp>
      <p:sp>
        <p:nvSpPr>
          <p:cNvPr id="46" name="Rectangle 45">
            <a:extLst>
              <a:ext uri="{FF2B5EF4-FFF2-40B4-BE49-F238E27FC236}">
                <a16:creationId xmlns:a16="http://schemas.microsoft.com/office/drawing/2014/main" id="{FBD13628-4F6D-4BBF-AE6C-BFD3E28329D4}"/>
              </a:ext>
            </a:extLst>
          </p:cNvPr>
          <p:cNvSpPr/>
          <p:nvPr/>
        </p:nvSpPr>
        <p:spPr>
          <a:xfrm flipH="1">
            <a:off x="4992481" y="2864408"/>
            <a:ext cx="1942714" cy="4675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t>Pentagon Orientation, Regulations and etc.</a:t>
            </a:r>
            <a:endParaRPr lang="he-IL" sz="1400" dirty="0"/>
          </a:p>
        </p:txBody>
      </p:sp>
      <p:sp>
        <p:nvSpPr>
          <p:cNvPr id="47" name="Rectangle 46">
            <a:extLst>
              <a:ext uri="{FF2B5EF4-FFF2-40B4-BE49-F238E27FC236}">
                <a16:creationId xmlns:a16="http://schemas.microsoft.com/office/drawing/2014/main" id="{7573B081-E263-47F4-AE21-B43B340B6299}"/>
              </a:ext>
            </a:extLst>
          </p:cNvPr>
          <p:cNvSpPr/>
          <p:nvPr/>
        </p:nvSpPr>
        <p:spPr>
          <a:xfrm flipH="1">
            <a:off x="4972185" y="4263029"/>
            <a:ext cx="1942714" cy="7802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dirty="0"/>
              <a:t>“world” SITREP (STRAT Brief)</a:t>
            </a:r>
            <a:endParaRPr lang="he-IL" dirty="0"/>
          </a:p>
        </p:txBody>
      </p:sp>
      <p:sp>
        <p:nvSpPr>
          <p:cNvPr id="48" name="Rectangle 47">
            <a:extLst>
              <a:ext uri="{FF2B5EF4-FFF2-40B4-BE49-F238E27FC236}">
                <a16:creationId xmlns:a16="http://schemas.microsoft.com/office/drawing/2014/main" id="{2244E6D8-7985-4ED9-8DE4-7270CB0800D8}"/>
              </a:ext>
            </a:extLst>
          </p:cNvPr>
          <p:cNvSpPr/>
          <p:nvPr/>
        </p:nvSpPr>
        <p:spPr>
          <a:xfrm flipH="1">
            <a:off x="7353337" y="2284463"/>
            <a:ext cx="1942714" cy="619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Monuments Navigation Run</a:t>
            </a:r>
            <a:endParaRPr lang="he-IL" dirty="0"/>
          </a:p>
        </p:txBody>
      </p:sp>
      <p:sp>
        <p:nvSpPr>
          <p:cNvPr id="49" name="Rectangle 48">
            <a:extLst>
              <a:ext uri="{FF2B5EF4-FFF2-40B4-BE49-F238E27FC236}">
                <a16:creationId xmlns:a16="http://schemas.microsoft.com/office/drawing/2014/main" id="{D7317C99-A485-404A-B29B-86DAEC0E3EA3}"/>
              </a:ext>
            </a:extLst>
          </p:cNvPr>
          <p:cNvSpPr/>
          <p:nvPr/>
        </p:nvSpPr>
        <p:spPr>
          <a:xfrm flipH="1">
            <a:off x="9694857" y="2265205"/>
            <a:ext cx="1962052" cy="7740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rtl="0"/>
            <a:r>
              <a:rPr lang="en-US" dirty="0"/>
              <a:t>NSC</a:t>
            </a:r>
          </a:p>
        </p:txBody>
      </p:sp>
      <p:sp>
        <p:nvSpPr>
          <p:cNvPr id="50" name="Rectangle 49">
            <a:extLst>
              <a:ext uri="{FF2B5EF4-FFF2-40B4-BE49-F238E27FC236}">
                <a16:creationId xmlns:a16="http://schemas.microsoft.com/office/drawing/2014/main" id="{C9B708DA-D7D1-4E8D-9D41-BFC5F916EF2A}"/>
              </a:ext>
            </a:extLst>
          </p:cNvPr>
          <p:cNvSpPr/>
          <p:nvPr/>
        </p:nvSpPr>
        <p:spPr>
          <a:xfrm flipH="1">
            <a:off x="7353337" y="2996252"/>
            <a:ext cx="1942714" cy="5763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200" dirty="0"/>
              <a:t>SOCOM and Operations in Syria workshop</a:t>
            </a:r>
            <a:endParaRPr lang="he-IL" sz="1200" dirty="0"/>
          </a:p>
        </p:txBody>
      </p:sp>
      <p:sp>
        <p:nvSpPr>
          <p:cNvPr id="52" name="Rectangle 51">
            <a:extLst>
              <a:ext uri="{FF2B5EF4-FFF2-40B4-BE49-F238E27FC236}">
                <a16:creationId xmlns:a16="http://schemas.microsoft.com/office/drawing/2014/main" id="{102351DF-103E-4F3C-A701-586A1E2D9DFA}"/>
              </a:ext>
            </a:extLst>
          </p:cNvPr>
          <p:cNvSpPr/>
          <p:nvPr/>
        </p:nvSpPr>
        <p:spPr>
          <a:xfrm flipH="1">
            <a:off x="9704526" y="3170193"/>
            <a:ext cx="1967764" cy="7802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600" dirty="0"/>
              <a:t>Drive To Capitol Hill</a:t>
            </a:r>
            <a:endParaRPr lang="he-IL" sz="1600" dirty="0"/>
          </a:p>
        </p:txBody>
      </p:sp>
      <p:sp>
        <p:nvSpPr>
          <p:cNvPr id="53" name="Rectangle 52">
            <a:extLst>
              <a:ext uri="{FF2B5EF4-FFF2-40B4-BE49-F238E27FC236}">
                <a16:creationId xmlns:a16="http://schemas.microsoft.com/office/drawing/2014/main" id="{FA4AB1FB-4767-43F0-974A-0909872C9E0F}"/>
              </a:ext>
            </a:extLst>
          </p:cNvPr>
          <p:cNvSpPr/>
          <p:nvPr/>
        </p:nvSpPr>
        <p:spPr>
          <a:xfrm flipH="1">
            <a:off x="7353337" y="3648431"/>
            <a:ext cx="1942714" cy="7802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100" dirty="0"/>
              <a:t>Formulating Policy and Strategy in the US: How the System Works workshop</a:t>
            </a:r>
            <a:endParaRPr lang="he-IL" sz="1100" dirty="0"/>
          </a:p>
        </p:txBody>
      </p:sp>
      <p:sp>
        <p:nvSpPr>
          <p:cNvPr id="55" name="Rectangle 54">
            <a:extLst>
              <a:ext uri="{FF2B5EF4-FFF2-40B4-BE49-F238E27FC236}">
                <a16:creationId xmlns:a16="http://schemas.microsoft.com/office/drawing/2014/main" id="{11F38D60-5500-4BA7-B475-F9D3ECE8D2BC}"/>
              </a:ext>
            </a:extLst>
          </p:cNvPr>
          <p:cNvSpPr/>
          <p:nvPr/>
        </p:nvSpPr>
        <p:spPr>
          <a:xfrm flipH="1">
            <a:off x="9694858" y="4064541"/>
            <a:ext cx="1977434" cy="21185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Briefs @ the Hill: </a:t>
            </a:r>
          </a:p>
          <a:p>
            <a:pPr marL="228600" indent="-228600" algn="just" rtl="0">
              <a:buFont typeface="Arial" panose="020B0604020202020204" pitchFamily="34" charset="0"/>
              <a:buChar char="•"/>
            </a:pPr>
            <a:r>
              <a:rPr lang="en-US" dirty="0"/>
              <a:t>Party Politics </a:t>
            </a:r>
          </a:p>
          <a:p>
            <a:pPr marL="228600" indent="-228600" algn="just" rtl="0">
              <a:buFont typeface="Arial" panose="020B0604020202020204" pitchFamily="34" charset="0"/>
              <a:buChar char="•"/>
            </a:pPr>
            <a:r>
              <a:rPr lang="en-US" dirty="0"/>
              <a:t>How the hill works</a:t>
            </a:r>
          </a:p>
          <a:p>
            <a:pPr marL="228600" indent="-228600" algn="just" rtl="0">
              <a:buFont typeface="Arial" panose="020B0604020202020204" pitchFamily="34" charset="0"/>
              <a:buChar char="•"/>
            </a:pPr>
            <a:r>
              <a:rPr lang="en-US" dirty="0"/>
              <a:t>America – Where to? </a:t>
            </a:r>
            <a:endParaRPr lang="he-IL" dirty="0"/>
          </a:p>
        </p:txBody>
      </p:sp>
      <p:sp>
        <p:nvSpPr>
          <p:cNvPr id="68" name="Rectangle 67">
            <a:extLst>
              <a:ext uri="{FF2B5EF4-FFF2-40B4-BE49-F238E27FC236}">
                <a16:creationId xmlns:a16="http://schemas.microsoft.com/office/drawing/2014/main" id="{2B03A8EE-5436-440F-AEF3-544ECEDCFA7A}"/>
              </a:ext>
            </a:extLst>
          </p:cNvPr>
          <p:cNvSpPr/>
          <p:nvPr/>
        </p:nvSpPr>
        <p:spPr>
          <a:xfrm flipH="1">
            <a:off x="173606" y="4273516"/>
            <a:ext cx="1942714" cy="6820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dirty="0"/>
              <a:t>Meet and Greet w/ MG Fuchs</a:t>
            </a:r>
            <a:endParaRPr lang="he-IL" dirty="0"/>
          </a:p>
        </p:txBody>
      </p:sp>
      <p:sp>
        <p:nvSpPr>
          <p:cNvPr id="69" name="Rectangle 68">
            <a:extLst>
              <a:ext uri="{FF2B5EF4-FFF2-40B4-BE49-F238E27FC236}">
                <a16:creationId xmlns:a16="http://schemas.microsoft.com/office/drawing/2014/main" id="{844BB59E-5594-496C-9395-9DE604987A34}"/>
              </a:ext>
            </a:extLst>
          </p:cNvPr>
          <p:cNvSpPr/>
          <p:nvPr/>
        </p:nvSpPr>
        <p:spPr>
          <a:xfrm flipH="1">
            <a:off x="2593488" y="4107357"/>
            <a:ext cx="1942714" cy="5757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The Role of Executive Branch and Congress in U.S. Foreign Policy</a:t>
            </a:r>
            <a:endParaRPr lang="he-IL" sz="1400" dirty="0"/>
          </a:p>
        </p:txBody>
      </p:sp>
      <p:sp>
        <p:nvSpPr>
          <p:cNvPr id="70" name="Rectangle 69">
            <a:extLst>
              <a:ext uri="{FF2B5EF4-FFF2-40B4-BE49-F238E27FC236}">
                <a16:creationId xmlns:a16="http://schemas.microsoft.com/office/drawing/2014/main" id="{C99C77F9-183B-4E10-AE74-1D786B201B9A}"/>
              </a:ext>
            </a:extLst>
          </p:cNvPr>
          <p:cNvSpPr/>
          <p:nvPr/>
        </p:nvSpPr>
        <p:spPr>
          <a:xfrm flipH="1">
            <a:off x="4992481" y="3433681"/>
            <a:ext cx="1942714" cy="6736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Military – GOV relations and Decision Making </a:t>
            </a:r>
            <a:endParaRPr lang="he-IL" sz="1400" dirty="0"/>
          </a:p>
        </p:txBody>
      </p:sp>
      <p:sp>
        <p:nvSpPr>
          <p:cNvPr id="72" name="Rectangle 71">
            <a:extLst>
              <a:ext uri="{FF2B5EF4-FFF2-40B4-BE49-F238E27FC236}">
                <a16:creationId xmlns:a16="http://schemas.microsoft.com/office/drawing/2014/main" id="{FA2300AC-B86E-485B-A112-28A9C0725569}"/>
              </a:ext>
            </a:extLst>
          </p:cNvPr>
          <p:cNvSpPr/>
          <p:nvPr/>
        </p:nvSpPr>
        <p:spPr>
          <a:xfrm flipH="1">
            <a:off x="161557" y="3307394"/>
            <a:ext cx="1942714" cy="6820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Monument Segway</a:t>
            </a:r>
            <a:endParaRPr lang="he-IL" dirty="0"/>
          </a:p>
        </p:txBody>
      </p:sp>
      <p:sp>
        <p:nvSpPr>
          <p:cNvPr id="73" name="Rectangle 72">
            <a:extLst>
              <a:ext uri="{FF2B5EF4-FFF2-40B4-BE49-F238E27FC236}">
                <a16:creationId xmlns:a16="http://schemas.microsoft.com/office/drawing/2014/main" id="{32777969-C62A-4A09-A3AB-355D4857D6BF}"/>
              </a:ext>
            </a:extLst>
          </p:cNvPr>
          <p:cNvSpPr/>
          <p:nvPr/>
        </p:nvSpPr>
        <p:spPr>
          <a:xfrm flipH="1">
            <a:off x="2593488" y="4755455"/>
            <a:ext cx="1942714" cy="5757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600" dirty="0"/>
              <a:t>Economic System</a:t>
            </a:r>
            <a:endParaRPr lang="he-IL" sz="1600" dirty="0"/>
          </a:p>
        </p:txBody>
      </p:sp>
      <p:sp>
        <p:nvSpPr>
          <p:cNvPr id="74" name="Rectangle 73">
            <a:extLst>
              <a:ext uri="{FF2B5EF4-FFF2-40B4-BE49-F238E27FC236}">
                <a16:creationId xmlns:a16="http://schemas.microsoft.com/office/drawing/2014/main" id="{8A6B01A9-9572-4822-A584-14371006684A}"/>
              </a:ext>
            </a:extLst>
          </p:cNvPr>
          <p:cNvSpPr/>
          <p:nvPr/>
        </p:nvSpPr>
        <p:spPr>
          <a:xfrm flipH="1">
            <a:off x="2593488" y="5399262"/>
            <a:ext cx="1942714" cy="5757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600" dirty="0"/>
              <a:t>Creating Policy and </a:t>
            </a:r>
            <a:r>
              <a:rPr lang="en-US" sz="1600" dirty="0" err="1"/>
              <a:t>Stratergy</a:t>
            </a:r>
            <a:endParaRPr lang="he-IL" sz="1600" dirty="0"/>
          </a:p>
        </p:txBody>
      </p:sp>
      <p:sp>
        <p:nvSpPr>
          <p:cNvPr id="75" name="Rectangle 74">
            <a:extLst>
              <a:ext uri="{FF2B5EF4-FFF2-40B4-BE49-F238E27FC236}">
                <a16:creationId xmlns:a16="http://schemas.microsoft.com/office/drawing/2014/main" id="{D792464D-7FD3-4059-8FE9-0DBAF0D1D1FD}"/>
              </a:ext>
            </a:extLst>
          </p:cNvPr>
          <p:cNvSpPr/>
          <p:nvPr/>
        </p:nvSpPr>
        <p:spPr>
          <a:xfrm flipH="1">
            <a:off x="4950686" y="5127679"/>
            <a:ext cx="1942714" cy="7802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100" dirty="0"/>
              <a:t>EUCOM and CENTCOM Case Studies @ JINSA HQ</a:t>
            </a:r>
            <a:endParaRPr lang="he-IL" sz="1100" dirty="0"/>
          </a:p>
        </p:txBody>
      </p:sp>
      <p:sp>
        <p:nvSpPr>
          <p:cNvPr id="76" name="Rectangle 75">
            <a:extLst>
              <a:ext uri="{FF2B5EF4-FFF2-40B4-BE49-F238E27FC236}">
                <a16:creationId xmlns:a16="http://schemas.microsoft.com/office/drawing/2014/main" id="{52BFF906-868C-4E9E-8B6B-3A31204D8160}"/>
              </a:ext>
            </a:extLst>
          </p:cNvPr>
          <p:cNvSpPr/>
          <p:nvPr/>
        </p:nvSpPr>
        <p:spPr>
          <a:xfrm flipH="1">
            <a:off x="7353337" y="4518715"/>
            <a:ext cx="1942714" cy="11091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t>Research Centers/Think Tanks: </a:t>
            </a:r>
          </a:p>
          <a:p>
            <a:pPr algn="ctr" rtl="0"/>
            <a:r>
              <a:rPr lang="en-US" sz="1400" dirty="0"/>
              <a:t>US-RUSSIA</a:t>
            </a:r>
          </a:p>
          <a:p>
            <a:pPr algn="ctr" rtl="0"/>
            <a:r>
              <a:rPr lang="en-US" sz="1400" dirty="0"/>
              <a:t>US – GULF</a:t>
            </a:r>
          </a:p>
          <a:p>
            <a:pPr algn="ctr" rtl="0"/>
            <a:r>
              <a:rPr lang="en-US" sz="1400" dirty="0"/>
              <a:t>US – ARTIC SEA</a:t>
            </a:r>
            <a:endParaRPr lang="he-IL" sz="1400" dirty="0"/>
          </a:p>
        </p:txBody>
      </p:sp>
      <p:sp>
        <p:nvSpPr>
          <p:cNvPr id="3" name="Rectangle 2">
            <a:extLst>
              <a:ext uri="{FF2B5EF4-FFF2-40B4-BE49-F238E27FC236}">
                <a16:creationId xmlns:a16="http://schemas.microsoft.com/office/drawing/2014/main" id="{9575E3DC-1AFE-4DF3-8CC8-AB23816BD1FD}"/>
              </a:ext>
            </a:extLst>
          </p:cNvPr>
          <p:cNvSpPr/>
          <p:nvPr/>
        </p:nvSpPr>
        <p:spPr>
          <a:xfrm>
            <a:off x="7353336" y="5714929"/>
            <a:ext cx="1942713"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solidFill>
                  <a:schemeClr val="lt1"/>
                </a:solidFill>
              </a:rPr>
              <a:t>National Archives tour</a:t>
            </a:r>
          </a:p>
        </p:txBody>
      </p:sp>
      <p:sp>
        <p:nvSpPr>
          <p:cNvPr id="79" name="Rectangle 78">
            <a:extLst>
              <a:ext uri="{FF2B5EF4-FFF2-40B4-BE49-F238E27FC236}">
                <a16:creationId xmlns:a16="http://schemas.microsoft.com/office/drawing/2014/main" id="{3D334223-4683-4B53-AB97-BF42A2734AD3}"/>
              </a:ext>
            </a:extLst>
          </p:cNvPr>
          <p:cNvSpPr/>
          <p:nvPr/>
        </p:nvSpPr>
        <p:spPr>
          <a:xfrm>
            <a:off x="7376545" y="6087222"/>
            <a:ext cx="1942714"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solidFill>
                  <a:schemeClr val="lt1"/>
                </a:solidFill>
              </a:rPr>
              <a:t>US-Israel Military Social Dinner</a:t>
            </a:r>
          </a:p>
        </p:txBody>
      </p:sp>
    </p:spTree>
    <p:extLst>
      <p:ext uri="{BB962C8B-B14F-4D97-AF65-F5344CB8AC3E}">
        <p14:creationId xmlns:p14="http://schemas.microsoft.com/office/powerpoint/2010/main" val="10469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32D0BCDF-202C-4C4C-AB9C-C4C73A39E87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70EA730-3C8A-4E7D-82D9-373DEAD8263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CD117186-436A-4484-9D10-9CD74F8819F3}"/>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F954CDA9-3C63-4F09-975F-F8F764736F22}"/>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BED2A76A-51D3-4F5E-BC4A-AC5B2AFBFF8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EEC7244E-534F-4DE2-8748-61E1AA9A6E4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46124C2D-35F8-4C9A-8D16-199D192D100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3F80185E-7798-4545-8AB6-83B288810E00}"/>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7F6CA840-3C25-447F-8F43-5F96B8AB824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5B0B46B6-AE9F-42CA-AF75-78EF61953B64}"/>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ED15-5A0A-4466-BF3D-A3236A65A11C}"/>
              </a:ext>
            </a:extLst>
          </p:cNvPr>
          <p:cNvSpPr>
            <a:spLocks noChangeArrowheads="1"/>
          </p:cNvSpPr>
          <p:nvPr/>
        </p:nvSpPr>
        <p:spPr bwMode="auto">
          <a:xfrm flipH="1">
            <a:off x="1789756" y="152054"/>
            <a:ext cx="8306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he-IL" sz="3600" b="1" dirty="0">
                <a:latin typeface="Lucida Sans Unicode" panose="020B0602030504020204" pitchFamily="34" charset="0"/>
                <a:ea typeface="Adobe Kaiti Std R" panose="02020400000000000000" pitchFamily="18" charset="-128"/>
                <a:cs typeface="Lucida Sans Unicode" panose="020B0602030504020204" pitchFamily="34" charset="0"/>
              </a:rPr>
              <a:t>Tentative Agenda</a:t>
            </a:r>
          </a:p>
        </p:txBody>
      </p:sp>
      <p:sp>
        <p:nvSpPr>
          <p:cNvPr id="11" name="מלבן 10">
            <a:extLst>
              <a:ext uri="{FF2B5EF4-FFF2-40B4-BE49-F238E27FC236}">
                <a16:creationId xmlns:a16="http://schemas.microsoft.com/office/drawing/2014/main" id="{BAE18654-33C1-4F4E-9E40-C02D65EE9FB1}"/>
              </a:ext>
            </a:extLst>
          </p:cNvPr>
          <p:cNvSpPr/>
          <p:nvPr/>
        </p:nvSpPr>
        <p:spPr>
          <a:xfrm flipH="1">
            <a:off x="9544214"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rtl="0"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2" name="מלבן 11">
            <a:extLst>
              <a:ext uri="{FF2B5EF4-FFF2-40B4-BE49-F238E27FC236}">
                <a16:creationId xmlns:a16="http://schemas.microsoft.com/office/drawing/2014/main" id="{99231172-F8DA-431E-B7F8-5D41128A6B21}"/>
              </a:ext>
            </a:extLst>
          </p:cNvPr>
          <p:cNvSpPr/>
          <p:nvPr/>
        </p:nvSpPr>
        <p:spPr>
          <a:xfrm flipH="1">
            <a:off x="7165519"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rtl="0" eaLnBrk="0" fontAlgn="base" hangingPunct="0">
              <a:spcBef>
                <a:spcPct val="0"/>
              </a:spcBef>
              <a:spcAft>
                <a:spcPct val="0"/>
              </a:spcAft>
            </a:pPr>
            <a:endParaRPr lang="en-US" sz="20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3" name="מלבן 12">
            <a:extLst>
              <a:ext uri="{FF2B5EF4-FFF2-40B4-BE49-F238E27FC236}">
                <a16:creationId xmlns:a16="http://schemas.microsoft.com/office/drawing/2014/main" id="{CB493745-0BB1-4831-8D6F-562920F7395C}"/>
              </a:ext>
            </a:extLst>
          </p:cNvPr>
          <p:cNvSpPr/>
          <p:nvPr/>
        </p:nvSpPr>
        <p:spPr>
          <a:xfrm flipH="1">
            <a:off x="4786823"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4" name="מלבן 13">
            <a:extLst>
              <a:ext uri="{FF2B5EF4-FFF2-40B4-BE49-F238E27FC236}">
                <a16:creationId xmlns:a16="http://schemas.microsoft.com/office/drawing/2014/main" id="{330C3F1A-4684-48BA-B3A8-28846D0DD76B}"/>
              </a:ext>
            </a:extLst>
          </p:cNvPr>
          <p:cNvSpPr/>
          <p:nvPr/>
        </p:nvSpPr>
        <p:spPr>
          <a:xfrm flipH="1">
            <a:off x="2408126" y="1728062"/>
            <a:ext cx="2209010" cy="4774337"/>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endParaRPr lang="he-IL" sz="2400" dirty="0">
              <a:latin typeface="Lucida Sans Unicode" panose="020B0602030504020204" pitchFamily="34" charset="0"/>
              <a:cs typeface="Lucida Sans Unicode" panose="020B0602030504020204" pitchFamily="34" charset="0"/>
            </a:endParaRPr>
          </a:p>
        </p:txBody>
      </p:sp>
      <p:sp>
        <p:nvSpPr>
          <p:cNvPr id="15" name="מלבן 14">
            <a:extLst>
              <a:ext uri="{FF2B5EF4-FFF2-40B4-BE49-F238E27FC236}">
                <a16:creationId xmlns:a16="http://schemas.microsoft.com/office/drawing/2014/main" id="{B62BC6D4-DAF3-4D79-AC36-4021A4C3D279}"/>
              </a:ext>
            </a:extLst>
          </p:cNvPr>
          <p:cNvSpPr/>
          <p:nvPr/>
        </p:nvSpPr>
        <p:spPr>
          <a:xfrm flipH="1">
            <a:off x="29431" y="1728060"/>
            <a:ext cx="2209010" cy="477433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rtl="0"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30" name="מלבן 32">
            <a:extLst>
              <a:ext uri="{FF2B5EF4-FFF2-40B4-BE49-F238E27FC236}">
                <a16:creationId xmlns:a16="http://schemas.microsoft.com/office/drawing/2014/main" id="{17D43042-D219-48C9-A577-BA66D3D2BA57}"/>
              </a:ext>
            </a:extLst>
          </p:cNvPr>
          <p:cNvSpPr/>
          <p:nvPr/>
        </p:nvSpPr>
        <p:spPr>
          <a:xfrm flipH="1">
            <a:off x="801995" y="936296"/>
            <a:ext cx="1409749"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11/1</a:t>
            </a:r>
          </a:p>
          <a:p>
            <a:pPr algn="ctr" rtl="0" eaLnBrk="0" fontAlgn="base" hangingPunct="0">
              <a:spcBef>
                <a:spcPct val="0"/>
              </a:spcBef>
              <a:spcAft>
                <a:spcPct val="0"/>
              </a:spcAft>
            </a:pPr>
            <a:r>
              <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NDU</a:t>
            </a:r>
            <a:endParaRPr lang="he-IL" sz="1050" b="1" dirty="0"/>
          </a:p>
        </p:txBody>
      </p:sp>
      <p:sp>
        <p:nvSpPr>
          <p:cNvPr id="31" name="מלבן 33">
            <a:extLst>
              <a:ext uri="{FF2B5EF4-FFF2-40B4-BE49-F238E27FC236}">
                <a16:creationId xmlns:a16="http://schemas.microsoft.com/office/drawing/2014/main" id="{C0EB8DDA-AF76-434A-B780-CE5CC2F8B6DC}"/>
              </a:ext>
            </a:extLst>
          </p:cNvPr>
          <p:cNvSpPr/>
          <p:nvPr/>
        </p:nvSpPr>
        <p:spPr>
          <a:xfrm flipH="1">
            <a:off x="2477083" y="936296"/>
            <a:ext cx="2118405"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Shabbat – 11/2</a:t>
            </a:r>
            <a:endParaRPr lang="he-IL" sz="1050" b="1" u="sng" dirty="0"/>
          </a:p>
        </p:txBody>
      </p:sp>
      <p:sp>
        <p:nvSpPr>
          <p:cNvPr id="32" name="מלבן 34">
            <a:extLst>
              <a:ext uri="{FF2B5EF4-FFF2-40B4-BE49-F238E27FC236}">
                <a16:creationId xmlns:a16="http://schemas.microsoft.com/office/drawing/2014/main" id="{9EF5F934-8DD3-4E4D-9BEF-763B5BED2E78}"/>
              </a:ext>
            </a:extLst>
          </p:cNvPr>
          <p:cNvSpPr/>
          <p:nvPr/>
        </p:nvSpPr>
        <p:spPr>
          <a:xfrm flipH="1">
            <a:off x="5579123" y="906460"/>
            <a:ext cx="1409749"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11/3 – JINSA HQ</a:t>
            </a:r>
            <a:endParaRPr lang="he-IL" sz="1050" b="1" u="sng" dirty="0"/>
          </a:p>
        </p:txBody>
      </p:sp>
      <p:sp>
        <p:nvSpPr>
          <p:cNvPr id="33" name="מלבן 35">
            <a:extLst>
              <a:ext uri="{FF2B5EF4-FFF2-40B4-BE49-F238E27FC236}">
                <a16:creationId xmlns:a16="http://schemas.microsoft.com/office/drawing/2014/main" id="{17109561-BF55-453F-A4B1-61436F7EC03C}"/>
              </a:ext>
            </a:extLst>
          </p:cNvPr>
          <p:cNvSpPr/>
          <p:nvPr/>
        </p:nvSpPr>
        <p:spPr>
          <a:xfrm flipH="1">
            <a:off x="7879654" y="936296"/>
            <a:ext cx="1477901" cy="66874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11/4</a:t>
            </a:r>
          </a:p>
          <a:p>
            <a:pPr algn="ctr" rtl="0" eaLnBrk="0" fontAlgn="base" hangingPunct="0">
              <a:spcBef>
                <a:spcPct val="0"/>
              </a:spcBef>
              <a:spcAft>
                <a:spcPct val="0"/>
              </a:spcAft>
            </a:pPr>
            <a:r>
              <a:rPr 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ISRAEL Embassy</a:t>
            </a:r>
            <a:endParaRPr lang="he-IL" sz="1050" b="1" dirty="0"/>
          </a:p>
        </p:txBody>
      </p:sp>
      <p:sp>
        <p:nvSpPr>
          <p:cNvPr id="34" name="מלבן 36">
            <a:extLst>
              <a:ext uri="{FF2B5EF4-FFF2-40B4-BE49-F238E27FC236}">
                <a16:creationId xmlns:a16="http://schemas.microsoft.com/office/drawing/2014/main" id="{4567EF80-FC52-4B68-A04D-0A764EB6EC4A}"/>
              </a:ext>
            </a:extLst>
          </p:cNvPr>
          <p:cNvSpPr/>
          <p:nvPr/>
        </p:nvSpPr>
        <p:spPr>
          <a:xfrm flipH="1">
            <a:off x="10336515" y="813313"/>
            <a:ext cx="1409749" cy="71998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rtl="0"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11/5</a:t>
            </a:r>
            <a:endParaRPr lang="he-IL" sz="1050" b="1" u="sng" dirty="0"/>
          </a:p>
        </p:txBody>
      </p:sp>
      <p:pic>
        <p:nvPicPr>
          <p:cNvPr id="35" name="Picture 5" descr="A close up of a logo&#10;&#10;Description generated with very high confidence">
            <a:extLst>
              <a:ext uri="{FF2B5EF4-FFF2-40B4-BE49-F238E27FC236}">
                <a16:creationId xmlns:a16="http://schemas.microsoft.com/office/drawing/2014/main" id="{54DA44BC-9774-409E-9389-6DF10476B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399994">
            <a:off x="11197305" y="561804"/>
            <a:ext cx="580144" cy="36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C68467D6-0321-47F3-8275-A817559FD17F}"/>
              </a:ext>
            </a:extLst>
          </p:cNvPr>
          <p:cNvSpPr/>
          <p:nvPr/>
        </p:nvSpPr>
        <p:spPr>
          <a:xfrm flipH="1">
            <a:off x="132704" y="1958409"/>
            <a:ext cx="1962052" cy="5622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rtl="0"/>
            <a:r>
              <a:rPr lang="en-US" sz="1400" dirty="0"/>
              <a:t>Digital Revolution and National Security</a:t>
            </a:r>
          </a:p>
        </p:txBody>
      </p:sp>
      <p:sp>
        <p:nvSpPr>
          <p:cNvPr id="54" name="Rectangle 53">
            <a:extLst>
              <a:ext uri="{FF2B5EF4-FFF2-40B4-BE49-F238E27FC236}">
                <a16:creationId xmlns:a16="http://schemas.microsoft.com/office/drawing/2014/main" id="{B46D673E-ECE7-41DB-811B-F85F910D413E}"/>
              </a:ext>
            </a:extLst>
          </p:cNvPr>
          <p:cNvSpPr/>
          <p:nvPr/>
        </p:nvSpPr>
        <p:spPr>
          <a:xfrm flipH="1">
            <a:off x="107310" y="2677268"/>
            <a:ext cx="1942714" cy="6662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dirty="0"/>
              <a:t>Big Data</a:t>
            </a:r>
            <a:endParaRPr lang="he-IL" dirty="0"/>
          </a:p>
        </p:txBody>
      </p:sp>
      <p:sp>
        <p:nvSpPr>
          <p:cNvPr id="56" name="Rectangle 55">
            <a:extLst>
              <a:ext uri="{FF2B5EF4-FFF2-40B4-BE49-F238E27FC236}">
                <a16:creationId xmlns:a16="http://schemas.microsoft.com/office/drawing/2014/main" id="{728636DE-F696-4BD6-9C7D-D09247F9E9D4}"/>
              </a:ext>
            </a:extLst>
          </p:cNvPr>
          <p:cNvSpPr/>
          <p:nvPr/>
        </p:nvSpPr>
        <p:spPr>
          <a:xfrm flipH="1">
            <a:off x="9630459" y="2973408"/>
            <a:ext cx="1939695" cy="13217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rtl="0"/>
            <a:r>
              <a:rPr lang="en-US" dirty="0"/>
              <a:t>Historical Trends in the U.S.-Israel Relationship</a:t>
            </a:r>
          </a:p>
        </p:txBody>
      </p:sp>
      <p:sp>
        <p:nvSpPr>
          <p:cNvPr id="57" name="Rectangle 56">
            <a:extLst>
              <a:ext uri="{FF2B5EF4-FFF2-40B4-BE49-F238E27FC236}">
                <a16:creationId xmlns:a16="http://schemas.microsoft.com/office/drawing/2014/main" id="{008935F4-0AAD-4F55-B8E1-C861E6D9EB9B}"/>
              </a:ext>
            </a:extLst>
          </p:cNvPr>
          <p:cNvSpPr/>
          <p:nvPr/>
        </p:nvSpPr>
        <p:spPr>
          <a:xfrm flipH="1">
            <a:off x="107310" y="3436500"/>
            <a:ext cx="1942714" cy="7690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600" dirty="0"/>
              <a:t>Digital Transformation</a:t>
            </a:r>
            <a:endParaRPr lang="he-IL" sz="1600" dirty="0"/>
          </a:p>
        </p:txBody>
      </p:sp>
      <p:grpSp>
        <p:nvGrpSpPr>
          <p:cNvPr id="59" name="Group 58">
            <a:extLst>
              <a:ext uri="{FF2B5EF4-FFF2-40B4-BE49-F238E27FC236}">
                <a16:creationId xmlns:a16="http://schemas.microsoft.com/office/drawing/2014/main" id="{D665A00C-1E8A-4233-BBA4-148C9A96F1D7}"/>
              </a:ext>
            </a:extLst>
          </p:cNvPr>
          <p:cNvGrpSpPr/>
          <p:nvPr/>
        </p:nvGrpSpPr>
        <p:grpSpPr>
          <a:xfrm flipH="1">
            <a:off x="7258170" y="2043977"/>
            <a:ext cx="1962052" cy="2331894"/>
            <a:chOff x="2770646" y="4953746"/>
            <a:chExt cx="1888105" cy="951624"/>
          </a:xfrm>
        </p:grpSpPr>
        <p:sp>
          <p:nvSpPr>
            <p:cNvPr id="60" name="Rectangle 59">
              <a:extLst>
                <a:ext uri="{FF2B5EF4-FFF2-40B4-BE49-F238E27FC236}">
                  <a16:creationId xmlns:a16="http://schemas.microsoft.com/office/drawing/2014/main" id="{93CA11ED-EE89-416D-B119-138A69748D83}"/>
                </a:ext>
              </a:extLst>
            </p:cNvPr>
            <p:cNvSpPr/>
            <p:nvPr/>
          </p:nvSpPr>
          <p:spPr>
            <a:xfrm>
              <a:off x="2770646" y="5282834"/>
              <a:ext cx="1869496" cy="2924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t>How the American Jewish Community Works</a:t>
              </a:r>
              <a:endParaRPr lang="he-IL" sz="1400" dirty="0"/>
            </a:p>
          </p:txBody>
        </p:sp>
        <p:sp>
          <p:nvSpPr>
            <p:cNvPr id="61" name="Rectangle 60">
              <a:extLst>
                <a:ext uri="{FF2B5EF4-FFF2-40B4-BE49-F238E27FC236}">
                  <a16:creationId xmlns:a16="http://schemas.microsoft.com/office/drawing/2014/main" id="{2BCB4B7A-48D2-4924-82AA-B3B170AE9C8B}"/>
                </a:ext>
              </a:extLst>
            </p:cNvPr>
            <p:cNvSpPr/>
            <p:nvPr/>
          </p:nvSpPr>
          <p:spPr>
            <a:xfrm>
              <a:off x="2770646" y="4953746"/>
              <a:ext cx="1869496" cy="2924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t>Politics of the American Jewish Community</a:t>
              </a:r>
              <a:endParaRPr lang="he-IL" sz="1400" dirty="0"/>
            </a:p>
          </p:txBody>
        </p:sp>
        <p:sp>
          <p:nvSpPr>
            <p:cNvPr id="62" name="Rectangle 61">
              <a:extLst>
                <a:ext uri="{FF2B5EF4-FFF2-40B4-BE49-F238E27FC236}">
                  <a16:creationId xmlns:a16="http://schemas.microsoft.com/office/drawing/2014/main" id="{6E5EB185-2B19-476F-9042-E7EFB3EBE022}"/>
                </a:ext>
              </a:extLst>
            </p:cNvPr>
            <p:cNvSpPr/>
            <p:nvPr/>
          </p:nvSpPr>
          <p:spPr>
            <a:xfrm>
              <a:off x="2770646" y="5612927"/>
              <a:ext cx="1888105" cy="2924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rtl="0"/>
              <a:r>
                <a:rPr lang="en-US" sz="1400" dirty="0"/>
                <a:t>U.S. Policy Towards the Middle East and Israel workshop</a:t>
              </a:r>
            </a:p>
          </p:txBody>
        </p:sp>
      </p:grpSp>
      <p:sp>
        <p:nvSpPr>
          <p:cNvPr id="63" name="Rectangle 62">
            <a:extLst>
              <a:ext uri="{FF2B5EF4-FFF2-40B4-BE49-F238E27FC236}">
                <a16:creationId xmlns:a16="http://schemas.microsoft.com/office/drawing/2014/main" id="{5C33CDA9-3962-40A3-B051-E28EF9555B54}"/>
              </a:ext>
            </a:extLst>
          </p:cNvPr>
          <p:cNvSpPr/>
          <p:nvPr/>
        </p:nvSpPr>
        <p:spPr>
          <a:xfrm flipH="1">
            <a:off x="9641458" y="2077784"/>
            <a:ext cx="1942714" cy="7703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400" dirty="0"/>
              <a:t>President Trump: His Policies and Decision Making</a:t>
            </a:r>
            <a:endParaRPr lang="he-IL" sz="1400" dirty="0"/>
          </a:p>
        </p:txBody>
      </p:sp>
      <p:grpSp>
        <p:nvGrpSpPr>
          <p:cNvPr id="64" name="Group 63">
            <a:extLst>
              <a:ext uri="{FF2B5EF4-FFF2-40B4-BE49-F238E27FC236}">
                <a16:creationId xmlns:a16="http://schemas.microsoft.com/office/drawing/2014/main" id="{1B3CF4CF-59F7-4528-AC7D-C4A7A33DC9DC}"/>
              </a:ext>
            </a:extLst>
          </p:cNvPr>
          <p:cNvGrpSpPr/>
          <p:nvPr/>
        </p:nvGrpSpPr>
        <p:grpSpPr>
          <a:xfrm flipH="1">
            <a:off x="4919662" y="1905259"/>
            <a:ext cx="1943022" cy="2660166"/>
            <a:chOff x="5039331" y="4892429"/>
            <a:chExt cx="1869792" cy="1209663"/>
          </a:xfrm>
        </p:grpSpPr>
        <p:sp>
          <p:nvSpPr>
            <p:cNvPr id="65" name="Rectangle 64">
              <a:extLst>
                <a:ext uri="{FF2B5EF4-FFF2-40B4-BE49-F238E27FC236}">
                  <a16:creationId xmlns:a16="http://schemas.microsoft.com/office/drawing/2014/main" id="{ED68B685-446B-4615-B9E0-1CF9A91ABFEA}"/>
                </a:ext>
              </a:extLst>
            </p:cNvPr>
            <p:cNvSpPr/>
            <p:nvPr/>
          </p:nvSpPr>
          <p:spPr>
            <a:xfrm>
              <a:off x="5039331" y="4892429"/>
              <a:ext cx="1869496" cy="3138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600" dirty="0"/>
                <a:t>Workshop: US Policy towards Israel (JINSA Research)</a:t>
              </a:r>
              <a:endParaRPr lang="he-IL" sz="1600" dirty="0"/>
            </a:p>
          </p:txBody>
        </p:sp>
        <p:sp>
          <p:nvSpPr>
            <p:cNvPr id="66" name="Rectangle 65">
              <a:extLst>
                <a:ext uri="{FF2B5EF4-FFF2-40B4-BE49-F238E27FC236}">
                  <a16:creationId xmlns:a16="http://schemas.microsoft.com/office/drawing/2014/main" id="{27E203EE-D30F-4854-9693-721D83FA37F9}"/>
                </a:ext>
              </a:extLst>
            </p:cNvPr>
            <p:cNvSpPr/>
            <p:nvPr/>
          </p:nvSpPr>
          <p:spPr>
            <a:xfrm>
              <a:off x="5039331" y="5281375"/>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U.S. Foreign Policy and Public Opinion Broadly and with a Focus on Israel</a:t>
              </a:r>
              <a:r>
                <a:rPr lang="he-IL" sz="1400" dirty="0"/>
                <a:t> </a:t>
              </a:r>
            </a:p>
          </p:txBody>
        </p:sp>
        <p:sp>
          <p:nvSpPr>
            <p:cNvPr id="67" name="Rectangle 66">
              <a:extLst>
                <a:ext uri="{FF2B5EF4-FFF2-40B4-BE49-F238E27FC236}">
                  <a16:creationId xmlns:a16="http://schemas.microsoft.com/office/drawing/2014/main" id="{DF8F44FF-75B1-42B4-90A7-2369157198C7}"/>
                </a:ext>
              </a:extLst>
            </p:cNvPr>
            <p:cNvSpPr/>
            <p:nvPr/>
          </p:nvSpPr>
          <p:spPr>
            <a:xfrm>
              <a:off x="5039627" y="5763582"/>
              <a:ext cx="1869496" cy="3385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US Govt and public reaction to Israel in wartime</a:t>
              </a:r>
              <a:endParaRPr lang="he-IL" sz="1400" dirty="0"/>
            </a:p>
          </p:txBody>
        </p:sp>
      </p:grpSp>
      <p:sp>
        <p:nvSpPr>
          <p:cNvPr id="71" name="Rectangle 70">
            <a:extLst>
              <a:ext uri="{FF2B5EF4-FFF2-40B4-BE49-F238E27FC236}">
                <a16:creationId xmlns:a16="http://schemas.microsoft.com/office/drawing/2014/main" id="{060E51EF-FD81-425D-9C3B-80ECF1DDCB42}"/>
              </a:ext>
            </a:extLst>
          </p:cNvPr>
          <p:cNvSpPr/>
          <p:nvPr/>
        </p:nvSpPr>
        <p:spPr>
          <a:xfrm flipH="1">
            <a:off x="107310" y="4292736"/>
            <a:ext cx="1942714" cy="525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0"/>
            <a:r>
              <a:rPr lang="en-US" sz="1600" dirty="0"/>
              <a:t>Finish by 1300 for shabbat.</a:t>
            </a:r>
            <a:endParaRPr lang="he-IL" sz="1600" dirty="0"/>
          </a:p>
        </p:txBody>
      </p:sp>
      <p:sp>
        <p:nvSpPr>
          <p:cNvPr id="3" name="Rectangle 2">
            <a:extLst>
              <a:ext uri="{FF2B5EF4-FFF2-40B4-BE49-F238E27FC236}">
                <a16:creationId xmlns:a16="http://schemas.microsoft.com/office/drawing/2014/main" id="{C18DED98-89CF-4504-8E2C-3951C3286652}"/>
              </a:ext>
            </a:extLst>
          </p:cNvPr>
          <p:cNvSpPr/>
          <p:nvPr/>
        </p:nvSpPr>
        <p:spPr>
          <a:xfrm>
            <a:off x="107311" y="5082582"/>
            <a:ext cx="1942714" cy="379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400" dirty="0" err="1">
                <a:solidFill>
                  <a:schemeClr val="lt1"/>
                </a:solidFill>
              </a:rPr>
              <a:t>Refrom</a:t>
            </a:r>
            <a:r>
              <a:rPr lang="en-US" sz="1400" dirty="0">
                <a:solidFill>
                  <a:schemeClr val="lt1"/>
                </a:solidFill>
              </a:rPr>
              <a:t> services/Shabbat Dinner</a:t>
            </a:r>
          </a:p>
        </p:txBody>
      </p:sp>
      <p:sp>
        <p:nvSpPr>
          <p:cNvPr id="72" name="Rectangle 71">
            <a:extLst>
              <a:ext uri="{FF2B5EF4-FFF2-40B4-BE49-F238E27FC236}">
                <a16:creationId xmlns:a16="http://schemas.microsoft.com/office/drawing/2014/main" id="{9C8CC8E9-1DED-4474-9EED-60600A9ACC91}"/>
              </a:ext>
            </a:extLst>
          </p:cNvPr>
          <p:cNvSpPr/>
          <p:nvPr/>
        </p:nvSpPr>
        <p:spPr>
          <a:xfrm flipH="1">
            <a:off x="4919662" y="4663330"/>
            <a:ext cx="1942714" cy="9128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Case Study: Executive-Legislative and Judicial branches Decision making process</a:t>
            </a:r>
            <a:endParaRPr lang="he-IL" sz="1400" dirty="0"/>
          </a:p>
        </p:txBody>
      </p:sp>
      <p:sp>
        <p:nvSpPr>
          <p:cNvPr id="76" name="Rectangle 75">
            <a:extLst>
              <a:ext uri="{FF2B5EF4-FFF2-40B4-BE49-F238E27FC236}">
                <a16:creationId xmlns:a16="http://schemas.microsoft.com/office/drawing/2014/main" id="{F4B5E1C3-9011-4C66-AF02-81D20E094E5E}"/>
              </a:ext>
            </a:extLst>
          </p:cNvPr>
          <p:cNvSpPr/>
          <p:nvPr/>
        </p:nvSpPr>
        <p:spPr>
          <a:xfrm flipH="1">
            <a:off x="4919662" y="5638521"/>
            <a:ext cx="1942714" cy="6733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NFL Game</a:t>
            </a:r>
            <a:endParaRPr lang="he-IL" sz="1400" dirty="0"/>
          </a:p>
        </p:txBody>
      </p:sp>
      <p:sp>
        <p:nvSpPr>
          <p:cNvPr id="77" name="Rectangle 76">
            <a:extLst>
              <a:ext uri="{FF2B5EF4-FFF2-40B4-BE49-F238E27FC236}">
                <a16:creationId xmlns:a16="http://schemas.microsoft.com/office/drawing/2014/main" id="{E038ED08-57B3-4550-A8BE-E8BB7CF1F34D}"/>
              </a:ext>
            </a:extLst>
          </p:cNvPr>
          <p:cNvSpPr/>
          <p:nvPr/>
        </p:nvSpPr>
        <p:spPr>
          <a:xfrm>
            <a:off x="7258170" y="4496676"/>
            <a:ext cx="1962052" cy="716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400" dirty="0">
                <a:solidFill>
                  <a:schemeClr val="lt1"/>
                </a:solidFill>
              </a:rPr>
              <a:t>U.S. Media Coverage of Israel and the Middle East</a:t>
            </a:r>
          </a:p>
        </p:txBody>
      </p:sp>
      <p:sp>
        <p:nvSpPr>
          <p:cNvPr id="78" name="Rectangle 77">
            <a:extLst>
              <a:ext uri="{FF2B5EF4-FFF2-40B4-BE49-F238E27FC236}">
                <a16:creationId xmlns:a16="http://schemas.microsoft.com/office/drawing/2014/main" id="{2D9CA3A2-E6BF-4E50-A434-AEAE1D32D1A9}"/>
              </a:ext>
            </a:extLst>
          </p:cNvPr>
          <p:cNvSpPr/>
          <p:nvPr/>
        </p:nvSpPr>
        <p:spPr>
          <a:xfrm>
            <a:off x="7258171" y="5272362"/>
            <a:ext cx="1962052" cy="518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400" dirty="0">
                <a:solidFill>
                  <a:schemeClr val="lt1"/>
                </a:solidFill>
              </a:rPr>
              <a:t>Briefing w/Israeli </a:t>
            </a:r>
            <a:r>
              <a:rPr lang="en-US" sz="1400" dirty="0" err="1">
                <a:solidFill>
                  <a:schemeClr val="lt1"/>
                </a:solidFill>
              </a:rPr>
              <a:t>Amb</a:t>
            </a:r>
            <a:r>
              <a:rPr lang="en-US" sz="1400" dirty="0">
                <a:solidFill>
                  <a:schemeClr val="lt1"/>
                </a:solidFill>
              </a:rPr>
              <a:t>. Ron Dermer</a:t>
            </a:r>
          </a:p>
        </p:txBody>
      </p:sp>
      <p:sp>
        <p:nvSpPr>
          <p:cNvPr id="79" name="Rectangle 78">
            <a:extLst>
              <a:ext uri="{FF2B5EF4-FFF2-40B4-BE49-F238E27FC236}">
                <a16:creationId xmlns:a16="http://schemas.microsoft.com/office/drawing/2014/main" id="{626CE2EB-9497-433E-8E15-6FF3B371E3B8}"/>
              </a:ext>
            </a:extLst>
          </p:cNvPr>
          <p:cNvSpPr/>
          <p:nvPr/>
        </p:nvSpPr>
        <p:spPr>
          <a:xfrm>
            <a:off x="7250361" y="5888373"/>
            <a:ext cx="1969862" cy="4616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600" dirty="0">
                <a:solidFill>
                  <a:schemeClr val="lt1"/>
                </a:solidFill>
              </a:rPr>
              <a:t>Farewell Dinner Embassy of Israel</a:t>
            </a:r>
          </a:p>
        </p:txBody>
      </p:sp>
      <p:sp>
        <p:nvSpPr>
          <p:cNvPr id="80" name="Rectangle 79">
            <a:extLst>
              <a:ext uri="{FF2B5EF4-FFF2-40B4-BE49-F238E27FC236}">
                <a16:creationId xmlns:a16="http://schemas.microsoft.com/office/drawing/2014/main" id="{864CEA08-D0BE-4CFF-BB2C-8A15C22E530E}"/>
              </a:ext>
            </a:extLst>
          </p:cNvPr>
          <p:cNvSpPr/>
          <p:nvPr/>
        </p:nvSpPr>
        <p:spPr>
          <a:xfrm flipH="1">
            <a:off x="9630458" y="4458866"/>
            <a:ext cx="1939695" cy="81349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rtl="0"/>
            <a:r>
              <a:rPr lang="en-US" dirty="0"/>
              <a:t>Wrap-up session/lunch</a:t>
            </a:r>
          </a:p>
        </p:txBody>
      </p:sp>
      <p:sp>
        <p:nvSpPr>
          <p:cNvPr id="81" name="Rectangle 80">
            <a:extLst>
              <a:ext uri="{FF2B5EF4-FFF2-40B4-BE49-F238E27FC236}">
                <a16:creationId xmlns:a16="http://schemas.microsoft.com/office/drawing/2014/main" id="{EC778092-7308-4A2D-AC28-AF0D57C4902F}"/>
              </a:ext>
            </a:extLst>
          </p:cNvPr>
          <p:cNvSpPr/>
          <p:nvPr/>
        </p:nvSpPr>
        <p:spPr>
          <a:xfrm flipH="1">
            <a:off x="9630457" y="5445616"/>
            <a:ext cx="1939695" cy="81349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rtl="0"/>
            <a:r>
              <a:rPr lang="en-US" dirty="0"/>
              <a:t>Flight Departing at 16:00</a:t>
            </a:r>
          </a:p>
        </p:txBody>
      </p:sp>
    </p:spTree>
    <p:extLst>
      <p:ext uri="{BB962C8B-B14F-4D97-AF65-F5344CB8AC3E}">
        <p14:creationId xmlns:p14="http://schemas.microsoft.com/office/powerpoint/2010/main" val="1247017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B275577-3342-4C19-99C4-AAD31CD8C3EB}"/>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1D89FDDD-8146-42A6-A2A3-DC784ACEC977}"/>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C9B1AD08-321B-4F84-850E-BCE4A3C83861}"/>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3DB602CF-23B6-4B4E-B423-2BA6FB836B5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5C82AF50-6C6A-4FD9-A1E6-A84EE6F9BF6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9892A172-79A9-4176-9B62-D08B7351F8F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C9A4F469-6AB0-4010-B705-4DE53F68A6C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A2F102A-B3C4-48FD-A37F-7946BA00F3B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744937AE-3F3B-4F09-B2F2-67A401E6CBF3}"/>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387D950-FEBC-4545-93CD-45746DC7529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 </a:t>
            </a:r>
            <a:r>
              <a:rPr lang="en-US" dirty="0" err="1"/>
              <a:t>packge</a:t>
            </a:r>
            <a:endParaRPr lang="he-IL" dirty="0"/>
          </a:p>
        </p:txBody>
      </p:sp>
      <p:pic>
        <p:nvPicPr>
          <p:cNvPr id="6" name="Picture 5"/>
          <p:cNvPicPr>
            <a:picLocks noChangeAspect="1"/>
          </p:cNvPicPr>
          <p:nvPr/>
        </p:nvPicPr>
        <p:blipFill>
          <a:blip r:embed="rId2"/>
          <a:stretch>
            <a:fillRect/>
          </a:stretch>
        </p:blipFill>
        <p:spPr>
          <a:xfrm>
            <a:off x="278973" y="2260360"/>
            <a:ext cx="6096851" cy="3429479"/>
          </a:xfrm>
          <a:prstGeom prst="rect">
            <a:avLst/>
          </a:prstGeom>
        </p:spPr>
      </p:pic>
      <p:sp>
        <p:nvSpPr>
          <p:cNvPr id="7" name="מלבן 27"/>
          <p:cNvSpPr/>
          <p:nvPr/>
        </p:nvSpPr>
        <p:spPr>
          <a:xfrm>
            <a:off x="2224312" y="1255714"/>
            <a:ext cx="1901374" cy="61206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4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CVs </a:t>
            </a:r>
            <a:endParaRPr lang="he-IL" sz="1400" b="1" dirty="0"/>
          </a:p>
        </p:txBody>
      </p:sp>
      <p:sp>
        <p:nvSpPr>
          <p:cNvPr id="8" name="מלבן 27"/>
          <p:cNvSpPr/>
          <p:nvPr/>
        </p:nvSpPr>
        <p:spPr>
          <a:xfrm>
            <a:off x="9183912" y="1255714"/>
            <a:ext cx="1901374" cy="61206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4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Opening Letter</a:t>
            </a:r>
            <a:endParaRPr lang="he-IL" sz="1400" b="1" dirty="0"/>
          </a:p>
        </p:txBody>
      </p:sp>
      <p:pic>
        <p:nvPicPr>
          <p:cNvPr id="12" name="Picture 11"/>
          <p:cNvPicPr>
            <a:picLocks noChangeAspect="1"/>
          </p:cNvPicPr>
          <p:nvPr/>
        </p:nvPicPr>
        <p:blipFill rotWithShape="1">
          <a:blip r:embed="rId3"/>
          <a:srcRect r="10877" b="13263"/>
          <a:stretch/>
        </p:blipFill>
        <p:spPr>
          <a:xfrm>
            <a:off x="7466926" y="1994776"/>
            <a:ext cx="4322303" cy="4737816"/>
          </a:xfrm>
          <a:prstGeom prst="rect">
            <a:avLst/>
          </a:prstGeom>
        </p:spPr>
      </p:pic>
    </p:spTree>
    <p:extLst>
      <p:ext uri="{BB962C8B-B14F-4D97-AF65-F5344CB8AC3E}">
        <p14:creationId xmlns:p14="http://schemas.microsoft.com/office/powerpoint/2010/main" val="38729794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61271118-45A2-43C8-A7AD-31C97D55F1E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561813EC-C92F-4E8C-9B3A-60D08A7C98C8}"/>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B0B78177-4D21-465F-A0E0-1BB044F61BF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theme/theme1.xml><?xml version="1.0" encoding="utf-8"?>
<a:theme xmlns:a="http://schemas.openxmlformats.org/drawingml/2006/main" name="1_עיצוב ברירת מחדל">
  <a:themeElements>
    <a:clrScheme name="1_עיצוב ברירת מחדל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00CC"/>
      </a:folHlink>
    </a:clrScheme>
    <a:fontScheme name="1_עיצוב ברירת מחדל">
      <a:majorFont>
        <a:latin typeface="Times New Roman"/>
        <a:ea typeface=""/>
        <a:cs typeface="David"/>
      </a:majorFont>
      <a:minorFont>
        <a:latin typeface="Times New Roman"/>
        <a:ea typeface=""/>
        <a:cs typeface="Davi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עיצוב ברירת מחדל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INFO Resume">
      <a:dk1>
        <a:sysClr val="windowText" lastClr="000000"/>
      </a:dk1>
      <a:lt1>
        <a:sysClr val="window" lastClr="FFFFFF"/>
      </a:lt1>
      <a:dk2>
        <a:srgbClr val="373545"/>
      </a:dk2>
      <a:lt2>
        <a:srgbClr val="DCD8DC"/>
      </a:lt2>
      <a:accent1>
        <a:srgbClr val="92D050"/>
      </a:accent1>
      <a:accent2>
        <a:srgbClr val="0070C0"/>
      </a:accent2>
      <a:accent3>
        <a:srgbClr val="00B0F0"/>
      </a:accent3>
      <a:accent4>
        <a:srgbClr val="6997AF"/>
      </a:accent4>
      <a:accent5>
        <a:srgbClr val="84ACB6"/>
      </a:accent5>
      <a:accent6>
        <a:srgbClr val="6F8183"/>
      </a:accent6>
      <a:hlink>
        <a:srgbClr val="69A020"/>
      </a:hlink>
      <a:folHlink>
        <a:srgbClr val="8C8C8C"/>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 Resume 03_AE_CLR_v7" id="{8DF4B4FA-B337-45A8-9AC8-4A797F969B65}" vid="{65AD6FE7-9CA3-4E7C-ACD0-6FDD0A90F215}"/>
    </a:ext>
  </a:extLst>
</a:theme>
</file>

<file path=ppt/theme/theme3.xml><?xml version="1.0" encoding="utf-8"?>
<a:theme xmlns:a="http://schemas.openxmlformats.org/drawingml/2006/main" name="1_Office Theme">
  <a:themeElements>
    <a:clrScheme name="Custom 44">
      <a:dk1>
        <a:sysClr val="windowText" lastClr="000000"/>
      </a:dk1>
      <a:lt1>
        <a:sysClr val="window" lastClr="FFFFFF"/>
      </a:lt1>
      <a:dk2>
        <a:srgbClr val="44546A"/>
      </a:dk2>
      <a:lt2>
        <a:srgbClr val="E7E6E6"/>
      </a:lt2>
      <a:accent1>
        <a:srgbClr val="514138"/>
      </a:accent1>
      <a:accent2>
        <a:srgbClr val="01383B"/>
      </a:accent2>
      <a:accent3>
        <a:srgbClr val="A5A5A5"/>
      </a:accent3>
      <a:accent4>
        <a:srgbClr val="FFC000"/>
      </a:accent4>
      <a:accent5>
        <a:srgbClr val="ABEFFF"/>
      </a:accent5>
      <a:accent6>
        <a:srgbClr val="578117"/>
      </a:accent6>
      <a:hlink>
        <a:srgbClr val="0563C1"/>
      </a:hlink>
      <a:folHlink>
        <a:srgbClr val="954F72"/>
      </a:folHlink>
    </a:clrScheme>
    <a:fontScheme name="Custom 40">
      <a:majorFont>
        <a:latin typeface="Palatino Linotype"/>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ok_cover_03_MO - v2" id="{834DF396-4089-4A08-9427-BEBBE2EAB4F8}" vid="{1C619EAB-022C-43B5-816F-01E0D9465DD6}"/>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29732</TotalTime>
  <Words>2465</Words>
  <Application>Microsoft Office PowerPoint</Application>
  <PresentationFormat>Widescreen</PresentationFormat>
  <Paragraphs>331</Paragraphs>
  <Slides>92</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92</vt:i4>
      </vt:variant>
    </vt:vector>
  </HeadingPairs>
  <TitlesOfParts>
    <vt:vector size="107" baseType="lpstr">
      <vt:lpstr>Arial</vt:lpstr>
      <vt:lpstr>Arial Unicode MS</vt:lpstr>
      <vt:lpstr>Calibri</vt:lpstr>
      <vt:lpstr>Consolas</vt:lpstr>
      <vt:lpstr>Heebo</vt:lpstr>
      <vt:lpstr>Heebo bold</vt:lpstr>
      <vt:lpstr>Lucida Handwriting</vt:lpstr>
      <vt:lpstr>Lucida Sans Unicode</vt:lpstr>
      <vt:lpstr>Rockwell</vt:lpstr>
      <vt:lpstr>Times New Roman</vt:lpstr>
      <vt:lpstr>Tw Cen MT</vt:lpstr>
      <vt:lpstr>Wingdings</vt:lpstr>
      <vt:lpstr>1_עיצוב ברירת מחדל</vt:lpstr>
      <vt:lpstr>Office Theme</vt:lpstr>
      <vt:lpstr>1_Office Theme</vt:lpstr>
      <vt:lpstr>PowerPoint Presentation</vt:lpstr>
      <vt:lpstr>PowerPoint Presentation</vt:lpstr>
      <vt:lpstr>Seminar Rational</vt:lpstr>
      <vt:lpstr>PowerPoint Presentation</vt:lpstr>
      <vt:lpstr>PowerPoint Presentation</vt:lpstr>
      <vt:lpstr>PowerPoint Presentation</vt:lpstr>
      <vt:lpstr>PowerPoint Presentation</vt:lpstr>
      <vt:lpstr>PowerPoint Presentation</vt:lpstr>
      <vt:lpstr>Info packge</vt:lpstr>
      <vt:lpstr>PowerPoint Presentation</vt:lpstr>
      <vt:lpstr>מקראה אקדמית</vt:lpstr>
      <vt:lpstr>PowerPoint Presentation</vt:lpstr>
      <vt:lpstr>PowerPoint Presentation</vt:lpstr>
      <vt:lpstr>PowerPoint Presentation</vt:lpstr>
      <vt:lpstr>PowerPoint Presentation</vt:lpstr>
      <vt:lpstr>PowerPoint Presentation</vt:lpstr>
      <vt:lpstr>קוד לבוש אזרחי למפגשי קש"ח - גברים</vt:lpstr>
      <vt:lpstr>קוד לבוש אזרחי למפגשי קש"ח - נשים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s6049339</dc:creator>
  <cp:lastModifiedBy>benzi zimmerman</cp:lastModifiedBy>
  <cp:revision>139</cp:revision>
  <dcterms:created xsi:type="dcterms:W3CDTF">2018-10-03T06:08:41Z</dcterms:created>
  <dcterms:modified xsi:type="dcterms:W3CDTF">2019-09-19T20:23:28Z</dcterms:modified>
</cp:coreProperties>
</file>