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74" r:id="rId3"/>
    <p:sldId id="289" r:id="rId4"/>
    <p:sldId id="299" r:id="rId5"/>
    <p:sldId id="301" r:id="rId6"/>
    <p:sldId id="303" r:id="rId7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79559" autoAdjust="0"/>
  </p:normalViewPr>
  <p:slideViewPr>
    <p:cSldViewPr>
      <p:cViewPr varScale="1">
        <p:scale>
          <a:sx n="75" d="100"/>
          <a:sy n="75" d="100"/>
        </p:scale>
        <p:origin x="540" y="54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22 אוקטובר 17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524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 sz="1200" b="0" i="1" u="none" strike="noStrike" kern="1200" baseline="0" noProof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he-IL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עשוי לדרוש יותר משקופית אחת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שמש זורחת מעל גבעות מכוסות דש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מלבן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Autofit/>
          </a:bodyPr>
          <a:lstStyle>
            <a:lvl1pPr algn="ctr" rtl="1">
              <a:defRPr sz="4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חלופי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174D080-DCA4-45D3-B2F8-95788556C7F5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8014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מונה 2" descr="מציין מיקום ריק להוספת תמונה. לחץ על מציין המיקום ובחר את התמונה שברצונך להוסיף."/>
          <p:cNvSpPr>
            <a:spLocks noGrp="1"/>
          </p:cNvSpPr>
          <p:nvPr>
            <p:ph type="pic" idx="1"/>
          </p:nvPr>
        </p:nvSpPr>
        <p:spPr>
          <a:xfrm>
            <a:off x="4873752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8014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7D9574E-2143-4A91-B2C8-A980D1F6D781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06C4B962-D926-424B-AC00-FE1E0ECB640D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1FA57BC6-D13C-45A2-AF61-CB59F6BA3E10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FE218764-B9AD-4A05-A31E-84CE4FE50E8B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A31EF28-7E3D-4A0D-8B1D-EAD0E195C731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חלופי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1D98F7-BBB4-4642-B2F6-386FDE1B714A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41072186-3A27-43FD-BA50-C25F08521E08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8AB9AA41-A953-4132-9B44-4E0513AEC4FC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5FF1E4BA-5D86-457F-81D4-527350DD4C7A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algn="l"/>
            <a:fld id="{2D48FB61-65B6-4A9E-8CC2-7814F08B8B2D}" type="datetime8">
              <a:rPr lang="he-IL" smtClean="0"/>
              <a:pPr algn="l"/>
              <a:t>22 אוקטובר 17</a:t>
            </a:fld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058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058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221A13E8-9A85-485B-94B7-5D103837E152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he-IL" dirty="0"/>
              <a:t>לחץ כדי לערוך סגנונות טקסט של תבנית בסיס</a:t>
            </a:r>
          </a:p>
          <a:p>
            <a:pPr lvl="1" rtl="1"/>
            <a:r>
              <a:rPr lang="he-IL" dirty="0"/>
              <a:t>רמה שניה</a:t>
            </a:r>
          </a:p>
          <a:p>
            <a:pPr lvl="2" rtl="1"/>
            <a:r>
              <a:rPr lang="he-IL" dirty="0"/>
              <a:t>רמה שלישית</a:t>
            </a:r>
          </a:p>
          <a:p>
            <a:pPr lvl="3" rtl="1"/>
            <a:r>
              <a:rPr lang="he-IL" dirty="0"/>
              <a:t>רמה רביעית</a:t>
            </a:r>
          </a:p>
          <a:p>
            <a:pPr lvl="4" rtl="1"/>
            <a:r>
              <a:rPr lang="he-IL" dirty="0"/>
              <a:t>רמה חמישית</a:t>
            </a:r>
          </a:p>
          <a:p>
            <a:pPr lvl="5" rtl="1"/>
            <a:r>
              <a:rPr lang="he-IL" dirty="0"/>
              <a:t>שישית</a:t>
            </a:r>
          </a:p>
          <a:p>
            <a:pPr lvl="6" rtl="1"/>
            <a:r>
              <a:rPr lang="he-IL" dirty="0"/>
              <a:t>שביעית</a:t>
            </a:r>
          </a:p>
          <a:p>
            <a:pPr lvl="7" rtl="1"/>
            <a:r>
              <a:rPr lang="he-IL" dirty="0"/>
              <a:t>שמינית</a:t>
            </a:r>
          </a:p>
          <a:p>
            <a:pPr lvl="8" rtl="1"/>
            <a:r>
              <a:rPr lang="he-IL" dirty="0"/>
              <a:t>תשיעית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6900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114300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A69999-6F67-4D06-AF2F-1AEEB328493D}" type="datetime8">
              <a:rPr lang="he-IL" smtClean="0"/>
              <a:pPr/>
              <a:t>22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134112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ag.gov.il/yhidotmisrad/rashut_buduim/Pages/default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</a:t>
            </a:r>
            <a:r>
              <a:rPr lang="he-IL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לדרום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2| 24.10.2017-26.10.2017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847528" y="260648"/>
            <a:ext cx="9144000" cy="917848"/>
          </a:xfrm>
        </p:spPr>
        <p:txBody>
          <a:bodyPr rtlCol="1">
            <a:normAutofit/>
          </a:bodyPr>
          <a:lstStyle/>
          <a:p>
            <a:pPr algn="r" rtl="1"/>
            <a:r>
              <a:rPr lang="he-IL" sz="4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type="body" idx="1"/>
          </p:nvPr>
        </p:nvSpPr>
        <p:spPr>
          <a:xfrm>
            <a:off x="1847528" y="1340768"/>
            <a:ext cx="9144000" cy="4248472"/>
          </a:xfrm>
        </p:spPr>
        <p:txBody>
          <a:bodyPr rtlCol="1">
            <a:normAutofit fontScale="77500" lnSpcReduction="20000"/>
          </a:bodyPr>
          <a:lstStyle/>
          <a:p>
            <a:pPr marL="457200" lvl="0" indent="-457200" algn="just" rtl="1">
              <a:lnSpc>
                <a:spcPct val="210000"/>
              </a:lnSpc>
              <a:buFont typeface="Arial" panose="020B0604020202020204" pitchFamily="34" charset="0"/>
              <a:buChar char="•"/>
            </a:pPr>
            <a:r>
              <a:rPr lang="he-IL" sz="2600" b="1" dirty="0" smtClean="0"/>
              <a:t>בתאריכים 24.10.2017 – 26.10.2017 יוצא הקורס </a:t>
            </a:r>
            <a:r>
              <a:rPr lang="he-IL" sz="2600" b="1" dirty="0" smtClean="0">
                <a:solidFill>
                  <a:srgbClr val="FF0000"/>
                </a:solidFill>
              </a:rPr>
              <a:t>לסיור בדרום הארץ. </a:t>
            </a:r>
            <a:endParaRPr lang="he-IL" sz="2600" b="1" dirty="0" smtClean="0">
              <a:solidFill>
                <a:srgbClr val="FF0000"/>
              </a:solidFill>
            </a:endParaRPr>
          </a:p>
          <a:p>
            <a:pPr marL="457200" lvl="0" indent="-457200" algn="just" rtl="1">
              <a:lnSpc>
                <a:spcPct val="210000"/>
              </a:lnSpc>
              <a:buFont typeface="Arial" panose="020B0604020202020204" pitchFamily="34" charset="0"/>
              <a:buChar char="•"/>
            </a:pPr>
            <a:r>
              <a:rPr lang="he-IL" sz="2600" b="1" dirty="0" smtClean="0"/>
              <a:t>בסיור </a:t>
            </a:r>
            <a:r>
              <a:rPr lang="he-IL" sz="2600" b="1" dirty="0" smtClean="0"/>
              <a:t>נפגוש חלק </a:t>
            </a:r>
            <a:r>
              <a:rPr lang="he-IL" sz="2600" b="1" dirty="0" smtClean="0"/>
              <a:t>נכבד מהנושאים </a:t>
            </a:r>
            <a:r>
              <a:rPr lang="he-IL" sz="2600" b="1" dirty="0" smtClean="0"/>
              <a:t>המרכזיים </a:t>
            </a:r>
            <a:r>
              <a:rPr lang="he-IL" sz="2600" b="1" dirty="0" smtClean="0"/>
              <a:t>בדרום הארץ </a:t>
            </a:r>
            <a:r>
              <a:rPr lang="he-IL" sz="2600" b="1" dirty="0" err="1" smtClean="0"/>
              <a:t>הרלוונטים</a:t>
            </a:r>
            <a:r>
              <a:rPr lang="he-IL" sz="2600" b="1" dirty="0" smtClean="0"/>
              <a:t> לביטחון הלאומי </a:t>
            </a:r>
            <a:r>
              <a:rPr lang="he-IL" sz="2600" b="1" dirty="0" smtClean="0">
                <a:solidFill>
                  <a:srgbClr val="FF0000"/>
                </a:solidFill>
              </a:rPr>
              <a:t>בהתאם לארבעת צירי הלימוד: בטחוני, מדיני, כלכלי וחברתי. </a:t>
            </a:r>
            <a:endParaRPr lang="he-IL" sz="2600" b="1" dirty="0" smtClean="0">
              <a:solidFill>
                <a:srgbClr val="FF0000"/>
              </a:solidFill>
            </a:endParaRPr>
          </a:p>
          <a:p>
            <a:pPr marL="457200" lvl="0" indent="-457200" algn="just" rtl="1">
              <a:lnSpc>
                <a:spcPct val="210000"/>
              </a:lnSpc>
              <a:buFont typeface="Arial" panose="020B0604020202020204" pitchFamily="34" charset="0"/>
              <a:buChar char="•"/>
            </a:pPr>
            <a:r>
              <a:rPr lang="he-IL" sz="2600" b="1" dirty="0" smtClean="0">
                <a:solidFill>
                  <a:srgbClr val="FF0000"/>
                </a:solidFill>
              </a:rPr>
              <a:t>יום </a:t>
            </a:r>
            <a:r>
              <a:rPr lang="he-IL" sz="2600" b="1" dirty="0" smtClean="0">
                <a:solidFill>
                  <a:srgbClr val="FF0000"/>
                </a:solidFill>
              </a:rPr>
              <a:t>הכנה </a:t>
            </a:r>
            <a:r>
              <a:rPr lang="he-IL" sz="2600" b="1" dirty="0" smtClean="0"/>
              <a:t>יתקיים </a:t>
            </a:r>
            <a:r>
              <a:rPr lang="he-IL" sz="2600" b="1" dirty="0" smtClean="0"/>
              <a:t>בגלילות</a:t>
            </a:r>
            <a:r>
              <a:rPr lang="he-IL" sz="2600" b="1" dirty="0" smtClean="0"/>
              <a:t> </a:t>
            </a:r>
            <a:r>
              <a:rPr lang="he-IL" sz="2600" b="1" dirty="0" smtClean="0"/>
              <a:t>בתאריך </a:t>
            </a:r>
            <a:r>
              <a:rPr lang="he-IL" sz="2600" b="1" dirty="0" smtClean="0"/>
              <a:t>ה - 15.10.2017</a:t>
            </a:r>
            <a:r>
              <a:rPr lang="he-IL" sz="2600" b="1" dirty="0" smtClean="0"/>
              <a:t>.</a:t>
            </a:r>
          </a:p>
          <a:p>
            <a:pPr marL="457200" lvl="0" indent="-457200" algn="just" rtl="1">
              <a:lnSpc>
                <a:spcPct val="210000"/>
              </a:lnSpc>
              <a:buFont typeface="Arial" panose="020B0604020202020204" pitchFamily="34" charset="0"/>
              <a:buChar char="•"/>
            </a:pPr>
            <a:r>
              <a:rPr lang="he-IL" sz="2600" b="1" dirty="0" smtClean="0">
                <a:solidFill>
                  <a:srgbClr val="FF0000"/>
                </a:solidFill>
              </a:rPr>
              <a:t>סיור נפרד יוקדש למורשת בן </a:t>
            </a:r>
            <a:r>
              <a:rPr lang="he-IL" sz="2600" b="1" dirty="0" smtClean="0">
                <a:solidFill>
                  <a:srgbClr val="FF0000"/>
                </a:solidFill>
              </a:rPr>
              <a:t>גוריון </a:t>
            </a:r>
            <a:r>
              <a:rPr lang="he-IL" sz="2600" b="1" dirty="0" smtClean="0"/>
              <a:t>בתאריך ה – 19.10.2017 </a:t>
            </a:r>
            <a:endParaRPr lang="he-IL" sz="2600" b="1" dirty="0" smtClean="0"/>
          </a:p>
          <a:p>
            <a:pPr marL="457200" lvl="0" indent="-457200" rtl="1">
              <a:buFont typeface="Arial" panose="020B0604020202020204" pitchFamily="34" charset="0"/>
              <a:buChar char="•"/>
            </a:pPr>
            <a:endParaRPr lang="he-IL" sz="2600" b="1" dirty="0" smtClean="0"/>
          </a:p>
          <a:p>
            <a:pPr marL="457200" lvl="0" indent="-457200" algn="r" rtl="1">
              <a:buFont typeface="Arial" panose="020B0604020202020204" pitchFamily="34" charset="0"/>
              <a:buChar char="•"/>
            </a:pPr>
            <a:endParaRPr lang="he-IL" sz="2600" b="1" dirty="0" smtClean="0"/>
          </a:p>
          <a:p>
            <a:pPr marL="457200" lvl="0" indent="-457200" algn="r" rtl="1">
              <a:buFont typeface="Arial" panose="020B0604020202020204" pitchFamily="34" charset="0"/>
              <a:buChar char="•"/>
            </a:pPr>
            <a:endParaRPr lang="he-IL" sz="2600" b="1" dirty="0" smtClean="0"/>
          </a:p>
          <a:p>
            <a:pPr marL="342900" lvl="0" indent="-342900" rtl="1">
              <a:buFont typeface="Arial" panose="020B0604020202020204" pitchFamily="34" charset="0"/>
              <a:buChar char="•"/>
            </a:pP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59496" y="188640"/>
            <a:ext cx="9433048" cy="692696"/>
          </a:xfrm>
        </p:spPr>
        <p:txBody>
          <a:bodyPr rtlCol="1"/>
          <a:lstStyle/>
          <a:p>
            <a:pPr algn="ctr" rtl="1"/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הכנה 15.10.17</a:t>
            </a:r>
            <a:endParaRPr lang="he-I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777080"/>
              </p:ext>
            </p:extLst>
          </p:nvPr>
        </p:nvGraphicFramePr>
        <p:xfrm>
          <a:off x="1055440" y="980728"/>
          <a:ext cx="9872631" cy="5498691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6476"/>
                <a:gridCol w="2492577"/>
                <a:gridCol w="3388367"/>
                <a:gridCol w="913904"/>
                <a:gridCol w="1621307"/>
              </a:tblGrid>
              <a:tr h="39993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הערות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</a:t>
                      </a:r>
                      <a:r>
                        <a:rPr lang="he-IL" baseline="0" dirty="0" smtClean="0"/>
                        <a:t>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סקירת הסיור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יניב </a:t>
                      </a:r>
                      <a:r>
                        <a:rPr lang="he-IL" dirty="0" err="1" smtClean="0"/>
                        <a:t>אלאלוף</a:t>
                      </a:r>
                      <a:r>
                        <a:rPr lang="he-IL" dirty="0" smtClean="0"/>
                        <a:t> וגלעד בן 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קוד לבוש </a:t>
                      </a:r>
                      <a:r>
                        <a:rPr lang="he-IL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יחסי ישראל ירדן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עינת שלאיין, שגרירת</a:t>
                      </a:r>
                      <a:r>
                        <a:rPr lang="he-IL" b="1" baseline="0" dirty="0" smtClean="0"/>
                        <a:t> ישראל בירדן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מדיני כלכלי,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5226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– 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התנתקות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he-IL" b="1" baseline="0" dirty="0" smtClean="0"/>
                        <a:t>מעזה – משמעויות לביטחון הלאומי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האלוף (במיל' )גרשון </a:t>
                      </a:r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הכהן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חברתי, מדיני, בטחוני</a:t>
                      </a: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  <a:p>
                      <a:pPr rtl="1"/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התנתקות </a:t>
                      </a: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מעזה – משמעויות בראיית </a:t>
                      </a:r>
                      <a:r>
                        <a:rPr lang="he-IL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ההתישבות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מר זבולון </a:t>
                      </a: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כלפה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14:00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רצועת עזה – מאמץ התאום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אלוף פולי מרדכי,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he-IL" b="1" baseline="0" dirty="0" err="1" smtClean="0"/>
                        <a:t>מתפ"ש</a:t>
                      </a:r>
                      <a:r>
                        <a:rPr lang="he-IL" b="1" baseline="0" dirty="0" smtClean="0"/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 כלכלי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15:15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הרשות לפיתוח והתיישבות הבדואים בנגב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יאיר מעיין,</a:t>
                      </a:r>
                      <a:r>
                        <a:rPr lang="he-IL" b="1" baseline="0" dirty="0" smtClean="0"/>
                        <a:t> מנכ"ל הרשות</a:t>
                      </a:r>
                      <a:r>
                        <a:rPr lang="he-IL" b="1" dirty="0" smtClean="0"/>
                        <a:t> </a:t>
                      </a:r>
                      <a:r>
                        <a:rPr lang="en-US" baseline="0" dirty="0" smtClean="0">
                          <a:hlinkClick r:id="rId3"/>
                        </a:rPr>
                        <a:t>http://www.moag.gov.il/yhidotmisrad/rashut_buduim/Pages/default.aspx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3472" y="35846"/>
            <a:ext cx="9435400" cy="648072"/>
          </a:xfrm>
        </p:spPr>
        <p:txBody>
          <a:bodyPr/>
          <a:lstStyle/>
          <a:p>
            <a:pPr algn="ctr"/>
            <a:r>
              <a:rPr lang="he-IL" b="1" dirty="0" smtClean="0"/>
              <a:t>יום ג' 24.10.2017 – רצועת עזה</a:t>
            </a:r>
            <a:endParaRPr lang="he-IL" b="1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461124"/>
              </p:ext>
            </p:extLst>
          </p:nvPr>
        </p:nvGraphicFramePr>
        <p:xfrm>
          <a:off x="6151852" y="675747"/>
          <a:ext cx="6030819" cy="6165502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יציאה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 שדה</a:t>
                      </a:r>
                      <a:r>
                        <a:rPr lang="he-IL" baseline="0" dirty="0" smtClean="0"/>
                        <a:t> דב צבאי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ארוחת בוקר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שיח  </a:t>
                      </a:r>
                      <a:r>
                        <a:rPr lang="he-IL" baseline="0" dirty="0" smtClean="0"/>
                        <a:t>עם </a:t>
                      </a:r>
                      <a:r>
                        <a:rPr lang="he-IL" b="1" baseline="0" dirty="0" smtClean="0"/>
                        <a:t>בכיר פלסטיני </a:t>
                      </a:r>
                      <a:r>
                        <a:rPr lang="he-IL" baseline="0" dirty="0" smtClean="0"/>
                        <a:t>שיח עם </a:t>
                      </a:r>
                      <a:r>
                        <a:rPr lang="he-IL" b="1" baseline="0" dirty="0" smtClean="0"/>
                        <a:t>ראש </a:t>
                      </a:r>
                      <a:r>
                        <a:rPr lang="he-IL" b="1" baseline="0" dirty="0" err="1" smtClean="0"/>
                        <a:t>צל"א</a:t>
                      </a:r>
                      <a:r>
                        <a:rPr lang="he-IL" baseline="0" dirty="0" smtClean="0"/>
                        <a:t> עזה </a:t>
                      </a:r>
                      <a:r>
                        <a:rPr lang="he-IL" baseline="0" dirty="0" err="1" smtClean="0"/>
                        <a:t>איו"ש</a:t>
                      </a:r>
                      <a:endParaRPr lang="he-IL" baseline="0" dirty="0" smtClean="0"/>
                    </a:p>
                    <a:p>
                      <a:pPr rtl="1"/>
                      <a:r>
                        <a:rPr lang="he-IL" b="1" baseline="0" dirty="0" smtClean="0">
                          <a:solidFill>
                            <a:srgbClr val="7030A0"/>
                          </a:solidFill>
                        </a:rPr>
                        <a:t>ציר בטחוני מדיני כלכלי</a:t>
                      </a:r>
                      <a:endParaRPr lang="he-I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10:00 – 10:45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שב"כ - ראש</a:t>
                      </a:r>
                      <a:r>
                        <a:rPr lang="he-IL" b="1" baseline="0" dirty="0" smtClean="0"/>
                        <a:t> 849</a:t>
                      </a:r>
                      <a:endParaRPr lang="he-IL" b="1" dirty="0" smtClean="0"/>
                    </a:p>
                    <a:p>
                      <a:pPr rtl="1"/>
                      <a:r>
                        <a:rPr lang="he-IL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</a:t>
                      </a:r>
                      <a:r>
                        <a:rPr lang="en-US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e-IL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מדיני</a:t>
                      </a:r>
                      <a:endParaRPr lang="he-IL" sz="1800" b="1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– 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סיור </a:t>
                      </a:r>
                      <a:r>
                        <a:rPr lang="he-IL" b="1" dirty="0" smtClean="0"/>
                        <a:t>במכשול העל והתת קרקעי-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he-IL" dirty="0" smtClean="0"/>
                        <a:t>תא"ל ערן אופיר</a:t>
                      </a:r>
                      <a:endParaRPr lang="he-IL" dirty="0" smtClean="0"/>
                    </a:p>
                    <a:p>
                      <a:pPr rtl="1"/>
                      <a:r>
                        <a:rPr lang="he-IL" b="1" dirty="0" smtClean="0">
                          <a:solidFill>
                            <a:srgbClr val="7030A0"/>
                          </a:solidFill>
                        </a:rPr>
                        <a:t>ציר </a:t>
                      </a:r>
                      <a:r>
                        <a:rPr lang="he-IL" b="1" dirty="0" smtClean="0">
                          <a:solidFill>
                            <a:srgbClr val="7030A0"/>
                          </a:solidFill>
                        </a:rPr>
                        <a:t>בטחוני</a:t>
                      </a:r>
                      <a:r>
                        <a:rPr lang="he-IL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he-IL" b="1" dirty="0" smtClean="0">
                          <a:solidFill>
                            <a:srgbClr val="7030A0"/>
                          </a:solidFill>
                        </a:rPr>
                        <a:t>חברתי כלכלי</a:t>
                      </a:r>
                      <a:endParaRPr lang="he-I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גזרת</a:t>
                      </a:r>
                      <a:r>
                        <a:rPr lang="he-IL" baseline="0" dirty="0" smtClean="0"/>
                        <a:t> חטיבה </a:t>
                      </a:r>
                      <a:r>
                        <a:rPr lang="he-IL" dirty="0" smtClean="0"/>
                        <a:t>צפונית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12:30 – 12:45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תצפית</a:t>
                      </a:r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על צפון ומרכז הרצועה – יוסי בן ארצי </a:t>
                      </a:r>
                    </a:p>
                    <a:p>
                      <a:pPr rtl="1"/>
                      <a:r>
                        <a:rPr lang="he-IL" b="1" baseline="0" dirty="0" smtClean="0">
                          <a:solidFill>
                            <a:srgbClr val="7030A0"/>
                          </a:solidFill>
                        </a:rPr>
                        <a:t>ציר ביטחוני מדיני</a:t>
                      </a:r>
                      <a:endParaRPr lang="he-I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>
                          <a:solidFill>
                            <a:schemeClr val="tx1"/>
                          </a:solidFill>
                        </a:rPr>
                        <a:t>גבעת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chemeClr val="tx1"/>
                          </a:solidFill>
                        </a:rPr>
                        <a:t>ניזמית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he-I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– 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פגישה עם </a:t>
                      </a:r>
                      <a:r>
                        <a:rPr lang="he-IL" b="1" baseline="0" dirty="0" smtClean="0"/>
                        <a:t>ראש </a:t>
                      </a:r>
                      <a:r>
                        <a:rPr lang="he-IL" b="1" baseline="0" dirty="0" smtClean="0"/>
                        <a:t>המועצה </a:t>
                      </a:r>
                      <a:r>
                        <a:rPr lang="he-IL" b="0" baseline="0" dirty="0" smtClean="0"/>
                        <a:t>מר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he-IL" baseline="0" dirty="0" err="1" smtClean="0"/>
                        <a:t>שוסטר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="1" baseline="0" dirty="0" smtClean="0"/>
                        <a:t>ושיחה עם תושבים</a:t>
                      </a:r>
                    </a:p>
                    <a:p>
                      <a:pPr rtl="1"/>
                      <a:r>
                        <a:rPr lang="he-IL" b="1" baseline="0" dirty="0" smtClean="0">
                          <a:solidFill>
                            <a:srgbClr val="7030A0"/>
                          </a:solidFill>
                        </a:rPr>
                        <a:t>ציר חברתי ביטחוני כלכלי</a:t>
                      </a:r>
                      <a:endParaRPr lang="he-I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קיבוץ נחל עוז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488065"/>
              </p:ext>
            </p:extLst>
          </p:nvPr>
        </p:nvGraphicFramePr>
        <p:xfrm>
          <a:off x="27789" y="683918"/>
          <a:ext cx="5879976" cy="615733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95129"/>
                <a:gridCol w="2424855"/>
                <a:gridCol w="1959992"/>
              </a:tblGrid>
              <a:tr h="387977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62335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14:30 – 15:15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ארוחת צהרים חגיגית</a:t>
                      </a:r>
                      <a:endParaRPr lang="he-IL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  <a:tr h="96994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15:15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16:15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סקירת מפקד האוגדה  </a:t>
                      </a:r>
                      <a:r>
                        <a:rPr lang="he-IL" b="0" dirty="0" smtClean="0"/>
                        <a:t>תא"ל </a:t>
                      </a:r>
                      <a:r>
                        <a:rPr lang="he-IL" dirty="0" smtClean="0"/>
                        <a:t>יהודה </a:t>
                      </a:r>
                      <a:r>
                        <a:rPr lang="he-IL" dirty="0" smtClean="0"/>
                        <a:t>פוקס</a:t>
                      </a:r>
                      <a:r>
                        <a:rPr lang="he-IL" baseline="0" dirty="0" smtClean="0"/>
                        <a:t> </a:t>
                      </a:r>
                      <a:endParaRPr lang="he-IL" dirty="0" smtClean="0"/>
                    </a:p>
                    <a:p>
                      <a:pPr rtl="1"/>
                      <a:r>
                        <a:rPr lang="he-IL" b="1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  <a:tr h="96994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16:30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ביקור במנהרה</a:t>
                      </a:r>
                      <a:r>
                        <a:rPr lang="he-IL" b="1" baseline="0" dirty="0" smtClean="0"/>
                        <a:t> התקפית של החמאס </a:t>
                      </a:r>
                    </a:p>
                    <a:p>
                      <a:pPr rtl="1"/>
                      <a:r>
                        <a:rPr lang="he-IL" b="1" baseline="0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baseline="0" dirty="0" smtClean="0"/>
                        <a:t>"צ'אי הודי"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גזרה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895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17:00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נסיעה למלון </a:t>
                      </a:r>
                      <a:r>
                        <a:rPr lang="he-IL" b="1" dirty="0" smtClean="0"/>
                        <a:t>בדימונה והתארגנות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6484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 </a:t>
                      </a:r>
                      <a:r>
                        <a:rPr lang="he-IL" dirty="0" smtClean="0"/>
                        <a:t>– 20:00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ערב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בדימונה</a:t>
                      </a:r>
                      <a:endParaRPr lang="he-IL" dirty="0"/>
                    </a:p>
                  </a:txBody>
                  <a:tcPr/>
                </a:tc>
              </a:tr>
              <a:tr h="79645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20:30 – 21:30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הופעה - "שביל</a:t>
                      </a:r>
                      <a:r>
                        <a:rPr lang="he-IL" b="1" baseline="0" dirty="0" smtClean="0"/>
                        <a:t> ישראל" זקני הכפר</a:t>
                      </a:r>
                      <a:endParaRPr lang="he-I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בדימונה</a:t>
                      </a:r>
                      <a:endParaRPr lang="he-IL" dirty="0"/>
                    </a:p>
                  </a:txBody>
                  <a:tcPr/>
                </a:tc>
              </a:tr>
              <a:tr h="79645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6939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8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1017224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/>
              <a:t>יום ד' 25.10.2017 – בדואים, קמ"ג/בה"ד 1, מצפה רמון</a:t>
            </a:r>
            <a:endParaRPr lang="he-IL" b="1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43294"/>
              </p:ext>
            </p:extLst>
          </p:nvPr>
        </p:nvGraphicFramePr>
        <p:xfrm>
          <a:off x="6151852" y="675747"/>
          <a:ext cx="6030819" cy="4937549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73130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בדימונה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שיחה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עם </a:t>
                      </a:r>
                      <a:r>
                        <a:rPr lang="he-IL" b="1" dirty="0" smtClean="0"/>
                        <a:t>מנהל בית ספר תיכון אורט אבו תלול </a:t>
                      </a:r>
                      <a:r>
                        <a:rPr lang="he-IL" dirty="0" smtClean="0"/>
                        <a:t>+ </a:t>
                      </a:r>
                      <a:r>
                        <a:rPr lang="he-IL" b="1" dirty="0" smtClean="0"/>
                        <a:t>הורי תלמידים ומנהל כפר </a:t>
                      </a:r>
                      <a:r>
                        <a:rPr lang="he-IL" b="1" dirty="0" smtClean="0"/>
                        <a:t>הנוער </a:t>
                      </a:r>
                      <a:r>
                        <a:rPr lang="he-IL" b="1" dirty="0" smtClean="0"/>
                        <a:t>כוכבי</a:t>
                      </a:r>
                      <a:r>
                        <a:rPr lang="he-IL" b="1" baseline="0" dirty="0" smtClean="0"/>
                        <a:t> המדבר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תיכון אורט אבו תלול </a:t>
                      </a:r>
                      <a:r>
                        <a:rPr lang="he-IL" b="1" baseline="0" dirty="0" smtClean="0"/>
                        <a:t>(24 ק"מ מדימונה)</a:t>
                      </a:r>
                      <a:endParaRPr lang="he-IL" b="1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10:45 – 11:00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baseline="0" dirty="0" smtClean="0"/>
                        <a:t>תצפית על הפזורה </a:t>
                      </a:r>
                      <a:r>
                        <a:rPr lang="he-IL" baseline="0" dirty="0" smtClean="0"/>
                        <a:t>הבדואית  - יוסי בן ארצי  </a:t>
                      </a:r>
                    </a:p>
                    <a:p>
                      <a:pPr rtl="1"/>
                      <a:r>
                        <a:rPr lang="he-IL" sz="1600" b="1" baseline="0" dirty="0" smtClean="0"/>
                        <a:t>צ</a:t>
                      </a:r>
                      <a:r>
                        <a:rPr lang="he-IL" sz="1800" b="1" baseline="0" dirty="0" smtClean="0">
                          <a:solidFill>
                            <a:srgbClr val="7030A0"/>
                          </a:solidFill>
                        </a:rPr>
                        <a:t>יר חברתי כלכלי</a:t>
                      </a:r>
                      <a:endParaRPr lang="he-IL" sz="1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בריכת</a:t>
                      </a:r>
                      <a:r>
                        <a:rPr lang="he-IL" b="1" baseline="0" dirty="0" smtClean="0"/>
                        <a:t> מים מזרחית לאבו תלול</a:t>
                      </a:r>
                      <a:endParaRPr lang="he-IL" b="1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 – 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פיצול</a:t>
                      </a:r>
                      <a:r>
                        <a:rPr lang="he-IL" b="0" baseline="0" dirty="0" smtClean="0"/>
                        <a:t> – </a:t>
                      </a:r>
                      <a:r>
                        <a:rPr lang="he-IL" b="1" baseline="0" dirty="0" smtClean="0"/>
                        <a:t>ביקור </a:t>
                      </a:r>
                      <a:r>
                        <a:rPr lang="he-IL" b="1" baseline="0" dirty="0" err="1" smtClean="0"/>
                        <a:t>ב</a:t>
                      </a:r>
                      <a:r>
                        <a:rPr lang="he-IL" b="1" dirty="0" err="1" smtClean="0"/>
                        <a:t>קמ"ג</a:t>
                      </a:r>
                      <a:r>
                        <a:rPr lang="he-IL" dirty="0" smtClean="0"/>
                        <a:t>, הרצאה, </a:t>
                      </a:r>
                      <a:r>
                        <a:rPr lang="he-IL" dirty="0" smtClean="0"/>
                        <a:t>סיור וארוחת </a:t>
                      </a:r>
                      <a:r>
                        <a:rPr lang="he-IL" dirty="0" smtClean="0"/>
                        <a:t>צהרים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rgbClr val="7030A0"/>
                          </a:solidFill>
                        </a:rPr>
                        <a:t>ציר ביטחוני,</a:t>
                      </a:r>
                      <a:r>
                        <a:rPr lang="he-IL" sz="1800" b="1" baseline="0" dirty="0" smtClean="0">
                          <a:solidFill>
                            <a:srgbClr val="7030A0"/>
                          </a:solidFill>
                        </a:rPr>
                        <a:t> כלכלי, חברתי</a:t>
                      </a:r>
                      <a:endParaRPr lang="he-IL" sz="20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קמ"ג - דימונה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124445"/>
              </p:ext>
            </p:extLst>
          </p:nvPr>
        </p:nvGraphicFramePr>
        <p:xfrm>
          <a:off x="27789" y="683918"/>
          <a:ext cx="5879976" cy="4929378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3389"/>
                <a:gridCol w="2466595"/>
                <a:gridCol w="1959992"/>
              </a:tblGrid>
              <a:tr h="372029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93007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 – 15:15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פיצול</a:t>
                      </a:r>
                      <a:r>
                        <a:rPr lang="he-IL" b="0" baseline="0" dirty="0" smtClean="0"/>
                        <a:t> -</a:t>
                      </a:r>
                      <a:r>
                        <a:rPr lang="he-IL" b="0" dirty="0" smtClean="0"/>
                        <a:t> בינ"ל</a:t>
                      </a:r>
                      <a:r>
                        <a:rPr lang="he-IL" dirty="0" smtClean="0"/>
                        <a:t>: </a:t>
                      </a:r>
                      <a:r>
                        <a:rPr lang="he-IL" b="1" dirty="0" smtClean="0"/>
                        <a:t>ביקור בבה"ד 1,</a:t>
                      </a:r>
                      <a:r>
                        <a:rPr lang="he-IL" dirty="0" smtClean="0"/>
                        <a:t> ארוחת צהרים</a:t>
                      </a:r>
                    </a:p>
                    <a:p>
                      <a:pPr rtl="1"/>
                      <a:r>
                        <a:rPr lang="he-IL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</a:t>
                      </a:r>
                      <a:endParaRPr lang="he-IL" sz="1800" b="1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בה"ד 1</a:t>
                      </a:r>
                      <a:endParaRPr lang="he-IL" dirty="0"/>
                    </a:p>
                  </a:txBody>
                  <a:tcPr/>
                </a:tc>
              </a:tr>
              <a:tr h="120909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 – 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מצפה</a:t>
                      </a:r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רמון - </a:t>
                      </a: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פריפריה</a:t>
                      </a:r>
                      <a:endParaRPr lang="he-IL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פגישה עם רוני מרום ראש מ.מ. מצפה רמון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חברתי,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מ.מ. מצפה רמון</a:t>
                      </a:r>
                      <a:endParaRPr lang="he-IL" dirty="0"/>
                    </a:p>
                  </a:txBody>
                  <a:tcPr/>
                </a:tc>
              </a:tr>
              <a:tr h="148811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17:30</a:t>
                      </a:r>
                      <a:r>
                        <a:rPr lang="he-IL" baseline="0" dirty="0" smtClean="0"/>
                        <a:t> – 19:30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נסיעה לאילת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ציר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המכתש.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אופציה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שדה תעופה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בינ"ל "רמון"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צבאי, כלכלי, חברתי, מדיני 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שד"ת</a:t>
                      </a:r>
                      <a:r>
                        <a:rPr lang="he-IL" dirty="0" smtClean="0"/>
                        <a:t> רמון</a:t>
                      </a:r>
                      <a:endParaRPr lang="he-IL" dirty="0"/>
                    </a:p>
                  </a:txBody>
                  <a:tcPr/>
                </a:tc>
              </a:tr>
              <a:tr h="93007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19:30 -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הגעה למלון קיסר</a:t>
                      </a:r>
                    </a:p>
                    <a:p>
                      <a:pPr rtl="1"/>
                      <a:r>
                        <a:rPr lang="he-IL" dirty="0" smtClean="0"/>
                        <a:t>התארגנות וארוחת ערב,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="1" dirty="0" smtClean="0"/>
                        <a:t>ערב חופשי "על הבר"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קיסר, אילת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6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35360" y="35846"/>
            <a:ext cx="1159328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/>
              <a:t>יום ה' 26.10.2017 – גבולות שלום, מסתננים, ים סוף, אילת</a:t>
            </a:r>
            <a:endParaRPr lang="he-IL" b="1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20067"/>
              </p:ext>
            </p:extLst>
          </p:nvPr>
        </p:nvGraphicFramePr>
        <p:xfrm>
          <a:off x="6132004" y="771777"/>
          <a:ext cx="6030819" cy="6090167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4741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06:15– </a:t>
                      </a:r>
                      <a:r>
                        <a:rPr lang="he-IL" dirty="0" smtClean="0"/>
                        <a:t>07:30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מד"ס בוקר - שייט </a:t>
                      </a:r>
                      <a:r>
                        <a:rPr lang="he-IL" b="1" dirty="0" smtClean="0"/>
                        <a:t>קיאקים </a:t>
                      </a:r>
                      <a:r>
                        <a:rPr lang="he-IL" dirty="0" smtClean="0"/>
                        <a:t>+ סקירת יוסי בן </a:t>
                      </a:r>
                      <a:r>
                        <a:rPr lang="he-IL" dirty="0" smtClean="0"/>
                        <a:t>ארצי (ארמון המלך)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בסיס חיל הים אילת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07:30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08:20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 </a:t>
                      </a:r>
                      <a:r>
                        <a:rPr lang="he-IL" dirty="0" smtClean="0"/>
                        <a:t>וארוחת</a:t>
                      </a:r>
                      <a:r>
                        <a:rPr lang="he-IL" baseline="0" dirty="0" smtClean="0"/>
                        <a:t>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קיסר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08:45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09:45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שיח עם</a:t>
                      </a:r>
                      <a:r>
                        <a:rPr lang="he-IL" b="1" baseline="0" dirty="0" smtClean="0"/>
                        <a:t> מנכ"ל עיריית אילת מר </a:t>
                      </a:r>
                      <a:r>
                        <a:rPr lang="he-IL" b="1" baseline="0" smtClean="0"/>
                        <a:t>בן סימון</a:t>
                      </a:r>
                      <a:endParaRPr lang="he-IL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חברתי, כלכלי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עיריית</a:t>
                      </a:r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אילת</a:t>
                      </a:r>
                      <a:endParaRPr lang="he-IL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6853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10:00 – </a:t>
                      </a:r>
                      <a:r>
                        <a:rPr lang="he-IL" dirty="0" smtClean="0"/>
                        <a:t>10:45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</a:t>
                      </a:r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מפקד זירת ים </a:t>
                      </a:r>
                    </a:p>
                    <a:p>
                      <a:pPr rtl="1"/>
                      <a:r>
                        <a:rPr lang="he-IL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</a:t>
                      </a:r>
                      <a:endParaRPr lang="he-IL" sz="18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זירת ים סוף</a:t>
                      </a:r>
                      <a:endParaRPr lang="he-IL" b="1" dirty="0"/>
                    </a:p>
                  </a:txBody>
                  <a:tcPr/>
                </a:tc>
              </a:tr>
              <a:tr h="86853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10:45</a:t>
                      </a:r>
                      <a:r>
                        <a:rPr lang="he-IL" baseline="0" dirty="0" smtClean="0"/>
                        <a:t>– 11:25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מים כלכליים -שיחה מנהל בנמל אילת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כלכלי,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חברתי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11:30– 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סיור ימי גבולות ירדן</a:t>
                      </a:r>
                      <a:r>
                        <a:rPr lang="he-I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מצרים </a:t>
                      </a:r>
                      <a:r>
                        <a:rPr lang="he-IL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פרופ' בן ארצי</a:t>
                      </a:r>
                      <a:endParaRPr lang="he-I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גזרת </a:t>
                      </a:r>
                      <a:r>
                        <a:rPr lang="he-IL" dirty="0" smtClean="0"/>
                        <a:t>ים סוף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12:45– 13:10</a:t>
                      </a:r>
                      <a:endParaRPr lang="he-IL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כיבוש אילת – יוסי בן ארצי</a:t>
                      </a:r>
                    </a:p>
                    <a:p>
                      <a:pPr rtl="1"/>
                      <a:r>
                        <a:rPr lang="he-IL" sz="18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 מדיני כלכלי</a:t>
                      </a:r>
                      <a:endParaRPr lang="he-IL" sz="18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אנדרטת דגל הדיו באילת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67541"/>
              </p:ext>
            </p:extLst>
          </p:nvPr>
        </p:nvGraphicFramePr>
        <p:xfrm>
          <a:off x="0" y="771777"/>
          <a:ext cx="6030819" cy="6021288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406822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90645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13:30– 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ארוחת צהרים</a:t>
                      </a:r>
                      <a:endParaRPr lang="he-IL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אוגדה 80</a:t>
                      </a:r>
                      <a:endParaRPr lang="he-IL" b="1" dirty="0"/>
                    </a:p>
                  </a:txBody>
                  <a:tcPr/>
                </a:tc>
              </a:tr>
              <a:tr h="162728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14:30– 15:30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</a:t>
                      </a:r>
                      <a:r>
                        <a:rPr lang="he-IL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מאו"ג</a:t>
                      </a:r>
                      <a:r>
                        <a:rPr lang="he-I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אתגרי אוגדה 80 והמענה הכולל בהגנת גבולות שלום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ביטחוני, חברתי, כלכלי, מדיני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הר יואש</a:t>
                      </a:r>
                      <a:endParaRPr lang="he-IL" b="1" dirty="0"/>
                    </a:p>
                  </a:txBody>
                  <a:tcPr/>
                </a:tc>
              </a:tr>
              <a:tr h="90645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15:30– </a:t>
                      </a:r>
                      <a:r>
                        <a:rPr lang="he-IL" dirty="0" smtClean="0"/>
                        <a:t>16:00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תצפית וסיור </a:t>
                      </a:r>
                      <a:r>
                        <a:rPr lang="he-IL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מאו"ג</a:t>
                      </a:r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80</a:t>
                      </a:r>
                      <a:endParaRPr lang="he-IL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גזרה</a:t>
                      </a:r>
                      <a:endParaRPr lang="he-IL" dirty="0"/>
                    </a:p>
                  </a:txBody>
                  <a:tcPr/>
                </a:tc>
              </a:tr>
              <a:tr h="90645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16:00 </a:t>
                      </a:r>
                      <a:r>
                        <a:rPr lang="he-IL" dirty="0" smtClean="0"/>
                        <a:t>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ניתוח אירוע פיגוע נטפים </a:t>
                      </a: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he-IL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מאו"ג</a:t>
                      </a:r>
                      <a:r>
                        <a:rPr lang="he-I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80</a:t>
                      </a:r>
                      <a:endParaRPr lang="he-I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עין נטפים</a:t>
                      </a:r>
                      <a:endParaRPr lang="he-IL" b="1" dirty="0"/>
                    </a:p>
                  </a:txBody>
                  <a:tcPr/>
                </a:tc>
              </a:tr>
              <a:tr h="40682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טיסה לשדה דב</a:t>
                      </a:r>
                      <a:endParaRPr lang="he-IL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שד"ת</a:t>
                      </a:r>
                      <a:r>
                        <a:rPr lang="he-IL" b="1" baseline="0" dirty="0" smtClean="0"/>
                        <a:t> עובדה</a:t>
                      </a:r>
                      <a:endParaRPr lang="he-IL" b="1" dirty="0"/>
                    </a:p>
                  </a:txBody>
                  <a:tcPr/>
                </a:tc>
              </a:tr>
              <a:tr h="86099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18:30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פיזור</a:t>
                      </a:r>
                      <a:endParaRPr lang="he-IL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err="1" smtClean="0"/>
                        <a:t>שד"ת</a:t>
                      </a:r>
                      <a:r>
                        <a:rPr lang="he-IL" b="1" dirty="0" smtClean="0"/>
                        <a:t> שדה </a:t>
                      </a:r>
                      <a:r>
                        <a:rPr lang="he-IL" b="1" dirty="0" smtClean="0"/>
                        <a:t>דב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77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רצועות כחול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7_TF03417271.potx" id="{6F278D15-03DF-40F9-8F0B-254B8FB984E9}" vid="{2DD84036-2213-47B0-A05E-3766B73D67AA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תוכנית פרוייקט עסקי (מסך רחב)</Template>
  <TotalTime>1527</TotalTime>
  <Words>733</Words>
  <Application>Microsoft Office PowerPoint</Application>
  <PresentationFormat>מסך רחב</PresentationFormat>
  <Paragraphs>191</Paragraphs>
  <Slides>6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Corbel</vt:lpstr>
      <vt:lpstr>Miriam</vt:lpstr>
      <vt:lpstr>Tahoma</vt:lpstr>
      <vt:lpstr>Wingdings</vt:lpstr>
      <vt:lpstr>עיצוב רצועות כחול 16x9</vt:lpstr>
      <vt:lpstr>סיור מב"ל לדרום</vt:lpstr>
      <vt:lpstr>כללי</vt:lpstr>
      <vt:lpstr>יום הכנה 15.10.17</vt:lpstr>
      <vt:lpstr>יום ג' 24.10.2017 – רצועת עזה</vt:lpstr>
      <vt:lpstr>יום ד' 25.10.2017 – בדואים, קמ"ג/בה"ד 1, מצפה רמון</vt:lpstr>
      <vt:lpstr>יום ה' 26.10.2017 – גבולות שלום, מסתננים, ים סוף, אילת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u26628</cp:lastModifiedBy>
  <cp:revision>121</cp:revision>
  <cp:lastPrinted>2017-10-15T04:06:39Z</cp:lastPrinted>
  <dcterms:created xsi:type="dcterms:W3CDTF">2017-09-23T04:50:33Z</dcterms:created>
  <dcterms:modified xsi:type="dcterms:W3CDTF">2017-10-22T09:23:47Z</dcterms:modified>
</cp:coreProperties>
</file>