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58" r:id="rId4"/>
    <p:sldId id="259" r:id="rId5"/>
    <p:sldId id="302" r:id="rId6"/>
    <p:sldId id="267" r:id="rId7"/>
    <p:sldId id="269" r:id="rId8"/>
    <p:sldId id="271" r:id="rId9"/>
    <p:sldId id="274" r:id="rId10"/>
    <p:sldId id="272" r:id="rId11"/>
    <p:sldId id="275" r:id="rId12"/>
    <p:sldId id="287" r:id="rId13"/>
    <p:sldId id="289" r:id="rId14"/>
    <p:sldId id="291" r:id="rId15"/>
    <p:sldId id="277" r:id="rId16"/>
    <p:sldId id="264" r:id="rId17"/>
    <p:sldId id="292" r:id="rId18"/>
    <p:sldId id="297" r:id="rId19"/>
    <p:sldId id="295" r:id="rId20"/>
    <p:sldId id="299" r:id="rId21"/>
    <p:sldId id="301" r:id="rId2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4" d="100"/>
          <a:sy n="64" d="100"/>
        </p:scale>
        <p:origin x="-1008"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4CE29660-D221-4C78-98A8-DC127F71B650}" type="datetimeFigureOut">
              <a:rPr lang="he-IL" smtClean="0"/>
              <a:pPr/>
              <a:t>ב'/טבת/תשפ"א</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C90983F9-2C28-4E2C-B174-46BE79C1EC96}"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3000"/>
            <a:lum/>
          </a:blip>
          <a:srcRect/>
          <a:stretch>
            <a:fillRect l="-14000" r="-14000"/>
          </a:stretch>
        </a:blip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CE29660-D221-4C78-98A8-DC127F71B650}" type="datetimeFigureOut">
              <a:rPr lang="he-IL" smtClean="0"/>
              <a:pPr/>
              <a:t>ב'/טבת/תשפ"א</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90983F9-2C28-4E2C-B174-46BE79C1EC9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428596" y="2130425"/>
            <a:ext cx="8429684" cy="1470025"/>
          </a:xfrm>
        </p:spPr>
        <p:txBody>
          <a:bodyPr>
            <a:normAutofit fontScale="90000"/>
          </a:bodyPr>
          <a:lstStyle/>
          <a:p>
            <a:pPr algn="r"/>
            <a:r>
              <a:rPr lang="he-IL" sz="4000" dirty="0" smtClean="0">
                <a:solidFill>
                  <a:schemeClr val="tx2"/>
                </a:solidFill>
              </a:rPr>
              <a:t>     החברה הישראלית: צורות התבוננות</a:t>
            </a:r>
            <a:br>
              <a:rPr lang="he-IL" sz="4000" dirty="0" smtClean="0">
                <a:solidFill>
                  <a:schemeClr val="tx2"/>
                </a:solidFill>
              </a:rPr>
            </a:br>
            <a:r>
              <a:rPr lang="en-US" sz="4000" dirty="0" smtClean="0">
                <a:solidFill>
                  <a:schemeClr val="tx2"/>
                </a:solidFill>
              </a:rPr>
              <a:t>perspectives on Israeli society      </a:t>
            </a:r>
            <a:r>
              <a:rPr lang="he-IL" sz="4000" dirty="0" smtClean="0">
                <a:solidFill>
                  <a:schemeClr val="tx2"/>
                </a:solidFill>
              </a:rPr>
              <a:t> </a:t>
            </a:r>
            <a:r>
              <a:rPr lang="en-US" sz="4000" dirty="0" smtClean="0">
                <a:solidFill>
                  <a:schemeClr val="tx2"/>
                </a:solidFill>
              </a:rPr>
              <a:t>Few</a:t>
            </a:r>
            <a:r>
              <a:rPr lang="he-IL" sz="4000" dirty="0" smtClean="0">
                <a:solidFill>
                  <a:schemeClr val="tx2"/>
                </a:solidFill>
              </a:rPr>
              <a:t/>
            </a:r>
            <a:br>
              <a:rPr lang="he-IL" sz="4000" dirty="0" smtClean="0">
                <a:solidFill>
                  <a:schemeClr val="tx2"/>
                </a:solidFill>
              </a:rPr>
            </a:br>
            <a:endParaRPr lang="he-IL" sz="4000" dirty="0">
              <a:solidFill>
                <a:schemeClr val="tx2"/>
              </a:solidFill>
            </a:endParaRPr>
          </a:p>
        </p:txBody>
      </p:sp>
      <p:sp>
        <p:nvSpPr>
          <p:cNvPr id="3" name="כותרת משנה 2"/>
          <p:cNvSpPr>
            <a:spLocks noGrp="1"/>
          </p:cNvSpPr>
          <p:nvPr>
            <p:ph type="subTitle" idx="1"/>
          </p:nvPr>
        </p:nvSpPr>
        <p:spPr/>
        <p:txBody>
          <a:bodyPr>
            <a:normAutofit/>
          </a:bodyPr>
          <a:lstStyle/>
          <a:p>
            <a:pPr algn="r"/>
            <a:r>
              <a:rPr lang="he-IL" sz="2000" dirty="0" smtClean="0">
                <a:solidFill>
                  <a:schemeClr val="tx2"/>
                </a:solidFill>
              </a:rPr>
              <a:t>מב"ל 17.1.20   </a:t>
            </a:r>
            <a:endParaRPr lang="he-IL" sz="2000" dirty="0" smtClean="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3600" dirty="0" smtClean="0">
                <a:solidFill>
                  <a:schemeClr val="accent1"/>
                </a:solidFill>
              </a:rPr>
              <a:t>ישראל כחברה גלובאלית:אתגרים אוניברסאליים</a:t>
            </a:r>
            <a:br>
              <a:rPr lang="he-IL" sz="3600" dirty="0" smtClean="0">
                <a:solidFill>
                  <a:schemeClr val="accent1"/>
                </a:solidFill>
              </a:rPr>
            </a:br>
            <a:r>
              <a:rPr lang="en-US" sz="3600" dirty="0" smtClean="0">
                <a:solidFill>
                  <a:schemeClr val="accent1"/>
                </a:solidFill>
              </a:rPr>
              <a:t>the universal challenges of globalization</a:t>
            </a:r>
            <a:endParaRPr lang="he-IL" sz="3600" dirty="0">
              <a:solidFill>
                <a:schemeClr val="accent1"/>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אתגרים של הגירה, כלכלה, בטחון לאומי, פיקוח וסיכונים חברתיים, מערכת חינוך </a:t>
            </a:r>
            <a:r>
              <a:rPr lang="en-US" sz="2000" dirty="0" smtClean="0">
                <a:solidFill>
                  <a:schemeClr val="accent1"/>
                </a:solidFill>
              </a:rPr>
              <a:t>immigration, economy. National security, social risks education</a:t>
            </a:r>
            <a:endParaRPr lang="he-IL" sz="2000" dirty="0" smtClean="0">
              <a:solidFill>
                <a:schemeClr val="accent1"/>
              </a:solidFill>
            </a:endParaRPr>
          </a:p>
          <a:p>
            <a:r>
              <a:rPr lang="he-IL" sz="2000" dirty="0" smtClean="0">
                <a:solidFill>
                  <a:schemeClr val="accent1"/>
                </a:solidFill>
              </a:rPr>
              <a:t>גלובליזציה ראשונה כניסה מהירה, דילוג על משבר 2008, קשיים מבניים, פריפריות רחבות, איתותים של חולשה טכנולוגית מעבר לחזיתות חדשות, פריון נמוך בשוק עבודה דיכוטומי</a:t>
            </a:r>
            <a:r>
              <a:rPr lang="en-US" sz="2000" dirty="0" smtClean="0">
                <a:solidFill>
                  <a:schemeClr val="accent1"/>
                </a:solidFill>
              </a:rPr>
              <a:t>Israel’s departure into first globalization avoiding the slowdown of the second. Clouds on the horizon                       </a:t>
            </a:r>
            <a:endParaRPr lang="he-IL" sz="2000" dirty="0">
              <a:solidFill>
                <a:schemeClr val="accent1"/>
              </a:solidFill>
            </a:endParaRPr>
          </a:p>
          <a:p>
            <a:r>
              <a:rPr lang="he-IL" sz="2000" dirty="0" smtClean="0">
                <a:solidFill>
                  <a:schemeClr val="accent1"/>
                </a:solidFill>
              </a:rPr>
              <a:t>תשתיות ידע ומו"פ, התלות ההדדית ואתגר הסטנדרטיזציה </a:t>
            </a:r>
          </a:p>
          <a:p>
            <a:r>
              <a:rPr lang="en-US" sz="2000" dirty="0" smtClean="0">
                <a:solidFill>
                  <a:schemeClr val="accent1"/>
                </a:solidFill>
              </a:rPr>
              <a:t>R&amp;D interdependence and </a:t>
            </a:r>
            <a:r>
              <a:rPr lang="en-US" sz="2000" dirty="0" err="1" smtClean="0">
                <a:solidFill>
                  <a:schemeClr val="accent1"/>
                </a:solidFill>
              </a:rPr>
              <a:t>standratization</a:t>
            </a:r>
            <a:endParaRPr lang="he-IL" sz="2000" dirty="0">
              <a:solidFill>
                <a:schemeClr val="accent1"/>
              </a:solidFill>
            </a:endParaRPr>
          </a:p>
          <a:p>
            <a:r>
              <a:rPr lang="he-IL" sz="2000" dirty="0" smtClean="0">
                <a:solidFill>
                  <a:schemeClr val="accent1"/>
                </a:solidFill>
              </a:rPr>
              <a:t>סדרי יום פוסט תעשייתיים: קיימות, ביו פוליטיקה, מגדר</a:t>
            </a:r>
            <a:r>
              <a:rPr lang="en-US" sz="2000" dirty="0" smtClean="0">
                <a:solidFill>
                  <a:schemeClr val="accent1"/>
                </a:solidFill>
              </a:rPr>
              <a:t>post industrial agenda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ההשלכות החיוביות של 16 שנות צמיחה תחזיות ה </a:t>
            </a:r>
            <a:r>
              <a:rPr lang="en-US" sz="2000" dirty="0" smtClean="0">
                <a:solidFill>
                  <a:schemeClr val="accent1"/>
                </a:solidFill>
              </a:rPr>
              <a:t>OECD</a:t>
            </a:r>
            <a:r>
              <a:rPr lang="he-IL" sz="2000" dirty="0" smtClean="0">
                <a:solidFill>
                  <a:schemeClr val="accent1"/>
                </a:solidFill>
              </a:rPr>
              <a:t> וקרן מטבע</a:t>
            </a:r>
          </a:p>
          <a:p>
            <a:pPr>
              <a:buNone/>
            </a:pPr>
            <a:r>
              <a:rPr lang="en-US" sz="2000" dirty="0" smtClean="0">
                <a:solidFill>
                  <a:schemeClr val="accent1"/>
                </a:solidFill>
              </a:rPr>
              <a:t>A decade and a half of constant growth coming to an end </a:t>
            </a:r>
            <a:endParaRPr lang="he-IL" sz="2000" dirty="0" smtClean="0">
              <a:solidFill>
                <a:schemeClr val="accent1"/>
              </a:solidFill>
            </a:endParaRPr>
          </a:p>
          <a:p>
            <a:endParaRPr lang="he-IL" sz="2000" dirty="0" smtClean="0">
              <a:solidFill>
                <a:schemeClr val="accent1"/>
              </a:solidFill>
            </a:endParaRPr>
          </a:p>
          <a:p>
            <a:pPr>
              <a:buNone/>
            </a:pPr>
            <a:endParaRPr lang="he-IL" sz="2000" dirty="0" smtClean="0">
              <a:solidFill>
                <a:schemeClr val="accent1"/>
              </a:solidFill>
            </a:endParaRPr>
          </a:p>
          <a:p>
            <a:endParaRPr lang="he-IL" sz="2000" dirty="0"/>
          </a:p>
          <a:p>
            <a:pPr>
              <a:buNone/>
            </a:pPr>
            <a:endParaRPr lang="he-IL"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t> </a:t>
            </a:r>
            <a:r>
              <a:rPr lang="he-IL" sz="4000" dirty="0" smtClean="0">
                <a:solidFill>
                  <a:schemeClr val="accent1"/>
                </a:solidFill>
              </a:rPr>
              <a:t>גבולות הקולקטיב הישראלי: מבנה עומק </a:t>
            </a:r>
            <a:br>
              <a:rPr lang="he-IL" sz="4000" dirty="0" smtClean="0">
                <a:solidFill>
                  <a:schemeClr val="accent1"/>
                </a:solidFill>
              </a:rPr>
            </a:br>
            <a:r>
              <a:rPr lang="en-US" sz="4000" dirty="0" smtClean="0">
                <a:solidFill>
                  <a:schemeClr val="accent1"/>
                </a:solidFill>
              </a:rPr>
              <a:t>the borders of Israeli collectivity   </a:t>
            </a:r>
            <a:endParaRPr lang="he-IL" sz="4000" dirty="0">
              <a:solidFill>
                <a:schemeClr val="accent1"/>
              </a:solidFill>
            </a:endParaRPr>
          </a:p>
        </p:txBody>
      </p:sp>
      <p:sp>
        <p:nvSpPr>
          <p:cNvPr id="3" name="מציין מיקום תוכן 2"/>
          <p:cNvSpPr>
            <a:spLocks noGrp="1"/>
          </p:cNvSpPr>
          <p:nvPr>
            <p:ph idx="1"/>
          </p:nvPr>
        </p:nvSpPr>
        <p:spPr/>
        <p:txBody>
          <a:bodyPr>
            <a:normAutofit fontScale="85000" lnSpcReduction="20000"/>
          </a:bodyPr>
          <a:lstStyle/>
          <a:p>
            <a:r>
              <a:rPr lang="he-IL" sz="2000" dirty="0" smtClean="0">
                <a:solidFill>
                  <a:schemeClr val="accent1"/>
                </a:solidFill>
              </a:rPr>
              <a:t>הנחה על מבנה העומק של ציביליזציות הציר ובתוכן היהודית</a:t>
            </a:r>
          </a:p>
          <a:p>
            <a:pPr>
              <a:buNone/>
            </a:pPr>
            <a:r>
              <a:rPr lang="he-IL" sz="2000" dirty="0" smtClean="0">
                <a:solidFill>
                  <a:schemeClr val="accent1"/>
                </a:solidFill>
              </a:rPr>
              <a:t> </a:t>
            </a:r>
            <a:r>
              <a:rPr lang="en-US" sz="2000" dirty="0" smtClean="0">
                <a:solidFill>
                  <a:schemeClr val="accent1"/>
                </a:solidFill>
              </a:rPr>
              <a:t>deep structure of axis civilizations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חשיבותו של מבנה העומק כ"חפץ הקיום היהודי" ו"אנרכיזם פוליטי עקרוני"  </a:t>
            </a:r>
          </a:p>
          <a:p>
            <a:pPr>
              <a:buNone/>
            </a:pPr>
            <a:r>
              <a:rPr lang="he-IL" sz="2000" dirty="0" smtClean="0">
                <a:solidFill>
                  <a:schemeClr val="accent1"/>
                </a:solidFill>
              </a:rPr>
              <a:t>  </a:t>
            </a:r>
            <a:r>
              <a:rPr lang="en-US" sz="2000" dirty="0" smtClean="0">
                <a:solidFill>
                  <a:schemeClr val="accent1"/>
                </a:solidFill>
              </a:rPr>
              <a:t>and embedded anarchism    </a:t>
            </a:r>
            <a:r>
              <a:rPr lang="he-IL" sz="2000" dirty="0" smtClean="0">
                <a:solidFill>
                  <a:schemeClr val="accent1"/>
                </a:solidFill>
              </a:rPr>
              <a:t> </a:t>
            </a:r>
            <a:r>
              <a:rPr lang="en-US" sz="2000" dirty="0" smtClean="0">
                <a:solidFill>
                  <a:schemeClr val="accent1"/>
                </a:solidFill>
              </a:rPr>
              <a:t>the Jewish existence imperative</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כל ציביליזציה עתיקה עברה הגדרה התאמות למודרניות מתוך מבנה העומק</a:t>
            </a:r>
          </a:p>
          <a:p>
            <a:pPr>
              <a:buNone/>
            </a:pPr>
            <a:r>
              <a:rPr lang="en-US" sz="2000" dirty="0" smtClean="0">
                <a:solidFill>
                  <a:schemeClr val="accent1"/>
                </a:solidFill>
              </a:rPr>
              <a:t>Old civilizations confront modernity      </a:t>
            </a:r>
            <a:endParaRPr lang="he-IL" sz="2000" dirty="0">
              <a:solidFill>
                <a:schemeClr val="accent1"/>
              </a:solidFill>
            </a:endParaRPr>
          </a:p>
          <a:p>
            <a:r>
              <a:rPr lang="he-IL" sz="2000" dirty="0" smtClean="0">
                <a:solidFill>
                  <a:schemeClr val="accent1"/>
                </a:solidFill>
              </a:rPr>
              <a:t>הציביליזציה היהודית עברה במהלך </a:t>
            </a:r>
            <a:r>
              <a:rPr lang="en-US" sz="2000" dirty="0" smtClean="0">
                <a:solidFill>
                  <a:schemeClr val="accent1"/>
                </a:solidFill>
              </a:rPr>
              <a:t>200</a:t>
            </a:r>
            <a:r>
              <a:rPr lang="he-IL" sz="2000" dirty="0" smtClean="0">
                <a:solidFill>
                  <a:schemeClr val="accent1"/>
                </a:solidFill>
              </a:rPr>
              <a:t>שנה מודרניזציה משכילית-לאומית</a:t>
            </a:r>
          </a:p>
          <a:p>
            <a:pPr>
              <a:buNone/>
            </a:pPr>
            <a:r>
              <a:rPr lang="en-US" sz="2000" dirty="0" smtClean="0">
                <a:solidFill>
                  <a:schemeClr val="accent1"/>
                </a:solidFill>
              </a:rPr>
              <a:t>The victory of modern national strategy for Jewish existence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הגמוניה ציונית במאה הקודמת בגרסא של תנועת העבודה עם מרחבים ניטראליים</a:t>
            </a:r>
          </a:p>
          <a:p>
            <a:pPr>
              <a:buNone/>
            </a:pPr>
            <a:r>
              <a:rPr lang="en-US" sz="2000" dirty="0" smtClean="0">
                <a:solidFill>
                  <a:schemeClr val="accent1"/>
                </a:solidFill>
              </a:rPr>
              <a:t> Zionist hegemony : labour movement and neutral spheres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לקראת האתגרים הגלובאליים שחיקה, פלורליזם ופתיחה בעשורים אחרונים</a:t>
            </a:r>
          </a:p>
          <a:p>
            <a:r>
              <a:rPr lang="en-US" sz="2000" dirty="0" smtClean="0">
                <a:solidFill>
                  <a:schemeClr val="accent1"/>
                </a:solidFill>
              </a:rPr>
              <a:t>End of nation building and state making more loose system and pluralism</a:t>
            </a:r>
            <a:endParaRPr lang="he-IL" sz="2000" dirty="0">
              <a:solidFill>
                <a:schemeClr val="accen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rtl="0"/>
            <a:r>
              <a:rPr lang="he-IL" dirty="0" smtClean="0">
                <a:solidFill>
                  <a:schemeClr val="accent1"/>
                </a:solidFill>
              </a:rPr>
              <a:t>         ציונות: אסטרטגיה לקיום יהודי בחברה   </a:t>
            </a:r>
            <a:r>
              <a:rPr lang="en-US" dirty="0" smtClean="0">
                <a:solidFill>
                  <a:schemeClr val="accent1"/>
                </a:solidFill>
              </a:rPr>
              <a:t/>
            </a:r>
            <a:br>
              <a:rPr lang="en-US" dirty="0" smtClean="0">
                <a:solidFill>
                  <a:schemeClr val="accent1"/>
                </a:solidFill>
              </a:rPr>
            </a:br>
            <a:r>
              <a:rPr lang="he-IL" dirty="0" smtClean="0">
                <a:solidFill>
                  <a:schemeClr val="accent1"/>
                </a:solidFill>
              </a:rPr>
              <a:t>                   מודרנית במדינת לאום</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fontScale="92500" lnSpcReduction="10000"/>
          </a:bodyPr>
          <a:lstStyle/>
          <a:p>
            <a:pPr algn="r"/>
            <a:r>
              <a:rPr lang="en-US" sz="2000" dirty="0">
                <a:solidFill>
                  <a:schemeClr val="accent1"/>
                </a:solidFill>
              </a:rPr>
              <a:t> </a:t>
            </a:r>
            <a:r>
              <a:rPr lang="he-IL" sz="2000" dirty="0" smtClean="0">
                <a:solidFill>
                  <a:schemeClr val="accent1"/>
                </a:solidFill>
              </a:rPr>
              <a:t>ציונות כמהפכת המודרניות בגרסא של הציביליזציה היהודית </a:t>
            </a:r>
          </a:p>
          <a:p>
            <a:pPr algn="r">
              <a:buNone/>
            </a:pPr>
            <a:r>
              <a:rPr lang="en-US" sz="2000" dirty="0" smtClean="0">
                <a:solidFill>
                  <a:schemeClr val="accent1"/>
                </a:solidFill>
              </a:rPr>
              <a:t>Zionism as modern strategy of existence in a nation state      </a:t>
            </a:r>
            <a:endParaRPr lang="he-IL" sz="2000" dirty="0" smtClean="0">
              <a:solidFill>
                <a:schemeClr val="accent1"/>
              </a:solidFill>
            </a:endParaRPr>
          </a:p>
          <a:p>
            <a:pPr algn="l" rtl="0">
              <a:buNone/>
            </a:pPr>
            <a:endParaRPr lang="en-US" sz="2000" dirty="0" smtClean="0">
              <a:solidFill>
                <a:schemeClr val="accent1"/>
              </a:solidFill>
            </a:endParaRPr>
          </a:p>
          <a:p>
            <a:pPr algn="r"/>
            <a:r>
              <a:rPr lang="he-IL" sz="2000" dirty="0" smtClean="0">
                <a:solidFill>
                  <a:schemeClr val="accent1"/>
                </a:solidFill>
              </a:rPr>
              <a:t>מודרניזציה פירושה התאמה מוסדית אוניברסאלית לקפיטליזם, טכנולוגיה וערכים חדשים במסגרת מבנה העומק של הציביליזציה </a:t>
            </a:r>
          </a:p>
          <a:p>
            <a:pPr algn="r">
              <a:buNone/>
            </a:pPr>
            <a:r>
              <a:rPr lang="en-US" sz="2000" dirty="0" smtClean="0">
                <a:solidFill>
                  <a:schemeClr val="accent1"/>
                </a:solidFill>
              </a:rPr>
              <a:t>Modernity as adjusting institutionally and politically to capitalism, technology and new values                                            </a:t>
            </a:r>
            <a:endParaRPr lang="he-IL" sz="2000" dirty="0" smtClean="0">
              <a:solidFill>
                <a:schemeClr val="accent1"/>
              </a:solidFill>
            </a:endParaRPr>
          </a:p>
          <a:p>
            <a:pPr algn="l" rtl="0">
              <a:buNone/>
            </a:pPr>
            <a:endParaRPr lang="en-US" sz="2000" dirty="0" smtClean="0">
              <a:solidFill>
                <a:schemeClr val="accent1"/>
              </a:solidFill>
            </a:endParaRPr>
          </a:p>
          <a:p>
            <a:pPr algn="r"/>
            <a:r>
              <a:rPr lang="he-IL" sz="2000" dirty="0" smtClean="0">
                <a:solidFill>
                  <a:schemeClr val="accent1"/>
                </a:solidFill>
              </a:rPr>
              <a:t>הקולקטיב היהודי כמו הסיני, ההודי, היפני, הפרסי והמערב אירופאי דינאמי ולא מתקיים במעגל של פריחה ושקיעה (שפנגלר) ואין מודרניות אחת</a:t>
            </a:r>
          </a:p>
          <a:p>
            <a:pPr algn="r">
              <a:buNone/>
            </a:pPr>
            <a:r>
              <a:rPr lang="en-US" sz="2000" dirty="0" smtClean="0">
                <a:solidFill>
                  <a:schemeClr val="accent1"/>
                </a:solidFill>
              </a:rPr>
              <a:t>Jewish civilization in comparison to other civilizations                     </a:t>
            </a:r>
            <a:endParaRPr lang="he-IL" sz="2000" dirty="0" smtClean="0">
              <a:solidFill>
                <a:schemeClr val="accent1"/>
              </a:solidFill>
            </a:endParaRPr>
          </a:p>
          <a:p>
            <a:pPr algn="r"/>
            <a:endParaRPr lang="he-IL" sz="2000" dirty="0" smtClean="0">
              <a:solidFill>
                <a:schemeClr val="accent1"/>
              </a:solidFill>
            </a:endParaRPr>
          </a:p>
          <a:p>
            <a:pPr algn="r"/>
            <a:r>
              <a:rPr lang="he-IL" sz="2000" dirty="0" smtClean="0">
                <a:solidFill>
                  <a:schemeClr val="accent1"/>
                </a:solidFill>
              </a:rPr>
              <a:t>אסטרטגיות לקיום יהודי קולקטיבי</a:t>
            </a:r>
          </a:p>
          <a:p>
            <a:pPr algn="r">
              <a:buNone/>
            </a:pPr>
            <a:r>
              <a:rPr lang="en-US" sz="2000" dirty="0" smtClean="0">
                <a:solidFill>
                  <a:schemeClr val="accent1"/>
                </a:solidFill>
              </a:rPr>
              <a:t>Three Israeli strategies of Jewish existence and the changing Diaspora</a:t>
            </a:r>
            <a:endParaRPr lang="he-IL" sz="2000" dirty="0"/>
          </a:p>
          <a:p>
            <a:pPr algn="l" rtl="0">
              <a:buNone/>
            </a:pPr>
            <a:endParaRPr lang="he-IL" sz="2000" dirty="0" smtClean="0"/>
          </a:p>
          <a:p>
            <a:pPr algn="l" rtl="0"/>
            <a:endParaRPr lang="he-IL" sz="2000" dirty="0" smtClean="0"/>
          </a:p>
          <a:p>
            <a:pPr algn="r"/>
            <a:endParaRPr lang="he-IL"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t>                       </a:t>
            </a:r>
            <a:r>
              <a:rPr lang="he-IL" sz="4000" dirty="0" smtClean="0">
                <a:solidFill>
                  <a:schemeClr val="accent1"/>
                </a:solidFill>
              </a:rPr>
              <a:t>ציונות כבניין אומה</a:t>
            </a:r>
            <a:br>
              <a:rPr lang="he-IL" sz="4000" dirty="0" smtClean="0">
                <a:solidFill>
                  <a:schemeClr val="accent1"/>
                </a:solidFill>
              </a:rPr>
            </a:br>
            <a:r>
              <a:rPr lang="he-IL" sz="4000" dirty="0" smtClean="0">
                <a:solidFill>
                  <a:schemeClr val="accent1"/>
                </a:solidFill>
              </a:rPr>
              <a:t>             </a:t>
            </a:r>
            <a:r>
              <a:rPr lang="en-US" sz="4000" dirty="0" smtClean="0">
                <a:solidFill>
                  <a:schemeClr val="accent1"/>
                </a:solidFill>
              </a:rPr>
              <a:t>Zionism as nation building </a:t>
            </a:r>
            <a:r>
              <a:rPr lang="he-IL" sz="2800" dirty="0" smtClean="0"/>
              <a:t/>
            </a:r>
            <a:br>
              <a:rPr lang="he-IL" sz="2800" dirty="0" smtClean="0"/>
            </a:br>
            <a:r>
              <a:rPr lang="en-US" sz="2800" dirty="0" smtClean="0"/>
              <a:t>                       </a:t>
            </a:r>
            <a:endParaRPr lang="he-IL" sz="2800" dirty="0"/>
          </a:p>
        </p:txBody>
      </p:sp>
      <p:sp>
        <p:nvSpPr>
          <p:cNvPr id="3" name="מציין מיקום תוכן 2"/>
          <p:cNvSpPr>
            <a:spLocks noGrp="1"/>
          </p:cNvSpPr>
          <p:nvPr>
            <p:ph idx="1"/>
          </p:nvPr>
        </p:nvSpPr>
        <p:spPr>
          <a:xfrm>
            <a:off x="457200" y="1600200"/>
            <a:ext cx="8258204" cy="4829196"/>
          </a:xfrm>
        </p:spPr>
        <p:txBody>
          <a:bodyPr>
            <a:normAutofit/>
          </a:bodyPr>
          <a:lstStyle/>
          <a:p>
            <a:r>
              <a:rPr lang="he-IL" sz="2000" dirty="0" smtClean="0"/>
              <a:t>"</a:t>
            </a:r>
            <a:r>
              <a:rPr lang="he-IL" sz="2000" dirty="0" smtClean="0">
                <a:solidFill>
                  <a:schemeClr val="accent1"/>
                </a:solidFill>
              </a:rPr>
              <a:t>ציונות שם משפחה עם הרבה שמות פרטיים" (עמוס עוז)</a:t>
            </a:r>
            <a:r>
              <a:rPr lang="en-US" sz="2000" dirty="0" smtClean="0">
                <a:solidFill>
                  <a:schemeClr val="accent1"/>
                </a:solidFill>
              </a:rPr>
              <a:t>Zionism as a surname</a:t>
            </a:r>
          </a:p>
          <a:p>
            <a:r>
              <a:rPr lang="en-US" sz="2000" dirty="0" smtClean="0">
                <a:solidFill>
                  <a:schemeClr val="accent1"/>
                </a:solidFill>
              </a:rPr>
              <a:t> </a:t>
            </a:r>
          </a:p>
          <a:p>
            <a:pPr algn="r"/>
            <a:r>
              <a:rPr lang="he-IL" sz="2000" dirty="0" smtClean="0">
                <a:solidFill>
                  <a:schemeClr val="accent1"/>
                </a:solidFill>
              </a:rPr>
              <a:t>ההשלכות של מצב זה הוא סקטוריאליות, תחרות, מערכת חינוך פוליטית וריבוי אוטופיות תחת הגמוניה של תנועת העבודה כ"אליטה משרתת". </a:t>
            </a:r>
          </a:p>
          <a:p>
            <a:pPr algn="r">
              <a:buNone/>
            </a:pPr>
            <a:r>
              <a:rPr lang="en-US" sz="2000" dirty="0" smtClean="0">
                <a:solidFill>
                  <a:schemeClr val="accent1"/>
                </a:solidFill>
              </a:rPr>
              <a:t>consociatinalism under labour movement hegemony as  a serving elite </a:t>
            </a:r>
            <a:endParaRPr lang="he-IL" sz="2000" dirty="0" smtClean="0">
              <a:solidFill>
                <a:schemeClr val="accent1"/>
              </a:solidFill>
            </a:endParaRPr>
          </a:p>
          <a:p>
            <a:pPr algn="r"/>
            <a:endParaRPr lang="en-US" sz="2000" dirty="0" smtClean="0">
              <a:solidFill>
                <a:schemeClr val="accent1"/>
              </a:solidFill>
            </a:endParaRPr>
          </a:p>
          <a:p>
            <a:pPr algn="r"/>
            <a:r>
              <a:rPr lang="he-IL" sz="2000" dirty="0" smtClean="0">
                <a:solidFill>
                  <a:schemeClr val="accent1"/>
                </a:solidFill>
              </a:rPr>
              <a:t>בניגוד לתנועות לאומיות אחרות הלכידות נשמרה בגלל סולידריות נוכח הקטסטרופה היהודית, זירות בין מגזריות (אוניברסיטה, טכניון, הגנה, הדסה), אינטרסים משותפים וחזונות ציוניים בסיסיים. </a:t>
            </a:r>
          </a:p>
          <a:p>
            <a:pPr algn="r">
              <a:buNone/>
            </a:pPr>
            <a:r>
              <a:rPr lang="en-US" sz="2000" dirty="0" smtClean="0">
                <a:solidFill>
                  <a:schemeClr val="accent1"/>
                </a:solidFill>
              </a:rPr>
              <a:t> no civil war after independence: solidarity, neutral spheres and consensus   </a:t>
            </a:r>
            <a:endParaRPr lang="he-IL" sz="2000" dirty="0" smtClean="0">
              <a:solidFill>
                <a:schemeClr val="accent1"/>
              </a:solidFill>
            </a:endParaRPr>
          </a:p>
          <a:p>
            <a:pPr algn="r"/>
            <a:endParaRPr lang="he-IL" sz="2000" dirty="0" smtClean="0">
              <a:solidFill>
                <a:schemeClr val="accent1"/>
              </a:solidFill>
            </a:endParaRPr>
          </a:p>
          <a:p>
            <a:r>
              <a:rPr lang="he-IL" sz="2000" dirty="0" smtClean="0">
                <a:solidFill>
                  <a:schemeClr val="accent1"/>
                </a:solidFill>
              </a:rPr>
              <a:t>באמצעות הכלים הללו בנו מוסדות של מדינה בדרך ונהנו מסמכות ללא ריבונות</a:t>
            </a:r>
            <a:r>
              <a:rPr lang="en-US" sz="2000" dirty="0" smtClean="0">
                <a:solidFill>
                  <a:schemeClr val="accent1"/>
                </a:solidFill>
              </a:rPr>
              <a:t>state in making authority without sovereignty  </a:t>
            </a:r>
            <a:endParaRPr lang="he-IL" sz="2000" dirty="0" smtClean="0">
              <a:solidFill>
                <a:schemeClr val="accent1"/>
              </a:solidFill>
            </a:endParaRPr>
          </a:p>
          <a:p>
            <a:pPr algn="l" rtl="0">
              <a:buNone/>
            </a:pPr>
            <a:endParaRPr lang="he-IL" sz="2000" dirty="0" smtClean="0"/>
          </a:p>
          <a:p>
            <a:pPr algn="l" rtl="0"/>
            <a:endParaRPr lang="he-IL"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2800" dirty="0" smtClean="0"/>
              <a:t> </a:t>
            </a:r>
            <a:r>
              <a:rPr lang="he-IL" dirty="0" smtClean="0">
                <a:solidFill>
                  <a:schemeClr val="accent1"/>
                </a:solidFill>
              </a:rPr>
              <a:t>המדינה כרצף ושבר בתהליך בניין אומה:</a:t>
            </a:r>
            <a:br>
              <a:rPr lang="he-IL" dirty="0" smtClean="0">
                <a:solidFill>
                  <a:schemeClr val="accent1"/>
                </a:solidFill>
              </a:rPr>
            </a:br>
            <a:r>
              <a:rPr lang="he-IL" dirty="0" smtClean="0">
                <a:solidFill>
                  <a:schemeClr val="accent1"/>
                </a:solidFill>
              </a:rPr>
              <a:t>            מצוקות באוטופיה  </a:t>
            </a:r>
            <a:br>
              <a:rPr lang="he-IL" dirty="0" smtClean="0">
                <a:solidFill>
                  <a:schemeClr val="accent1"/>
                </a:solidFill>
              </a:rPr>
            </a:br>
            <a:r>
              <a:rPr lang="en-US" dirty="0" smtClean="0">
                <a:solidFill>
                  <a:schemeClr val="accent1"/>
                </a:solidFill>
              </a:rPr>
              <a:t>the state as a phase in nation building</a:t>
            </a:r>
            <a:r>
              <a:rPr lang="he-IL" dirty="0" smtClean="0">
                <a:solidFill>
                  <a:schemeClr val="accent1"/>
                </a:solidFill>
              </a:rPr>
              <a:t>                </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fontScale="25000" lnSpcReduction="20000"/>
          </a:bodyPr>
          <a:lstStyle/>
          <a:p>
            <a:r>
              <a:rPr lang="he-IL" sz="8000" dirty="0" smtClean="0">
                <a:solidFill>
                  <a:schemeClr val="accent1"/>
                </a:solidFill>
              </a:rPr>
              <a:t>מבנים דינאמיים מתמסדים ומיצוי הכריזמה (היום האפור, יום קטנות)</a:t>
            </a:r>
          </a:p>
          <a:p>
            <a:pPr>
              <a:buNone/>
            </a:pPr>
            <a:r>
              <a:rPr lang="en-US" sz="8000" dirty="0" smtClean="0">
                <a:solidFill>
                  <a:schemeClr val="accent1"/>
                </a:solidFill>
              </a:rPr>
              <a:t>The sense of routinization and of charisma the mundane       </a:t>
            </a:r>
            <a:endParaRPr lang="he-IL" sz="8000" dirty="0" smtClean="0">
              <a:solidFill>
                <a:schemeClr val="accent1"/>
              </a:solidFill>
            </a:endParaRPr>
          </a:p>
          <a:p>
            <a:endParaRPr lang="he-IL" sz="8000" dirty="0" smtClean="0">
              <a:solidFill>
                <a:schemeClr val="accent1"/>
              </a:solidFill>
            </a:endParaRPr>
          </a:p>
          <a:p>
            <a:r>
              <a:rPr lang="he-IL" sz="8000" dirty="0" smtClean="0">
                <a:solidFill>
                  <a:schemeClr val="accent1"/>
                </a:solidFill>
              </a:rPr>
              <a:t>המאמץ הממלכתי המוסדי של הסדרת חינוך, שירות ציבורי, דת אזרחית בתנאים של עלייה המונית וירידת "המתח החלוצי ונורמליזציה".  </a:t>
            </a:r>
          </a:p>
          <a:p>
            <a:pPr>
              <a:buNone/>
            </a:pPr>
            <a:r>
              <a:rPr lang="he-IL" sz="8000" dirty="0" smtClean="0">
                <a:solidFill>
                  <a:schemeClr val="accent1"/>
                </a:solidFill>
              </a:rPr>
              <a:t>                          </a:t>
            </a:r>
            <a:r>
              <a:rPr lang="en-US" sz="8000" dirty="0" smtClean="0">
                <a:solidFill>
                  <a:schemeClr val="accent1"/>
                </a:solidFill>
              </a:rPr>
              <a:t>      Statehoodness as Ben Gurion effort to adjust to the state</a:t>
            </a:r>
            <a:endParaRPr lang="he-IL" sz="8000" dirty="0" smtClean="0">
              <a:solidFill>
                <a:schemeClr val="accent1"/>
              </a:solidFill>
            </a:endParaRPr>
          </a:p>
          <a:p>
            <a:r>
              <a:rPr lang="he-IL" sz="8000" dirty="0" smtClean="0">
                <a:solidFill>
                  <a:schemeClr val="accent1"/>
                </a:solidFill>
              </a:rPr>
              <a:t>תביעות גוברות להגדרה מכילה יותר של ישראליות ומגמות של אינדיבידואליזם ו"נורמליזציה". </a:t>
            </a:r>
            <a:r>
              <a:rPr lang="en-US" sz="8000" dirty="0" smtClean="0">
                <a:solidFill>
                  <a:schemeClr val="accent1"/>
                </a:solidFill>
              </a:rPr>
              <a:t>The quest to normalize society </a:t>
            </a:r>
            <a:endParaRPr lang="he-IL" sz="8000" dirty="0" smtClean="0">
              <a:solidFill>
                <a:schemeClr val="accent1"/>
              </a:solidFill>
            </a:endParaRPr>
          </a:p>
          <a:p>
            <a:endParaRPr lang="he-IL" sz="8000" dirty="0" smtClean="0">
              <a:solidFill>
                <a:schemeClr val="accent1"/>
              </a:solidFill>
            </a:endParaRPr>
          </a:p>
          <a:p>
            <a:pPr algn="r"/>
            <a:r>
              <a:rPr lang="he-IL" sz="8000" dirty="0" smtClean="0">
                <a:solidFill>
                  <a:schemeClr val="accent1"/>
                </a:solidFill>
              </a:rPr>
              <a:t>גורמים מאיצים להתפוגגות הסדר הישן: משפט אייכמן ויחס לשואה, שינוי יחס למסורת יהודית, אינדיבידואליזם, 67, הפנתרים כאתגר לכור ההיתוך. </a:t>
            </a:r>
          </a:p>
          <a:p>
            <a:pPr algn="r"/>
            <a:r>
              <a:rPr lang="en-US" sz="8000" dirty="0" smtClean="0">
                <a:solidFill>
                  <a:schemeClr val="accent1"/>
                </a:solidFill>
              </a:rPr>
              <a:t>The early turning points in the erosion of the revolutionary phase of </a:t>
            </a:r>
            <a:r>
              <a:rPr lang="en-US" sz="8000" dirty="0" err="1" smtClean="0">
                <a:solidFill>
                  <a:schemeClr val="accent1"/>
                </a:solidFill>
              </a:rPr>
              <a:t>zionism</a:t>
            </a:r>
            <a:r>
              <a:rPr lang="en-US" sz="8000" dirty="0" smtClean="0">
                <a:solidFill>
                  <a:schemeClr val="accent1"/>
                </a:solidFill>
              </a:rPr>
              <a:t> </a:t>
            </a:r>
            <a:endParaRPr lang="he-IL" sz="8000" dirty="0" smtClean="0">
              <a:solidFill>
                <a:schemeClr val="accent1"/>
              </a:solidFill>
            </a:endParaRPr>
          </a:p>
          <a:p>
            <a:pPr algn="r"/>
            <a:endParaRPr lang="en-US" sz="8000" dirty="0" smtClean="0">
              <a:solidFill>
                <a:schemeClr val="accent1"/>
              </a:solidFill>
            </a:endParaRPr>
          </a:p>
          <a:p>
            <a:pPr algn="l" rtl="0"/>
            <a:endParaRPr lang="he-IL" sz="2000" dirty="0" smtClean="0"/>
          </a:p>
          <a:p>
            <a:pPr algn="r"/>
            <a:endParaRPr lang="he-IL" sz="2000" dirty="0" smtClean="0"/>
          </a:p>
          <a:p>
            <a:pPr algn="l" rtl="0"/>
            <a:endParaRPr lang="en-US" sz="2000" dirty="0" smtClean="0"/>
          </a:p>
          <a:p>
            <a:pPr algn="r"/>
            <a:endParaRPr lang="en-US" sz="2000" dirty="0" smtClean="0"/>
          </a:p>
          <a:p>
            <a:pPr algn="l" rtl="0">
              <a:buNone/>
            </a:pPr>
            <a:r>
              <a:rPr lang="en-US" sz="2000" dirty="0" smtClean="0"/>
              <a:t> </a:t>
            </a:r>
            <a:endParaRPr lang="he-IL"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accent1"/>
                </a:solidFill>
              </a:rPr>
              <a:t>אי ההסכמה על גבולות הקולקטיב הישראלי</a:t>
            </a:r>
            <a:r>
              <a:rPr lang="en-US" sz="4000" dirty="0" smtClean="0">
                <a:solidFill>
                  <a:schemeClr val="accent1"/>
                </a:solidFill>
              </a:rPr>
              <a:t/>
            </a:r>
            <a:br>
              <a:rPr lang="en-US" sz="4000" dirty="0" smtClean="0">
                <a:solidFill>
                  <a:schemeClr val="accent1"/>
                </a:solidFill>
              </a:rPr>
            </a:br>
            <a:r>
              <a:rPr lang="en-US" sz="4000" dirty="0" smtClean="0">
                <a:solidFill>
                  <a:schemeClr val="accent1"/>
                </a:solidFill>
              </a:rPr>
              <a:t>Disagreement over borders of collective</a:t>
            </a:r>
            <a:endParaRPr lang="he-IL" sz="4000" dirty="0">
              <a:solidFill>
                <a:schemeClr val="accent1"/>
              </a:solidFill>
            </a:endParaRPr>
          </a:p>
        </p:txBody>
      </p:sp>
      <p:sp>
        <p:nvSpPr>
          <p:cNvPr id="3" name="מציין מיקום תוכן 2"/>
          <p:cNvSpPr>
            <a:spLocks noGrp="1"/>
          </p:cNvSpPr>
          <p:nvPr>
            <p:ph idx="1"/>
          </p:nvPr>
        </p:nvSpPr>
        <p:spPr/>
        <p:txBody>
          <a:bodyPr>
            <a:normAutofit fontScale="92500" lnSpcReduction="10000"/>
          </a:bodyPr>
          <a:lstStyle/>
          <a:p>
            <a:r>
              <a:rPr lang="he-IL" sz="2000" dirty="0" smtClean="0">
                <a:solidFill>
                  <a:schemeClr val="accent1"/>
                </a:solidFill>
              </a:rPr>
              <a:t>הרחבת ההגדרות של ישראליות תוך קונפליקט במרחבים של פוליטיקה, תקשורת, אקדמיה, המרחב הסמלי של דת אזרחית, אקדמיה ומשפט</a:t>
            </a:r>
          </a:p>
          <a:p>
            <a:pPr>
              <a:buNone/>
            </a:pPr>
            <a:r>
              <a:rPr lang="en-US" sz="2000" dirty="0" smtClean="0">
                <a:solidFill>
                  <a:schemeClr val="accent1"/>
                </a:solidFill>
              </a:rPr>
              <a:t> Spheres of conflict in media’ civil religion, academia and the law </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תחומי ויכוח אוריינטציה לעולם ערבי , העולם היהודי, מעמד הדת בחיים הציבוריים ומעמד האזרחים הערבים במדינה היהודית והדמוקרטית.</a:t>
            </a:r>
          </a:p>
          <a:p>
            <a:pPr>
              <a:buNone/>
            </a:pPr>
            <a:r>
              <a:rPr lang="en-US" sz="2000" dirty="0" smtClean="0">
                <a:solidFill>
                  <a:schemeClr val="accent1"/>
                </a:solidFill>
              </a:rPr>
              <a:t>Borders as orientation (Jewish world, Arab world) and borders as political questions on the place of religion in public life or the status of Arabs citizens</a:t>
            </a:r>
            <a:endParaRPr lang="he-IL" sz="2000" dirty="0" smtClean="0">
              <a:solidFill>
                <a:schemeClr val="accent1"/>
              </a:solidFill>
            </a:endParaRPr>
          </a:p>
          <a:p>
            <a:endParaRPr lang="he-IL" sz="2000" dirty="0">
              <a:solidFill>
                <a:schemeClr val="accent1"/>
              </a:solidFill>
            </a:endParaRPr>
          </a:p>
          <a:p>
            <a:r>
              <a:rPr lang="he-IL" sz="2000" dirty="0" smtClean="0">
                <a:solidFill>
                  <a:schemeClr val="accent1"/>
                </a:solidFill>
              </a:rPr>
              <a:t>מעמד הדת בחיים הציבוריים: מדינת ישראל כדילמה דתית קושי בויסות קונפליקטים וכיווני התפתחות .</a:t>
            </a:r>
          </a:p>
          <a:p>
            <a:endParaRPr lang="he-IL" sz="2000" dirty="0">
              <a:solidFill>
                <a:schemeClr val="accent1"/>
              </a:solidFill>
            </a:endParaRPr>
          </a:p>
          <a:p>
            <a:r>
              <a:rPr lang="he-IL" sz="2000" dirty="0" smtClean="0">
                <a:solidFill>
                  <a:schemeClr val="accent1"/>
                </a:solidFill>
              </a:rPr>
              <a:t>מעמד האזרחים הערבים במדינה היהודית והדמוקרטית: מיעוט לאומי בדמוקרטיה אתנית ואזרחות רפובליקנית וליבראלית </a:t>
            </a:r>
            <a:endParaRPr lang="he-IL" sz="2000" dirty="0">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סדר היום של קביעת הגבולות </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tx2"/>
                </a:solidFill>
              </a:rPr>
              <a:t>קביעת גבולות הקולקטיב פנימה:</a:t>
            </a:r>
          </a:p>
          <a:p>
            <a:endParaRPr lang="he-IL" sz="2000" dirty="0" smtClean="0">
              <a:solidFill>
                <a:schemeClr val="tx2"/>
              </a:solidFill>
            </a:endParaRPr>
          </a:p>
          <a:p>
            <a:pPr>
              <a:buNone/>
            </a:pPr>
            <a:r>
              <a:rPr lang="he-IL" sz="2000" dirty="0">
                <a:solidFill>
                  <a:schemeClr val="tx2"/>
                </a:solidFill>
              </a:rPr>
              <a:t> </a:t>
            </a:r>
            <a:r>
              <a:rPr lang="he-IL" sz="2000" dirty="0" smtClean="0">
                <a:solidFill>
                  <a:schemeClr val="tx2"/>
                </a:solidFill>
              </a:rPr>
              <a:t>1. מקום הדת בחיים הציבוריים מול מנגנוני הויסות המסורתיים, שינוי במפה הדמוגרפית, תפיסות חדשות </a:t>
            </a:r>
          </a:p>
          <a:p>
            <a:pPr>
              <a:buNone/>
            </a:pPr>
            <a:endParaRPr lang="he-IL" sz="2000" dirty="0">
              <a:solidFill>
                <a:schemeClr val="tx2"/>
              </a:solidFill>
            </a:endParaRPr>
          </a:p>
          <a:p>
            <a:pPr>
              <a:buNone/>
            </a:pPr>
            <a:endParaRPr lang="he-IL" sz="2000" dirty="0" smtClean="0">
              <a:solidFill>
                <a:schemeClr val="tx2"/>
              </a:solidFill>
            </a:endParaRPr>
          </a:p>
          <a:p>
            <a:pPr>
              <a:buNone/>
            </a:pPr>
            <a:r>
              <a:rPr lang="he-IL" sz="2000" dirty="0" smtClean="0">
                <a:solidFill>
                  <a:schemeClr val="tx2"/>
                </a:solidFill>
              </a:rPr>
              <a:t>2. מקום הערבים במדינה היהודית והדמוקרטית כאשר יש דגמים שונים אשר החליפו את השיח של מדינת אזרחיה ופער בין המדיניות המוסדית לבין סדר היום הפוליטי. </a:t>
            </a:r>
          </a:p>
          <a:p>
            <a:endParaRPr lang="he-IL"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accent1"/>
                </a:solidFill>
              </a:rPr>
              <a:t>גבולות הקולקטיב הישראלי: המקרה של מקום הדת  </a:t>
            </a:r>
            <a:r>
              <a:rPr lang="en-US" sz="4000" dirty="0" smtClean="0">
                <a:solidFill>
                  <a:schemeClr val="accent1"/>
                </a:solidFill>
              </a:rPr>
              <a:t>                               </a:t>
            </a:r>
            <a:r>
              <a:rPr lang="he-IL" sz="4000" dirty="0" smtClean="0">
                <a:solidFill>
                  <a:schemeClr val="accent1"/>
                </a:solidFill>
              </a:rPr>
              <a:t>בחיים ציבוריים</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מדינת ישראל כדילמה דתית:</a:t>
            </a:r>
          </a:p>
          <a:p>
            <a:endParaRPr lang="he-IL" sz="2000" dirty="0" smtClean="0">
              <a:solidFill>
                <a:schemeClr val="accent1"/>
              </a:solidFill>
            </a:endParaRPr>
          </a:p>
          <a:p>
            <a:pPr>
              <a:buNone/>
            </a:pPr>
            <a:r>
              <a:rPr lang="he-IL" sz="2000" dirty="0" smtClean="0">
                <a:solidFill>
                  <a:schemeClr val="accent1"/>
                </a:solidFill>
              </a:rPr>
              <a:t>מדינה וריבונות לפני בוא משיח צדקנו</a:t>
            </a:r>
          </a:p>
          <a:p>
            <a:pPr>
              <a:buNone/>
            </a:pPr>
            <a:endParaRPr lang="he-IL" sz="2000" dirty="0" smtClean="0">
              <a:solidFill>
                <a:schemeClr val="accent1"/>
              </a:solidFill>
            </a:endParaRPr>
          </a:p>
          <a:p>
            <a:pPr>
              <a:buNone/>
            </a:pPr>
            <a:r>
              <a:rPr lang="he-IL" sz="2000" dirty="0" smtClean="0">
                <a:solidFill>
                  <a:schemeClr val="accent1"/>
                </a:solidFill>
              </a:rPr>
              <a:t>שיתוף עם עוברי עבירה </a:t>
            </a:r>
          </a:p>
          <a:p>
            <a:pPr>
              <a:buNone/>
            </a:pPr>
            <a:endParaRPr lang="he-IL" sz="2000" dirty="0" smtClean="0">
              <a:solidFill>
                <a:schemeClr val="accent1"/>
              </a:solidFill>
            </a:endParaRPr>
          </a:p>
          <a:p>
            <a:pPr>
              <a:buNone/>
            </a:pPr>
            <a:r>
              <a:rPr lang="he-IL" sz="2000" dirty="0" smtClean="0">
                <a:solidFill>
                  <a:schemeClr val="accent1"/>
                </a:solidFill>
              </a:rPr>
              <a:t>מדינה יהודית שלא על פי חוקי ההלכה</a:t>
            </a:r>
          </a:p>
          <a:p>
            <a:pPr>
              <a:buNone/>
            </a:pPr>
            <a:endParaRPr lang="he-IL" sz="2000" dirty="0" smtClean="0">
              <a:solidFill>
                <a:schemeClr val="accent1"/>
              </a:solidFill>
            </a:endParaRPr>
          </a:p>
          <a:p>
            <a:pPr>
              <a:buNone/>
            </a:pPr>
            <a:r>
              <a:rPr lang="he-IL" sz="2000" dirty="0" smtClean="0">
                <a:solidFill>
                  <a:schemeClr val="accent1"/>
                </a:solidFill>
              </a:rPr>
              <a:t>איך להיות אחראי על מעשים הנוגדים להלכה</a:t>
            </a:r>
            <a:endParaRPr lang="en-US" sz="2000" dirty="0" smtClean="0">
              <a:solidFill>
                <a:schemeClr val="accent1"/>
              </a:solidFill>
            </a:endParaRPr>
          </a:p>
          <a:p>
            <a:pPr algn="l" rtl="0">
              <a:buNone/>
            </a:pPr>
            <a:endParaRPr lang="en-US" sz="2000" dirty="0" smtClean="0"/>
          </a:p>
          <a:p>
            <a:pPr algn="l" rtl="0">
              <a:buNone/>
            </a:pPr>
            <a:endParaRPr lang="he-IL"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התנועה הציונית ופשרות דת מסורת בת 130</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פולמוסי השמיטה 1889 והפרהסיה במושבות ועיבוד אדמות קק"ל בשבת</a:t>
            </a:r>
          </a:p>
          <a:p>
            <a:pPr algn="l" rtl="0"/>
            <a:endParaRPr lang="en-US" sz="2000" dirty="0">
              <a:solidFill>
                <a:schemeClr val="accent1"/>
              </a:solidFill>
            </a:endParaRPr>
          </a:p>
          <a:p>
            <a:r>
              <a:rPr lang="he-IL" sz="2000" dirty="0" smtClean="0">
                <a:solidFill>
                  <a:schemeClr val="accent1"/>
                </a:solidFill>
              </a:rPr>
              <a:t>הרצל בין הסטודנטים החילוניים ברוח המהפכה הצרפתית לאדמו"רים ציוניים.</a:t>
            </a:r>
          </a:p>
          <a:p>
            <a:endParaRPr lang="he-IL" sz="2000" dirty="0" smtClean="0">
              <a:solidFill>
                <a:schemeClr val="accent1"/>
              </a:solidFill>
            </a:endParaRPr>
          </a:p>
          <a:p>
            <a:r>
              <a:rPr lang="he-IL" sz="2000" dirty="0" smtClean="0">
                <a:solidFill>
                  <a:schemeClr val="accent1"/>
                </a:solidFill>
              </a:rPr>
              <a:t>פשרות במעבר מתנועה מדומיינת וספרותית לתנועה פוליטית </a:t>
            </a:r>
            <a:r>
              <a:rPr lang="en-US" sz="2000" dirty="0" smtClean="0">
                <a:solidFill>
                  <a:schemeClr val="accent1"/>
                </a:solidFill>
              </a:rPr>
              <a:t>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ההכרעות של היהודים שומרי המצוות 1903-13 בין המזרחי לאגודת ישראל </a:t>
            </a:r>
          </a:p>
          <a:p>
            <a:pPr>
              <a:buNone/>
            </a:pPr>
            <a:r>
              <a:rPr lang="he-IL" sz="2000" dirty="0" smtClean="0">
                <a:solidFill>
                  <a:schemeClr val="accent1"/>
                </a:solidFill>
              </a:rPr>
              <a:t>     הפשרה על החינוך, בית הספרים והאוניברסיטה, התקציב, השבת והפרהסיה</a:t>
            </a:r>
            <a:endParaRPr lang="en-US" sz="2000" dirty="0" smtClean="0">
              <a:solidFill>
                <a:schemeClr val="accent1"/>
              </a:solidFill>
            </a:endParaRPr>
          </a:p>
          <a:p>
            <a:pPr algn="l" rtl="0">
              <a:buNone/>
            </a:pPr>
            <a:endParaRPr lang="en-US" sz="2000" dirty="0" smtClean="0"/>
          </a:p>
          <a:p>
            <a:pPr algn="r"/>
            <a:endParaRPr lang="he-IL"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חיים משותפים בשלב בניין אומה</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פנאי, כדורגל, מכוניות, כשרות, בידול גיאוגרפי ויישובי</a:t>
            </a:r>
          </a:p>
          <a:p>
            <a:pPr algn="l" rtl="0">
              <a:buNone/>
            </a:pPr>
            <a:endParaRPr lang="he-IL" sz="2000" dirty="0" smtClean="0">
              <a:solidFill>
                <a:schemeClr val="accent1"/>
              </a:solidFill>
            </a:endParaRPr>
          </a:p>
          <a:p>
            <a:pPr algn="r"/>
            <a:r>
              <a:rPr lang="he-IL" sz="2000" dirty="0" smtClean="0">
                <a:solidFill>
                  <a:schemeClr val="accent1"/>
                </a:solidFill>
              </a:rPr>
              <a:t>מערכת חינוך נבדלת לפי זרם והשקפה דתית</a:t>
            </a:r>
          </a:p>
          <a:p>
            <a:pPr algn="l" rtl="0">
              <a:buNone/>
            </a:pPr>
            <a:endParaRPr lang="en-US" sz="2000" dirty="0" smtClean="0">
              <a:solidFill>
                <a:schemeClr val="accent1"/>
              </a:solidFill>
            </a:endParaRPr>
          </a:p>
          <a:p>
            <a:r>
              <a:rPr lang="he-IL" sz="2000" dirty="0" smtClean="0">
                <a:solidFill>
                  <a:schemeClr val="accent1"/>
                </a:solidFill>
              </a:rPr>
              <a:t>הגמוניה וגוונים של חילוניות לאומית, ליבראלית, סוציאליסטית עם צורות מחייבות של מסורת ויידישקייט. </a:t>
            </a:r>
          </a:p>
          <a:p>
            <a:pPr algn="l" rtl="0"/>
            <a:endParaRPr lang="en-U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מתווה הדיון: פרספקטיבות על חברה ישראלית</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70000" lnSpcReduction="20000"/>
          </a:bodyPr>
          <a:lstStyle/>
          <a:p>
            <a:r>
              <a:rPr lang="he-IL" sz="2000" dirty="0" smtClean="0">
                <a:solidFill>
                  <a:schemeClr val="tx2"/>
                </a:solidFill>
              </a:rPr>
              <a:t>ישראל כחברה גלובלית </a:t>
            </a:r>
            <a:r>
              <a:rPr lang="en-US" sz="2000" dirty="0" smtClean="0">
                <a:solidFill>
                  <a:schemeClr val="tx2"/>
                </a:solidFill>
              </a:rPr>
              <a:t>Israel as a global society </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גבולות הקולקטיב הישראלי ובניין אומה </a:t>
            </a:r>
            <a:r>
              <a:rPr lang="en-US" sz="2000" dirty="0" smtClean="0">
                <a:solidFill>
                  <a:schemeClr val="tx2"/>
                </a:solidFill>
              </a:rPr>
              <a:t>the borders of Israeli collective</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מקום הדת בחיים הציבוריים ומקום הערבים במדינה היהודית והדמוקרטית</a:t>
            </a:r>
          </a:p>
          <a:p>
            <a:pPr>
              <a:buNone/>
            </a:pPr>
            <a:r>
              <a:rPr lang="he-IL" sz="2000" dirty="0" smtClean="0">
                <a:solidFill>
                  <a:schemeClr val="tx2"/>
                </a:solidFill>
              </a:rPr>
              <a:t>        </a:t>
            </a:r>
            <a:r>
              <a:rPr lang="en-US" sz="2000" dirty="0" smtClean="0">
                <a:solidFill>
                  <a:schemeClr val="tx2"/>
                </a:solidFill>
              </a:rPr>
              <a:t>the place of religion in public life and the Arabs citizen in the Jewish democratic state</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קבוצות זהות מרכזיות והפוליטיקה של הזהות (חרדים וערבים) </a:t>
            </a:r>
            <a:r>
              <a:rPr lang="en-US" sz="2000" dirty="0" smtClean="0">
                <a:solidFill>
                  <a:schemeClr val="tx2"/>
                </a:solidFill>
              </a:rPr>
              <a:t>the politics of identity (Arabs &amp; haredis)</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מדינת הרווחה הישראלית, ריבוד, מוביליות ושוק העבודה הדיכוטומי</a:t>
            </a:r>
          </a:p>
          <a:p>
            <a:r>
              <a:rPr lang="en-US" sz="2000" dirty="0" smtClean="0">
                <a:solidFill>
                  <a:schemeClr val="tx2"/>
                </a:solidFill>
              </a:rPr>
              <a:t>The Israeli welfare state and the challenge of dichotomous labour market</a:t>
            </a:r>
            <a:endParaRPr lang="he-IL" sz="2000" dirty="0" smtClean="0">
              <a:solidFill>
                <a:schemeClr val="tx2"/>
              </a:solidFill>
            </a:endParaRPr>
          </a:p>
          <a:p>
            <a:endParaRPr lang="he-IL" sz="2000" dirty="0" smtClean="0">
              <a:solidFill>
                <a:schemeClr val="tx2"/>
              </a:solidFill>
            </a:endParaRPr>
          </a:p>
          <a:p>
            <a:pPr algn="r"/>
            <a:r>
              <a:rPr lang="he-IL" sz="2000" dirty="0" smtClean="0">
                <a:solidFill>
                  <a:schemeClr val="tx2"/>
                </a:solidFill>
              </a:rPr>
              <a:t>תיחום מדינה חברה שלטון מקומי וחברה אזרחית </a:t>
            </a:r>
            <a:r>
              <a:rPr lang="en-US" sz="2000" dirty="0" smtClean="0">
                <a:solidFill>
                  <a:schemeClr val="tx2"/>
                </a:solidFill>
              </a:rPr>
              <a:t>the state local government and civil society</a:t>
            </a:r>
            <a:endParaRPr lang="he-IL" sz="2000" dirty="0" smtClean="0">
              <a:solidFill>
                <a:schemeClr val="tx2"/>
              </a:solidFill>
            </a:endParaRPr>
          </a:p>
          <a:p>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משילות ויחסי מדינה חברה </a:t>
            </a:r>
            <a:r>
              <a:rPr lang="en-US" sz="2000" dirty="0" smtClean="0">
                <a:solidFill>
                  <a:schemeClr val="tx2"/>
                </a:solidFill>
              </a:rPr>
              <a:t>the capacity to govern state and society</a:t>
            </a:r>
            <a:endParaRPr lang="he-IL" sz="2000" dirty="0" smtClean="0">
              <a:solidFill>
                <a:schemeClr val="tx2"/>
              </a:solidFill>
            </a:endParaRPr>
          </a:p>
          <a:p>
            <a:endParaRPr lang="he-IL" sz="2000" dirty="0">
              <a:solidFill>
                <a:schemeClr val="tx2"/>
              </a:solidFill>
            </a:endParaRPr>
          </a:p>
          <a:p>
            <a:r>
              <a:rPr lang="he-IL" sz="2000" dirty="0" smtClean="0">
                <a:solidFill>
                  <a:schemeClr val="tx2"/>
                </a:solidFill>
              </a:rPr>
              <a:t>העיקרון המארגן מורכבות, שונות, דינמיות והיכולת להשתחרר מבלעדיות של תפיסות המדגישות זהות, שסעים ויחסי חברה מדינה. איזון מחדש הנוטה להדגיש את תפקיד המדינה בעיצוב החברה ואת משקל הנגד של ממלכתית מול סקטוריאליות.  </a:t>
            </a:r>
            <a:r>
              <a:rPr lang="en-US" sz="2000" dirty="0" smtClean="0">
                <a:solidFill>
                  <a:schemeClr val="tx2"/>
                </a:solidFill>
              </a:rPr>
              <a:t>Complexity beyond sociological determinism: the strong state strong society perspective</a:t>
            </a:r>
            <a:endParaRPr lang="he-IL" sz="2000" dirty="0" smtClean="0">
              <a:solidFill>
                <a:schemeClr val="tx2"/>
              </a:solidFill>
            </a:endParaRPr>
          </a:p>
          <a:p>
            <a:r>
              <a:rPr lang="he-IL" sz="2000" dirty="0" smtClean="0">
                <a:solidFill>
                  <a:schemeClr val="tx2"/>
                </a:solidFill>
              </a:rPr>
              <a:t>ציר היסטורי והשוואתי כמתודולוגיה </a:t>
            </a:r>
            <a:r>
              <a:rPr lang="en-US" sz="2000" dirty="0" smtClean="0">
                <a:solidFill>
                  <a:schemeClr val="tx2"/>
                </a:solidFill>
              </a:rPr>
              <a:t>historical comparative methodology</a:t>
            </a:r>
            <a:endParaRPr lang="he-IL" sz="2000" dirty="0">
              <a:solidFill>
                <a:schemeClr val="tx2"/>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en-US" sz="4000" dirty="0" smtClean="0">
                <a:solidFill>
                  <a:schemeClr val="accent1"/>
                </a:solidFill>
              </a:rPr>
              <a:t>     </a:t>
            </a:r>
            <a:r>
              <a:rPr lang="he-IL" sz="4000" dirty="0" smtClean="0">
                <a:solidFill>
                  <a:schemeClr val="accent1"/>
                </a:solidFill>
              </a:rPr>
              <a:t>לקראת המדינה: מבחן המסורת הציונית בריבונות</a:t>
            </a:r>
            <a:r>
              <a:rPr lang="he-IL" sz="2800" dirty="0" smtClean="0"/>
              <a:t/>
            </a:r>
            <a:br>
              <a:rPr lang="he-IL" sz="2800" dirty="0" smtClean="0"/>
            </a:br>
            <a:endParaRPr lang="he-IL" sz="2800" dirty="0"/>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מכתב הסטאטוס קוו כדגם מחייב של הסדרה</a:t>
            </a:r>
          </a:p>
          <a:p>
            <a:endParaRPr lang="he-IL" sz="2000" dirty="0" smtClean="0">
              <a:solidFill>
                <a:schemeClr val="accent1"/>
              </a:solidFill>
            </a:endParaRPr>
          </a:p>
          <a:p>
            <a:pPr algn="r"/>
            <a:r>
              <a:rPr lang="he-IL" sz="2000" dirty="0" smtClean="0">
                <a:solidFill>
                  <a:schemeClr val="accent1"/>
                </a:solidFill>
              </a:rPr>
              <a:t>העדר חוקה וללא הכרעה על מקורות הריבונות </a:t>
            </a:r>
          </a:p>
          <a:p>
            <a:pPr algn="r"/>
            <a:endParaRPr lang="he-IL" sz="2000" dirty="0" smtClean="0">
              <a:solidFill>
                <a:schemeClr val="accent1"/>
              </a:solidFill>
            </a:endParaRPr>
          </a:p>
          <a:p>
            <a:pPr algn="r"/>
            <a:r>
              <a:rPr lang="he-IL" sz="2000" dirty="0" smtClean="0">
                <a:solidFill>
                  <a:schemeClr val="accent1"/>
                </a:solidFill>
              </a:rPr>
              <a:t>מנגנוני הסדרה: סטאטוס קוו, אי הכרעה, לוקליזציה, משא ומתן, פשרה סמלית, ייצוג יחסי, אוטונומיה  (סף מלחמת אזרחים ומשבר מחנות העולים)</a:t>
            </a:r>
          </a:p>
          <a:p>
            <a:pPr algn="r"/>
            <a:endParaRPr lang="he-IL" sz="2000" dirty="0" smtClean="0">
              <a:solidFill>
                <a:schemeClr val="accent1"/>
              </a:solidFill>
            </a:endParaRPr>
          </a:p>
          <a:p>
            <a:pPr algn="r"/>
            <a:r>
              <a:rPr lang="he-IL" sz="2000" dirty="0" smtClean="0">
                <a:solidFill>
                  <a:schemeClr val="accent1"/>
                </a:solidFill>
              </a:rPr>
              <a:t>מרחבי קונפליקט: שבת, כשרות, מיהו יהודי, מעמד הזרמים הפרוגרסיביים, מעמד הרבנות, מתים וקבורה, פרהסיה, חינוך, שיכון , הפרדה מגדרית, חלוקת משאבים ומעמד אישי, הדת האזרחית (הומוסקסואליות והפלות).</a:t>
            </a:r>
          </a:p>
          <a:p>
            <a:pPr algn="r">
              <a:buNone/>
            </a:pPr>
            <a:endParaRPr lang="en-US" sz="2000" dirty="0" smtClean="0"/>
          </a:p>
          <a:p>
            <a:pPr algn="l" rtl="0"/>
            <a:endParaRPr lang="he-IL"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2800" dirty="0" smtClean="0">
                <a:solidFill>
                  <a:schemeClr val="accent1"/>
                </a:solidFill>
              </a:rPr>
              <a:t>                        </a:t>
            </a:r>
            <a:r>
              <a:rPr lang="he-IL" sz="4000" dirty="0" smtClean="0">
                <a:solidFill>
                  <a:schemeClr val="accent1"/>
                </a:solidFill>
              </a:rPr>
              <a:t>מנגנוני הסדרה בלחץ גובר </a:t>
            </a:r>
            <a:r>
              <a:rPr lang="he-IL" sz="2800" dirty="0" smtClean="0">
                <a:solidFill>
                  <a:schemeClr val="accent1"/>
                </a:solidFill>
              </a:rPr>
              <a:t/>
            </a:r>
            <a:br>
              <a:rPr lang="he-IL" sz="2800" dirty="0" smtClean="0">
                <a:solidFill>
                  <a:schemeClr val="accent1"/>
                </a:solidFill>
              </a:rPr>
            </a:br>
            <a:endParaRPr lang="he-IL" sz="2800" dirty="0">
              <a:solidFill>
                <a:schemeClr val="accent1"/>
              </a:solidFill>
            </a:endParaRPr>
          </a:p>
        </p:txBody>
      </p:sp>
      <p:sp>
        <p:nvSpPr>
          <p:cNvPr id="3" name="מציין מיקום תוכן 2"/>
          <p:cNvSpPr>
            <a:spLocks noGrp="1"/>
          </p:cNvSpPr>
          <p:nvPr>
            <p:ph idx="1"/>
          </p:nvPr>
        </p:nvSpPr>
        <p:spPr/>
        <p:txBody>
          <a:bodyPr>
            <a:normAutofit/>
          </a:bodyPr>
          <a:lstStyle/>
          <a:p>
            <a:r>
              <a:rPr lang="he-IL" sz="2000" dirty="0" smtClean="0">
                <a:solidFill>
                  <a:schemeClr val="accent1"/>
                </a:solidFill>
              </a:rPr>
              <a:t>שינויים פוליטיים, דמוגרפיים, טכנולוגיים</a:t>
            </a:r>
          </a:p>
          <a:p>
            <a:endParaRPr lang="he-IL" sz="2000" dirty="0" smtClean="0">
              <a:solidFill>
                <a:schemeClr val="accent1"/>
              </a:solidFill>
            </a:endParaRPr>
          </a:p>
          <a:p>
            <a:r>
              <a:rPr lang="he-IL" sz="2000" dirty="0" smtClean="0">
                <a:solidFill>
                  <a:schemeClr val="accent1"/>
                </a:solidFill>
              </a:rPr>
              <a:t>תרבות פנאי חדשה צריכה, מזון ונסיעות</a:t>
            </a:r>
          </a:p>
          <a:p>
            <a:endParaRPr lang="he-IL" sz="2000" dirty="0">
              <a:solidFill>
                <a:schemeClr val="accent1"/>
              </a:solidFill>
            </a:endParaRPr>
          </a:p>
          <a:p>
            <a:r>
              <a:rPr lang="he-IL" sz="2000" dirty="0" smtClean="0">
                <a:solidFill>
                  <a:schemeClr val="accent1"/>
                </a:solidFill>
              </a:rPr>
              <a:t>מרחב ממלכתי קריטי: צה"ל והשאלה של מעמד הדת וצורכי החייל הדתי</a:t>
            </a:r>
          </a:p>
          <a:p>
            <a:endParaRPr lang="he-IL" sz="2000" dirty="0" smtClean="0">
              <a:solidFill>
                <a:schemeClr val="accent1"/>
              </a:solidFill>
            </a:endParaRPr>
          </a:p>
          <a:p>
            <a:r>
              <a:rPr lang="he-IL" sz="2000" dirty="0" smtClean="0">
                <a:solidFill>
                  <a:schemeClr val="accent1"/>
                </a:solidFill>
              </a:rPr>
              <a:t>התפצלויות זהות חדשות ביחס לדת</a:t>
            </a:r>
          </a:p>
          <a:p>
            <a:endParaRPr lang="he-IL" sz="2000" dirty="0" smtClean="0">
              <a:solidFill>
                <a:schemeClr val="accent1"/>
              </a:solidFill>
            </a:endParaRPr>
          </a:p>
          <a:p>
            <a:r>
              <a:rPr lang="he-IL" sz="2000" dirty="0" smtClean="0">
                <a:solidFill>
                  <a:schemeClr val="accent1"/>
                </a:solidFill>
              </a:rPr>
              <a:t>לאן זה הולך ? מלחמת תרבות , סובלנות או פנדלום. </a:t>
            </a:r>
          </a:p>
          <a:p>
            <a:pPr>
              <a:buNone/>
            </a:pPr>
            <a:endParaRPr lang="he-IL"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גלובליזציה כצורת התבוננות על חברה ישראלית</a:t>
            </a:r>
            <a:br>
              <a:rPr lang="he-IL"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92500" lnSpcReduction="10000"/>
          </a:bodyPr>
          <a:lstStyle/>
          <a:p>
            <a:endParaRPr lang="he-IL" sz="2000" dirty="0" smtClean="0"/>
          </a:p>
          <a:p>
            <a:r>
              <a:rPr lang="he-IL" sz="2000" dirty="0" smtClean="0">
                <a:solidFill>
                  <a:schemeClr val="tx2"/>
                </a:solidFill>
              </a:rPr>
              <a:t>1989 כנקודת מפנה:</a:t>
            </a:r>
            <a:r>
              <a:rPr lang="en-US" sz="2000" dirty="0" smtClean="0">
                <a:solidFill>
                  <a:schemeClr val="tx2"/>
                </a:solidFill>
              </a:rPr>
              <a:t> </a:t>
            </a:r>
            <a:r>
              <a:rPr lang="he-IL" sz="2000" dirty="0" smtClean="0">
                <a:solidFill>
                  <a:schemeClr val="tx2"/>
                </a:solidFill>
              </a:rPr>
              <a:t>נפילת החומה, </a:t>
            </a:r>
            <a:r>
              <a:rPr lang="en-US" sz="1600" dirty="0" smtClean="0">
                <a:solidFill>
                  <a:schemeClr val="tx2"/>
                </a:solidFill>
              </a:rPr>
              <a:t>WWW</a:t>
            </a:r>
            <a:r>
              <a:rPr lang="he-IL" sz="2000" dirty="0" smtClean="0">
                <a:solidFill>
                  <a:schemeClr val="tx2"/>
                </a:solidFill>
              </a:rPr>
              <a:t>, הסכמי </a:t>
            </a:r>
            <a:r>
              <a:rPr lang="en-US" sz="1800" dirty="0" smtClean="0">
                <a:solidFill>
                  <a:schemeClr val="tx2"/>
                </a:solidFill>
              </a:rPr>
              <a:t>GATT</a:t>
            </a:r>
            <a:r>
              <a:rPr lang="he-IL" sz="2000" dirty="0" smtClean="0">
                <a:solidFill>
                  <a:schemeClr val="tx2"/>
                </a:solidFill>
              </a:rPr>
              <a:t>, "קץ ההיסטוריה".</a:t>
            </a:r>
          </a:p>
          <a:p>
            <a:pPr>
              <a:buNone/>
            </a:pPr>
            <a:r>
              <a:rPr lang="en-US" sz="2000" dirty="0" smtClean="0">
                <a:solidFill>
                  <a:schemeClr val="tx2"/>
                </a:solidFill>
              </a:rPr>
              <a:t>Three decades of globalization: end of history ,www, </a:t>
            </a:r>
            <a:r>
              <a:rPr lang="en-US" sz="2000" dirty="0" err="1" smtClean="0">
                <a:solidFill>
                  <a:schemeClr val="tx2"/>
                </a:solidFill>
              </a:rPr>
              <a:t>Gatt</a:t>
            </a:r>
            <a:r>
              <a:rPr lang="en-US" sz="2000" dirty="0" smtClean="0">
                <a:solidFill>
                  <a:schemeClr val="tx2"/>
                </a:solidFill>
              </a:rPr>
              <a:t>, end of communism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הגדרה: מעבר מהיר של סחורות, בני אדם ורעיונות דרך הגבולות של מדינת הלאום בצורה היוצרת תלות הדדית בתנאים של שינוי טכנולוגי רדיקלי.</a:t>
            </a:r>
          </a:p>
          <a:p>
            <a:pPr>
              <a:buNone/>
            </a:pPr>
            <a:r>
              <a:rPr lang="en-US" sz="2000" dirty="0" smtClean="0">
                <a:solidFill>
                  <a:schemeClr val="tx2"/>
                </a:solidFill>
              </a:rPr>
              <a:t>Rapid movement of products, human beings and ideas through the borders of the nation state creating interdependence in an era of technological change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סוכני גלובליזציה: </a:t>
            </a:r>
            <a:r>
              <a:rPr lang="en-US" sz="1800" dirty="0" smtClean="0">
                <a:solidFill>
                  <a:schemeClr val="tx2"/>
                </a:solidFill>
              </a:rPr>
              <a:t>OECD</a:t>
            </a:r>
            <a:r>
              <a:rPr lang="he-IL" sz="2000" dirty="0" smtClean="0">
                <a:solidFill>
                  <a:schemeClr val="tx2"/>
                </a:solidFill>
              </a:rPr>
              <a:t>, בנק עולמי, קרן מטבע, ארגונים בינלאומיים, חברות רייטינג, חברות רב לאומיות.</a:t>
            </a:r>
          </a:p>
          <a:p>
            <a:r>
              <a:rPr lang="en-US" sz="2000" dirty="0" smtClean="0">
                <a:solidFill>
                  <a:schemeClr val="tx2"/>
                </a:solidFill>
              </a:rPr>
              <a:t>Agents of globalization: world bank </a:t>
            </a:r>
            <a:endParaRPr lang="he-IL" sz="2000" dirty="0" smtClean="0">
              <a:solidFill>
                <a:schemeClr val="tx2"/>
              </a:solidFill>
            </a:endParaRPr>
          </a:p>
          <a:p>
            <a:endParaRPr lang="he-IL" sz="2000" dirty="0" smtClean="0">
              <a:solidFill>
                <a:schemeClr val="tx2"/>
              </a:solidFill>
            </a:endParaRPr>
          </a:p>
          <a:p>
            <a:r>
              <a:rPr lang="he-IL" sz="2000" dirty="0" smtClean="0">
                <a:solidFill>
                  <a:schemeClr val="tx2"/>
                </a:solidFill>
              </a:rPr>
              <a:t>פריודיזציה 1989-2008 2008-2020 2000 – פוסט קורונה</a:t>
            </a:r>
          </a:p>
          <a:p>
            <a:endParaRPr lang="he-IL" sz="2000" dirty="0" smtClean="0">
              <a:solidFill>
                <a:schemeClr val="tx2"/>
              </a:solidFill>
            </a:endParaRPr>
          </a:p>
          <a:p>
            <a:endParaRPr lang="en-US" sz="2000" dirty="0" smtClean="0">
              <a:solidFill>
                <a:schemeClr val="tx2"/>
              </a:solidFill>
            </a:endParaRPr>
          </a:p>
          <a:p>
            <a:pPr>
              <a:buNone/>
            </a:pPr>
            <a:endParaRPr lang="he-IL"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sz="4000" dirty="0" smtClean="0">
                <a:solidFill>
                  <a:schemeClr val="tx2"/>
                </a:solidFill>
              </a:rPr>
              <a:t>                התבוננויות על גלובליזציה</a:t>
            </a:r>
            <a:r>
              <a:rPr lang="en-US" sz="4000" dirty="0" smtClean="0">
                <a:solidFill>
                  <a:schemeClr val="tx2"/>
                </a:solidFill>
              </a:rPr>
              <a:t/>
            </a:r>
            <a:br>
              <a:rPr lang="en-US" sz="4000" dirty="0" smtClean="0">
                <a:solidFill>
                  <a:schemeClr val="tx2"/>
                </a:solidFill>
              </a:rPr>
            </a:br>
            <a:endParaRPr lang="he-IL" sz="4000" dirty="0">
              <a:solidFill>
                <a:schemeClr val="tx2"/>
              </a:solidFill>
            </a:endParaRPr>
          </a:p>
        </p:txBody>
      </p:sp>
      <p:sp>
        <p:nvSpPr>
          <p:cNvPr id="3" name="מציין מיקום תוכן 2"/>
          <p:cNvSpPr>
            <a:spLocks noGrp="1"/>
          </p:cNvSpPr>
          <p:nvPr>
            <p:ph idx="1"/>
          </p:nvPr>
        </p:nvSpPr>
        <p:spPr/>
        <p:txBody>
          <a:bodyPr>
            <a:normAutofit fontScale="25000" lnSpcReduction="20000"/>
          </a:bodyPr>
          <a:lstStyle/>
          <a:p>
            <a:r>
              <a:rPr lang="he-IL" sz="6400" dirty="0" smtClean="0">
                <a:solidFill>
                  <a:schemeClr val="tx2"/>
                </a:solidFill>
              </a:rPr>
              <a:t>קץ ההיסטוריה</a:t>
            </a:r>
          </a:p>
          <a:p>
            <a:endParaRPr lang="he-IL" sz="6400" dirty="0" smtClean="0">
              <a:solidFill>
                <a:schemeClr val="tx2"/>
              </a:solidFill>
            </a:endParaRPr>
          </a:p>
          <a:p>
            <a:r>
              <a:rPr lang="he-IL" sz="6400" dirty="0" smtClean="0">
                <a:solidFill>
                  <a:schemeClr val="tx2"/>
                </a:solidFill>
              </a:rPr>
              <a:t>אנטי גלובליזציה מול היפר גלובליזציה</a:t>
            </a:r>
          </a:p>
          <a:p>
            <a:endParaRPr lang="he-IL" sz="6400" dirty="0" smtClean="0">
              <a:solidFill>
                <a:schemeClr val="tx2"/>
              </a:solidFill>
            </a:endParaRPr>
          </a:p>
          <a:p>
            <a:r>
              <a:rPr lang="he-IL" sz="6400" dirty="0" smtClean="0">
                <a:solidFill>
                  <a:schemeClr val="tx2"/>
                </a:solidFill>
              </a:rPr>
              <a:t>עימות הציביליזציות פוסט </a:t>
            </a:r>
            <a:r>
              <a:rPr lang="he-IL" sz="6400" dirty="0" err="1" smtClean="0">
                <a:solidFill>
                  <a:schemeClr val="tx2"/>
                </a:solidFill>
              </a:rPr>
              <a:t>דעעש</a:t>
            </a:r>
            <a:r>
              <a:rPr lang="he-IL" sz="6400" dirty="0" smtClean="0">
                <a:solidFill>
                  <a:schemeClr val="tx2"/>
                </a:solidFill>
              </a:rPr>
              <a:t> וציביליזציה סלאבית </a:t>
            </a:r>
          </a:p>
          <a:p>
            <a:endParaRPr lang="he-IL" sz="6400" dirty="0" smtClean="0">
              <a:solidFill>
                <a:schemeClr val="tx2"/>
              </a:solidFill>
            </a:endParaRPr>
          </a:p>
          <a:p>
            <a:r>
              <a:rPr lang="he-IL" sz="6400" dirty="0" smtClean="0">
                <a:solidFill>
                  <a:schemeClr val="tx2"/>
                </a:solidFill>
              </a:rPr>
              <a:t>עולם פוסט אמריקאי או </a:t>
            </a:r>
            <a:r>
              <a:rPr lang="en-US" sz="6400" dirty="0" smtClean="0">
                <a:solidFill>
                  <a:schemeClr val="tx2"/>
                </a:solidFill>
              </a:rPr>
              <a:t>Empire</a:t>
            </a:r>
            <a:endParaRPr lang="he-IL" sz="6400" dirty="0" smtClean="0">
              <a:solidFill>
                <a:schemeClr val="tx2"/>
              </a:solidFill>
            </a:endParaRPr>
          </a:p>
          <a:p>
            <a:endParaRPr lang="en-US" sz="6400" dirty="0" smtClean="0">
              <a:solidFill>
                <a:schemeClr val="tx2"/>
              </a:solidFill>
            </a:endParaRPr>
          </a:p>
          <a:p>
            <a:r>
              <a:rPr lang="he-IL" sz="6400" dirty="0" smtClean="0">
                <a:solidFill>
                  <a:schemeClr val="tx2"/>
                </a:solidFill>
              </a:rPr>
              <a:t>משטרים בינלאומיים וסטנדרטיזציה שאלת החיסונים </a:t>
            </a:r>
            <a:r>
              <a:rPr lang="he-IL" sz="6400" dirty="0" err="1" smtClean="0">
                <a:solidFill>
                  <a:schemeClr val="tx2"/>
                </a:solidFill>
              </a:rPr>
              <a:t>וה</a:t>
            </a:r>
            <a:r>
              <a:rPr lang="he-IL" sz="6400" dirty="0" smtClean="0">
                <a:solidFill>
                  <a:schemeClr val="tx2"/>
                </a:solidFill>
              </a:rPr>
              <a:t> </a:t>
            </a:r>
            <a:r>
              <a:rPr lang="en-US" sz="6400" dirty="0" smtClean="0">
                <a:solidFill>
                  <a:schemeClr val="tx2"/>
                </a:solidFill>
              </a:rPr>
              <a:t>WHO</a:t>
            </a:r>
            <a:endParaRPr lang="he-IL" sz="6400" dirty="0" smtClean="0">
              <a:solidFill>
                <a:schemeClr val="tx2"/>
              </a:solidFill>
            </a:endParaRPr>
          </a:p>
          <a:p>
            <a:endParaRPr lang="he-IL" sz="6400" dirty="0" smtClean="0">
              <a:solidFill>
                <a:schemeClr val="tx2"/>
              </a:solidFill>
            </a:endParaRPr>
          </a:p>
          <a:p>
            <a:r>
              <a:rPr lang="en-US" sz="6400" dirty="0" smtClean="0">
                <a:solidFill>
                  <a:schemeClr val="tx2"/>
                </a:solidFill>
              </a:rPr>
              <a:t>Mobilities</a:t>
            </a:r>
            <a:r>
              <a:rPr lang="he-IL" sz="6400" dirty="0" smtClean="0">
                <a:solidFill>
                  <a:schemeClr val="tx2"/>
                </a:solidFill>
              </a:rPr>
              <a:t> הגישה של </a:t>
            </a:r>
            <a:r>
              <a:rPr lang="en-US" sz="6400" dirty="0" err="1" smtClean="0">
                <a:solidFill>
                  <a:schemeClr val="tx2"/>
                </a:solidFill>
              </a:rPr>
              <a:t>Urry</a:t>
            </a:r>
            <a:r>
              <a:rPr lang="he-IL" sz="6400" dirty="0" smtClean="0">
                <a:solidFill>
                  <a:schemeClr val="tx2"/>
                </a:solidFill>
              </a:rPr>
              <a:t> השלכות הקורונה </a:t>
            </a:r>
          </a:p>
          <a:p>
            <a:endParaRPr lang="en-US" sz="6400" dirty="0" smtClean="0">
              <a:solidFill>
                <a:schemeClr val="tx2"/>
              </a:solidFill>
            </a:endParaRPr>
          </a:p>
          <a:p>
            <a:r>
              <a:rPr lang="he-IL" sz="6400" dirty="0" smtClean="0">
                <a:solidFill>
                  <a:schemeClr val="tx2"/>
                </a:solidFill>
              </a:rPr>
              <a:t>חברת הסיכון תעסוקה, אקולוגיה, חזיתות מדעיות חדשות פנדמיה </a:t>
            </a:r>
            <a:r>
              <a:rPr lang="en-US" sz="6400" dirty="0" smtClean="0">
                <a:solidFill>
                  <a:schemeClr val="tx2"/>
                </a:solidFill>
              </a:rPr>
              <a:t>beck</a:t>
            </a:r>
            <a:r>
              <a:rPr lang="he-IL" sz="6400" dirty="0" smtClean="0">
                <a:solidFill>
                  <a:schemeClr val="tx2"/>
                </a:solidFill>
              </a:rPr>
              <a:t> </a:t>
            </a:r>
          </a:p>
          <a:p>
            <a:endParaRPr lang="he-IL" sz="6400" dirty="0" smtClean="0">
              <a:solidFill>
                <a:schemeClr val="tx2"/>
              </a:solidFill>
            </a:endParaRPr>
          </a:p>
          <a:p>
            <a:r>
              <a:rPr lang="he-IL" sz="6400" dirty="0" smtClean="0">
                <a:solidFill>
                  <a:schemeClr val="tx2"/>
                </a:solidFill>
              </a:rPr>
              <a:t>סוף הקונצנזוס של וושינגטון שיח חדש על קפיטליזם ומשבר הכלכלה הניאו קלאסית </a:t>
            </a:r>
          </a:p>
          <a:p>
            <a:endParaRPr lang="he-IL" sz="6400" dirty="0" smtClean="0">
              <a:solidFill>
                <a:schemeClr val="tx2"/>
              </a:solidFill>
            </a:endParaRPr>
          </a:p>
          <a:p>
            <a:r>
              <a:rPr lang="he-IL" sz="6400" dirty="0" smtClean="0">
                <a:solidFill>
                  <a:schemeClr val="tx2"/>
                </a:solidFill>
              </a:rPr>
              <a:t>הפיכות וחזרתה של המדינה </a:t>
            </a:r>
          </a:p>
          <a:p>
            <a:endParaRPr lang="he-IL" sz="6400" dirty="0" smtClean="0">
              <a:solidFill>
                <a:schemeClr val="tx2"/>
              </a:solidFill>
            </a:endParaRPr>
          </a:p>
          <a:p>
            <a:r>
              <a:rPr lang="he-IL" sz="6400" dirty="0" smtClean="0">
                <a:solidFill>
                  <a:schemeClr val="tx2"/>
                </a:solidFill>
              </a:rPr>
              <a:t>מפסידים ומנצחים בשתי בדמוקרטיות האנגלוסכסיות ועליית הפופוליזם </a:t>
            </a:r>
            <a:r>
              <a:rPr lang="en-US" sz="6400" dirty="0" smtClean="0">
                <a:solidFill>
                  <a:schemeClr val="tx2"/>
                </a:solidFill>
              </a:rPr>
              <a:t>BLM</a:t>
            </a:r>
            <a:endParaRPr lang="he-IL" sz="6400" dirty="0" smtClean="0">
              <a:solidFill>
                <a:schemeClr val="tx2"/>
              </a:solidFill>
            </a:endParaRPr>
          </a:p>
          <a:p>
            <a:endParaRPr lang="he-IL" sz="6400" dirty="0" smtClean="0">
              <a:solidFill>
                <a:schemeClr val="tx2"/>
              </a:solidFill>
            </a:endParaRPr>
          </a:p>
          <a:p>
            <a:r>
              <a:rPr lang="he-IL" sz="6400" dirty="0" smtClean="0">
                <a:solidFill>
                  <a:schemeClr val="tx2"/>
                </a:solidFill>
              </a:rPr>
              <a:t>משבר האליטות המפלגות והמרכז הפוליטי </a:t>
            </a:r>
            <a:endParaRPr lang="en-US" sz="6400" dirty="0" smtClean="0">
              <a:solidFill>
                <a:schemeClr val="tx2"/>
              </a:solidFill>
            </a:endParaRPr>
          </a:p>
          <a:p>
            <a:pPr>
              <a:buNone/>
            </a:pPr>
            <a:endParaRPr lang="he-IL"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en-US" sz="4000" dirty="0" smtClean="0"/>
              <a:t>Post corona new world order     </a:t>
            </a:r>
            <a:endParaRPr lang="he-IL" sz="4000" dirty="0"/>
          </a:p>
        </p:txBody>
      </p:sp>
      <p:sp>
        <p:nvSpPr>
          <p:cNvPr id="3" name="מציין מיקום תוכן 2"/>
          <p:cNvSpPr>
            <a:spLocks noGrp="1"/>
          </p:cNvSpPr>
          <p:nvPr>
            <p:ph idx="1"/>
          </p:nvPr>
        </p:nvSpPr>
        <p:spPr/>
        <p:txBody>
          <a:bodyPr>
            <a:normAutofit/>
          </a:bodyPr>
          <a:lstStyle/>
          <a:p>
            <a:r>
              <a:rPr lang="en-US" sz="2000" dirty="0" smtClean="0"/>
              <a:t> </a:t>
            </a:r>
            <a:r>
              <a:rPr lang="he-IL" sz="2000" dirty="0" err="1" smtClean="0"/>
              <a:t>סקוצ'פול</a:t>
            </a:r>
            <a:r>
              <a:rPr lang="he-IL" sz="2000" dirty="0" smtClean="0"/>
              <a:t> </a:t>
            </a:r>
            <a:r>
              <a:rPr lang="en-US" sz="2000" dirty="0" smtClean="0"/>
              <a:t>B</a:t>
            </a:r>
            <a:r>
              <a:rPr lang="en-US" sz="2000" dirty="0" smtClean="0"/>
              <a:t>ringing back the state in</a:t>
            </a:r>
          </a:p>
          <a:p>
            <a:endParaRPr lang="en-US" sz="2000" dirty="0" smtClean="0"/>
          </a:p>
          <a:p>
            <a:r>
              <a:rPr lang="he-IL" sz="2000" dirty="0" err="1" smtClean="0"/>
              <a:t>בונג</a:t>
            </a:r>
            <a:r>
              <a:rPr lang="he-IL" sz="2000" dirty="0" smtClean="0"/>
              <a:t> </a:t>
            </a:r>
            <a:r>
              <a:rPr lang="he-IL" sz="2000" dirty="0" err="1" smtClean="0"/>
              <a:t>צ'ול</a:t>
            </a:r>
            <a:r>
              <a:rPr lang="he-IL" sz="2000" dirty="0" smtClean="0"/>
              <a:t> האן (פוקו הקור</a:t>
            </a:r>
            <a:r>
              <a:rPr lang="he-IL" sz="2000" dirty="0" smtClean="0"/>
              <a:t>י</a:t>
            </a:r>
            <a:r>
              <a:rPr lang="he-IL" sz="2000" dirty="0" smtClean="0"/>
              <a:t>אני) על ניצחון הדגם </a:t>
            </a:r>
            <a:r>
              <a:rPr lang="he-IL" sz="2000" dirty="0" err="1" smtClean="0"/>
              <a:t>האוטורטרי</a:t>
            </a:r>
            <a:r>
              <a:rPr lang="he-IL" sz="2000" dirty="0" smtClean="0"/>
              <a:t> אסיאתי </a:t>
            </a:r>
          </a:p>
          <a:p>
            <a:r>
              <a:rPr lang="he-IL" sz="2000" dirty="0" smtClean="0"/>
              <a:t>ארה"ב וסין (שיח מרד הבוקסרים </a:t>
            </a:r>
            <a:r>
              <a:rPr lang="en-US" sz="2000" dirty="0" smtClean="0"/>
              <a:t>KUNG FLU</a:t>
            </a:r>
            <a:endParaRPr lang="he-IL" sz="2000" dirty="0" smtClean="0"/>
          </a:p>
          <a:p>
            <a:r>
              <a:rPr lang="he-IL" sz="2000" dirty="0" smtClean="0"/>
              <a:t>הדגם האופטימי מדעי של קדמה  </a:t>
            </a:r>
            <a:r>
              <a:rPr lang="en-US" sz="2000" dirty="0" smtClean="0"/>
              <a:t>Young </a:t>
            </a:r>
            <a:r>
              <a:rPr lang="en-US" sz="2000" dirty="0" err="1" smtClean="0"/>
              <a:t>zhen</a:t>
            </a:r>
            <a:r>
              <a:rPr lang="en-US" sz="2000" dirty="0" smtClean="0"/>
              <a:t> </a:t>
            </a:r>
            <a:r>
              <a:rPr lang="en-US" sz="2000" dirty="0" err="1" smtClean="0"/>
              <a:t>zhang</a:t>
            </a:r>
            <a:r>
              <a:rPr lang="he-IL" sz="2000" dirty="0" smtClean="0"/>
              <a:t> והקוד </a:t>
            </a:r>
            <a:r>
              <a:rPr lang="he-IL" sz="2000" dirty="0" err="1" smtClean="0"/>
              <a:t>לוירוס</a:t>
            </a:r>
            <a:r>
              <a:rPr lang="he-IL" sz="2000" dirty="0" smtClean="0"/>
              <a:t> קורונה</a:t>
            </a:r>
          </a:p>
          <a:p>
            <a:r>
              <a:rPr lang="he-IL" sz="2000" dirty="0" smtClean="0"/>
              <a:t>דיבור חלול</a:t>
            </a:r>
            <a:r>
              <a:rPr lang="en-US" sz="2000" dirty="0" smtClean="0"/>
              <a:t> </a:t>
            </a:r>
            <a:r>
              <a:rPr lang="he-IL" sz="2000" dirty="0" smtClean="0"/>
              <a:t>על </a:t>
            </a:r>
            <a:r>
              <a:rPr lang="en-US" sz="2000" dirty="0" smtClean="0"/>
              <a:t>deep state</a:t>
            </a:r>
            <a:r>
              <a:rPr lang="he-IL" sz="2000" dirty="0" smtClean="0"/>
              <a:t> וחיסול המדינה </a:t>
            </a:r>
            <a:r>
              <a:rPr lang="he-IL" sz="2000" dirty="0" err="1" smtClean="0"/>
              <a:t>האדמניסטרטיבית</a:t>
            </a:r>
            <a:r>
              <a:rPr lang="he-IL" sz="2000" dirty="0" smtClean="0"/>
              <a:t> ניאו ליבראליזם מת</a:t>
            </a:r>
          </a:p>
          <a:p>
            <a:r>
              <a:rPr lang="en-US" sz="2000" dirty="0" smtClean="0"/>
              <a:t> </a:t>
            </a:r>
            <a:r>
              <a:rPr lang="he-IL" sz="2000" dirty="0" smtClean="0"/>
              <a:t> קפיצת מדרגה בטכנולוגיה ומשילות (טוב רע)</a:t>
            </a:r>
            <a:r>
              <a:rPr lang="en-US" sz="2000" dirty="0" smtClean="0"/>
              <a:t>Public good requires private data </a:t>
            </a:r>
          </a:p>
          <a:p>
            <a:r>
              <a:rPr lang="he-IL" sz="2000" dirty="0" smtClean="0"/>
              <a:t>פיצוי כלכלי חלוקה מחדש וניהול </a:t>
            </a:r>
            <a:r>
              <a:rPr lang="en-US" sz="2000" dirty="0" smtClean="0"/>
              <a:t>mezzo</a:t>
            </a:r>
            <a:r>
              <a:rPr lang="he-IL" sz="2000" dirty="0" smtClean="0"/>
              <a:t> של כלכלה </a:t>
            </a:r>
            <a:r>
              <a:rPr lang="en-US" sz="2000" dirty="0" smtClean="0"/>
              <a:t> </a:t>
            </a:r>
            <a:endParaRPr lang="he-IL" sz="2000" dirty="0" smtClean="0"/>
          </a:p>
          <a:p>
            <a:r>
              <a:rPr lang="he-IL" sz="2000" dirty="0" smtClean="0"/>
              <a:t>עתיד המוסדות הבינלאומיים ה-</a:t>
            </a:r>
            <a:r>
              <a:rPr lang="en-US" sz="2000" dirty="0" smtClean="0"/>
              <a:t>who</a:t>
            </a:r>
            <a:r>
              <a:rPr lang="he-IL" sz="2000" dirty="0" smtClean="0"/>
              <a:t> כמשל</a:t>
            </a:r>
          </a:p>
          <a:p>
            <a:pPr>
              <a:buNone/>
            </a:pPr>
            <a:endParaRPr lang="he-IL"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המהפכות הטכנולוגיות הסמוכות</a:t>
            </a:r>
            <a:endParaRPr lang="he-IL" sz="4000" dirty="0">
              <a:solidFill>
                <a:schemeClr val="accent1"/>
              </a:solidFill>
            </a:endParaRPr>
          </a:p>
        </p:txBody>
      </p:sp>
      <p:sp>
        <p:nvSpPr>
          <p:cNvPr id="3" name="מציין מיקום תוכן 2"/>
          <p:cNvSpPr>
            <a:spLocks noGrp="1"/>
          </p:cNvSpPr>
          <p:nvPr>
            <p:ph idx="1"/>
          </p:nvPr>
        </p:nvSpPr>
        <p:spPr/>
        <p:txBody>
          <a:bodyPr>
            <a:normAutofit fontScale="92500" lnSpcReduction="10000"/>
          </a:bodyPr>
          <a:lstStyle/>
          <a:p>
            <a:r>
              <a:rPr lang="he-IL" sz="2000" dirty="0" smtClean="0">
                <a:solidFill>
                  <a:schemeClr val="accent1">
                    <a:lumMod val="75000"/>
                  </a:schemeClr>
                </a:solidFill>
              </a:rPr>
              <a:t>שלוש מהפכות רצופות: אינטרנט, הסמארטפון ורשתות חברתיות</a:t>
            </a:r>
          </a:p>
          <a:p>
            <a:endParaRPr lang="he-IL" sz="2000" dirty="0">
              <a:solidFill>
                <a:schemeClr val="accent1">
                  <a:lumMod val="75000"/>
                </a:schemeClr>
              </a:solidFill>
            </a:endParaRPr>
          </a:p>
          <a:p>
            <a:r>
              <a:rPr lang="he-IL" sz="2000" dirty="0" smtClean="0">
                <a:solidFill>
                  <a:schemeClr val="accent1">
                    <a:lumMod val="75000"/>
                  </a:schemeClr>
                </a:solidFill>
              </a:rPr>
              <a:t>חזיתות חדשות: </a:t>
            </a:r>
            <a:r>
              <a:rPr lang="en-US" sz="2000" dirty="0" smtClean="0">
                <a:solidFill>
                  <a:schemeClr val="accent1">
                    <a:lumMod val="75000"/>
                  </a:schemeClr>
                </a:solidFill>
              </a:rPr>
              <a:t>big data, internet of things,</a:t>
            </a:r>
            <a:r>
              <a:rPr lang="he-IL" sz="2000" dirty="0" smtClean="0">
                <a:solidFill>
                  <a:schemeClr val="accent1">
                    <a:lumMod val="75000"/>
                  </a:schemeClr>
                </a:solidFill>
              </a:rPr>
              <a:t> מדפסות תלת מימדי </a:t>
            </a:r>
            <a:r>
              <a:rPr lang="en-US" sz="2000" dirty="0" smtClean="0">
                <a:solidFill>
                  <a:schemeClr val="accent1">
                    <a:lumMod val="75000"/>
                  </a:schemeClr>
                </a:solidFill>
              </a:rPr>
              <a:t>3D PRINT AI</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מגמות צולבות של </a:t>
            </a:r>
            <a:r>
              <a:rPr lang="en-US" sz="2000" dirty="0" smtClean="0">
                <a:solidFill>
                  <a:schemeClr val="accent1">
                    <a:lumMod val="75000"/>
                  </a:schemeClr>
                </a:solidFill>
              </a:rPr>
              <a:t>Network individuality vs. Social control</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דטרמיניזם טכנולוגי רך הדוגמה של תחזיות שוק העבודה קורונה כעיכוב והאצה</a:t>
            </a:r>
          </a:p>
          <a:p>
            <a:r>
              <a:rPr lang="en-US" sz="2000" dirty="0" smtClean="0">
                <a:solidFill>
                  <a:schemeClr val="accent1">
                    <a:lumMod val="75000"/>
                  </a:schemeClr>
                </a:solidFill>
              </a:rPr>
              <a:t>Soft technological determinism</a:t>
            </a:r>
            <a:endParaRPr lang="he-IL" sz="2000" dirty="0" smtClean="0">
              <a:solidFill>
                <a:schemeClr val="accent1">
                  <a:lumMod val="75000"/>
                </a:schemeClr>
              </a:solidFill>
            </a:endParaRPr>
          </a:p>
          <a:p>
            <a:endParaRPr lang="he-IL" sz="2000" dirty="0">
              <a:solidFill>
                <a:schemeClr val="accent1">
                  <a:lumMod val="75000"/>
                </a:schemeClr>
              </a:solidFill>
            </a:endParaRPr>
          </a:p>
          <a:p>
            <a:r>
              <a:rPr lang="he-IL" sz="2000" dirty="0" smtClean="0">
                <a:solidFill>
                  <a:schemeClr val="accent1">
                    <a:lumMod val="75000"/>
                  </a:schemeClr>
                </a:solidFill>
              </a:rPr>
              <a:t>מקסימליסטים ומינימליסטים רציפות ומפנה בהערכת השינויים</a:t>
            </a:r>
            <a:endParaRPr lang="en-US" sz="2000" dirty="0" smtClean="0">
              <a:solidFill>
                <a:schemeClr val="accent1">
                  <a:lumMod val="75000"/>
                </a:schemeClr>
              </a:solidFill>
            </a:endParaRPr>
          </a:p>
          <a:p>
            <a:r>
              <a:rPr lang="en-US" sz="2000" dirty="0" smtClean="0">
                <a:solidFill>
                  <a:schemeClr val="accent1">
                    <a:lumMod val="75000"/>
                  </a:schemeClr>
                </a:solidFill>
              </a:rPr>
              <a:t>The nature and pace of the changes: minimalists vs maximalists </a:t>
            </a:r>
            <a:endParaRPr lang="he-IL" sz="2000" dirty="0" smtClean="0">
              <a:solidFill>
                <a:schemeClr val="accent1">
                  <a:lumMod val="75000"/>
                </a:schemeClr>
              </a:solidFill>
            </a:endParaRPr>
          </a:p>
          <a:p>
            <a:endParaRPr lang="he-IL" sz="2000" dirty="0" smtClean="0">
              <a:solidFill>
                <a:schemeClr val="accent1">
                  <a:lumMod val="75000"/>
                </a:schemeClr>
              </a:solidFill>
            </a:endParaRPr>
          </a:p>
          <a:p>
            <a:r>
              <a:rPr lang="he-IL" sz="2000" dirty="0" smtClean="0">
                <a:solidFill>
                  <a:schemeClr val="accent1">
                    <a:lumMod val="75000"/>
                  </a:schemeClr>
                </a:solidFill>
              </a:rPr>
              <a:t>דיסטופיה של דמוקרטיה וטכנולוגיה לסיוט של עולם חדש מופלא</a:t>
            </a:r>
            <a:r>
              <a:rPr lang="he-IL" sz="2000" dirty="0">
                <a:solidFill>
                  <a:schemeClr val="accent1">
                    <a:lumMod val="75000"/>
                  </a:schemeClr>
                </a:solidFill>
              </a:rPr>
              <a:t> </a:t>
            </a:r>
            <a:r>
              <a:rPr lang="he-IL" sz="2000" dirty="0" smtClean="0">
                <a:solidFill>
                  <a:schemeClr val="accent1">
                    <a:lumMod val="75000"/>
                  </a:schemeClr>
                </a:solidFill>
              </a:rPr>
              <a:t>המדינה ומעקב</a:t>
            </a:r>
            <a:r>
              <a:rPr lang="en-US" sz="2000" dirty="0" smtClean="0">
                <a:solidFill>
                  <a:schemeClr val="accent1">
                    <a:lumMod val="75000"/>
                  </a:schemeClr>
                </a:solidFill>
              </a:rPr>
              <a:t>  </a:t>
            </a:r>
            <a:endParaRPr lang="he-IL" sz="2000" dirty="0" smtClean="0">
              <a:solidFill>
                <a:schemeClr val="accent1">
                  <a:lumMod val="75000"/>
                </a:schemeClr>
              </a:solidFill>
            </a:endParaRPr>
          </a:p>
          <a:p>
            <a:r>
              <a:rPr lang="en-US" sz="2000" dirty="0" smtClean="0">
                <a:solidFill>
                  <a:schemeClr val="accent1">
                    <a:lumMod val="75000"/>
                  </a:schemeClr>
                </a:solidFill>
              </a:rPr>
              <a:t>Dystopia and nightmare of brave new world</a:t>
            </a:r>
            <a:endParaRPr lang="he-IL" sz="2000" dirty="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algn="r"/>
            <a:r>
              <a:rPr lang="he-IL" sz="4000" dirty="0" smtClean="0">
                <a:solidFill>
                  <a:schemeClr val="accent1"/>
                </a:solidFill>
              </a:rPr>
              <a:t>אוטופיה ודיסטופיה </a:t>
            </a:r>
            <a:endParaRPr lang="he-IL" sz="4000" dirty="0">
              <a:solidFill>
                <a:schemeClr val="accent1"/>
              </a:solidFill>
            </a:endParaRPr>
          </a:p>
        </p:txBody>
      </p:sp>
      <p:sp>
        <p:nvSpPr>
          <p:cNvPr id="3" name="מציין מיקום תוכן 2"/>
          <p:cNvSpPr>
            <a:spLocks noGrp="1"/>
          </p:cNvSpPr>
          <p:nvPr>
            <p:ph idx="1"/>
          </p:nvPr>
        </p:nvSpPr>
        <p:spPr/>
        <p:txBody>
          <a:bodyPr>
            <a:normAutofit/>
          </a:bodyPr>
          <a:lstStyle/>
          <a:p>
            <a:pPr algn="l" rtl="0">
              <a:buNone/>
            </a:pPr>
            <a:r>
              <a:rPr lang="en-US" dirty="0" smtClean="0"/>
              <a:t>“</a:t>
            </a:r>
            <a:r>
              <a:rPr lang="en-US" dirty="0" smtClean="0">
                <a:solidFill>
                  <a:schemeClr val="accent1"/>
                </a:solidFill>
              </a:rPr>
              <a:t>Governments of the Industrial World, you weary giants of flesh and steel. I come from Cyberspace, the new home of mind. On behalf of the future, I ask you of the past to leave us alone. You are not welcome among us. You have no sovereignty where we gather.”</a:t>
            </a:r>
          </a:p>
          <a:p>
            <a:pPr algn="l" rtl="0">
              <a:buNone/>
            </a:pPr>
            <a:r>
              <a:rPr lang="en-US" sz="2400" dirty="0" smtClean="0">
                <a:solidFill>
                  <a:schemeClr val="accent1"/>
                </a:solidFill>
              </a:rPr>
              <a:t>(Declaration on the Independence of Cyberspace, the Electronic Frontier Foundation, 1996)</a:t>
            </a:r>
            <a:endParaRPr lang="he-IL" sz="2400" dirty="0">
              <a:solidFill>
                <a:schemeClr val="accen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l" rtl="0"/>
            <a:r>
              <a:rPr lang="en-US" sz="4000" dirty="0" smtClean="0">
                <a:solidFill>
                  <a:schemeClr val="accent1"/>
                </a:solidFill>
              </a:rPr>
              <a:t>“To save the world click enter” (</a:t>
            </a:r>
            <a:r>
              <a:rPr lang="en-US" sz="4000" dirty="0" err="1" smtClean="0">
                <a:solidFill>
                  <a:schemeClr val="accent1"/>
                </a:solidFill>
              </a:rPr>
              <a:t>Morazov</a:t>
            </a:r>
            <a:r>
              <a:rPr lang="en-US" sz="4000" dirty="0" smtClean="0">
                <a:solidFill>
                  <a:schemeClr val="accent1"/>
                </a:solidFill>
              </a:rPr>
              <a:t>)</a:t>
            </a:r>
            <a:endParaRPr lang="he-IL" sz="4000" dirty="0">
              <a:solidFill>
                <a:schemeClr val="accent1"/>
              </a:solidFill>
            </a:endParaRPr>
          </a:p>
        </p:txBody>
      </p:sp>
      <p:sp>
        <p:nvSpPr>
          <p:cNvPr id="3" name="מציין מיקום תוכן 2"/>
          <p:cNvSpPr>
            <a:spLocks noGrp="1"/>
          </p:cNvSpPr>
          <p:nvPr>
            <p:ph idx="1"/>
          </p:nvPr>
        </p:nvSpPr>
        <p:spPr/>
        <p:txBody>
          <a:bodyPr>
            <a:normAutofit fontScale="77500" lnSpcReduction="20000"/>
          </a:bodyPr>
          <a:lstStyle/>
          <a:p>
            <a:r>
              <a:rPr lang="he-IL" sz="2000" dirty="0" smtClean="0">
                <a:solidFill>
                  <a:schemeClr val="accent1"/>
                </a:solidFill>
              </a:rPr>
              <a:t>האדישות של הטכנולוגיה החדשה לאיכות מידע </a:t>
            </a:r>
            <a:r>
              <a:rPr lang="en-US" sz="2000" dirty="0" smtClean="0">
                <a:solidFill>
                  <a:schemeClr val="accent1"/>
                </a:solidFill>
              </a:rPr>
              <a:t>quality of information </a:t>
            </a:r>
            <a:endParaRPr lang="he-IL" sz="2000" dirty="0" smtClean="0">
              <a:solidFill>
                <a:schemeClr val="accent1"/>
              </a:solidFill>
            </a:endParaRPr>
          </a:p>
          <a:p>
            <a:pPr>
              <a:buNone/>
            </a:pPr>
            <a:endParaRPr lang="he-IL" sz="2000" dirty="0" smtClean="0">
              <a:solidFill>
                <a:schemeClr val="accent1"/>
              </a:solidFill>
            </a:endParaRPr>
          </a:p>
          <a:p>
            <a:r>
              <a:rPr lang="he-IL" sz="2000" dirty="0" smtClean="0">
                <a:solidFill>
                  <a:schemeClr val="accent1"/>
                </a:solidFill>
              </a:rPr>
              <a:t>אין מרחב שיח אחד כי המסרים מותאמים ליחידים </a:t>
            </a:r>
            <a:r>
              <a:rPr lang="en-US" sz="2000" dirty="0" smtClean="0">
                <a:solidFill>
                  <a:schemeClr val="accent1"/>
                </a:solidFill>
              </a:rPr>
              <a:t>individually tailored consumption of messages</a:t>
            </a:r>
            <a:endParaRPr lang="he-IL" sz="2000" dirty="0" smtClean="0">
              <a:solidFill>
                <a:schemeClr val="accent1"/>
              </a:solidFill>
            </a:endParaRPr>
          </a:p>
          <a:p>
            <a:endParaRPr lang="he-IL" sz="2000" dirty="0" smtClean="0">
              <a:solidFill>
                <a:schemeClr val="accent1"/>
              </a:solidFill>
            </a:endParaRPr>
          </a:p>
          <a:p>
            <a:pPr algn="r"/>
            <a:r>
              <a:rPr lang="en-US" sz="2000" dirty="0" smtClean="0">
                <a:solidFill>
                  <a:schemeClr val="accent1"/>
                </a:solidFill>
              </a:rPr>
              <a:t>DIY</a:t>
            </a:r>
            <a:r>
              <a:rPr lang="he-IL" sz="2000" dirty="0" smtClean="0">
                <a:solidFill>
                  <a:schemeClr val="accent1"/>
                </a:solidFill>
              </a:rPr>
              <a:t> כמקורות מידע וולט ליפמן או אד מורו </a:t>
            </a:r>
            <a:r>
              <a:rPr lang="en-US" sz="2000" dirty="0" smtClean="0">
                <a:solidFill>
                  <a:schemeClr val="accent1"/>
                </a:solidFill>
              </a:rPr>
              <a:t>DIY consumption of news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טכנולוגיה מתחרה על תשומת לב ונוטה לקיצוניות </a:t>
            </a:r>
            <a:r>
              <a:rPr lang="en-US" sz="2000" dirty="0" smtClean="0">
                <a:solidFill>
                  <a:schemeClr val="accent1"/>
                </a:solidFill>
              </a:rPr>
              <a:t>Dynamics of extremism</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תסמונת הזנב הארוך בפוליטיקה (קונספירציות, דעאש וימין קיצוני) </a:t>
            </a:r>
            <a:r>
              <a:rPr lang="en-US" sz="2000" dirty="0" smtClean="0">
                <a:solidFill>
                  <a:schemeClr val="accent1"/>
                </a:solidFill>
              </a:rPr>
              <a:t>long tale phenomena</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אין רגולציה על הרשת או בלמים פנימיים בשיפור קטן </a:t>
            </a:r>
            <a:r>
              <a:rPr lang="en-US" sz="2000" dirty="0" smtClean="0">
                <a:solidFill>
                  <a:schemeClr val="accent1"/>
                </a:solidFill>
              </a:rPr>
              <a:t>no regulation or internal checks </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תרבות השירות, </a:t>
            </a:r>
            <a:r>
              <a:rPr lang="en-US" sz="2000" dirty="0" smtClean="0">
                <a:solidFill>
                  <a:schemeClr val="accent1"/>
                </a:solidFill>
              </a:rPr>
              <a:t>Ted</a:t>
            </a:r>
            <a:r>
              <a:rPr lang="he-IL" sz="2000" dirty="0" smtClean="0">
                <a:solidFill>
                  <a:schemeClr val="accent1"/>
                </a:solidFill>
              </a:rPr>
              <a:t> והתגובה המיידית בסתירה למורכבות  </a:t>
            </a:r>
            <a:r>
              <a:rPr lang="en-US" sz="2000" dirty="0" smtClean="0">
                <a:solidFill>
                  <a:schemeClr val="accent1"/>
                </a:solidFill>
              </a:rPr>
              <a:t>instant reaction to complex issues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מוסדות פוליטיים לא מותאמים ומגיבים לאט לשינוי הטכנולוגי </a:t>
            </a:r>
            <a:r>
              <a:rPr lang="en-US" sz="2000" dirty="0" smtClean="0">
                <a:solidFill>
                  <a:schemeClr val="accent1"/>
                </a:solidFill>
              </a:rPr>
              <a:t>slow adjustment of political institutions to technological change</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צפירת הרגעה: זהו זמן בין השמשות </a:t>
            </a:r>
            <a:r>
              <a:rPr lang="en-US" sz="2000" dirty="0" smtClean="0">
                <a:solidFill>
                  <a:schemeClr val="accent1"/>
                </a:solidFill>
              </a:rPr>
              <a:t>it will improve through civic engagement </a:t>
            </a:r>
            <a:endParaRPr lang="he-IL" sz="2000" dirty="0" smtClean="0">
              <a:solidFill>
                <a:schemeClr val="accent1"/>
              </a:solidFill>
            </a:endParaRPr>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smtClean="0"/>
          </a:p>
          <a:p>
            <a:endParaRPr lang="he-IL"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fontScale="90000"/>
          </a:bodyPr>
          <a:lstStyle/>
          <a:p>
            <a:pPr algn="r"/>
            <a:r>
              <a:rPr lang="he-IL" dirty="0" smtClean="0">
                <a:solidFill>
                  <a:schemeClr val="accent1"/>
                </a:solidFill>
              </a:rPr>
              <a:t> האתגר של ביו פוליטיקה כמשל</a:t>
            </a:r>
            <a:br>
              <a:rPr lang="he-IL" dirty="0" smtClean="0">
                <a:solidFill>
                  <a:schemeClr val="accent1"/>
                </a:solidFill>
              </a:rPr>
            </a:br>
            <a:r>
              <a:rPr lang="en-US" dirty="0" smtClean="0">
                <a:solidFill>
                  <a:schemeClr val="accent1"/>
                </a:solidFill>
              </a:rPr>
              <a:t>The challenge of bio politics </a:t>
            </a:r>
            <a:endParaRPr lang="he-IL" dirty="0">
              <a:solidFill>
                <a:schemeClr val="accent1"/>
              </a:solidFill>
            </a:endParaRPr>
          </a:p>
        </p:txBody>
      </p:sp>
      <p:sp>
        <p:nvSpPr>
          <p:cNvPr id="3" name="מציין מיקום תוכן 2"/>
          <p:cNvSpPr>
            <a:spLocks noGrp="1"/>
          </p:cNvSpPr>
          <p:nvPr>
            <p:ph idx="1"/>
          </p:nvPr>
        </p:nvSpPr>
        <p:spPr/>
        <p:txBody>
          <a:bodyPr>
            <a:normAutofit lnSpcReduction="10000"/>
          </a:bodyPr>
          <a:lstStyle/>
          <a:p>
            <a:r>
              <a:rPr lang="he-IL" sz="2000" dirty="0" smtClean="0">
                <a:solidFill>
                  <a:schemeClr val="accent1"/>
                </a:solidFill>
              </a:rPr>
              <a:t>ביו פוליטיקה כאינטראקציה בין ביולוגיה, טכנולוגיה ופוליטיקה</a:t>
            </a:r>
          </a:p>
          <a:p>
            <a:pPr>
              <a:buNone/>
            </a:pPr>
            <a:r>
              <a:rPr lang="en-US" sz="2000" dirty="0" smtClean="0">
                <a:solidFill>
                  <a:schemeClr val="accent1"/>
                </a:solidFill>
              </a:rPr>
              <a:t>Bio politics : biology. Technology and politics     </a:t>
            </a:r>
            <a:endParaRPr lang="he-IL" sz="2000" dirty="0" smtClean="0">
              <a:solidFill>
                <a:schemeClr val="accent1"/>
              </a:solidFill>
            </a:endParaRPr>
          </a:p>
          <a:p>
            <a:r>
              <a:rPr lang="he-IL" sz="2000" dirty="0" smtClean="0">
                <a:solidFill>
                  <a:schemeClr val="accent1"/>
                </a:solidFill>
              </a:rPr>
              <a:t>המאגר הביומטרי </a:t>
            </a:r>
            <a:r>
              <a:rPr lang="en-US" sz="2000" dirty="0" smtClean="0">
                <a:solidFill>
                  <a:schemeClr val="accent1"/>
                </a:solidFill>
              </a:rPr>
              <a:t>biometric data basis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יחס </a:t>
            </a:r>
            <a:r>
              <a:rPr lang="en-US" sz="2000" dirty="0" smtClean="0">
                <a:solidFill>
                  <a:schemeClr val="accent1"/>
                </a:solidFill>
              </a:rPr>
              <a:t>Pandemic</a:t>
            </a:r>
            <a:r>
              <a:rPr lang="he-IL" sz="2000" dirty="0" smtClean="0">
                <a:solidFill>
                  <a:schemeClr val="accent1"/>
                </a:solidFill>
              </a:rPr>
              <a:t> (הקמת </a:t>
            </a:r>
            <a:r>
              <a:rPr lang="en-US" sz="2000" dirty="0" smtClean="0">
                <a:solidFill>
                  <a:schemeClr val="accent1"/>
                </a:solidFill>
              </a:rPr>
              <a:t>(</a:t>
            </a:r>
            <a:r>
              <a:rPr lang="en-US" sz="2000" dirty="0" err="1" smtClean="0">
                <a:solidFill>
                  <a:schemeClr val="accent1"/>
                </a:solidFill>
              </a:rPr>
              <a:t>cepi</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פונדקאות ובתי משפט </a:t>
            </a:r>
            <a:r>
              <a:rPr lang="en-US" sz="2000" dirty="0" smtClean="0">
                <a:solidFill>
                  <a:schemeClr val="accent1"/>
                </a:solidFill>
              </a:rPr>
              <a:t>surrogate mothers and courts</a:t>
            </a:r>
            <a:endParaRPr lang="he-IL" sz="2000" dirty="0" smtClean="0">
              <a:solidFill>
                <a:schemeClr val="accent1"/>
              </a:solidFill>
            </a:endParaRPr>
          </a:p>
          <a:p>
            <a:endParaRPr lang="he-IL" sz="2000" dirty="0" smtClean="0">
              <a:solidFill>
                <a:schemeClr val="accent1"/>
              </a:solidFill>
            </a:endParaRPr>
          </a:p>
          <a:p>
            <a:r>
              <a:rPr lang="he-IL" sz="2000" dirty="0" smtClean="0">
                <a:solidFill>
                  <a:schemeClr val="accent1"/>
                </a:solidFill>
              </a:rPr>
              <a:t>מאגרים גנטיים ובתי דין רבניים  </a:t>
            </a:r>
            <a:r>
              <a:rPr lang="en-US" sz="2000" dirty="0" smtClean="0">
                <a:solidFill>
                  <a:schemeClr val="accent1"/>
                </a:solidFill>
              </a:rPr>
              <a:t>genetic data basis</a:t>
            </a:r>
            <a:endParaRPr lang="he-IL" sz="2000" dirty="0" smtClean="0">
              <a:solidFill>
                <a:schemeClr val="accent1"/>
              </a:solidFill>
            </a:endParaRPr>
          </a:p>
          <a:p>
            <a:endParaRPr lang="he-IL" sz="2000" dirty="0" smtClean="0">
              <a:solidFill>
                <a:schemeClr val="accent1"/>
              </a:solidFill>
            </a:endParaRPr>
          </a:p>
          <a:p>
            <a:r>
              <a:rPr lang="en-US" sz="2000" dirty="0" smtClean="0">
                <a:solidFill>
                  <a:schemeClr val="accent1"/>
                </a:solidFill>
              </a:rPr>
              <a:t>CRISPR</a:t>
            </a:r>
            <a:r>
              <a:rPr lang="he-IL" sz="2000" dirty="0" smtClean="0">
                <a:solidFill>
                  <a:schemeClr val="accent1"/>
                </a:solidFill>
              </a:rPr>
              <a:t> עריכה גנטית סיכונים וסיכויים </a:t>
            </a:r>
          </a:p>
          <a:p>
            <a:endParaRPr lang="he-IL" sz="2000" dirty="0">
              <a:solidFill>
                <a:schemeClr val="accent1"/>
              </a:solidFill>
            </a:endParaRPr>
          </a:p>
          <a:p>
            <a:r>
              <a:rPr lang="he-IL" sz="2000" dirty="0" smtClean="0">
                <a:solidFill>
                  <a:schemeClr val="accent1"/>
                </a:solidFill>
              </a:rPr>
              <a:t>בריאות הציבור כשדה פוליטי של אמון (חיסונים)</a:t>
            </a:r>
          </a:p>
          <a:p>
            <a:pPr>
              <a:buNone/>
            </a:pPr>
            <a:endParaRPr lang="he-IL" sz="2000" dirty="0" smtClean="0">
              <a:solidFill>
                <a:schemeClr val="accent1"/>
              </a:solidFill>
            </a:endParaRPr>
          </a:p>
          <a:p>
            <a:endParaRPr lang="he-IL" sz="2000" dirty="0" smtClean="0"/>
          </a:p>
          <a:p>
            <a:endParaRPr lang="he-IL" sz="2000" dirty="0"/>
          </a:p>
        </p:txBody>
      </p:sp>
    </p:spTree>
  </p:cSld>
  <p:clrMapOvr>
    <a:masterClrMapping/>
  </p:clrMapOvr>
</p:sld>
</file>

<file path=ppt/theme/theme1.xml><?xml version="1.0" encoding="utf-8"?>
<a:theme xmlns:a="http://schemas.openxmlformats.org/drawingml/2006/main" name="ערכת נושא Office">
  <a:themeElements>
    <a:clrScheme name="התאמה אישית 1">
      <a:dk1>
        <a:sysClr val="windowText" lastClr="000000"/>
      </a:dk1>
      <a:lt1>
        <a:sysClr val="window" lastClr="FFFFFF"/>
      </a:lt1>
      <a:dk2>
        <a:srgbClr val="1F497D"/>
      </a:dk2>
      <a:lt2>
        <a:srgbClr val="EEECE1"/>
      </a:lt2>
      <a:accent1>
        <a:srgbClr val="1F497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525</TotalTime>
  <Words>1820</Words>
  <Application>Microsoft Office PowerPoint</Application>
  <PresentationFormat>‫הצגה על המסך (4:3)</PresentationFormat>
  <Paragraphs>252</Paragraphs>
  <Slides>21</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21</vt:i4>
      </vt:variant>
    </vt:vector>
  </HeadingPairs>
  <TitlesOfParts>
    <vt:vector size="22" baseType="lpstr">
      <vt:lpstr>ערכת נושא Office</vt:lpstr>
      <vt:lpstr>     החברה הישראלית: צורות התבוננות perspectives on Israeli society       Few </vt:lpstr>
      <vt:lpstr>  מתווה הדיון: פרספקטיבות על חברה ישראלית </vt:lpstr>
      <vt:lpstr>  גלובליזציה כצורת התבוננות על חברה ישראלית </vt:lpstr>
      <vt:lpstr>                התבוננויות על גלובליזציה </vt:lpstr>
      <vt:lpstr>Post corona new world order     </vt:lpstr>
      <vt:lpstr>המהפכות הטכנולוגיות הסמוכות</vt:lpstr>
      <vt:lpstr>אוטופיה ודיסטופיה </vt:lpstr>
      <vt:lpstr>“To save the world click enter” (Morazov)</vt:lpstr>
      <vt:lpstr> האתגר של ביו פוליטיקה כמשל The challenge of bio politics </vt:lpstr>
      <vt:lpstr>ישראל כחברה גלובאלית:אתגרים אוניברסאליים the universal challenges of globalization</vt:lpstr>
      <vt:lpstr> גבולות הקולקטיב הישראלי: מבנה עומק  the borders of Israeli collectivity   </vt:lpstr>
      <vt:lpstr>         ציונות: אסטרטגיה לקיום יהודי בחברה                       מודרנית במדינת לאום </vt:lpstr>
      <vt:lpstr>                       ציונות כבניין אומה              Zionism as nation building                         </vt:lpstr>
      <vt:lpstr> המדינה כרצף ושבר בתהליך בניין אומה:             מצוקות באוטופיה   the state as a phase in nation building                 </vt:lpstr>
      <vt:lpstr>אי ההסכמה על גבולות הקולקטיב הישראלי Disagreement over borders of collective</vt:lpstr>
      <vt:lpstr>              סדר היום של קביעת הגבולות  </vt:lpstr>
      <vt:lpstr>גבולות הקולקטיב הישראלי: המקרה של מקום הדת                                 בחיים ציבוריים </vt:lpstr>
      <vt:lpstr>התנועה הציונית ופשרות דת מסורת בת 130 </vt:lpstr>
      <vt:lpstr>חיים משותפים בשלב בניין אומה </vt:lpstr>
      <vt:lpstr>     לקראת המדינה: מבחן המסורת הציונית בריבונות </vt:lpstr>
      <vt:lpstr>                        מנגנוני הסדרה בלחץ גובר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החברה הישראלית</dc:title>
  <dc:creator>נרי</dc:creator>
  <cp:lastModifiedBy>נרי</cp:lastModifiedBy>
  <cp:revision>31</cp:revision>
  <dcterms:created xsi:type="dcterms:W3CDTF">2018-07-24T19:11:20Z</dcterms:created>
  <dcterms:modified xsi:type="dcterms:W3CDTF">2020-12-17T03:53:46Z</dcterms:modified>
</cp:coreProperties>
</file>