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8" r:id="rId2"/>
    <p:sldId id="260" r:id="rId3"/>
    <p:sldId id="263" r:id="rId4"/>
    <p:sldId id="256" r:id="rId5"/>
    <p:sldId id="257" r:id="rId6"/>
    <p:sldId id="262" r:id="rId7"/>
    <p:sldId id="259"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1835981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46034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6261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571958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99276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947795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099759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447453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1958865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1189819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45312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13774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266742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1127787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678706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09A813C-096E-4EC2-95DE-0E98F705C903}" type="datetimeFigureOut">
              <a:rPr lang="he-IL" smtClean="0"/>
              <a:t>כ"ז/תמוז/תש"ף</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761078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9A813C-096E-4EC2-95DE-0E98F705C903}" type="datetimeFigureOut">
              <a:rPr lang="he-IL" smtClean="0"/>
              <a:t>כ"ז/תמוז/תש"ף</a:t>
            </a:fld>
            <a:endParaRPr lang="he-I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97A9DD1-3ECA-4AB8-B888-76FDE90945FB}" type="slidenum">
              <a:rPr lang="he-IL" smtClean="0"/>
              <a:t>‹#›</a:t>
            </a:fld>
            <a:endParaRPr lang="he-IL"/>
          </a:p>
        </p:txBody>
      </p:sp>
    </p:spTree>
    <p:extLst>
      <p:ext uri="{BB962C8B-B14F-4D97-AF65-F5344CB8AC3E}">
        <p14:creationId xmlns:p14="http://schemas.microsoft.com/office/powerpoint/2010/main" val="153277161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b="1" dirty="0" smtClean="0">
                <a:solidFill>
                  <a:srgbClr val="0070C0"/>
                </a:solidFill>
              </a:rPr>
              <a:t>התחום המדיני</a:t>
            </a:r>
            <a:endParaRPr lang="he-IL" b="1" dirty="0">
              <a:solidFill>
                <a:srgbClr val="0070C0"/>
              </a:solidFill>
            </a:endParaRPr>
          </a:p>
        </p:txBody>
      </p:sp>
      <p:sp>
        <p:nvSpPr>
          <p:cNvPr id="3" name="Content Placeholder 2"/>
          <p:cNvSpPr>
            <a:spLocks noGrp="1"/>
          </p:cNvSpPr>
          <p:nvPr>
            <p:ph idx="1"/>
          </p:nvPr>
        </p:nvSpPr>
        <p:spPr>
          <a:xfrm>
            <a:off x="677334" y="1308295"/>
            <a:ext cx="8596668" cy="4733067"/>
          </a:xfrm>
        </p:spPr>
        <p:txBody>
          <a:bodyPr>
            <a:normAutofit lnSpcReduction="10000"/>
          </a:bodyPr>
          <a:lstStyle/>
          <a:p>
            <a:pPr marL="0" indent="0" algn="just">
              <a:buNone/>
            </a:pPr>
            <a:endParaRPr lang="he-IL" sz="2000" b="1" dirty="0" smtClean="0">
              <a:solidFill>
                <a:schemeClr val="tx1"/>
              </a:solidFill>
            </a:endParaRPr>
          </a:p>
          <a:p>
            <a:pPr algn="just">
              <a:buFont typeface="Wingdings" panose="05000000000000000000" pitchFamily="2" charset="2"/>
              <a:buChar char="§"/>
            </a:pPr>
            <a:r>
              <a:rPr lang="he-IL" sz="2000" b="1" dirty="0" smtClean="0">
                <a:solidFill>
                  <a:schemeClr val="tx1"/>
                </a:solidFill>
              </a:rPr>
              <a:t>הרגל המדינית - הבנה והפנמה כי מדובר במרכיב עוצמתי וחשוב בביטחון הלאומי של כל מדינה ומדינה.</a:t>
            </a:r>
          </a:p>
          <a:p>
            <a:pPr algn="just">
              <a:buFont typeface="Wingdings" panose="05000000000000000000" pitchFamily="2" charset="2"/>
              <a:buChar char="§"/>
            </a:pPr>
            <a:r>
              <a:rPr lang="he-IL" sz="2000" b="1" dirty="0" smtClean="0">
                <a:solidFill>
                  <a:schemeClr val="tx1"/>
                </a:solidFill>
              </a:rPr>
              <a:t>יצירת ההקשר בין המציאות אותה חווים המשתתפים, שברובם אנשי צבא/מערכת ביטחון, לתחום המדיני (גדר, פגיעה בנפש, הריסת מבנים, גבולות, לבנון, איראן ועוד).</a:t>
            </a:r>
          </a:p>
          <a:p>
            <a:pPr algn="just">
              <a:buFont typeface="Wingdings" panose="05000000000000000000" pitchFamily="2" charset="2"/>
              <a:buChar char="§"/>
            </a:pPr>
            <a:r>
              <a:rPr lang="he-IL" sz="2000" b="1" dirty="0" smtClean="0">
                <a:solidFill>
                  <a:schemeClr val="tx1"/>
                </a:solidFill>
              </a:rPr>
              <a:t>קורס מדיניות חוץ ודיפלומטיה לא עסק בדיפלומטיה אלא רק בהיסטוריה של המדיניות הישראלית. </a:t>
            </a:r>
          </a:p>
          <a:p>
            <a:pPr algn="just">
              <a:buFont typeface="Wingdings" panose="05000000000000000000" pitchFamily="2" charset="2"/>
              <a:buChar char="§"/>
            </a:pPr>
            <a:r>
              <a:rPr lang="he-IL" sz="2000" b="1" dirty="0" smtClean="0">
                <a:solidFill>
                  <a:schemeClr val="tx1"/>
                </a:solidFill>
              </a:rPr>
              <a:t>מעורבות מדריך (?)- מציאת האיזון והמינון הנכון. עבד טוב ברמת הצוות אך פחות אם בכלל ברמת המליאה.</a:t>
            </a:r>
          </a:p>
          <a:p>
            <a:pPr algn="just">
              <a:buFont typeface="Wingdings" panose="05000000000000000000" pitchFamily="2" charset="2"/>
              <a:buChar char="§"/>
            </a:pPr>
            <a:r>
              <a:rPr lang="he-IL" sz="2000" b="1" dirty="0" smtClean="0">
                <a:solidFill>
                  <a:schemeClr val="tx1"/>
                </a:solidFill>
              </a:rPr>
              <a:t>דיפלומטיה – מושג הלקוח מהעולם המדיני אך חשוב גם בעולמות תוכן אחרים. דיפלומטיה אינה רק קשירת עניבה והיא כוללת את האופן בו מועברים מסרים, השפה ואין הכוונה לנימוס, סגנון והבנה של הנאמר ומה שלא נאמר.</a:t>
            </a:r>
          </a:p>
          <a:p>
            <a:pPr algn="just">
              <a:buFont typeface="Wingdings" panose="05000000000000000000" pitchFamily="2" charset="2"/>
              <a:buChar char="§"/>
            </a:pPr>
            <a:endParaRPr lang="he-IL" sz="2000" b="1" dirty="0">
              <a:solidFill>
                <a:schemeClr val="tx1"/>
              </a:solidFill>
            </a:endParaRPr>
          </a:p>
        </p:txBody>
      </p:sp>
    </p:spTree>
    <p:extLst>
      <p:ext uri="{BB962C8B-B14F-4D97-AF65-F5344CB8AC3E}">
        <p14:creationId xmlns:p14="http://schemas.microsoft.com/office/powerpoint/2010/main" val="3947830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dirty="0"/>
          </a:p>
        </p:txBody>
      </p:sp>
      <p:sp>
        <p:nvSpPr>
          <p:cNvPr id="3" name="Content Placeholder 2"/>
          <p:cNvSpPr>
            <a:spLocks noGrp="1"/>
          </p:cNvSpPr>
          <p:nvPr>
            <p:ph idx="1"/>
          </p:nvPr>
        </p:nvSpPr>
        <p:spPr/>
        <p:txBody>
          <a:bodyPr>
            <a:normAutofit/>
          </a:bodyPr>
          <a:lstStyle/>
          <a:p>
            <a:pPr marL="0" indent="0" algn="ctr">
              <a:buNone/>
            </a:pPr>
            <a:r>
              <a:rPr lang="he-IL" sz="8800" b="1" dirty="0" smtClean="0"/>
              <a:t>אחריות שלי!</a:t>
            </a:r>
            <a:endParaRPr lang="he-IL" sz="8800" b="1" dirty="0"/>
          </a:p>
        </p:txBody>
      </p:sp>
    </p:spTree>
    <p:extLst>
      <p:ext uri="{BB962C8B-B14F-4D97-AF65-F5344CB8AC3E}">
        <p14:creationId xmlns:p14="http://schemas.microsoft.com/office/powerpoint/2010/main" val="2710274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normAutofit/>
          </a:bodyPr>
          <a:lstStyle/>
          <a:p>
            <a:pPr marL="0" indent="0" algn="ctr">
              <a:buNone/>
            </a:pPr>
            <a:r>
              <a:rPr lang="he-IL" sz="8000" b="1" dirty="0" smtClean="0">
                <a:solidFill>
                  <a:srgbClr val="002060"/>
                </a:solidFill>
              </a:rPr>
              <a:t>סכום אישי</a:t>
            </a:r>
          </a:p>
          <a:p>
            <a:pPr marL="0" indent="0" algn="ctr">
              <a:buNone/>
            </a:pPr>
            <a:endParaRPr lang="he-IL" sz="4000" b="1" dirty="0">
              <a:solidFill>
                <a:schemeClr val="accent4">
                  <a:lumMod val="60000"/>
                  <a:lumOff val="40000"/>
                </a:schemeClr>
              </a:solidFill>
            </a:endParaRPr>
          </a:p>
        </p:txBody>
      </p:sp>
    </p:spTree>
    <p:extLst>
      <p:ext uri="{BB962C8B-B14F-4D97-AF65-F5344CB8AC3E}">
        <p14:creationId xmlns:p14="http://schemas.microsoft.com/office/powerpoint/2010/main" val="659927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2398" y="1871132"/>
            <a:ext cx="6815669" cy="534444"/>
          </a:xfrm>
        </p:spPr>
        <p:txBody>
          <a:bodyPr>
            <a:normAutofit fontScale="90000"/>
          </a:bodyPr>
          <a:lstStyle/>
          <a:p>
            <a:r>
              <a:rPr lang="he-IL" sz="4000" b="1" dirty="0" smtClean="0">
                <a:solidFill>
                  <a:schemeClr val="tx1"/>
                </a:solidFill>
                <a:cs typeface="+mn-cs"/>
              </a:rPr>
              <a:t>במשפט אחד שלהם</a:t>
            </a:r>
            <a:endParaRPr lang="he-IL" sz="4000" b="1" dirty="0">
              <a:solidFill>
                <a:schemeClr val="tx1"/>
              </a:solidFill>
              <a:cs typeface="+mn-cs"/>
            </a:endParaRPr>
          </a:p>
        </p:txBody>
      </p:sp>
      <p:sp>
        <p:nvSpPr>
          <p:cNvPr id="3" name="Subtitle 2"/>
          <p:cNvSpPr>
            <a:spLocks noGrp="1"/>
          </p:cNvSpPr>
          <p:nvPr>
            <p:ph type="subTitle" idx="1"/>
          </p:nvPr>
        </p:nvSpPr>
        <p:spPr>
          <a:xfrm>
            <a:off x="2692398" y="2532184"/>
            <a:ext cx="6815669" cy="3418449"/>
          </a:xfrm>
        </p:spPr>
        <p:txBody>
          <a:bodyPr>
            <a:normAutofit fontScale="92500" lnSpcReduction="20000"/>
          </a:bodyPr>
          <a:lstStyle/>
          <a:p>
            <a:pPr marL="342900" indent="-342900" algn="just">
              <a:buFont typeface="Arial" panose="020B0604020202020204" pitchFamily="34" charset="0"/>
              <a:buChar char="•"/>
            </a:pPr>
            <a:r>
              <a:rPr lang="he-IL" sz="2200" b="1" dirty="0" smtClean="0">
                <a:solidFill>
                  <a:schemeClr val="accent1"/>
                </a:solidFill>
              </a:rPr>
              <a:t>"שנה משמעותית ביותר, אחת המשמעותיות בחיים, יוצא בתחושה שהתאמצתי, למדתי רבות, למדתי כמה שאני לא מכיר".</a:t>
            </a:r>
          </a:p>
          <a:p>
            <a:pPr marL="342900" indent="-342900" algn="just">
              <a:buFont typeface="Arial" panose="020B0604020202020204" pitchFamily="34" charset="0"/>
              <a:buChar char="•"/>
            </a:pPr>
            <a:r>
              <a:rPr lang="he-IL" sz="2200" b="1" dirty="0" smtClean="0">
                <a:solidFill>
                  <a:srgbClr val="FF0000"/>
                </a:solidFill>
              </a:rPr>
              <a:t>"זכות גדולה שניתנה לי, אחת המתנות המשמעותיות שקיבלתי, זה בא לי בהפתעה".</a:t>
            </a:r>
          </a:p>
          <a:p>
            <a:pPr marL="342900" indent="-342900" algn="just">
              <a:buFont typeface="Arial" panose="020B0604020202020204" pitchFamily="34" charset="0"/>
              <a:buChar char="•"/>
            </a:pPr>
            <a:r>
              <a:rPr lang="he-IL" sz="2200" b="1" dirty="0" smtClean="0">
                <a:solidFill>
                  <a:srgbClr val="0070C0"/>
                </a:solidFill>
              </a:rPr>
              <a:t>"שנה טובה, שנה מעשירה, התפתחות לכיוונים שונים ובזוויות שונות".</a:t>
            </a:r>
          </a:p>
          <a:p>
            <a:pPr marL="342900" indent="-342900" algn="just">
              <a:buFont typeface="Arial" panose="020B0604020202020204" pitchFamily="34" charset="0"/>
              <a:buChar char="•"/>
            </a:pPr>
            <a:r>
              <a:rPr lang="he-IL" sz="2200" b="1" dirty="0" smtClean="0">
                <a:solidFill>
                  <a:srgbClr val="7030A0"/>
                </a:solidFill>
              </a:rPr>
              <a:t>"הזדמנות מדהימה, לא חשבתי שאהיה בר מזל ללמוד </a:t>
            </a:r>
            <a:r>
              <a:rPr lang="he-IL" sz="2200" b="1" dirty="0" err="1" smtClean="0">
                <a:solidFill>
                  <a:srgbClr val="7030A0"/>
                </a:solidFill>
              </a:rPr>
              <a:t>במב</a:t>
            </a:r>
            <a:r>
              <a:rPr lang="he-IL" sz="2200" b="1" dirty="0" smtClean="0">
                <a:solidFill>
                  <a:srgbClr val="7030A0"/>
                </a:solidFill>
              </a:rPr>
              <a:t>''ל, בישראל ב-</a:t>
            </a:r>
            <a:r>
              <a:rPr lang="en-US" sz="2200" b="1" dirty="0" smtClean="0">
                <a:solidFill>
                  <a:srgbClr val="7030A0"/>
                </a:solidFill>
              </a:rPr>
              <a:t>INDC</a:t>
            </a:r>
            <a:r>
              <a:rPr lang="he-IL" sz="2200" b="1" dirty="0" smtClean="0">
                <a:solidFill>
                  <a:srgbClr val="7030A0"/>
                </a:solidFill>
              </a:rPr>
              <a:t> "</a:t>
            </a:r>
            <a:r>
              <a:rPr lang="en-US" sz="2200" b="1" dirty="0" smtClean="0">
                <a:solidFill>
                  <a:srgbClr val="7030A0"/>
                </a:solidFill>
              </a:rPr>
              <a:t> </a:t>
            </a:r>
            <a:r>
              <a:rPr lang="en-US" sz="2200" b="1" dirty="0" smtClean="0">
                <a:solidFill>
                  <a:srgbClr val="0070C0"/>
                </a:solidFill>
              </a:rPr>
              <a:t> </a:t>
            </a:r>
            <a:r>
              <a:rPr lang="en-US" sz="2200" b="1" dirty="0" smtClean="0">
                <a:solidFill>
                  <a:srgbClr val="7030A0"/>
                </a:solidFill>
              </a:rPr>
              <a:t>.</a:t>
            </a:r>
            <a:endParaRPr lang="he-IL" sz="2200" b="1" dirty="0" smtClean="0">
              <a:solidFill>
                <a:srgbClr val="7030A0"/>
              </a:solidFill>
            </a:endParaRPr>
          </a:p>
          <a:p>
            <a:pPr marL="342900" indent="-342900" algn="just">
              <a:buFont typeface="Arial" panose="020B0604020202020204" pitchFamily="34" charset="0"/>
              <a:buChar char="•"/>
            </a:pPr>
            <a:r>
              <a:rPr lang="en-US" sz="2200" b="1" dirty="0" smtClean="0">
                <a:solidFill>
                  <a:srgbClr val="7030A0"/>
                </a:solidFill>
              </a:rPr>
              <a:t>Outstanding experience and great significance on me</a:t>
            </a:r>
            <a:endParaRPr lang="he-IL" sz="2200" b="1" dirty="0" smtClean="0">
              <a:solidFill>
                <a:srgbClr val="0070C0"/>
              </a:solidFill>
            </a:endParaRPr>
          </a:p>
          <a:p>
            <a:pPr marL="342900" indent="-342900" algn="just">
              <a:buFont typeface="Arial" panose="020B0604020202020204" pitchFamily="34" charset="0"/>
              <a:buChar char="•"/>
            </a:pPr>
            <a:endParaRPr lang="he-IL" sz="2000" b="1" dirty="0" smtClean="0">
              <a:solidFill>
                <a:srgbClr val="0070C0"/>
              </a:solidFill>
            </a:endParaRPr>
          </a:p>
          <a:p>
            <a:pPr marL="342900" indent="-342900" algn="just">
              <a:buFont typeface="Arial" panose="020B0604020202020204" pitchFamily="34" charset="0"/>
              <a:buChar char="•"/>
            </a:pPr>
            <a:endParaRPr lang="he-IL" sz="2000" b="1" dirty="0" smtClean="0">
              <a:solidFill>
                <a:srgbClr val="0070C0"/>
              </a:solidFill>
            </a:endParaRPr>
          </a:p>
          <a:p>
            <a:pPr marL="342900" indent="-342900" algn="just">
              <a:buFont typeface="Arial" panose="020B0604020202020204" pitchFamily="34" charset="0"/>
              <a:buChar char="•"/>
            </a:pPr>
            <a:endParaRPr lang="he-IL" sz="2000" b="1" dirty="0" smtClean="0">
              <a:solidFill>
                <a:srgbClr val="0070C0"/>
              </a:solidFill>
            </a:endParaRPr>
          </a:p>
          <a:p>
            <a:pPr marL="342900" indent="-342900" algn="just">
              <a:buFont typeface="Arial" panose="020B0604020202020204" pitchFamily="34" charset="0"/>
              <a:buChar char="•"/>
            </a:pPr>
            <a:endParaRPr lang="he-IL" sz="2000" b="1" dirty="0" smtClean="0">
              <a:solidFill>
                <a:srgbClr val="FF0000"/>
              </a:solidFill>
            </a:endParaRPr>
          </a:p>
          <a:p>
            <a:pPr marL="342900" indent="-342900" algn="just">
              <a:buFont typeface="Arial" panose="020B0604020202020204" pitchFamily="34" charset="0"/>
              <a:buChar char="•"/>
            </a:pPr>
            <a:endParaRPr lang="he-IL" sz="2000" b="1" dirty="0">
              <a:solidFill>
                <a:schemeClr val="accent4"/>
              </a:solidFill>
            </a:endParaRPr>
          </a:p>
        </p:txBody>
      </p:sp>
    </p:spTree>
    <p:extLst>
      <p:ext uri="{BB962C8B-B14F-4D97-AF65-F5344CB8AC3E}">
        <p14:creationId xmlns:p14="http://schemas.microsoft.com/office/powerpoint/2010/main" val="4210187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a:xfrm>
            <a:off x="1969476" y="2166425"/>
            <a:ext cx="7304525" cy="3874938"/>
          </a:xfrm>
        </p:spPr>
        <p:txBody>
          <a:bodyPr>
            <a:normAutofit/>
          </a:bodyPr>
          <a:lstStyle/>
          <a:p>
            <a:pPr algn="just">
              <a:buFont typeface="Wingdings" panose="05000000000000000000" pitchFamily="2" charset="2"/>
              <a:buChar char="§"/>
            </a:pPr>
            <a:r>
              <a:rPr lang="he-IL" sz="2000" b="1" dirty="0" smtClean="0">
                <a:solidFill>
                  <a:srgbClr val="00B0F0"/>
                </a:solidFill>
                <a:latin typeface="Times New Roman" panose="02020603050405020304" pitchFamily="18" charset="0"/>
              </a:rPr>
              <a:t>"מרגיש שעליתי עוד קומה, ביכולת להבין דברים טוב יותר".</a:t>
            </a:r>
          </a:p>
          <a:p>
            <a:pPr algn="just">
              <a:buFont typeface="Wingdings" panose="05000000000000000000" pitchFamily="2" charset="2"/>
              <a:buChar char="§"/>
            </a:pPr>
            <a:r>
              <a:rPr lang="he-IL" sz="2000" b="1" dirty="0" smtClean="0">
                <a:solidFill>
                  <a:srgbClr val="FFC000"/>
                </a:solidFill>
                <a:latin typeface="Times New Roman" panose="02020603050405020304" pitchFamily="18" charset="0"/>
              </a:rPr>
              <a:t>"איך אני לוקחת את מה שינקתי וקיבלתי וממשיכה עם זה הלאה? איך אני ממשיכה לייצר עבורי ועבור האנשים שלי סביבה שמעודדת חשיבה".</a:t>
            </a:r>
          </a:p>
          <a:p>
            <a:pPr algn="just">
              <a:buFont typeface="Wingdings" panose="05000000000000000000" pitchFamily="2" charset="2"/>
              <a:buChar char="§"/>
            </a:pPr>
            <a:r>
              <a:rPr lang="he-IL" sz="2000" b="1" dirty="0" smtClean="0">
                <a:solidFill>
                  <a:srgbClr val="002060"/>
                </a:solidFill>
                <a:latin typeface="Times New Roman" panose="02020603050405020304" pitchFamily="18" charset="0"/>
              </a:rPr>
              <a:t>"זכות עצומה לקחת חלק בתכנית כה משמעותית המשלבת בתוכה אוכלוסייה איכותית בצורה יוצאת דופן. היה לי זמן – לחשוב, לתכנן, לבצע באופן איכותי כמעט כל מה שתכננתי".</a:t>
            </a:r>
            <a:endParaRPr lang="he-IL" sz="2000" b="1" dirty="0" smtClean="0">
              <a:solidFill>
                <a:srgbClr val="00B0F0"/>
              </a:solidFill>
            </a:endParaRPr>
          </a:p>
          <a:p>
            <a:pPr>
              <a:buFont typeface="Wingdings" panose="05000000000000000000" pitchFamily="2" charset="2"/>
              <a:buChar char="§"/>
            </a:pPr>
            <a:r>
              <a:rPr lang="he-IL" sz="2000" b="1" dirty="0" smtClean="0">
                <a:solidFill>
                  <a:schemeClr val="tx1"/>
                </a:solidFill>
              </a:rPr>
              <a:t>שורה תחתונה שלי:</a:t>
            </a:r>
          </a:p>
          <a:p>
            <a:pPr>
              <a:buFont typeface="Wingdings" panose="05000000000000000000" pitchFamily="2" charset="2"/>
              <a:buChar char="§"/>
            </a:pPr>
            <a:r>
              <a:rPr lang="he-IL" sz="2000" b="1" dirty="0" smtClean="0">
                <a:solidFill>
                  <a:srgbClr val="C00000"/>
                </a:solidFill>
              </a:rPr>
              <a:t>שנה </a:t>
            </a:r>
            <a:r>
              <a:rPr lang="he-IL" sz="2000" b="1" dirty="0">
                <a:solidFill>
                  <a:srgbClr val="C00000"/>
                </a:solidFill>
              </a:rPr>
              <a:t>של למידה, מהמשתתפים </a:t>
            </a:r>
            <a:r>
              <a:rPr lang="he-IL" sz="2000" b="1" dirty="0" smtClean="0">
                <a:solidFill>
                  <a:srgbClr val="C00000"/>
                </a:solidFill>
              </a:rPr>
              <a:t>ומכם, שנה של התבוננות, יראת כבוד למקום ולאנשים.</a:t>
            </a:r>
            <a:endParaRPr lang="he-IL" sz="2000" b="1" dirty="0">
              <a:solidFill>
                <a:srgbClr val="C00000"/>
              </a:solidFill>
            </a:endParaRPr>
          </a:p>
          <a:p>
            <a:pPr>
              <a:buFont typeface="Wingdings" panose="05000000000000000000" pitchFamily="2" charset="2"/>
              <a:buChar char="§"/>
            </a:pPr>
            <a:endParaRPr lang="he-IL" sz="2000" b="1" dirty="0" smtClean="0">
              <a:solidFill>
                <a:schemeClr val="tx1"/>
              </a:solidFill>
            </a:endParaRPr>
          </a:p>
        </p:txBody>
      </p:sp>
    </p:spTree>
    <p:extLst>
      <p:ext uri="{BB962C8B-B14F-4D97-AF65-F5344CB8AC3E}">
        <p14:creationId xmlns:p14="http://schemas.microsoft.com/office/powerpoint/2010/main" val="3296735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b="1" smtClean="0"/>
              <a:t>מזווית ראיה שלי</a:t>
            </a:r>
            <a:endParaRPr lang="he-IL" b="1" dirty="0"/>
          </a:p>
        </p:txBody>
      </p:sp>
      <p:sp>
        <p:nvSpPr>
          <p:cNvPr id="3" name="Content Placeholder 2"/>
          <p:cNvSpPr>
            <a:spLocks noGrp="1"/>
          </p:cNvSpPr>
          <p:nvPr>
            <p:ph idx="1"/>
          </p:nvPr>
        </p:nvSpPr>
        <p:spPr>
          <a:xfrm>
            <a:off x="2377440" y="2160589"/>
            <a:ext cx="6896562" cy="3880773"/>
          </a:xfrm>
        </p:spPr>
        <p:txBody>
          <a:bodyPr>
            <a:normAutofit lnSpcReduction="10000"/>
          </a:bodyPr>
          <a:lstStyle/>
          <a:p>
            <a:pPr marL="0" lvl="0" indent="0" algn="just">
              <a:buClr>
                <a:srgbClr val="90C226"/>
              </a:buClr>
              <a:buNone/>
            </a:pPr>
            <a:r>
              <a:rPr lang="he-IL" sz="2000" b="1" dirty="0" smtClean="0">
                <a:solidFill>
                  <a:schemeClr val="tx1"/>
                </a:solidFill>
              </a:rPr>
              <a:t>ייעוד</a:t>
            </a:r>
          </a:p>
          <a:p>
            <a:pPr lvl="0" algn="just">
              <a:buClr>
                <a:srgbClr val="90C226"/>
              </a:buClr>
              <a:buFont typeface="Wingdings" panose="05000000000000000000" pitchFamily="2" charset="2"/>
              <a:buChar char="§"/>
            </a:pPr>
            <a:r>
              <a:rPr lang="he-IL" sz="2000" b="1" dirty="0" smtClean="0">
                <a:solidFill>
                  <a:srgbClr val="00B0F0"/>
                </a:solidFill>
              </a:rPr>
              <a:t>הייתה הלימה </a:t>
            </a:r>
            <a:r>
              <a:rPr lang="he-IL" sz="2000" b="1" dirty="0">
                <a:solidFill>
                  <a:srgbClr val="00B0F0"/>
                </a:solidFill>
              </a:rPr>
              <a:t>לייעוד </a:t>
            </a:r>
            <a:r>
              <a:rPr lang="he-IL" sz="2000" b="1" dirty="0" err="1">
                <a:solidFill>
                  <a:srgbClr val="00B0F0"/>
                </a:solidFill>
              </a:rPr>
              <a:t>המב</a:t>
            </a:r>
            <a:r>
              <a:rPr lang="he-IL" sz="2000" b="1" dirty="0">
                <a:solidFill>
                  <a:srgbClr val="00B0F0"/>
                </a:solidFill>
              </a:rPr>
              <a:t>''ל </a:t>
            </a:r>
            <a:r>
              <a:rPr lang="he-IL" sz="2000" b="1" dirty="0" smtClean="0">
                <a:solidFill>
                  <a:srgbClr val="00B0F0"/>
                </a:solidFill>
              </a:rPr>
              <a:t>כמפורט </a:t>
            </a:r>
            <a:r>
              <a:rPr lang="he-IL" sz="2000" b="1" dirty="0">
                <a:solidFill>
                  <a:srgbClr val="00B0F0"/>
                </a:solidFill>
              </a:rPr>
              <a:t>בשנתון עמ' 12-13 (</a:t>
            </a:r>
            <a:r>
              <a:rPr lang="he-IL" sz="2000" b="1" dirty="0">
                <a:solidFill>
                  <a:srgbClr val="C42F1A"/>
                </a:solidFill>
              </a:rPr>
              <a:t>חשיפה למנהיגים מובילים בעשייה הישראלית</a:t>
            </a:r>
            <a:r>
              <a:rPr lang="he-IL" sz="2000" b="1" dirty="0">
                <a:solidFill>
                  <a:srgbClr val="00B0F0"/>
                </a:solidFill>
              </a:rPr>
              <a:t>, </a:t>
            </a:r>
            <a:r>
              <a:rPr lang="he-IL" sz="2000" b="1" dirty="0">
                <a:solidFill>
                  <a:srgbClr val="FF0000"/>
                </a:solidFill>
              </a:rPr>
              <a:t>הבנת מרכיבים עיקריים המכוננים את משוואת הביטחון הלאומי, </a:t>
            </a:r>
            <a:r>
              <a:rPr lang="he-IL" sz="2000" b="1" dirty="0">
                <a:solidFill>
                  <a:srgbClr val="0070C0"/>
                </a:solidFill>
              </a:rPr>
              <a:t>יישום דפוסי למידה וחקירה ביקורתיים ויצירתיים, </a:t>
            </a:r>
            <a:r>
              <a:rPr lang="he-IL" sz="2000" b="1" dirty="0">
                <a:solidFill>
                  <a:srgbClr val="00B0F0"/>
                </a:solidFill>
              </a:rPr>
              <a:t>יישום מסרים , ערכים ונורמות</a:t>
            </a:r>
            <a:r>
              <a:rPr lang="he-IL" sz="2000" b="1" dirty="0" smtClean="0">
                <a:solidFill>
                  <a:srgbClr val="00B0F0"/>
                </a:solidFill>
              </a:rPr>
              <a:t>).</a:t>
            </a:r>
          </a:p>
          <a:p>
            <a:pPr marL="0" lvl="0" indent="0" algn="just">
              <a:buClr>
                <a:srgbClr val="90C226"/>
              </a:buClr>
              <a:buNone/>
            </a:pPr>
            <a:r>
              <a:rPr lang="he-IL" sz="2000" b="1" dirty="0" smtClean="0">
                <a:solidFill>
                  <a:schemeClr val="tx1"/>
                </a:solidFill>
              </a:rPr>
              <a:t>תכנון מול ביצוע</a:t>
            </a:r>
          </a:p>
          <a:p>
            <a:pPr marL="0" lvl="0" indent="0" algn="just">
              <a:buClr>
                <a:srgbClr val="90C226"/>
              </a:buClr>
              <a:buNone/>
            </a:pPr>
            <a:r>
              <a:rPr lang="he-IL" sz="2000" b="1" dirty="0" smtClean="0">
                <a:solidFill>
                  <a:schemeClr val="tx1"/>
                </a:solidFill>
              </a:rPr>
              <a:t>מסרים מרכזיים</a:t>
            </a:r>
          </a:p>
          <a:p>
            <a:pPr algn="just">
              <a:buClr>
                <a:srgbClr val="90C226"/>
              </a:buClr>
              <a:buFont typeface="Wingdings" panose="05000000000000000000" pitchFamily="2" charset="2"/>
              <a:buChar char="§"/>
            </a:pPr>
            <a:r>
              <a:rPr lang="he-IL" sz="2000" b="1" dirty="0" smtClean="0">
                <a:solidFill>
                  <a:schemeClr val="accent5"/>
                </a:solidFill>
              </a:rPr>
              <a:t>מיהו בכיר?</a:t>
            </a:r>
            <a:r>
              <a:rPr lang="he-IL" sz="2000" b="1" dirty="0" smtClean="0">
                <a:solidFill>
                  <a:srgbClr val="00B0F0"/>
                </a:solidFill>
              </a:rPr>
              <a:t> </a:t>
            </a:r>
            <a:r>
              <a:rPr lang="he-IL" sz="2000" b="1" dirty="0">
                <a:solidFill>
                  <a:srgbClr val="7030A0"/>
                </a:solidFill>
              </a:rPr>
              <a:t>חשיבות השאלה, </a:t>
            </a:r>
            <a:r>
              <a:rPr lang="he-IL" sz="2000" b="1" dirty="0" smtClean="0">
                <a:solidFill>
                  <a:srgbClr val="7030A0"/>
                </a:solidFill>
              </a:rPr>
              <a:t>התהליך, </a:t>
            </a:r>
            <a:r>
              <a:rPr lang="he-IL" sz="2000" b="1" dirty="0" smtClean="0">
                <a:solidFill>
                  <a:srgbClr val="00B0F0"/>
                </a:solidFill>
              </a:rPr>
              <a:t>מה </a:t>
            </a:r>
            <a:r>
              <a:rPr lang="he-IL" sz="2000" b="1" dirty="0">
                <a:solidFill>
                  <a:srgbClr val="00B0F0"/>
                </a:solidFill>
              </a:rPr>
              <a:t>לא נאמר/נשאל, </a:t>
            </a:r>
            <a:r>
              <a:rPr lang="en-US" sz="2000" b="1" dirty="0">
                <a:solidFill>
                  <a:schemeClr val="accent2">
                    <a:lumMod val="75000"/>
                  </a:schemeClr>
                </a:solidFill>
              </a:rPr>
              <a:t>ZOOMOUT</a:t>
            </a:r>
            <a:r>
              <a:rPr lang="he-IL" sz="2000" b="1" dirty="0">
                <a:solidFill>
                  <a:srgbClr val="00B0F0"/>
                </a:solidFill>
              </a:rPr>
              <a:t> </a:t>
            </a:r>
            <a:endParaRPr lang="he-IL" sz="2000" b="1" dirty="0" smtClean="0">
              <a:solidFill>
                <a:srgbClr val="00B0F0"/>
              </a:solidFill>
            </a:endParaRPr>
          </a:p>
          <a:p>
            <a:pPr algn="just">
              <a:buClr>
                <a:srgbClr val="90C226"/>
              </a:buClr>
              <a:buFont typeface="Wingdings" panose="05000000000000000000" pitchFamily="2" charset="2"/>
              <a:buChar char="§"/>
            </a:pPr>
            <a:r>
              <a:rPr lang="he-IL" sz="2000" b="1" dirty="0">
                <a:solidFill>
                  <a:srgbClr val="00B0F0"/>
                </a:solidFill>
              </a:rPr>
              <a:t>מבוכה </a:t>
            </a:r>
          </a:p>
          <a:p>
            <a:pPr algn="just">
              <a:buClr>
                <a:srgbClr val="90C226"/>
              </a:buClr>
              <a:buFont typeface="Wingdings" panose="05000000000000000000" pitchFamily="2" charset="2"/>
              <a:buChar char="§"/>
            </a:pPr>
            <a:endParaRPr lang="he-IL" sz="2000" b="1" dirty="0">
              <a:solidFill>
                <a:srgbClr val="00B0F0"/>
              </a:solidFill>
            </a:endParaRPr>
          </a:p>
          <a:p>
            <a:pPr lvl="0" algn="just">
              <a:buClr>
                <a:srgbClr val="90C226"/>
              </a:buClr>
              <a:buFont typeface="Wingdings" panose="05000000000000000000" pitchFamily="2" charset="2"/>
              <a:buChar char="§"/>
            </a:pPr>
            <a:endParaRPr lang="he-IL" sz="2000" b="1" dirty="0" smtClean="0">
              <a:solidFill>
                <a:srgbClr val="00B0F0"/>
              </a:solidFill>
            </a:endParaRPr>
          </a:p>
          <a:p>
            <a:pPr lvl="0" algn="just">
              <a:buClr>
                <a:srgbClr val="90C226"/>
              </a:buClr>
              <a:buFont typeface="Wingdings" panose="05000000000000000000" pitchFamily="2" charset="2"/>
              <a:buChar char="§"/>
            </a:pPr>
            <a:endParaRPr lang="he-IL" sz="2000" b="1" dirty="0">
              <a:solidFill>
                <a:srgbClr val="00B0F0"/>
              </a:solidFill>
            </a:endParaRPr>
          </a:p>
          <a:p>
            <a:pPr lvl="0" algn="just">
              <a:buClr>
                <a:srgbClr val="90C226"/>
              </a:buClr>
              <a:buFont typeface="Wingdings" panose="05000000000000000000" pitchFamily="2" charset="2"/>
              <a:buChar char="§"/>
            </a:pPr>
            <a:endParaRPr lang="he-IL" sz="2000" b="1" dirty="0">
              <a:solidFill>
                <a:srgbClr val="00B0F0"/>
              </a:solidFill>
            </a:endParaRPr>
          </a:p>
          <a:p>
            <a:endParaRPr lang="he-IL" dirty="0"/>
          </a:p>
        </p:txBody>
      </p:sp>
    </p:spTree>
    <p:extLst>
      <p:ext uri="{BB962C8B-B14F-4D97-AF65-F5344CB8AC3E}">
        <p14:creationId xmlns:p14="http://schemas.microsoft.com/office/powerpoint/2010/main" val="2117485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he-IL" b="1" dirty="0" smtClean="0">
                <a:solidFill>
                  <a:srgbClr val="0070C0"/>
                </a:solidFill>
              </a:rPr>
              <a:t>על השנה</a:t>
            </a:r>
            <a:endParaRPr lang="he-IL" b="1" dirty="0">
              <a:solidFill>
                <a:srgbClr val="0070C0"/>
              </a:solidFill>
            </a:endParaRPr>
          </a:p>
        </p:txBody>
      </p:sp>
      <p:sp>
        <p:nvSpPr>
          <p:cNvPr id="3" name="Content Placeholder 2"/>
          <p:cNvSpPr>
            <a:spLocks noGrp="1"/>
          </p:cNvSpPr>
          <p:nvPr>
            <p:ph idx="1"/>
          </p:nvPr>
        </p:nvSpPr>
        <p:spPr>
          <a:xfrm>
            <a:off x="677334" y="1420837"/>
            <a:ext cx="8596668" cy="4839286"/>
          </a:xfrm>
        </p:spPr>
        <p:txBody>
          <a:bodyPr>
            <a:noAutofit/>
          </a:bodyPr>
          <a:lstStyle/>
          <a:p>
            <a:pPr>
              <a:buFont typeface="Wingdings" panose="05000000000000000000" pitchFamily="2" charset="2"/>
              <a:buChar char="§"/>
            </a:pPr>
            <a:r>
              <a:rPr lang="he-IL" sz="2000" b="1" dirty="0" smtClean="0">
                <a:solidFill>
                  <a:srgbClr val="C00000"/>
                </a:solidFill>
              </a:rPr>
              <a:t>רלבנטיות </a:t>
            </a:r>
          </a:p>
          <a:p>
            <a:pPr>
              <a:buFont typeface="Wingdings" panose="05000000000000000000" pitchFamily="2" charset="2"/>
              <a:buChar char="§"/>
            </a:pPr>
            <a:r>
              <a:rPr lang="he-IL" sz="2000" b="1" dirty="0">
                <a:solidFill>
                  <a:srgbClr val="C00000"/>
                </a:solidFill>
              </a:rPr>
              <a:t>גמישות, אלתור, הוצאה אל הפועל – מירב/מתן</a:t>
            </a:r>
            <a:r>
              <a:rPr lang="he-IL" sz="2000" b="1" dirty="0" smtClean="0">
                <a:solidFill>
                  <a:srgbClr val="C00000"/>
                </a:solidFill>
              </a:rPr>
              <a:t>!</a:t>
            </a:r>
          </a:p>
          <a:p>
            <a:pPr>
              <a:buFont typeface="Wingdings" panose="05000000000000000000" pitchFamily="2" charset="2"/>
              <a:buChar char="§"/>
            </a:pPr>
            <a:r>
              <a:rPr lang="he-IL" sz="2000" b="1" dirty="0" smtClean="0">
                <a:solidFill>
                  <a:srgbClr val="C00000"/>
                </a:solidFill>
              </a:rPr>
              <a:t>תפקיד המדריך</a:t>
            </a:r>
          </a:p>
          <a:p>
            <a:pPr>
              <a:buFont typeface="Wingdings" panose="05000000000000000000" pitchFamily="2" charset="2"/>
              <a:buChar char="§"/>
            </a:pPr>
            <a:r>
              <a:rPr lang="he-IL" sz="2000" b="1" dirty="0">
                <a:solidFill>
                  <a:srgbClr val="C00000"/>
                </a:solidFill>
              </a:rPr>
              <a:t>איזון בין העניין  בהובלת משתתפים להפנמה והבנה כי שנה זו מנוהלת ומכוונת</a:t>
            </a:r>
            <a:r>
              <a:rPr lang="he-IL" sz="2000" b="1" dirty="0" smtClean="0">
                <a:solidFill>
                  <a:srgbClr val="C00000"/>
                </a:solidFill>
              </a:rPr>
              <a:t>.</a:t>
            </a:r>
          </a:p>
          <a:p>
            <a:pPr>
              <a:buFont typeface="Wingdings" panose="05000000000000000000" pitchFamily="2" charset="2"/>
              <a:buChar char="§"/>
            </a:pPr>
            <a:r>
              <a:rPr lang="he-IL" sz="2000" b="1" dirty="0" smtClean="0">
                <a:solidFill>
                  <a:srgbClr val="00B0F0"/>
                </a:solidFill>
              </a:rPr>
              <a:t>היחס בין למידה בצוות ללמידה במליאה – נקודה לשימור ואולי אף חיזוק עד כדי 50-50. </a:t>
            </a:r>
          </a:p>
          <a:p>
            <a:pPr>
              <a:buFont typeface="Wingdings" panose="05000000000000000000" pitchFamily="2" charset="2"/>
              <a:buChar char="§"/>
            </a:pPr>
            <a:r>
              <a:rPr lang="he-IL" sz="2000" b="1" dirty="0" smtClean="0">
                <a:solidFill>
                  <a:srgbClr val="00B0F0"/>
                </a:solidFill>
              </a:rPr>
              <a:t>חיזוק בחירה אל מול חובה 60-40</a:t>
            </a:r>
          </a:p>
          <a:p>
            <a:pPr>
              <a:buFont typeface="Wingdings" panose="05000000000000000000" pitchFamily="2" charset="2"/>
              <a:buChar char="§"/>
            </a:pPr>
            <a:r>
              <a:rPr lang="he-IL" sz="2000" b="1" dirty="0" smtClean="0">
                <a:solidFill>
                  <a:srgbClr val="00B0F0"/>
                </a:solidFill>
              </a:rPr>
              <a:t>ימי </a:t>
            </a:r>
            <a:r>
              <a:rPr lang="he-IL" sz="2000" b="1" dirty="0" err="1" smtClean="0">
                <a:solidFill>
                  <a:srgbClr val="00B0F0"/>
                </a:solidFill>
              </a:rPr>
              <a:t>ל''ע</a:t>
            </a:r>
            <a:r>
              <a:rPr lang="he-IL" sz="2000" b="1" dirty="0" smtClean="0">
                <a:solidFill>
                  <a:srgbClr val="00B0F0"/>
                </a:solidFill>
              </a:rPr>
              <a:t> – </a:t>
            </a:r>
            <a:r>
              <a:rPr lang="he-IL" sz="2000" b="1" dirty="0" smtClean="0">
                <a:solidFill>
                  <a:srgbClr val="C00000"/>
                </a:solidFill>
              </a:rPr>
              <a:t>גיבוש תכנית אישית </a:t>
            </a:r>
          </a:p>
          <a:p>
            <a:pPr>
              <a:buFont typeface="Wingdings" panose="05000000000000000000" pitchFamily="2" charset="2"/>
              <a:buChar char="§"/>
            </a:pPr>
            <a:r>
              <a:rPr lang="he-IL" sz="2000" b="1" dirty="0" smtClean="0">
                <a:solidFill>
                  <a:srgbClr val="00B0F0"/>
                </a:solidFill>
              </a:rPr>
              <a:t>קפה קריאה – לשמר ולשפר (קריאה חופשית אל מול שאלות/נושאים מכוונים)</a:t>
            </a:r>
          </a:p>
          <a:p>
            <a:pPr>
              <a:buFont typeface="Wingdings" panose="05000000000000000000" pitchFamily="2" charset="2"/>
              <a:buChar char="§"/>
            </a:pPr>
            <a:r>
              <a:rPr lang="he-IL" sz="2000" b="1" dirty="0" smtClean="0">
                <a:solidFill>
                  <a:srgbClr val="00B0F0"/>
                </a:solidFill>
              </a:rPr>
              <a:t>אוניברסיטה, </a:t>
            </a:r>
            <a:r>
              <a:rPr lang="he-IL" sz="2000" b="1" dirty="0" smtClean="0">
                <a:solidFill>
                  <a:srgbClr val="C00000"/>
                </a:solidFill>
              </a:rPr>
              <a:t>ציונים (עקומת ההתפלגות נמצאת בחלק העליון של גאוס...)</a:t>
            </a:r>
          </a:p>
          <a:p>
            <a:pPr>
              <a:buFont typeface="Wingdings" panose="05000000000000000000" pitchFamily="2" charset="2"/>
              <a:buChar char="§"/>
            </a:pPr>
            <a:endParaRPr lang="he-IL" sz="2000" b="1" dirty="0" smtClean="0">
              <a:solidFill>
                <a:srgbClr val="00B0F0"/>
              </a:solidFill>
            </a:endParaRPr>
          </a:p>
          <a:p>
            <a:pPr>
              <a:buFont typeface="Wingdings" panose="05000000000000000000" pitchFamily="2" charset="2"/>
              <a:buChar char="§"/>
            </a:pPr>
            <a:endParaRPr lang="he-IL" sz="2000" b="1" dirty="0" smtClean="0">
              <a:solidFill>
                <a:srgbClr val="00B0F0"/>
              </a:solidFill>
            </a:endParaRPr>
          </a:p>
        </p:txBody>
      </p:sp>
    </p:spTree>
    <p:extLst>
      <p:ext uri="{BB962C8B-B14F-4D97-AF65-F5344CB8AC3E}">
        <p14:creationId xmlns:p14="http://schemas.microsoft.com/office/powerpoint/2010/main" val="3529541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dirty="0"/>
          </a:p>
        </p:txBody>
      </p:sp>
      <p:sp>
        <p:nvSpPr>
          <p:cNvPr id="3" name="Content Placeholder 2"/>
          <p:cNvSpPr>
            <a:spLocks noGrp="1"/>
          </p:cNvSpPr>
          <p:nvPr>
            <p:ph idx="1"/>
          </p:nvPr>
        </p:nvSpPr>
        <p:spPr/>
        <p:txBody>
          <a:bodyPr>
            <a:normAutofit/>
          </a:bodyPr>
          <a:lstStyle/>
          <a:p>
            <a:pPr marL="0" indent="0">
              <a:buNone/>
            </a:pPr>
            <a:endParaRPr lang="he-IL" sz="2000" b="1" dirty="0">
              <a:solidFill>
                <a:srgbClr val="00B0F0"/>
              </a:solidFill>
            </a:endParaRPr>
          </a:p>
          <a:p>
            <a:pPr>
              <a:buFont typeface="Wingdings" panose="05000000000000000000" pitchFamily="2" charset="2"/>
              <a:buChar char="§"/>
            </a:pPr>
            <a:r>
              <a:rPr lang="he-IL" sz="2000" b="1" dirty="0" smtClean="0">
                <a:solidFill>
                  <a:srgbClr val="00B0F0"/>
                </a:solidFill>
              </a:rPr>
              <a:t>שבוע </a:t>
            </a:r>
            <a:r>
              <a:rPr lang="he-IL" sz="2000" b="1" dirty="0">
                <a:solidFill>
                  <a:srgbClr val="00B0F0"/>
                </a:solidFill>
              </a:rPr>
              <a:t>צוות </a:t>
            </a:r>
            <a:r>
              <a:rPr lang="he-IL" sz="2000" b="1" dirty="0" smtClean="0">
                <a:solidFill>
                  <a:srgbClr val="00B0F0"/>
                </a:solidFill>
              </a:rPr>
              <a:t>– </a:t>
            </a:r>
            <a:r>
              <a:rPr lang="he-IL" sz="2000" b="1" u="sng" dirty="0" smtClean="0">
                <a:solidFill>
                  <a:srgbClr val="C00000"/>
                </a:solidFill>
              </a:rPr>
              <a:t>מתכונת מצוינת לחודש הראשון של הקורס- מומלץ יומיים</a:t>
            </a:r>
          </a:p>
          <a:p>
            <a:pPr>
              <a:buFont typeface="Wingdings" panose="05000000000000000000" pitchFamily="2" charset="2"/>
              <a:buChar char="§"/>
            </a:pPr>
            <a:r>
              <a:rPr lang="he-IL" sz="2000" b="1" dirty="0" smtClean="0">
                <a:solidFill>
                  <a:srgbClr val="00B0F0"/>
                </a:solidFill>
              </a:rPr>
              <a:t>תרבות הדיבור </a:t>
            </a:r>
            <a:r>
              <a:rPr lang="he-IL" sz="2000" b="1" dirty="0" smtClean="0">
                <a:solidFill>
                  <a:srgbClr val="00B0F0"/>
                </a:solidFill>
              </a:rPr>
              <a:t>והדיון</a:t>
            </a:r>
          </a:p>
          <a:p>
            <a:pPr>
              <a:buFont typeface="Wingdings" panose="05000000000000000000" pitchFamily="2" charset="2"/>
              <a:buChar char="§"/>
            </a:pPr>
            <a:r>
              <a:rPr lang="he-IL" sz="2000" b="1" dirty="0" smtClean="0">
                <a:solidFill>
                  <a:srgbClr val="00B0F0"/>
                </a:solidFill>
              </a:rPr>
              <a:t>קורס שמובל על ידי מרצה אחד והמשלב מרצים חיצוניים</a:t>
            </a:r>
            <a:endParaRPr lang="he-IL" sz="2000" b="1" dirty="0" smtClean="0">
              <a:solidFill>
                <a:schemeClr val="accent1">
                  <a:lumMod val="75000"/>
                </a:schemeClr>
              </a:solidFill>
            </a:endParaRPr>
          </a:p>
          <a:p>
            <a:pPr>
              <a:buFont typeface="Wingdings" panose="05000000000000000000" pitchFamily="2" charset="2"/>
              <a:buChar char="§"/>
            </a:pPr>
            <a:r>
              <a:rPr lang="he-IL" sz="2000" b="1" dirty="0" smtClean="0">
                <a:solidFill>
                  <a:srgbClr val="00B0F0"/>
                </a:solidFill>
              </a:rPr>
              <a:t>מנהלה –קצת קשה להאמין שקובץ כל כך קטן של אנשים מופקד על מכלול הטיפול המנהלתי בניצוחו של מתן, אתי ואבי. הגם שתמיד יש מקום לשיפור מגיע לכל הצוות </a:t>
            </a:r>
            <a:r>
              <a:rPr lang="he-IL" sz="2000" b="1" dirty="0" smtClean="0">
                <a:solidFill>
                  <a:srgbClr val="7030A0"/>
                </a:solidFill>
              </a:rPr>
              <a:t>שאפו אחד </a:t>
            </a:r>
            <a:r>
              <a:rPr lang="he-IL" sz="2000" b="1" dirty="0" err="1" smtClean="0">
                <a:solidFill>
                  <a:srgbClr val="7030A0"/>
                </a:solidFill>
              </a:rPr>
              <a:t>גדוללללל</a:t>
            </a:r>
            <a:r>
              <a:rPr lang="he-IL" sz="2000" b="1" dirty="0" smtClean="0">
                <a:solidFill>
                  <a:srgbClr val="7030A0"/>
                </a:solidFill>
              </a:rPr>
              <a:t>. </a:t>
            </a:r>
          </a:p>
          <a:p>
            <a:pPr>
              <a:buFont typeface="Wingdings" panose="05000000000000000000" pitchFamily="2" charset="2"/>
              <a:buChar char="§"/>
            </a:pPr>
            <a:endParaRPr lang="he-IL" sz="2000" b="1" dirty="0">
              <a:solidFill>
                <a:srgbClr val="7030A0"/>
              </a:solidFill>
            </a:endParaRPr>
          </a:p>
          <a:p>
            <a:pPr>
              <a:buFont typeface="Wingdings" panose="05000000000000000000" pitchFamily="2" charset="2"/>
              <a:buChar char="§"/>
            </a:pPr>
            <a:r>
              <a:rPr lang="he-IL" sz="2800" b="1" dirty="0">
                <a:solidFill>
                  <a:srgbClr val="FF0000"/>
                </a:solidFill>
              </a:rPr>
              <a:t>דוגמא אישית</a:t>
            </a:r>
            <a:endParaRPr lang="he-IL" sz="2800" b="1" u="sng" dirty="0">
              <a:solidFill>
                <a:srgbClr val="FF0000"/>
              </a:solidFill>
            </a:endParaRPr>
          </a:p>
          <a:p>
            <a:pPr>
              <a:buFont typeface="Wingdings" panose="05000000000000000000" pitchFamily="2" charset="2"/>
              <a:buChar char="§"/>
            </a:pPr>
            <a:endParaRPr lang="he-IL" sz="2000" b="1" dirty="0" smtClean="0">
              <a:solidFill>
                <a:srgbClr val="7030A0"/>
              </a:solidFill>
            </a:endParaRPr>
          </a:p>
          <a:p>
            <a:endParaRPr lang="he-IL" dirty="0"/>
          </a:p>
        </p:txBody>
      </p:sp>
    </p:spTree>
    <p:extLst>
      <p:ext uri="{BB962C8B-B14F-4D97-AF65-F5344CB8AC3E}">
        <p14:creationId xmlns:p14="http://schemas.microsoft.com/office/powerpoint/2010/main" val="2255981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6224</TotalTime>
  <Words>502</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Gisha</vt:lpstr>
      <vt:lpstr>Times New Roman</vt:lpstr>
      <vt:lpstr>Trebuchet MS</vt:lpstr>
      <vt:lpstr>Wingdings</vt:lpstr>
      <vt:lpstr>Wingdings 3</vt:lpstr>
      <vt:lpstr>Facet</vt:lpstr>
      <vt:lpstr>התחום המדיני</vt:lpstr>
      <vt:lpstr>PowerPoint Presentation</vt:lpstr>
      <vt:lpstr>PowerPoint Presentation</vt:lpstr>
      <vt:lpstr>במשפט אחד שלהם</vt:lpstr>
      <vt:lpstr>PowerPoint Presentation</vt:lpstr>
      <vt:lpstr>מזווית ראיה שלי</vt:lpstr>
      <vt:lpstr>על השנה</vt:lpstr>
      <vt:lpstr>PowerPoint Presentation</vt:lpstr>
    </vt:vector>
  </TitlesOfParts>
  <Company>IDF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במשפט אחד</dc:title>
  <dc:creator>u26690</dc:creator>
  <cp:lastModifiedBy>u26690</cp:lastModifiedBy>
  <cp:revision>23</cp:revision>
  <dcterms:created xsi:type="dcterms:W3CDTF">2020-07-14T03:45:09Z</dcterms:created>
  <dcterms:modified xsi:type="dcterms:W3CDTF">2020-07-19T06:45:10Z</dcterms:modified>
</cp:coreProperties>
</file>