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comments/comment3.xml" ContentType="application/vnd.openxmlformats-officedocument.presentationml.comments+xml"/>
  <Override PartName="/ppt/comments/comment4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27" r:id="rId2"/>
    <p:sldId id="329" r:id="rId3"/>
    <p:sldId id="360" r:id="rId4"/>
    <p:sldId id="361" r:id="rId5"/>
    <p:sldId id="362" r:id="rId6"/>
  </p:sldIdLst>
  <p:sldSz cx="12192000" cy="6858000"/>
  <p:notesSz cx="6797675" cy="987425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משתמש" initials="U" lastIdx="9" clrIdx="0">
    <p:extLst>
      <p:ext uri="{19B8F6BF-5375-455C-9EA6-DF929625EA0E}">
        <p15:presenceInfo xmlns:p15="http://schemas.microsoft.com/office/powerpoint/2012/main" userId="משתמש" providerId="None"/>
      </p:ext>
    </p:extLst>
  </p:cmAuthor>
  <p:cmAuthor id="2" name="יוסי בן-ארצי" initials="יב" lastIdx="14" clrIdx="1">
    <p:extLst>
      <p:ext uri="{19B8F6BF-5375-455C-9EA6-DF929625EA0E}">
        <p15:presenceInfo xmlns:p15="http://schemas.microsoft.com/office/powerpoint/2012/main" userId="S-1-5-21-2133270477-578167888-926709054-177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32" y="3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0-08-09T11:46:33.915" idx="1">
    <p:pos x="7670" y="10"/>
    <p:text/>
    <p:extLst>
      <p:ext uri="{C676402C-5697-4E1C-873F-D02D1690AC5C}">
        <p15:threadingInfo xmlns:p15="http://schemas.microsoft.com/office/powerpoint/2012/main" timeZoneBias="-180"/>
      </p:ext>
    </p:extLst>
  </p:cm>
  <p:cm authorId="2" dt="2020-08-09T11:47:04.479" idx="2">
    <p:pos x="2471" y="1768"/>
    <p:text>ולתחומי</p:text>
    <p:extLst>
      <p:ext uri="{C676402C-5697-4E1C-873F-D02D1690AC5C}">
        <p15:threadingInfo xmlns:p15="http://schemas.microsoft.com/office/powerpoint/2012/main" timeZoneBias="-180"/>
      </p:ext>
    </p:extLst>
  </p:cm>
  <p:cm authorId="2" dt="2020-08-09T11:47:26.869" idx="3">
    <p:pos x="3934" y="1382"/>
    <p:text>ת</p:text>
    <p:extLst>
      <p:ext uri="{C676402C-5697-4E1C-873F-D02D1690AC5C}">
        <p15:threadingInfo xmlns:p15="http://schemas.microsoft.com/office/powerpoint/2012/main" timeZoneBias="-180"/>
      </p:ext>
    </p:extLst>
  </p:cm>
  <p:cm authorId="2" dt="2020-08-09T11:47:55.536" idx="4">
    <p:pos x="4971" y="1382"/>
    <p:text>המשתתפים</p:text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0-08-09T11:48:38.953" idx="5">
    <p:pos x="1273" y="3139"/>
    <p:text>וכיו''ב</p:text>
    <p:extLst>
      <p:ext uri="{C676402C-5697-4E1C-873F-D02D1690AC5C}">
        <p15:threadingInfo xmlns:p15="http://schemas.microsoft.com/office/powerpoint/2012/main" timeZoneBias="-180"/>
      </p:ext>
    </p:extLst>
  </p:cm>
  <p:cm authorId="2" dt="2020-08-09T11:48:49.467" idx="6">
    <p:pos x="5159" y="3403"/>
    <p:text/>
    <p:extLst>
      <p:ext uri="{C676402C-5697-4E1C-873F-D02D1690AC5C}">
        <p15:threadingInfo xmlns:p15="http://schemas.microsoft.com/office/powerpoint/2012/main" timeZoneBias="-180"/>
      </p:ext>
    </p:extLst>
  </p:cm>
  <p:cm authorId="2" dt="2020-08-09T11:49:19.852" idx="7">
    <p:pos x="4179" y="3633"/>
    <p:text/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0-08-09T11:49:52.032" idx="8">
    <p:pos x="5005" y="2448"/>
    <p:text>עמודים</p:text>
    <p:extLst>
      <p:ext uri="{C676402C-5697-4E1C-873F-D02D1690AC5C}">
        <p15:threadingInfo xmlns:p15="http://schemas.microsoft.com/office/powerpoint/2012/main" timeZoneBias="-180"/>
      </p:ext>
    </p:extLst>
  </p:cm>
  <p:cm authorId="2" dt="2020-08-09T11:50:07.864" idx="9">
    <p:pos x="3321" y="3115"/>
    <p:text/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0-08-09T11:51:05.386" idx="10">
    <p:pos x="1766" y="1392"/>
    <p:text>כן</p:text>
    <p:extLst>
      <p:ext uri="{C676402C-5697-4E1C-873F-D02D1690AC5C}">
        <p15:threadingInfo xmlns:p15="http://schemas.microsoft.com/office/powerpoint/2012/main" timeZoneBias="-180"/>
      </p:ext>
    </p:extLst>
  </p:cm>
  <p:cm authorId="2" dt="2020-08-09T11:51:20.285" idx="11">
    <p:pos x="4689" y="1613"/>
    <p:text>לא נראה לי נחוץ</p:text>
    <p:extLst>
      <p:ext uri="{C676402C-5697-4E1C-873F-D02D1690AC5C}">
        <p15:threadingInfo xmlns:p15="http://schemas.microsoft.com/office/powerpoint/2012/main" timeZoneBias="-180"/>
      </p:ext>
    </p:extLst>
  </p:cm>
  <p:cm authorId="2" dt="2020-08-09T11:51:32.936" idx="12">
    <p:pos x="4452" y="2016"/>
    <p:text>לכל</p:text>
    <p:extLst>
      <p:ext uri="{C676402C-5697-4E1C-873F-D02D1690AC5C}">
        <p15:threadingInfo xmlns:p15="http://schemas.microsoft.com/office/powerpoint/2012/main" timeZoneBias="-180"/>
      </p:ext>
    </p:extLst>
  </p:cm>
  <p:cm authorId="2" dt="2020-08-09T11:51:44.324" idx="13">
    <p:pos x="5138" y="2189"/>
    <p:text>עם ענת  חן</p:text>
    <p:extLst>
      <p:ext uri="{C676402C-5697-4E1C-873F-D02D1690AC5C}">
        <p15:threadingInfo xmlns:p15="http://schemas.microsoft.com/office/powerpoint/2012/main" timeZoneBias="-180"/>
      </p:ext>
    </p:extLst>
  </p:cm>
  <p:cm authorId="2" dt="2020-08-09T11:52:13.963" idx="14">
    <p:pos x="5023" y="3168"/>
    <p:text>לפרסום  בלי לנקוב מספר</p:text>
    <p:extLst>
      <p:ext uri="{C676402C-5697-4E1C-873F-D02D1690AC5C}">
        <p15:threadingInfo xmlns:p15="http://schemas.microsoft.com/office/powerpoint/2012/main" timeZoneBias="-18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י"ט/אב/תש"ף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י"ט/אב/תש"ף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5075"/>
            <a:ext cx="5924550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74" tIns="45537" rIns="91074" bIns="45537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401" y="4752220"/>
            <a:ext cx="5436874" cy="3887749"/>
          </a:xfrm>
          <a:prstGeom prst="rect">
            <a:avLst/>
          </a:prstGeom>
        </p:spPr>
        <p:txBody>
          <a:bodyPr vert="horz" lIns="91074" tIns="45537" rIns="91074" bIns="45537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09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09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09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09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09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09 אוגוסט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09 אוגוסט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09 אוגוסט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09 אוגוסט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09 אוגוסט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09 אוגוסט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09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36534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96857" y="2841365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55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פרויקט הגמר: </a:t>
            </a:r>
            <a:r>
              <a:rPr lang="en-US" sz="55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en-US" sz="55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</a:br>
            <a:r>
              <a:rPr lang="he-IL" sz="55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מחזור </a:t>
            </a:r>
            <a:r>
              <a:rPr lang="he-IL" sz="55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מ"ח</a:t>
            </a: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610600" y="5397196"/>
            <a:ext cx="26133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אוגוסט 2020</a:t>
            </a:r>
            <a:endParaRPr lang="he-IL" sz="28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97345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מטרת פרויקט הגמר </a:t>
            </a: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המחקרי</a:t>
            </a:r>
            <a:endParaRPr lang="en-US" altLang="he-IL" sz="2400" b="1" kern="1200" dirty="0">
              <a:ln w="9525">
                <a:solidFill>
                  <a:schemeClr val="bg1"/>
                </a:solidFill>
                <a:prstDash val="solid"/>
              </a:ln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742" y="5170582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2566" y="2148198"/>
            <a:ext cx="9745978" cy="4570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700" dirty="0"/>
              <a:t>להכשיר את המסיימים לכתוב </a:t>
            </a:r>
            <a:r>
              <a:rPr lang="he-IL" sz="2700" dirty="0" smtClean="0"/>
              <a:t>עבודה מחקר </a:t>
            </a:r>
            <a:r>
              <a:rPr lang="he-IL" sz="2700" dirty="0"/>
              <a:t>מקורית</a:t>
            </a:r>
            <a:r>
              <a:rPr lang="ar-SA" sz="2700" dirty="0"/>
              <a:t>, </a:t>
            </a:r>
            <a:r>
              <a:rPr lang="he-IL" sz="2700" dirty="0"/>
              <a:t>על פי כללי המחקר האקדמיים</a:t>
            </a:r>
            <a:r>
              <a:rPr lang="ar-SA" sz="2700" dirty="0"/>
              <a:t>, </a:t>
            </a:r>
            <a:r>
              <a:rPr lang="he-IL" sz="2700" dirty="0"/>
              <a:t>המותאמת לתחומי הביטחון הלאומי </a:t>
            </a:r>
            <a:r>
              <a:rPr lang="he-IL" sz="2700" dirty="0" smtClean="0"/>
              <a:t>ולתחומי </a:t>
            </a:r>
            <a:r>
              <a:rPr lang="he-IL" sz="2700" dirty="0"/>
              <a:t>עיסוקם של המשתתפים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700" dirty="0"/>
              <a:t>הפרויקט ייכתב על נושא </a:t>
            </a:r>
            <a:r>
              <a:rPr lang="he-IL" sz="2700" dirty="0" smtClean="0"/>
              <a:t>המהווה </a:t>
            </a:r>
            <a:r>
              <a:rPr lang="he-IL" sz="2700" dirty="0"/>
              <a:t>אתגר </a:t>
            </a:r>
            <a:r>
              <a:rPr lang="he-IL" sz="2700" dirty="0" smtClean="0"/>
              <a:t>עדכני בתחום </a:t>
            </a:r>
            <a:r>
              <a:rPr lang="he-IL" sz="2700" dirty="0"/>
              <a:t>הביטחון הלאומי, אשר יאפשר למשתתפים לחבר בין ניסיונם המעשי לבין תכני הלימודים</a:t>
            </a:r>
            <a:endParaRPr lang="en-US" sz="2700" dirty="0"/>
          </a:p>
          <a:p>
            <a:pPr marL="457200" indent="-457200" algn="just" rtl="1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7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 algn="r" rtl="1" eaLnBrk="1" hangingPunct="1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3141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809899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השיטה (1/3)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1570114"/>
              </p:ext>
            </p:extLst>
          </p:nvPr>
        </p:nvGraphicFramePr>
        <p:xfrm>
          <a:off x="968024" y="1823698"/>
          <a:ext cx="10148600" cy="43942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860898">
                  <a:extLst>
                    <a:ext uri="{9D8B030D-6E8A-4147-A177-3AD203B41FA5}">
                      <a16:colId xmlns:a16="http://schemas.microsoft.com/office/drawing/2014/main" val="2136894513"/>
                    </a:ext>
                  </a:extLst>
                </a:gridCol>
                <a:gridCol w="7287702">
                  <a:extLst>
                    <a:ext uri="{9D8B030D-6E8A-4147-A177-3AD203B41FA5}">
                      <a16:colId xmlns:a16="http://schemas.microsoft.com/office/drawing/2014/main" val="38298288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נושא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מתכונת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7491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עבודה בשלשות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כולל </a:t>
                      </a:r>
                      <a:r>
                        <a:rPr lang="he-IL" dirty="0" smtClean="0"/>
                        <a:t>בינ"ל</a:t>
                      </a:r>
                    </a:p>
                    <a:p>
                      <a:pPr rtl="1"/>
                      <a:r>
                        <a:rPr lang="he-IL" dirty="0" smtClean="0"/>
                        <a:t>חריגים באישור ועדת</a:t>
                      </a:r>
                      <a:r>
                        <a:rPr lang="he-IL" baseline="0" dirty="0" smtClean="0"/>
                        <a:t> </a:t>
                      </a:r>
                      <a:r>
                        <a:rPr lang="he-IL" baseline="0" dirty="0" err="1" smtClean="0"/>
                        <a:t>הפג"מ</a:t>
                      </a:r>
                      <a:endParaRPr lang="he-IL" dirty="0" smtClean="0"/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24655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ציוות</a:t>
                      </a:r>
                      <a:r>
                        <a:rPr lang="he-IL" baseline="0" dirty="0"/>
                        <a:t> רב תחומי </a:t>
                      </a:r>
                      <a:r>
                        <a:rPr lang="he-IL" baseline="0" dirty="0" smtClean="0"/>
                        <a:t>באופן </a:t>
                      </a:r>
                      <a:r>
                        <a:rPr lang="he-IL" baseline="0" dirty="0"/>
                        <a:t>עצמאי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בקרת</a:t>
                      </a:r>
                      <a:r>
                        <a:rPr lang="he-IL" baseline="0" dirty="0"/>
                        <a:t> </a:t>
                      </a:r>
                      <a:r>
                        <a:rPr lang="he-IL" baseline="0" dirty="0" smtClean="0"/>
                        <a:t>סגל </a:t>
                      </a:r>
                      <a:r>
                        <a:rPr lang="he-IL" baseline="0" dirty="0" err="1" smtClean="0"/>
                        <a:t>מב"ל</a:t>
                      </a:r>
                      <a:r>
                        <a:rPr lang="he-IL" baseline="0" dirty="0" smtClean="0"/>
                        <a:t> לוודא רב תחומיות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4965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בחירת נושא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תוצע רשימת נושאים מהארגונים</a:t>
                      </a:r>
                    </a:p>
                    <a:p>
                      <a:pPr rtl="1"/>
                      <a:r>
                        <a:rPr lang="he-IL" dirty="0" smtClean="0"/>
                        <a:t>בחירה עצמאית בכפוף</a:t>
                      </a:r>
                      <a:r>
                        <a:rPr lang="he-IL" baseline="0" dirty="0" smtClean="0"/>
                        <a:t> ל</a:t>
                      </a:r>
                      <a:r>
                        <a:rPr lang="he-IL" dirty="0" smtClean="0"/>
                        <a:t>אישור ועדת </a:t>
                      </a:r>
                      <a:r>
                        <a:rPr lang="he-IL" dirty="0" err="1" smtClean="0"/>
                        <a:t>הפג"מ</a:t>
                      </a:r>
                      <a:endParaRPr lang="he-IL" dirty="0" smtClean="0"/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83157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מדריך מלווה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הסדרה של פגישות עם המדריך.</a:t>
                      </a:r>
                    </a:p>
                    <a:p>
                      <a:pPr rtl="1"/>
                      <a:r>
                        <a:rPr lang="he-IL" dirty="0" smtClean="0"/>
                        <a:t>אחריות</a:t>
                      </a:r>
                      <a:r>
                        <a:rPr lang="he-IL" baseline="0" dirty="0" smtClean="0"/>
                        <a:t> </a:t>
                      </a:r>
                      <a:r>
                        <a:rPr lang="he-IL" baseline="0" dirty="0"/>
                        <a:t>המדריך לוודא עמידה בהגדרות שנקבעו ע"י </a:t>
                      </a:r>
                      <a:r>
                        <a:rPr lang="he-IL" baseline="0" dirty="0" err="1"/>
                        <a:t>המב"ל</a:t>
                      </a:r>
                      <a:r>
                        <a:rPr lang="he-IL" baseline="0" dirty="0"/>
                        <a:t> (תקציר </a:t>
                      </a:r>
                      <a:r>
                        <a:rPr lang="he-IL" baseline="0" dirty="0" err="1"/>
                        <a:t>וכיוב</a:t>
                      </a:r>
                      <a:r>
                        <a:rPr lang="he-IL" baseline="0" dirty="0" smtClean="0"/>
                        <a:t>')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44955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מנחה אקדמי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2 פגישות פיסיות</a:t>
                      </a:r>
                      <a:r>
                        <a:rPr lang="he-IL" baseline="0" dirty="0" smtClean="0"/>
                        <a:t> של הקבוצה עם המנחה.</a:t>
                      </a:r>
                      <a:endParaRPr lang="he-IL" dirty="0" smtClean="0"/>
                    </a:p>
                    <a:p>
                      <a:pPr rtl="1"/>
                      <a:r>
                        <a:rPr lang="he-IL" dirty="0" smtClean="0"/>
                        <a:t>שעת יעוץ של דורון לאורך השנה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04402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5605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809899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השיטה (2/3)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5215596"/>
              </p:ext>
            </p:extLst>
          </p:nvPr>
        </p:nvGraphicFramePr>
        <p:xfrm>
          <a:off x="1142874" y="1916441"/>
          <a:ext cx="9906251" cy="43942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545205">
                  <a:extLst>
                    <a:ext uri="{9D8B030D-6E8A-4147-A177-3AD203B41FA5}">
                      <a16:colId xmlns:a16="http://schemas.microsoft.com/office/drawing/2014/main" val="2136894513"/>
                    </a:ext>
                  </a:extLst>
                </a:gridCol>
                <a:gridCol w="7361046">
                  <a:extLst>
                    <a:ext uri="{9D8B030D-6E8A-4147-A177-3AD203B41FA5}">
                      <a16:colId xmlns:a16="http://schemas.microsoft.com/office/drawing/2014/main" val="3829828843"/>
                    </a:ext>
                  </a:extLst>
                </a:gridCol>
              </a:tblGrid>
              <a:tr h="296632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נושא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מתכונת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7491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הצגה </a:t>
                      </a:r>
                      <a:r>
                        <a:rPr lang="he-IL" dirty="0"/>
                        <a:t>לוועדת </a:t>
                      </a:r>
                      <a:r>
                        <a:rPr lang="he-IL" dirty="0" err="1"/>
                        <a:t>הפג"מ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הצגת </a:t>
                      </a:r>
                      <a:r>
                        <a:rPr lang="he-IL" b="1" dirty="0" smtClean="0"/>
                        <a:t>הנושא</a:t>
                      </a:r>
                      <a:r>
                        <a:rPr lang="he-IL" baseline="0" dirty="0" smtClean="0"/>
                        <a:t> לוועדה ע"י </a:t>
                      </a:r>
                      <a:r>
                        <a:rPr lang="he-IL" baseline="0" dirty="0"/>
                        <a:t>הקבוצה עצמה</a:t>
                      </a:r>
                    </a:p>
                    <a:p>
                      <a:pPr rtl="1"/>
                      <a:r>
                        <a:rPr lang="he-IL" baseline="0" dirty="0" smtClean="0"/>
                        <a:t>הגשת הצעת המחקר </a:t>
                      </a:r>
                      <a:r>
                        <a:rPr lang="he-IL" b="1" baseline="0" dirty="0" smtClean="0"/>
                        <a:t>בכתב</a:t>
                      </a:r>
                      <a:r>
                        <a:rPr lang="he-IL" baseline="0" dirty="0" smtClean="0"/>
                        <a:t> לוועדת </a:t>
                      </a:r>
                      <a:r>
                        <a:rPr lang="he-IL" baseline="0" dirty="0" err="1" smtClean="0"/>
                        <a:t>הפג"מ</a:t>
                      </a:r>
                      <a:endParaRPr lang="he-IL" baseline="0" dirty="0" smtClean="0"/>
                    </a:p>
                    <a:p>
                      <a:pPr rtl="1"/>
                      <a:r>
                        <a:rPr lang="he-IL" baseline="0" dirty="0" smtClean="0"/>
                        <a:t>הצגת העבודה מוקדם במליאה, כולל נוכחות ועדת </a:t>
                      </a:r>
                      <a:r>
                        <a:rPr lang="he-IL" baseline="0" dirty="0" err="1" smtClean="0"/>
                        <a:t>הפג"מ</a:t>
                      </a:r>
                      <a:endParaRPr lang="he-IL" baseline="0" dirty="0" smtClean="0"/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52811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עבודות</a:t>
                      </a:r>
                      <a:r>
                        <a:rPr lang="he-IL" baseline="0" dirty="0"/>
                        <a:t> לא מסווגות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חריגים באישור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95006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היקף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50-80</a:t>
                      </a:r>
                    </a:p>
                    <a:p>
                      <a:pPr rtl="1"/>
                      <a:r>
                        <a:rPr lang="he-IL" dirty="0" smtClean="0"/>
                        <a:t>אכיפת </a:t>
                      </a:r>
                      <a:r>
                        <a:rPr lang="he-IL" dirty="0"/>
                        <a:t>ההיקף ע"י המדריך </a:t>
                      </a:r>
                      <a:r>
                        <a:rPr lang="he-IL" dirty="0" smtClean="0"/>
                        <a:t>המלווה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מתן</a:t>
                      </a:r>
                      <a:r>
                        <a:rPr lang="he-IL" baseline="0" dirty="0"/>
                        <a:t> הציון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80% מנחה אקדמי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20% ועדת </a:t>
                      </a:r>
                      <a:r>
                        <a:rPr lang="he-IL" dirty="0" err="1" smtClean="0"/>
                        <a:t>פג"מ</a:t>
                      </a:r>
                      <a:r>
                        <a:rPr lang="he-IL" dirty="0" smtClean="0"/>
                        <a:t> (שיטת מתן ציון יחסית)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9110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הודעה על הציון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0" dirty="0" smtClean="0"/>
                        <a:t>ועדת </a:t>
                      </a:r>
                      <a:r>
                        <a:rPr lang="he-IL" b="0" dirty="0" err="1" smtClean="0"/>
                        <a:t>הפג"מ</a:t>
                      </a:r>
                      <a:r>
                        <a:rPr lang="he-IL" b="0" dirty="0" smtClean="0"/>
                        <a:t> למנחה האקדמי (יחד עם מכתב התודה)</a:t>
                      </a:r>
                    </a:p>
                    <a:p>
                      <a:pPr rtl="1"/>
                      <a:r>
                        <a:rPr lang="he-IL" dirty="0" smtClean="0"/>
                        <a:t>ועדת</a:t>
                      </a:r>
                      <a:r>
                        <a:rPr lang="he-IL" baseline="0" dirty="0" smtClean="0"/>
                        <a:t> </a:t>
                      </a:r>
                      <a:r>
                        <a:rPr lang="he-IL" baseline="0" dirty="0" err="1"/>
                        <a:t>הפג"מ</a:t>
                      </a:r>
                      <a:r>
                        <a:rPr lang="he-IL" baseline="0" dirty="0"/>
                        <a:t> באמצעות המדריך המלווה ישירות </a:t>
                      </a:r>
                      <a:r>
                        <a:rPr lang="he-IL" baseline="0" dirty="0" smtClean="0"/>
                        <a:t>לקבוצה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57675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5953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809899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השיטה (3/3)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1033377"/>
              </p:ext>
            </p:extLst>
          </p:nvPr>
        </p:nvGraphicFramePr>
        <p:xfrm>
          <a:off x="1277112" y="1870075"/>
          <a:ext cx="9859198" cy="34798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270539">
                  <a:extLst>
                    <a:ext uri="{9D8B030D-6E8A-4147-A177-3AD203B41FA5}">
                      <a16:colId xmlns:a16="http://schemas.microsoft.com/office/drawing/2014/main" val="2136894513"/>
                    </a:ext>
                  </a:extLst>
                </a:gridCol>
                <a:gridCol w="7588659">
                  <a:extLst>
                    <a:ext uri="{9D8B030D-6E8A-4147-A177-3AD203B41FA5}">
                      <a16:colId xmlns:a16="http://schemas.microsoft.com/office/drawing/2014/main" val="38298288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נושא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לשיפור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7491098"/>
                  </a:ext>
                </a:extLst>
              </a:tr>
              <a:tr h="70121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משוב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err="1"/>
                        <a:t>חוו"ד</a:t>
                      </a:r>
                      <a:r>
                        <a:rPr lang="he-IL" baseline="0" dirty="0"/>
                        <a:t> כתובה מוועדת </a:t>
                      </a:r>
                      <a:r>
                        <a:rPr lang="he-IL" baseline="0" dirty="0" err="1"/>
                        <a:t>הפג"מ</a:t>
                      </a:r>
                      <a:r>
                        <a:rPr lang="he-IL" baseline="0" dirty="0"/>
                        <a:t> יחד עם הציון (כולל </a:t>
                      </a:r>
                      <a:r>
                        <a:rPr lang="he-IL" baseline="0" dirty="0" err="1"/>
                        <a:t>חוו"ד</a:t>
                      </a:r>
                      <a:r>
                        <a:rPr lang="he-IL" baseline="0" dirty="0"/>
                        <a:t> מנחה אקדמי</a:t>
                      </a:r>
                      <a:r>
                        <a:rPr lang="he-IL" baseline="0" dirty="0" smtClean="0"/>
                        <a:t>?)</a:t>
                      </a:r>
                    </a:p>
                    <a:p>
                      <a:pPr rtl="1"/>
                      <a:r>
                        <a:rPr lang="he-IL" baseline="0" dirty="0" smtClean="0"/>
                        <a:t>משוב עמיתים?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7566567"/>
                  </a:ext>
                </a:extLst>
              </a:tr>
              <a:tr h="70121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אוריינות (כתיבה, מידע)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יוגדרו עד </a:t>
                      </a:r>
                      <a:r>
                        <a:rPr lang="he-IL" baseline="0" dirty="0" smtClean="0"/>
                        <a:t>8 שעות לקבוצה מול אורנה</a:t>
                      </a:r>
                    </a:p>
                    <a:p>
                      <a:pPr rtl="1"/>
                      <a:r>
                        <a:rPr lang="he-IL" baseline="0" dirty="0" smtClean="0"/>
                        <a:t>עבודה ענת בכל נושא חומרי הקריאה והמצגות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83157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לו"ז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0" dirty="0" smtClean="0"/>
                        <a:t>הצגת </a:t>
                      </a:r>
                      <a:r>
                        <a:rPr lang="he-IL" b="0" dirty="0" err="1" smtClean="0"/>
                        <a:t>הלו"ז</a:t>
                      </a:r>
                      <a:r>
                        <a:rPr lang="he-IL" b="0" dirty="0" smtClean="0"/>
                        <a:t> בשנתון וב- 15.9</a:t>
                      </a:r>
                      <a:r>
                        <a:rPr lang="en-US" b="0" dirty="0"/>
                        <a:t/>
                      </a:r>
                      <a:br>
                        <a:rPr lang="en-US" b="0" dirty="0"/>
                      </a:b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04402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/>
                        <a:t>פרסום/הפצה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0" dirty="0" smtClean="0"/>
                        <a:t>הפצה של עבודות נבחרות לארגונים עם מכתב האלוף</a:t>
                      </a:r>
                    </a:p>
                    <a:p>
                      <a:pPr rtl="1"/>
                      <a:r>
                        <a:rPr lang="he-IL" dirty="0" smtClean="0"/>
                        <a:t>"דחיפה" </a:t>
                      </a:r>
                      <a:r>
                        <a:rPr lang="he-IL" dirty="0" smtClean="0"/>
                        <a:t>של פרסום </a:t>
                      </a:r>
                      <a:r>
                        <a:rPr lang="he-IL" dirty="0" smtClean="0"/>
                        <a:t>1-2 עבודות לפרסום במערכות?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79103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6716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10996</TotalTime>
  <Words>283</Words>
  <Application>Microsoft Office PowerPoint</Application>
  <PresentationFormat>מסך רחב</PresentationFormat>
  <Paragraphs>60</Paragraphs>
  <Slides>5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David</vt:lpstr>
      <vt:lpstr>Levenim MT</vt:lpstr>
      <vt:lpstr>Times New Roman</vt:lpstr>
      <vt:lpstr>ערכת נושא Office</vt:lpstr>
      <vt:lpstr>המכללה לביטחון לאומי</vt:lpstr>
      <vt:lpstr>מטרת פרויקט הגמר המחקרי</vt:lpstr>
      <vt:lpstr>השיטה (1/3)</vt:lpstr>
      <vt:lpstr>השיטה (2/3)</vt:lpstr>
      <vt:lpstr>השיטה (3/3)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יוסי בן-ארצי</cp:lastModifiedBy>
  <cp:revision>416</cp:revision>
  <cp:lastPrinted>2019-08-30T14:02:34Z</cp:lastPrinted>
  <dcterms:created xsi:type="dcterms:W3CDTF">2017-08-17T05:53:13Z</dcterms:created>
  <dcterms:modified xsi:type="dcterms:W3CDTF">2020-08-09T08:52:38Z</dcterms:modified>
</cp:coreProperties>
</file>