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166049-E548-44E9-A863-12299DA7BCDB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D9D394-F216-4B6A-BB96-5032CE2DA53A}">
      <dgm:prSet phldrT="[Text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he-IL" b="1" dirty="0" err="1" smtClean="0">
              <a:solidFill>
                <a:schemeClr val="accent5"/>
              </a:solidFill>
            </a:rPr>
            <a:t>ארה''ב</a:t>
          </a:r>
          <a:endParaRPr lang="he-IL" b="1" dirty="0" smtClean="0">
            <a:solidFill>
              <a:schemeClr val="accent5"/>
            </a:solidFill>
          </a:endParaRPr>
        </a:p>
        <a:p>
          <a:r>
            <a:rPr lang="he-IL" dirty="0" smtClean="0"/>
            <a:t>"השוטר הטוב"</a:t>
          </a:r>
          <a:endParaRPr lang="en-US" dirty="0"/>
        </a:p>
      </dgm:t>
    </dgm:pt>
    <dgm:pt modelId="{0DAD628A-611B-4E3D-9585-C2311733EB29}" type="parTrans" cxnId="{B81AF512-FB7D-46E5-B0B1-7B7DF5777963}">
      <dgm:prSet/>
      <dgm:spPr/>
      <dgm:t>
        <a:bodyPr/>
        <a:lstStyle/>
        <a:p>
          <a:endParaRPr lang="en-US"/>
        </a:p>
      </dgm:t>
    </dgm:pt>
    <dgm:pt modelId="{2ADC271C-FBC8-4466-9B7B-CB72FEF9836F}" type="sibTrans" cxnId="{B81AF512-FB7D-46E5-B0B1-7B7DF5777963}">
      <dgm:prSet/>
      <dgm:spPr/>
      <dgm:t>
        <a:bodyPr/>
        <a:lstStyle/>
        <a:p>
          <a:endParaRPr lang="en-US"/>
        </a:p>
      </dgm:t>
    </dgm:pt>
    <dgm:pt modelId="{3AC4B030-7C54-4B49-A724-9DA02C3710A8}">
      <dgm:prSet phldrT="[Text]"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he-IL" dirty="0" smtClean="0"/>
            <a:t>סין</a:t>
          </a:r>
        </a:p>
        <a:p>
          <a:r>
            <a:rPr lang="he-IL" dirty="0" smtClean="0"/>
            <a:t>"בונה בכל מקום"</a:t>
          </a:r>
          <a:endParaRPr lang="en-US" dirty="0"/>
        </a:p>
      </dgm:t>
    </dgm:pt>
    <dgm:pt modelId="{D601AFD7-F330-4C68-A75A-DAE7799F6679}" type="parTrans" cxnId="{DF8BFBA0-5062-4B62-8DFA-2E2477908C49}">
      <dgm:prSet/>
      <dgm:spPr/>
      <dgm:t>
        <a:bodyPr/>
        <a:lstStyle/>
        <a:p>
          <a:endParaRPr lang="en-US"/>
        </a:p>
      </dgm:t>
    </dgm:pt>
    <dgm:pt modelId="{6C2B825F-2D87-4D8B-9F3F-AEFE5EF6AAE8}" type="sibTrans" cxnId="{DF8BFBA0-5062-4B62-8DFA-2E2477908C49}">
      <dgm:prSet/>
      <dgm:spPr/>
      <dgm:t>
        <a:bodyPr/>
        <a:lstStyle/>
        <a:p>
          <a:endParaRPr lang="en-US"/>
        </a:p>
      </dgm:t>
    </dgm:pt>
    <dgm:pt modelId="{C2F0E132-7D4D-4B52-B85A-1CDBDA58369C}">
      <dgm:prSet phldrT="[Text]"/>
      <dgm:spPr>
        <a:solidFill>
          <a:srgbClr val="7030A0">
            <a:alpha val="50000"/>
          </a:srgbClr>
        </a:solidFill>
      </dgm:spPr>
      <dgm:t>
        <a:bodyPr/>
        <a:lstStyle/>
        <a:p>
          <a:r>
            <a:rPr lang="he-IL" dirty="0" smtClean="0">
              <a:solidFill>
                <a:srgbClr val="FF0000"/>
              </a:solidFill>
            </a:rPr>
            <a:t>רוסיה</a:t>
          </a:r>
        </a:p>
        <a:p>
          <a:endParaRPr lang="he-IL" dirty="0" smtClean="0"/>
        </a:p>
        <a:p>
          <a:r>
            <a:rPr lang="he-IL" dirty="0" smtClean="0"/>
            <a:t>"הבריון השכונתי"</a:t>
          </a:r>
          <a:endParaRPr lang="en-US" dirty="0"/>
        </a:p>
      </dgm:t>
    </dgm:pt>
    <dgm:pt modelId="{61FEFF9A-5F0A-44EA-95B7-B72F314B91D8}" type="parTrans" cxnId="{F647D139-3E03-4F67-B758-9FC426728272}">
      <dgm:prSet/>
      <dgm:spPr/>
      <dgm:t>
        <a:bodyPr/>
        <a:lstStyle/>
        <a:p>
          <a:endParaRPr lang="en-US"/>
        </a:p>
      </dgm:t>
    </dgm:pt>
    <dgm:pt modelId="{474074F0-DAF1-4343-A6C2-285B9A0F08E2}" type="sibTrans" cxnId="{F647D139-3E03-4F67-B758-9FC426728272}">
      <dgm:prSet/>
      <dgm:spPr/>
      <dgm:t>
        <a:bodyPr/>
        <a:lstStyle/>
        <a:p>
          <a:endParaRPr lang="en-US"/>
        </a:p>
      </dgm:t>
    </dgm:pt>
    <dgm:pt modelId="{E35A3398-26FF-4486-9758-4051D6C35A58}" type="pres">
      <dgm:prSet presAssocID="{D8166049-E548-44E9-A863-12299DA7BCDB}" presName="Name0" presStyleCnt="0">
        <dgm:presLayoutVars>
          <dgm:chMax val="7"/>
          <dgm:dir/>
          <dgm:resizeHandles val="exact"/>
        </dgm:presLayoutVars>
      </dgm:prSet>
      <dgm:spPr/>
    </dgm:pt>
    <dgm:pt modelId="{C220CAEB-3E70-489F-A71D-133200473107}" type="pres">
      <dgm:prSet presAssocID="{D8166049-E548-44E9-A863-12299DA7BCDB}" presName="ellipse1" presStyleLbl="vennNode1" presStyleIdx="0" presStyleCnt="3" custScaleX="112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58D25B-7A8B-47A3-BBC8-58EFEF3AC330}" type="pres">
      <dgm:prSet presAssocID="{D8166049-E548-44E9-A863-12299DA7BCDB}" presName="ellipse2" presStyleLbl="vennNode1" presStyleIdx="1" presStyleCnt="3">
        <dgm:presLayoutVars>
          <dgm:bulletEnabled val="1"/>
        </dgm:presLayoutVars>
      </dgm:prSet>
      <dgm:spPr/>
    </dgm:pt>
    <dgm:pt modelId="{CE0B57A1-326E-445B-A7EF-E07F94856D2B}" type="pres">
      <dgm:prSet presAssocID="{D8166049-E548-44E9-A863-12299DA7BCDB}" presName="ellipse3" presStyleLbl="vennNode1" presStyleIdx="2" presStyleCnt="3" custScaleX="1145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7D139-3E03-4F67-B758-9FC426728272}" srcId="{D8166049-E548-44E9-A863-12299DA7BCDB}" destId="{C2F0E132-7D4D-4B52-B85A-1CDBDA58369C}" srcOrd="2" destOrd="0" parTransId="{61FEFF9A-5F0A-44EA-95B7-B72F314B91D8}" sibTransId="{474074F0-DAF1-4343-A6C2-285B9A0F08E2}"/>
    <dgm:cxn modelId="{946E25A4-B70B-4648-9F06-1A58B5A07CE6}" type="presOf" srcId="{0AD9D394-F216-4B6A-BB96-5032CE2DA53A}" destId="{C220CAEB-3E70-489F-A71D-133200473107}" srcOrd="0" destOrd="0" presId="urn:microsoft.com/office/officeart/2005/8/layout/rings+Icon"/>
    <dgm:cxn modelId="{B81AF512-FB7D-46E5-B0B1-7B7DF5777963}" srcId="{D8166049-E548-44E9-A863-12299DA7BCDB}" destId="{0AD9D394-F216-4B6A-BB96-5032CE2DA53A}" srcOrd="0" destOrd="0" parTransId="{0DAD628A-611B-4E3D-9585-C2311733EB29}" sibTransId="{2ADC271C-FBC8-4466-9B7B-CB72FEF9836F}"/>
    <dgm:cxn modelId="{67ED6771-9787-4EB5-8EE8-F5AECC029D00}" type="presOf" srcId="{3AC4B030-7C54-4B49-A724-9DA02C3710A8}" destId="{4658D25B-7A8B-47A3-BBC8-58EFEF3AC330}" srcOrd="0" destOrd="0" presId="urn:microsoft.com/office/officeart/2005/8/layout/rings+Icon"/>
    <dgm:cxn modelId="{D709EDA1-7535-4FBF-B6E0-860DA997EC78}" type="presOf" srcId="{C2F0E132-7D4D-4B52-B85A-1CDBDA58369C}" destId="{CE0B57A1-326E-445B-A7EF-E07F94856D2B}" srcOrd="0" destOrd="0" presId="urn:microsoft.com/office/officeart/2005/8/layout/rings+Icon"/>
    <dgm:cxn modelId="{645DC851-32A6-4C54-B6F0-9F1F10C9B34D}" type="presOf" srcId="{D8166049-E548-44E9-A863-12299DA7BCDB}" destId="{E35A3398-26FF-4486-9758-4051D6C35A58}" srcOrd="0" destOrd="0" presId="urn:microsoft.com/office/officeart/2005/8/layout/rings+Icon"/>
    <dgm:cxn modelId="{DF8BFBA0-5062-4B62-8DFA-2E2477908C49}" srcId="{D8166049-E548-44E9-A863-12299DA7BCDB}" destId="{3AC4B030-7C54-4B49-A724-9DA02C3710A8}" srcOrd="1" destOrd="0" parTransId="{D601AFD7-F330-4C68-A75A-DAE7799F6679}" sibTransId="{6C2B825F-2D87-4D8B-9F3F-AEFE5EF6AAE8}"/>
    <dgm:cxn modelId="{1D56D325-E248-4A09-A966-6A050B6A2CBD}" type="presParOf" srcId="{E35A3398-26FF-4486-9758-4051D6C35A58}" destId="{C220CAEB-3E70-489F-A71D-133200473107}" srcOrd="0" destOrd="0" presId="urn:microsoft.com/office/officeart/2005/8/layout/rings+Icon"/>
    <dgm:cxn modelId="{01299924-BA5E-41E9-BB07-5FD087345680}" type="presParOf" srcId="{E35A3398-26FF-4486-9758-4051D6C35A58}" destId="{4658D25B-7A8B-47A3-BBC8-58EFEF3AC330}" srcOrd="1" destOrd="0" presId="urn:microsoft.com/office/officeart/2005/8/layout/rings+Icon"/>
    <dgm:cxn modelId="{4E1C8B1A-9EF6-43DE-9889-30E00FF04178}" type="presParOf" srcId="{E35A3398-26FF-4486-9758-4051D6C35A58}" destId="{CE0B57A1-326E-445B-A7EF-E07F94856D2B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0CAEB-3E70-489F-A71D-133200473107}">
      <dsp:nvSpPr>
        <dsp:cNvPr id="0" name=""/>
        <dsp:cNvSpPr/>
      </dsp:nvSpPr>
      <dsp:spPr>
        <a:xfrm>
          <a:off x="2431822" y="0"/>
          <a:ext cx="2942291" cy="2610367"/>
        </a:xfrm>
        <a:prstGeom prst="ellipse">
          <a:avLst/>
        </a:prstGeom>
        <a:solidFill>
          <a:srgbClr val="00B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b="1" kern="1200" dirty="0" err="1" smtClean="0">
              <a:solidFill>
                <a:schemeClr val="accent5"/>
              </a:solidFill>
            </a:rPr>
            <a:t>ארה''ב</a:t>
          </a:r>
          <a:endParaRPr lang="he-IL" sz="2500" b="1" kern="1200" dirty="0" smtClean="0">
            <a:solidFill>
              <a:schemeClr val="accent5"/>
            </a:solidFill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"השוטר הטוב"</a:t>
          </a:r>
          <a:endParaRPr lang="en-US" sz="2500" kern="1200" dirty="0"/>
        </a:p>
      </dsp:txBody>
      <dsp:txXfrm>
        <a:off x="2862711" y="382279"/>
        <a:ext cx="2080513" cy="1845809"/>
      </dsp:txXfrm>
    </dsp:sp>
    <dsp:sp modelId="{4658D25B-7A8B-47A3-BBC8-58EFEF3AC330}">
      <dsp:nvSpPr>
        <dsp:cNvPr id="0" name=""/>
        <dsp:cNvSpPr/>
      </dsp:nvSpPr>
      <dsp:spPr>
        <a:xfrm>
          <a:off x="3941364" y="1740970"/>
          <a:ext cx="2610405" cy="2610367"/>
        </a:xfrm>
        <a:prstGeom prst="ellipse">
          <a:avLst/>
        </a:prstGeom>
        <a:solidFill>
          <a:srgbClr val="C00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סין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"בונה בכל מקום"</a:t>
          </a:r>
          <a:endParaRPr lang="en-US" sz="2500" kern="1200" dirty="0"/>
        </a:p>
      </dsp:txBody>
      <dsp:txXfrm>
        <a:off x="4323649" y="2123249"/>
        <a:ext cx="1845835" cy="1845809"/>
      </dsp:txXfrm>
    </dsp:sp>
    <dsp:sp modelId="{CE0B57A1-326E-445B-A7EF-E07F94856D2B}">
      <dsp:nvSpPr>
        <dsp:cNvPr id="0" name=""/>
        <dsp:cNvSpPr/>
      </dsp:nvSpPr>
      <dsp:spPr>
        <a:xfrm>
          <a:off x="5093375" y="0"/>
          <a:ext cx="2990401" cy="2610367"/>
        </a:xfrm>
        <a:prstGeom prst="ellipse">
          <a:avLst/>
        </a:prstGeom>
        <a:solidFill>
          <a:srgbClr val="7030A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>
              <a:solidFill>
                <a:srgbClr val="FF0000"/>
              </a:solidFill>
            </a:rPr>
            <a:t>רוסיה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"הבריון השכונתי"</a:t>
          </a:r>
          <a:endParaRPr lang="en-US" sz="2500" kern="1200" dirty="0"/>
        </a:p>
      </dsp:txBody>
      <dsp:txXfrm>
        <a:off x="5531309" y="382279"/>
        <a:ext cx="2114533" cy="1845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79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030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76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41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712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43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085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414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14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611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62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419A9-5EE4-4ED9-A299-604FD02563BC}" type="datetimeFigureOut">
              <a:rPr lang="he-IL" smtClean="0"/>
              <a:t>ח'/טבת/תש"פ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8E28F-8042-4C19-AD4B-9FD0F9446D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108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49828" y="3140644"/>
            <a:ext cx="24295971" cy="3396460"/>
          </a:xfrm>
        </p:spPr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העמקת ההבנה למרכיבי המערכת </a:t>
            </a:r>
            <a:r>
              <a:rPr lang="he-IL" dirty="0" err="1" smtClean="0"/>
              <a:t>הבינ</a:t>
            </a:r>
            <a:r>
              <a:rPr lang="he-IL" dirty="0" smtClean="0"/>
              <a:t>''ל, האופן בו היא פועלת</a:t>
            </a:r>
            <a:endParaRPr lang="he-IL" dirty="0"/>
          </a:p>
        </p:txBody>
      </p:sp>
      <p:pic>
        <p:nvPicPr>
          <p:cNvPr id="1026" name="Picture 2" descr="תוצאת תמונה עבור מפת עולם אילמ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835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97074" y="91831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sz="2000" b="1" dirty="0">
                <a:solidFill>
                  <a:srgbClr val="FF0000"/>
                </a:solidFill>
              </a:rPr>
              <a:t>סיפורה של המערכת הגלובלית,  האופן בו היא פועלת, הנושאים המרכזיים שעל האג'נדה ונקודות החיכוך המרכזי בהקשרים של  יסודות הביטחון הלאומי.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16125" y="3248995"/>
            <a:ext cx="5548378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endParaRPr lang="he-IL" sz="2000" b="1" dirty="0"/>
          </a:p>
          <a:p>
            <a:pPr algn="r" rtl="1"/>
            <a:r>
              <a:rPr lang="he-IL" sz="2000" b="1" dirty="0"/>
              <a:t>לא רק התבוננות אלא גם התנסות, טעימות בנושאים </a:t>
            </a:r>
            <a:endParaRPr lang="he-IL" sz="2000" b="1" dirty="0" smtClean="0"/>
          </a:p>
          <a:p>
            <a:pPr algn="r" rtl="1"/>
            <a:r>
              <a:rPr lang="he-IL" sz="2000" b="1" dirty="0" smtClean="0"/>
              <a:t>גלובליים </a:t>
            </a:r>
            <a:r>
              <a:rPr lang="he-IL" sz="2000" b="1" dirty="0"/>
              <a:t>(אקלים, </a:t>
            </a:r>
            <a:r>
              <a:rPr lang="he-IL" sz="2000" b="1" dirty="0" err="1"/>
              <a:t>אכ</a:t>
            </a:r>
            <a:r>
              <a:rPr lang="he-IL" sz="2000" b="1" dirty="0"/>
              <a:t>''ס, טרור, הגירה, סחר ועוד).</a:t>
            </a:r>
          </a:p>
          <a:p>
            <a:pPr algn="r" rtl="1"/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10903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סיפורה של המערכת הגלובלית מתחילת המאה ה-20 ועד ימינו</a:t>
            </a:r>
            <a:endParaRPr lang="he-I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8025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10241281" y="2307102"/>
            <a:ext cx="914400" cy="707561"/>
          </a:xfrm>
          <a:prstGeom prst="ellipse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אירן</a:t>
            </a:r>
            <a:endParaRPr lang="he-IL" dirty="0"/>
          </a:p>
        </p:txBody>
      </p:sp>
      <p:sp>
        <p:nvSpPr>
          <p:cNvPr id="7" name="Oval 6"/>
          <p:cNvSpPr/>
          <p:nvPr/>
        </p:nvSpPr>
        <p:spPr>
          <a:xfrm>
            <a:off x="9073662" y="4814887"/>
            <a:ext cx="914400" cy="75357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אמל"ט</a:t>
            </a:r>
            <a:endParaRPr lang="he-IL" sz="1200" dirty="0"/>
          </a:p>
        </p:txBody>
      </p:sp>
      <p:sp>
        <p:nvSpPr>
          <p:cNvPr id="8" name="Oval 7"/>
          <p:cNvSpPr/>
          <p:nvPr/>
        </p:nvSpPr>
        <p:spPr>
          <a:xfrm>
            <a:off x="1854371" y="4001294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אפריקה</a:t>
            </a:r>
            <a:endParaRPr lang="he-IL" sz="1200" dirty="0"/>
          </a:p>
        </p:txBody>
      </p:sp>
      <p:sp>
        <p:nvSpPr>
          <p:cNvPr id="9" name="Oval 8"/>
          <p:cNvSpPr/>
          <p:nvPr/>
        </p:nvSpPr>
        <p:spPr>
          <a:xfrm>
            <a:off x="1221545" y="2649000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אירופה</a:t>
            </a:r>
            <a:endParaRPr lang="he-IL" sz="1200" dirty="0"/>
          </a:p>
        </p:txBody>
      </p:sp>
      <p:sp>
        <p:nvSpPr>
          <p:cNvPr id="10" name="Oval 9"/>
          <p:cNvSpPr/>
          <p:nvPr/>
        </p:nvSpPr>
        <p:spPr>
          <a:xfrm>
            <a:off x="3356318" y="5111260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אסיה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2776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הקניית כלים ואוצר מילים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rgbClr val="FF0000"/>
                </a:solidFill>
              </a:rPr>
              <a:t>יסודות </a:t>
            </a:r>
            <a:r>
              <a:rPr lang="he-IL" b="1" dirty="0" err="1" smtClean="0">
                <a:solidFill>
                  <a:srgbClr val="FF0000"/>
                </a:solidFill>
              </a:rPr>
              <a:t>בטל'</a:t>
            </a:r>
            <a:r>
              <a:rPr lang="he-IL" b="1" dirty="0" err="1" smtClean="0">
                <a:solidFill>
                  <a:srgbClr val="FF0000"/>
                </a:solidFill>
              </a:rPr>
              <a:t>'מ</a:t>
            </a:r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dirty="0" smtClean="0"/>
              <a:t>– המשגה, השפה שתלווה אותנו לאורך כל הדרך.... (ניתן להטיל כמשימה ראשונית לפני תחילת השנה או לחילופין על ידי קורס במליאה).  </a:t>
            </a:r>
          </a:p>
          <a:p>
            <a:pPr marL="0" indent="0" algn="r" rtl="1">
              <a:buNone/>
            </a:pPr>
            <a:endParaRPr lang="he-IL" dirty="0" smtClean="0"/>
          </a:p>
          <a:p>
            <a:pPr marL="0" indent="0" algn="r" rtl="1">
              <a:buNone/>
            </a:pPr>
            <a:r>
              <a:rPr lang="he-IL" b="1" dirty="0" smtClean="0">
                <a:solidFill>
                  <a:srgbClr val="FF0000"/>
                </a:solidFill>
              </a:rPr>
              <a:t>גישות ואסכולות </a:t>
            </a:r>
            <a:r>
              <a:rPr lang="he-IL" dirty="0" smtClean="0"/>
              <a:t>– העמקת ההבנה שהתבוננות איננה חד ממדית </a:t>
            </a:r>
            <a:endParaRPr lang="he-IL" dirty="0" smtClean="0"/>
          </a:p>
          <a:p>
            <a:pPr marL="0" indent="0" algn="r" rtl="1">
              <a:buNone/>
            </a:pPr>
            <a:endParaRPr lang="he-IL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rgbClr val="FF0000"/>
                </a:solidFill>
              </a:rPr>
              <a:t>אסטרטגיה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rgbClr val="FF0000"/>
                </a:solidFill>
              </a:rPr>
              <a:t>עיצוב </a:t>
            </a:r>
            <a:endParaRPr lang="he-IL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he-IL" dirty="0" smtClean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74" y="2614613"/>
            <a:ext cx="1905001" cy="1000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1" y="3614738"/>
            <a:ext cx="1390651" cy="115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סיור </a:t>
            </a:r>
            <a:r>
              <a:rPr lang="he-IL" dirty="0" err="1" smtClean="0"/>
              <a:t>חו</a:t>
            </a:r>
            <a:r>
              <a:rPr lang="he-IL" dirty="0" smtClean="0"/>
              <a:t>''ל ראשון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dirty="0" smtClean="0"/>
              <a:t>אפשרות </a:t>
            </a:r>
            <a:r>
              <a:rPr lang="he-IL" dirty="0" smtClean="0"/>
              <a:t>א</a:t>
            </a:r>
            <a:r>
              <a:rPr lang="he-IL" dirty="0" smtClean="0"/>
              <a:t>' – אירופה....לחזור על מה שנעשה או חלופות שונות כ:-</a:t>
            </a:r>
            <a:endParaRPr lang="he-IL" dirty="0" smtClean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dirty="0" smtClean="0"/>
              <a:t>אירופה – מדינות קטנות כליטא, דנמרק, בולגריה, קרואטיה</a:t>
            </a:r>
          </a:p>
          <a:p>
            <a:pPr algn="r" rtl="1"/>
            <a:r>
              <a:rPr lang="he-IL" dirty="0" smtClean="0"/>
              <a:t>אירופה – מדינות גדולות כגרמניה, בריטניה, צרפת ואיטליה.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 smtClean="0"/>
              <a:t>אפשרות ב' – גישה גלובלית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 smtClean="0"/>
              <a:t>יעד באפריקה – אתיופיה/רואנדה/קניה, גאנה, סנגל וכדומה</a:t>
            </a:r>
          </a:p>
          <a:p>
            <a:pPr marL="0" indent="0" algn="r" rtl="1">
              <a:buNone/>
            </a:pPr>
            <a:r>
              <a:rPr lang="he-IL" dirty="0" smtClean="0"/>
              <a:t>יעד באירופה</a:t>
            </a:r>
          </a:p>
          <a:p>
            <a:pPr marL="0" indent="0" algn="r" rtl="1">
              <a:buNone/>
            </a:pPr>
            <a:r>
              <a:rPr lang="he-IL" dirty="0" smtClean="0"/>
              <a:t>יעד באסיה</a:t>
            </a:r>
          </a:p>
          <a:p>
            <a:pPr marL="0" indent="0" algn="r" rtl="1">
              <a:buNone/>
            </a:pPr>
            <a:r>
              <a:rPr lang="he-IL" dirty="0" smtClean="0"/>
              <a:t>יעד במזרח אירופה - אוקראינה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3130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6115</TotalTime>
  <Words>201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סיפורה של המערכת הגלובלית מתחילת המאה ה-20 ועד ימינו</vt:lpstr>
      <vt:lpstr>הקניית כלים ואוצר מילים</vt:lpstr>
      <vt:lpstr>סיור חו''ל ראשון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u26690</dc:creator>
  <cp:lastModifiedBy>u26690</cp:lastModifiedBy>
  <cp:revision>17</cp:revision>
  <dcterms:created xsi:type="dcterms:W3CDTF">2019-12-10T05:43:08Z</dcterms:created>
  <dcterms:modified xsi:type="dcterms:W3CDTF">2020-01-09T13:37:45Z</dcterms:modified>
</cp:coreProperties>
</file>