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2" r:id="rId6"/>
    <p:sldId id="309" r:id="rId7"/>
    <p:sldId id="324" r:id="rId8"/>
    <p:sldId id="305" r:id="rId9"/>
    <p:sldId id="310" r:id="rId10"/>
    <p:sldId id="311" r:id="rId11"/>
    <p:sldId id="312" r:id="rId12"/>
    <p:sldId id="327" r:id="rId13"/>
    <p:sldId id="326" r:id="rId14"/>
    <p:sldId id="316" r:id="rId15"/>
    <p:sldId id="315" r:id="rId16"/>
    <p:sldId id="313" r:id="rId17"/>
    <p:sldId id="314" r:id="rId18"/>
    <p:sldId id="317" r:id="rId19"/>
    <p:sldId id="321" r:id="rId20"/>
    <p:sldId id="322" r:id="rId2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ז'/אב/תש"פ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>
                <a:latin typeface="Arial (body)"/>
                <a:cs typeface="+mn-cs"/>
              </a:rPr>
              <a:t>ביטחון לאומי:</a:t>
            </a:r>
            <a:br>
              <a:rPr lang="he-IL" b="1" dirty="0">
                <a:latin typeface="Arial (body)"/>
                <a:cs typeface="+mn-cs"/>
              </a:rPr>
            </a:br>
            <a:r>
              <a:rPr lang="he-IL" b="1" dirty="0">
                <a:latin typeface="Arial (body)"/>
                <a:cs typeface="+mn-cs"/>
              </a:rPr>
              <a:t> יסודות ומושגים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איתי ברון ודורון נבות</a:t>
            </a:r>
          </a:p>
          <a:p>
            <a:r>
              <a:rPr lang="he-IL" sz="3200" dirty="0" smtClean="0"/>
              <a:t>יולי 2020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dirty="0" smtClean="0">
                <a:cs typeface="+mn-cs"/>
              </a:rPr>
              <a:t>שיעור רביעי: </a:t>
            </a: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צורות חשיבה, תהליכי קבלת החלטות וההקשר המוסדי</a:t>
            </a:r>
            <a:r>
              <a:rPr lang="he-IL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endParaRPr lang="he-IL" sz="36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r" rtl="1"/>
            <a:r>
              <a:rPr lang="he-IL" dirty="0">
                <a:solidFill>
                  <a:prstClr val="black"/>
                </a:solidFill>
              </a:rPr>
              <a:t>המאפיינים של "חדרי הביטחון הלאומי"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מאפייני </a:t>
            </a:r>
            <a:r>
              <a:rPr lang="he-IL" dirty="0">
                <a:solidFill>
                  <a:prstClr val="black"/>
                </a:solidFill>
              </a:rPr>
              <a:t>הבעיות בתחום הביטחון הלאומי (מורכבות, דינאמיות, ניגודיות)</a:t>
            </a:r>
          </a:p>
          <a:p>
            <a:pPr lvl="0" algn="r" rtl="1"/>
            <a:r>
              <a:rPr lang="he-IL" dirty="0">
                <a:solidFill>
                  <a:prstClr val="black"/>
                </a:solidFill>
              </a:rPr>
              <a:t>מודל ה-</a:t>
            </a:r>
            <a:r>
              <a:rPr lang="en-US" dirty="0">
                <a:solidFill>
                  <a:prstClr val="black"/>
                </a:solidFill>
              </a:rPr>
              <a:t>OODA LOOP</a:t>
            </a:r>
            <a:r>
              <a:rPr lang="he-IL" dirty="0">
                <a:solidFill>
                  <a:prstClr val="black"/>
                </a:solidFill>
              </a:rPr>
              <a:t> ומודלים נוספים</a:t>
            </a:r>
          </a:p>
          <a:p>
            <a:pPr algn="r" rtl="1"/>
            <a:r>
              <a:rPr lang="he-IL" dirty="0" smtClean="0"/>
              <a:t>האדם המתכנן? איש המטה לעומת המסייר; שחמט לעומת תרחישים </a:t>
            </a:r>
          </a:p>
          <a:p>
            <a:pPr lvl="0" algn="r" rtl="1"/>
            <a:r>
              <a:rPr lang="he-IL" sz="2600" dirty="0">
                <a:solidFill>
                  <a:prstClr val="black"/>
                </a:solidFill>
              </a:rPr>
              <a:t>כשלי </a:t>
            </a:r>
            <a:r>
              <a:rPr lang="he-IL" sz="2600" dirty="0" smtClean="0">
                <a:solidFill>
                  <a:prstClr val="black"/>
                </a:solidFill>
              </a:rPr>
              <a:t>חשיבה ודינמיקה של קבל החלטות </a:t>
            </a:r>
            <a:r>
              <a:rPr lang="he-IL" sz="2600" dirty="0">
                <a:solidFill>
                  <a:prstClr val="black"/>
                </a:solidFill>
              </a:rPr>
              <a:t>(+ דוגמאות מאירועים)</a:t>
            </a: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– עיוותי תפיסה, כשל דמיון, דבקות </a:t>
            </a:r>
            <a:r>
              <a:rPr lang="he-IL" sz="2200" dirty="0" smtClean="0">
                <a:solidFill>
                  <a:prstClr val="black"/>
                </a:solidFill>
              </a:rPr>
              <a:t>בקונספציה וחשיבה קבוצתית</a:t>
            </a:r>
            <a:endParaRPr lang="he-IL" sz="2200" dirty="0">
              <a:solidFill>
                <a:prstClr val="black"/>
              </a:solidFill>
            </a:endParaRPr>
          </a:p>
          <a:p>
            <a:pPr lvl="1" algn="r" rtl="1"/>
            <a:r>
              <a:rPr lang="he-IL" sz="2200" dirty="0">
                <a:solidFill>
                  <a:prstClr val="black"/>
                </a:solidFill>
              </a:rPr>
              <a:t>בעיות ישנות מועצמות – השלכות מהפיכת המידע ושינויים </a:t>
            </a:r>
            <a:r>
              <a:rPr lang="he-IL" sz="2200" dirty="0" smtClean="0">
                <a:solidFill>
                  <a:prstClr val="black"/>
                </a:solidFill>
              </a:rPr>
              <a:t>נוספים</a:t>
            </a:r>
          </a:p>
          <a:p>
            <a:pPr lvl="1" algn="r" rtl="1"/>
            <a:r>
              <a:rPr lang="he-IL" sz="2200" dirty="0" smtClean="0">
                <a:solidFill>
                  <a:prstClr val="black"/>
                </a:solidFill>
              </a:rPr>
              <a:t>בעיית הפוסט אמת – רקע ראשוני</a:t>
            </a:r>
            <a:endParaRPr lang="he-IL" dirty="0" smtClean="0"/>
          </a:p>
          <a:p>
            <a:pPr algn="r" rtl="1"/>
            <a:r>
              <a:rPr lang="he-IL" dirty="0" smtClean="0"/>
              <a:t>על הגבולות המוסדיים של העיסוק </a:t>
            </a:r>
            <a:r>
              <a:rPr lang="he-IL" dirty="0" err="1" smtClean="0"/>
              <a:t>בבטל"מ</a:t>
            </a:r>
            <a:r>
              <a:rPr lang="he-IL" dirty="0" smtClean="0"/>
              <a:t>: זווית נוספת לכישלון ההתמודדות עם התערבות רוסיה בבחירות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9946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 smtClean="0">
                <a:cs typeface="+mn-cs"/>
              </a:rPr>
              <a:t>שיעור חמישי: אמת, פוסט-אמת ותחושת המציאות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dirty="0" smtClean="0"/>
              <a:t>כמה אנשים היו בנאום ההכתרה של טרמפ? </a:t>
            </a:r>
          </a:p>
          <a:p>
            <a:pPr algn="r" rtl="1"/>
            <a:r>
              <a:rPr lang="he-IL" dirty="0" smtClean="0"/>
              <a:t>אמת, אמתיות ודיוק </a:t>
            </a:r>
          </a:p>
          <a:p>
            <a:pPr algn="r" rtl="1"/>
            <a:r>
              <a:rPr lang="he-IL" dirty="0" smtClean="0"/>
              <a:t>ידע, מידע ו – </a:t>
            </a:r>
            <a:r>
              <a:rPr lang="en-GB" dirty="0" smtClean="0"/>
              <a:t>big data</a:t>
            </a:r>
            <a:r>
              <a:rPr lang="he-IL" dirty="0" smtClean="0"/>
              <a:t> </a:t>
            </a:r>
          </a:p>
          <a:p>
            <a:pPr algn="r" rtl="1"/>
            <a:r>
              <a:rPr lang="he-IL" u="sng" dirty="0" smtClean="0"/>
              <a:t>סוגים של פוסט-אמת</a:t>
            </a:r>
            <a:r>
              <a:rPr lang="he-IL" dirty="0" smtClean="0"/>
              <a:t>: אי אמון במומחים; אמון במקורות כוזבים; ספקנות רדיקלית</a:t>
            </a:r>
          </a:p>
          <a:p>
            <a:pPr algn="r" rtl="1"/>
            <a:r>
              <a:rPr lang="he-IL" dirty="0" smtClean="0"/>
              <a:t>זליגה של פוסט-אמת לחדרי הביטחון הלאומי</a:t>
            </a:r>
          </a:p>
          <a:p>
            <a:pPr algn="r" rtl="1"/>
            <a:r>
              <a:rPr lang="he-IL" u="sng" dirty="0" smtClean="0"/>
              <a:t>דוגמאות</a:t>
            </a:r>
            <a:r>
              <a:rPr lang="he-IL" dirty="0" smtClean="0"/>
              <a:t>: הטרור; שוחד ושחיתות; חרדים בצבא;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 dirty="0" smtClean="0">
                <a:solidFill>
                  <a:prstClr val="black"/>
                </a:solidFill>
              </a:rPr>
              <a:t>חולי קורונה</a:t>
            </a:r>
          </a:p>
          <a:p>
            <a:pPr lvl="0" algn="r" rtl="1"/>
            <a:r>
              <a:rPr lang="he-IL" dirty="0" smtClean="0"/>
              <a:t> </a:t>
            </a:r>
            <a:r>
              <a:rPr lang="he-IL" dirty="0">
                <a:solidFill>
                  <a:prstClr val="black"/>
                </a:solidFill>
              </a:rPr>
              <a:t>חשיבה ביקורתית וניתוח </a:t>
            </a:r>
            <a:r>
              <a:rPr lang="he-IL" dirty="0" smtClean="0">
                <a:solidFill>
                  <a:prstClr val="black"/>
                </a:solidFill>
              </a:rPr>
              <a:t>מערכתי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תחושת המציאות: </a:t>
            </a:r>
            <a:r>
              <a:rPr lang="he-IL" dirty="0">
                <a:solidFill>
                  <a:prstClr val="black"/>
                </a:solidFill>
              </a:rPr>
              <a:t>בין "ידיעה" לבין "הבנה"</a:t>
            </a:r>
          </a:p>
          <a:p>
            <a:pPr lvl="0" algn="r" rtl="1"/>
            <a:endParaRPr lang="he-IL" sz="2600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6703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</a:t>
            </a:r>
            <a:r>
              <a:rPr lang="he-IL" sz="3600" b="1" dirty="0" smtClean="0">
                <a:cs typeface="+mn-cs"/>
              </a:rPr>
              <a:t>שישי</a:t>
            </a:r>
            <a:r>
              <a:rPr lang="he-IL" sz="3600" b="1" dirty="0">
                <a:cs typeface="+mn-cs"/>
              </a:rPr>
              <a:t>: כלכלה פוליטית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צמיחה </a:t>
            </a:r>
            <a:r>
              <a:rPr lang="he-IL" dirty="0">
                <a:solidFill>
                  <a:prstClr val="black"/>
                </a:solidFill>
              </a:rPr>
              <a:t>והקצאת </a:t>
            </a:r>
            <a:r>
              <a:rPr lang="he-IL" dirty="0" smtClean="0">
                <a:solidFill>
                  <a:prstClr val="black"/>
                </a:solidFill>
              </a:rPr>
              <a:t>משאבים: הבסיס לכלכלה </a:t>
            </a:r>
            <a:r>
              <a:rPr lang="he-IL" dirty="0" err="1" smtClean="0">
                <a:solidFill>
                  <a:prstClr val="black"/>
                </a:solidFill>
              </a:rPr>
              <a:t>ולבטל"מ</a:t>
            </a:r>
            <a:endParaRPr lang="he-IL" dirty="0">
              <a:solidFill>
                <a:prstClr val="black"/>
              </a:solidFill>
            </a:endParaRP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מדיניות פיסקלית ומדיניות מוניטארית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קפיטליזם: תחרות, רווח, מסחור ורציונליות 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התועלת הציבורית של אינטרסנטיות ובעיית הידע כהצדקות לקפיטליזם 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כשלי שוק והצדקות אחרות להתערבות ממשלתית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רגולציה</a:t>
            </a:r>
            <a:r>
              <a:rPr lang="he-IL" dirty="0">
                <a:solidFill>
                  <a:prstClr val="black"/>
                </a:solidFill>
              </a:rPr>
              <a:t>, משטרי </a:t>
            </a:r>
            <a:r>
              <a:rPr lang="he-IL" dirty="0" smtClean="0">
                <a:solidFill>
                  <a:prstClr val="black"/>
                </a:solidFill>
              </a:rPr>
              <a:t>רווחה, כלכלה </a:t>
            </a:r>
            <a:r>
              <a:rPr lang="he-IL" dirty="0" err="1">
                <a:solidFill>
                  <a:prstClr val="black"/>
                </a:solidFill>
              </a:rPr>
              <a:t>קינסייאנית</a:t>
            </a:r>
            <a:r>
              <a:rPr lang="he-IL" dirty="0">
                <a:solidFill>
                  <a:prstClr val="black"/>
                </a:solidFill>
              </a:rPr>
              <a:t> </a:t>
            </a:r>
            <a:r>
              <a:rPr lang="he-IL" dirty="0" smtClean="0">
                <a:solidFill>
                  <a:prstClr val="black"/>
                </a:solidFill>
              </a:rPr>
              <a:t>וניאו-ליברליזם</a:t>
            </a:r>
          </a:p>
          <a:p>
            <a:pPr algn="r" rtl="1"/>
            <a:r>
              <a:rPr lang="he-IL" dirty="0" smtClean="0">
                <a:solidFill>
                  <a:prstClr val="black"/>
                </a:solidFill>
              </a:rPr>
              <a:t>הכלכלה הפוליטית של מפלגות פופוליסטיות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4673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</a:t>
            </a:r>
            <a:r>
              <a:rPr lang="he-IL" sz="3600" b="1" dirty="0" smtClean="0">
                <a:cs typeface="+mn-cs"/>
              </a:rPr>
              <a:t>שביעי</a:t>
            </a:r>
            <a:r>
              <a:rPr lang="he-IL" sz="3600" b="1" dirty="0">
                <a:cs typeface="+mn-cs"/>
              </a:rPr>
              <a:t>: חברות בנות-זמננו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מה </a:t>
            </a:r>
            <a:r>
              <a:rPr lang="he-IL" dirty="0"/>
              <a:t>הופך חברה לכזאת</a:t>
            </a:r>
            <a:r>
              <a:rPr lang="he-IL" dirty="0" smtClean="0"/>
              <a:t>? היכרות ראשונית עם המושג חברה </a:t>
            </a:r>
          </a:p>
          <a:p>
            <a:pPr algn="r" rtl="1"/>
            <a:r>
              <a:rPr lang="he-IL" dirty="0" smtClean="0"/>
              <a:t>חקר </a:t>
            </a:r>
            <a:r>
              <a:rPr lang="he-IL" dirty="0" smtClean="0"/>
              <a:t>החברה: </a:t>
            </a:r>
            <a:r>
              <a:rPr lang="he-IL" dirty="0" smtClean="0"/>
              <a:t>גישות קונצנזוס </a:t>
            </a:r>
            <a:r>
              <a:rPr lang="he-IL" dirty="0" smtClean="0"/>
              <a:t>לעומת </a:t>
            </a:r>
            <a:r>
              <a:rPr lang="he-IL" dirty="0" smtClean="0"/>
              <a:t>גישות קונפליקט </a:t>
            </a:r>
            <a:endParaRPr lang="he-IL" dirty="0"/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מטא-מתודות </a:t>
            </a:r>
            <a:r>
              <a:rPr lang="he-IL" dirty="0">
                <a:solidFill>
                  <a:prstClr val="black"/>
                </a:solidFill>
              </a:rPr>
              <a:t>בחקר החברה: אינדיבידואליזם לעומת הוליזם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תיאוריית </a:t>
            </a:r>
            <a:r>
              <a:rPr lang="he-IL" dirty="0">
                <a:solidFill>
                  <a:prstClr val="black"/>
                </a:solidFill>
              </a:rPr>
              <a:t>המודרניזציה ומבקריה: מדוע יש חברות שאינן מתפתחות</a:t>
            </a:r>
            <a:r>
              <a:rPr lang="he-IL" dirty="0" smtClean="0">
                <a:solidFill>
                  <a:prstClr val="black"/>
                </a:solidFill>
              </a:rPr>
              <a:t>?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 </a:t>
            </a:r>
            <a:r>
              <a:rPr lang="he-IL" dirty="0">
                <a:solidFill>
                  <a:prstClr val="black"/>
                </a:solidFill>
              </a:rPr>
              <a:t>מושגי יסוד: שסעים, </a:t>
            </a:r>
            <a:r>
              <a:rPr lang="he-IL" dirty="0" smtClean="0">
                <a:solidFill>
                  <a:prstClr val="black"/>
                </a:solidFill>
              </a:rPr>
              <a:t>סולידריות הון חברתי </a:t>
            </a:r>
            <a:r>
              <a:rPr lang="he-IL" dirty="0">
                <a:solidFill>
                  <a:prstClr val="black"/>
                </a:solidFill>
              </a:rPr>
              <a:t>ו</a:t>
            </a:r>
            <a:r>
              <a:rPr lang="he-IL" dirty="0" smtClean="0">
                <a:solidFill>
                  <a:prstClr val="black"/>
                </a:solidFill>
              </a:rPr>
              <a:t>שני </a:t>
            </a:r>
            <a:r>
              <a:rPr lang="he-IL" dirty="0">
                <a:solidFill>
                  <a:prstClr val="black"/>
                </a:solidFill>
              </a:rPr>
              <a:t>סוגים של </a:t>
            </a:r>
            <a:r>
              <a:rPr lang="he-IL" dirty="0" smtClean="0">
                <a:solidFill>
                  <a:prstClr val="black"/>
                </a:solidFill>
              </a:rPr>
              <a:t>אמון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היסטוריה מקוצרת בהחלט של המושג חוסן לאומי </a:t>
            </a:r>
            <a:endParaRPr lang="he-IL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דיון: האם המוש</a:t>
            </a:r>
            <a:r>
              <a:rPr lang="he-IL" dirty="0" smtClean="0">
                <a:solidFill>
                  <a:prstClr val="black"/>
                </a:solidFill>
              </a:rPr>
              <a:t>ג חוסן לאומי משקף סתירה פנימית בשדה </a:t>
            </a:r>
            <a:r>
              <a:rPr lang="he-IL" dirty="0" err="1" smtClean="0">
                <a:solidFill>
                  <a:prstClr val="black"/>
                </a:solidFill>
              </a:rPr>
              <a:t>הבטל"מ</a:t>
            </a:r>
            <a:r>
              <a:rPr lang="he-IL" dirty="0" smtClean="0">
                <a:solidFill>
                  <a:prstClr val="black"/>
                </a:solidFill>
              </a:rPr>
              <a:t>?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19095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</a:t>
            </a:r>
            <a:r>
              <a:rPr lang="he-IL" sz="3600" b="1" dirty="0" smtClean="0">
                <a:cs typeface="+mn-cs"/>
              </a:rPr>
              <a:t>שמיני: </a:t>
            </a:r>
            <a:r>
              <a:rPr lang="he-IL" sz="3600" b="1" dirty="0">
                <a:cs typeface="+mn-cs"/>
              </a:rPr>
              <a:t>משטר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מהו משטר וכיצד הוא קשור לביטחון לאומי </a:t>
            </a:r>
          </a:p>
          <a:p>
            <a:pPr algn="r" rtl="1"/>
            <a:r>
              <a:rPr lang="he-IL" dirty="0" smtClean="0"/>
              <a:t>הפן המטריאלי לעומת הפן המוסדי בחוקה הלאומית</a:t>
            </a:r>
          </a:p>
          <a:p>
            <a:pPr algn="r" rtl="1"/>
            <a:r>
              <a:rPr lang="he-IL" dirty="0" smtClean="0"/>
              <a:t>שלטון החוק, מרות </a:t>
            </a:r>
            <a:r>
              <a:rPr lang="he-IL" dirty="0"/>
              <a:t>המשפט </a:t>
            </a:r>
            <a:r>
              <a:rPr lang="he-IL" dirty="0" smtClean="0"/>
              <a:t>והביטחון הלאומי </a:t>
            </a:r>
            <a:endParaRPr lang="he-IL" dirty="0"/>
          </a:p>
          <a:p>
            <a:pPr lvl="0" algn="r" rtl="1"/>
            <a:r>
              <a:rPr lang="he-IL" dirty="0" smtClean="0"/>
              <a:t>הרעיון </a:t>
            </a:r>
            <a:r>
              <a:rPr lang="he-IL" dirty="0" smtClean="0"/>
              <a:t>הדמוקרטי, השיטה הדמוקרטית והדמוקרטיה </a:t>
            </a:r>
            <a:r>
              <a:rPr lang="he-IL" dirty="0" smtClean="0"/>
              <a:t>הליברלית</a:t>
            </a:r>
          </a:p>
          <a:p>
            <a:pPr lvl="0" algn="r" rtl="1"/>
            <a:r>
              <a:rPr lang="he-IL" dirty="0" smtClean="0"/>
              <a:t>דמוקרטיה, ליברליזם וביטחון לאומי </a:t>
            </a:r>
            <a:endParaRPr lang="he-IL" dirty="0"/>
          </a:p>
          <a:p>
            <a:pPr algn="r" rtl="1"/>
            <a:r>
              <a:rPr lang="he-IL" dirty="0"/>
              <a:t>עליית הפופוליזם ברחבי העולם </a:t>
            </a:r>
            <a:r>
              <a:rPr lang="he-IL" dirty="0" smtClean="0"/>
              <a:t>כאתגר פנימי וחיצוני </a:t>
            </a:r>
            <a:r>
              <a:rPr lang="he-IL" dirty="0" smtClean="0"/>
              <a:t>ל</a:t>
            </a:r>
            <a:r>
              <a:rPr lang="he-IL" dirty="0" smtClean="0"/>
              <a:t>ביטחון הלאומי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60708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</a:t>
            </a:r>
            <a:r>
              <a:rPr lang="he-IL" sz="3600" b="1" dirty="0" smtClean="0">
                <a:cs typeface="+mn-cs"/>
              </a:rPr>
              <a:t>תשיעי</a:t>
            </a:r>
            <a:r>
              <a:rPr lang="he-IL" sz="3600" b="1" dirty="0">
                <a:cs typeface="+mn-cs"/>
              </a:rPr>
              <a:t>: מדינאות ודיפלומטיה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רקע היסטורי: לפני ואחרי הסכמי </a:t>
            </a:r>
            <a:r>
              <a:rPr lang="he-IL" dirty="0" err="1" smtClean="0"/>
              <a:t>ווסטפליה</a:t>
            </a:r>
            <a:r>
              <a:rPr lang="he-IL" dirty="0" smtClean="0"/>
              <a:t> </a:t>
            </a:r>
            <a:endParaRPr lang="he-IL" dirty="0"/>
          </a:p>
          <a:p>
            <a:pPr algn="r" rtl="1"/>
            <a:r>
              <a:rPr lang="he-IL" dirty="0"/>
              <a:t>לגיטימציה חיצונית </a:t>
            </a:r>
          </a:p>
          <a:p>
            <a:pPr algn="r" rtl="1"/>
            <a:r>
              <a:rPr lang="he-IL" dirty="0"/>
              <a:t> מעמד מדיני</a:t>
            </a:r>
          </a:p>
          <a:p>
            <a:pPr algn="r" rtl="1"/>
            <a:r>
              <a:rPr lang="he-IL" dirty="0"/>
              <a:t>המשפט הבינלאומי </a:t>
            </a:r>
          </a:p>
          <a:p>
            <a:pPr algn="r" rtl="1"/>
            <a:r>
              <a:rPr lang="he-IL" dirty="0"/>
              <a:t>הסכמים בינלאומיים </a:t>
            </a:r>
            <a:endParaRPr lang="he-IL" dirty="0" smtClean="0"/>
          </a:p>
          <a:p>
            <a:pPr algn="r" rtl="1"/>
            <a:r>
              <a:rPr lang="he-IL" dirty="0" smtClean="0"/>
              <a:t>דיון ביקורתי: המדינאות של סאדאת וגולדה מאיר </a:t>
            </a:r>
            <a:endParaRPr lang="he-IL" dirty="0"/>
          </a:p>
          <a:p>
            <a:pPr algn="r" rtl="1"/>
            <a:r>
              <a:rPr lang="he-IL" dirty="0"/>
              <a:t>דיון ביקורתי: </a:t>
            </a:r>
            <a:r>
              <a:rPr lang="he-IL" dirty="0" smtClean="0"/>
              <a:t>הדיפלומטיה האמריקאית ויחסה </a:t>
            </a:r>
            <a:r>
              <a:rPr lang="he-IL" dirty="0" smtClean="0"/>
              <a:t>לטרור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992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</a:t>
            </a:r>
            <a:r>
              <a:rPr lang="he-IL" sz="3600" b="1" dirty="0" smtClean="0">
                <a:cs typeface="+mn-cs"/>
              </a:rPr>
              <a:t>עשירי ואחד-עשר: </a:t>
            </a:r>
            <a:r>
              <a:rPr lang="he-IL" sz="3600" b="1" dirty="0">
                <a:cs typeface="+mn-cs"/>
              </a:rPr>
              <a:t>הגנה לאומית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he-IL" dirty="0"/>
              <a:t>המלחמה והביטחון הלאומי</a:t>
            </a:r>
          </a:p>
          <a:p>
            <a:pPr algn="r" rtl="1"/>
            <a:r>
              <a:rPr lang="he-IL" dirty="0"/>
              <a:t>השינויים במלחמה</a:t>
            </a:r>
          </a:p>
          <a:p>
            <a:pPr algn="r" rtl="1"/>
            <a:r>
              <a:rPr lang="he-IL" dirty="0"/>
              <a:t>מושגים – התרעה, הרתעה, הכרעה, הגנה</a:t>
            </a:r>
          </a:p>
          <a:p>
            <a:pPr algn="r" rtl="1"/>
            <a:r>
              <a:rPr lang="he-IL" dirty="0"/>
              <a:t>התפתחות החשיבה בענייני ביטחון לאומי של "הצד השני": מדינות וארגונים</a:t>
            </a:r>
          </a:p>
          <a:p>
            <a:pPr algn="r" rtl="1"/>
            <a:r>
              <a:rPr lang="he-IL" dirty="0"/>
              <a:t>האסטרטגיה הצבאית של ישראל במבחן הזמן</a:t>
            </a:r>
          </a:p>
          <a:p>
            <a:pPr lvl="1" algn="r" rtl="1"/>
            <a:r>
              <a:rPr lang="he-IL" dirty="0"/>
              <a:t>היחס המשתנה בין התמרון והאש</a:t>
            </a:r>
          </a:p>
          <a:p>
            <a:pPr lvl="1" algn="r" rtl="1"/>
            <a:r>
              <a:rPr lang="he-IL" dirty="0"/>
              <a:t>ההשלכות של שיקולים חברתיים, כלכליים, פוליטיים – מחיר המלחמה</a:t>
            </a:r>
          </a:p>
          <a:p>
            <a:pPr lvl="1" algn="r" rtl="1"/>
            <a:r>
              <a:rPr lang="he-IL" dirty="0"/>
              <a:t>עליית מקומם של הכוח האווירי והמודיעין – ניתוח ביקורתי</a:t>
            </a:r>
          </a:p>
          <a:p>
            <a:pPr algn="r" rtl="1"/>
            <a:r>
              <a:rPr lang="he-IL" dirty="0"/>
              <a:t>השלכות מהפכת המידע והתפתחות ממד הסייבר</a:t>
            </a:r>
          </a:p>
          <a:p>
            <a:pPr algn="r" rtl="1"/>
            <a:r>
              <a:rPr lang="he-IL" dirty="0"/>
              <a:t>עימותים אחרונים – מלבנון השנייה לצוק איתן (+ הסלמה לא מתוכננת)</a:t>
            </a:r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21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שנים-עשר: ניתוח ההתמודדות עם מגפת הקורונה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עבודה בקבוצות על שאלות ממשבר הקורנה:</a:t>
            </a:r>
          </a:p>
          <a:p>
            <a:pPr lvl="1" algn="r" rtl="1"/>
            <a:r>
              <a:rPr lang="he-IL" dirty="0" err="1" smtClean="0"/>
              <a:t>הוירוס</a:t>
            </a:r>
            <a:r>
              <a:rPr lang="he-IL" dirty="0" smtClean="0"/>
              <a:t> </a:t>
            </a:r>
          </a:p>
          <a:p>
            <a:pPr lvl="1" algn="r" rtl="1"/>
            <a:r>
              <a:rPr lang="he-IL" dirty="0" err="1" smtClean="0"/>
              <a:t>מגיפת</a:t>
            </a:r>
            <a:r>
              <a:rPr lang="he-IL" dirty="0" smtClean="0"/>
              <a:t> הקורונה כנקודת מפגש בין מציאות אבסולוטית ומדיניות </a:t>
            </a:r>
          </a:p>
          <a:p>
            <a:pPr lvl="1" algn="r" rtl="1"/>
            <a:r>
              <a:rPr lang="he-IL" dirty="0" smtClean="0"/>
              <a:t>ההתמודדות הראשונה של המדינות עם התפשטות </a:t>
            </a:r>
            <a:r>
              <a:rPr lang="he-IL" dirty="0" err="1" smtClean="0"/>
              <a:t>הוירוס</a:t>
            </a:r>
            <a:r>
              <a:rPr lang="he-IL" dirty="0" smtClean="0"/>
              <a:t>  </a:t>
            </a:r>
            <a:endParaRPr lang="he-IL" dirty="0"/>
          </a:p>
          <a:p>
            <a:pPr lvl="1" algn="r" rtl="1"/>
            <a:r>
              <a:rPr lang="he-IL" dirty="0" smtClean="0"/>
              <a:t>"אסטרטגיית היציאה" בישראל ובעולם </a:t>
            </a:r>
          </a:p>
          <a:p>
            <a:pPr lvl="1" algn="r" rtl="1"/>
            <a:r>
              <a:rPr lang="he-IL" dirty="0" smtClean="0"/>
              <a:t>חזרתו של הווירוס: מה הלאה?  </a:t>
            </a:r>
            <a:endParaRPr lang="he-IL" dirty="0"/>
          </a:p>
          <a:p>
            <a:pPr algn="r" rtl="1"/>
            <a:r>
              <a:rPr lang="he-IL" dirty="0" smtClean="0"/>
              <a:t>עבודה </a:t>
            </a:r>
            <a:r>
              <a:rPr lang="he-IL" dirty="0" smtClean="0"/>
              <a:t>במליאה: מה משבר הקורונה מלמד אותנו על הביטחון הלאומי? </a:t>
            </a:r>
            <a:endParaRPr lang="he-IL" dirty="0"/>
          </a:p>
          <a:p>
            <a:pPr algn="r" rtl="1"/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2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שלושה-עשר: </a:t>
            </a:r>
            <a:r>
              <a:rPr lang="he-IL" sz="3600" b="1" dirty="0" err="1">
                <a:cs typeface="+mn-cs"/>
              </a:rPr>
              <a:t>בטל"מ</a:t>
            </a:r>
            <a:r>
              <a:rPr lang="he-IL" sz="3600" b="1" dirty="0">
                <a:cs typeface="+mn-cs"/>
              </a:rPr>
              <a:t> במאה ה-21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</a:t>
            </a:r>
            <a:r>
              <a:rPr lang="he-IL" dirty="0" smtClean="0">
                <a:ea typeface="Calibri" panose="020F0502020204030204" pitchFamily="34" charset="0"/>
              </a:rPr>
              <a:t>העולמי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</a:t>
            </a:r>
            <a:r>
              <a:rPr lang="he-IL" dirty="0" smtClean="0">
                <a:ea typeface="Calibri" panose="020F0502020204030204" pitchFamily="34" charset="0"/>
              </a:rPr>
              <a:t>ופוסט-אמת </a:t>
            </a: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אי שוויון גובר וניאו ליברליזם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פופוליזם, סמכותנות וקשיי הדמוקרטיה הליברלית</a:t>
            </a:r>
          </a:p>
          <a:p>
            <a:pPr algn="r" rtl="1"/>
            <a:r>
              <a:rPr lang="he-IL" dirty="0" smtClean="0"/>
              <a:t>מגפות, אתגרים </a:t>
            </a:r>
            <a:r>
              <a:rPr lang="he-IL" dirty="0" smtClean="0"/>
              <a:t>חדשים </a:t>
            </a:r>
            <a:r>
              <a:rPr lang="he-IL" dirty="0" smtClean="0"/>
              <a:t>והבלתי ידוע "הבלתי ידוע"</a:t>
            </a:r>
            <a:endParaRPr lang="en-US" dirty="0"/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076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/>
              <a:t>הכרת יסודות הביטחון הלאומי (להלן: </a:t>
            </a:r>
            <a:r>
              <a:rPr lang="he-IL" sz="2400" dirty="0" err="1"/>
              <a:t>בטל"מ</a:t>
            </a:r>
            <a:r>
              <a:rPr lang="he-IL" sz="2400" dirty="0"/>
              <a:t>) ויחסי-הגומלין ביניהם</a:t>
            </a:r>
          </a:p>
          <a:p>
            <a:pPr algn="r" rtl="1"/>
            <a:r>
              <a:rPr lang="he-IL" sz="2400" dirty="0"/>
              <a:t>הכרת מושגי יסוד </a:t>
            </a:r>
            <a:r>
              <a:rPr lang="he-IL" sz="2400" dirty="0" err="1"/>
              <a:t>בבטל"מ</a:t>
            </a:r>
            <a:endParaRPr lang="he-IL" sz="2400" dirty="0"/>
          </a:p>
          <a:p>
            <a:pPr lvl="0" algn="r" rtl="1"/>
            <a:r>
              <a:rPr lang="he-IL" sz="2400" dirty="0"/>
              <a:t>טיפוח </a:t>
            </a:r>
            <a:r>
              <a:rPr lang="he-IL" sz="2400" dirty="0" smtClean="0"/>
              <a:t>הבנה על </a:t>
            </a:r>
            <a:r>
              <a:rPr lang="he-IL" sz="2400" dirty="0"/>
              <a:t>תחום </a:t>
            </a:r>
            <a:r>
              <a:rPr lang="he-IL" sz="2400" dirty="0" err="1"/>
              <a:t>הבטל"מ</a:t>
            </a:r>
            <a:r>
              <a:rPr lang="he-IL" sz="2400" dirty="0"/>
              <a:t> על מרכיביו השונים, ובפרט, על תהליכי הערכת מצב ברמה הלאומית ותהליכי תכנון אסטרטגי </a:t>
            </a:r>
            <a:endParaRPr lang="he-IL" sz="2400" dirty="0" smtClean="0"/>
          </a:p>
          <a:p>
            <a:pPr lvl="0" algn="r" rtl="1"/>
            <a:r>
              <a:rPr lang="he-IL" sz="2400" dirty="0" smtClean="0"/>
              <a:t>להבין מה מייחד את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בימינו </a:t>
            </a:r>
            <a:endParaRPr lang="he-IL" sz="2400" dirty="0"/>
          </a:p>
          <a:p>
            <a:pPr marL="0" indent="0" algn="r" rtl="1">
              <a:buNone/>
            </a:pPr>
            <a:r>
              <a:rPr lang="he-IL" sz="2000" u="sng" dirty="0"/>
              <a:t>מטרות לצרכי </a:t>
            </a:r>
            <a:r>
              <a:rPr lang="he-IL" sz="2000" u="sng" dirty="0" err="1"/>
              <a:t>המב"ל</a:t>
            </a:r>
            <a:r>
              <a:rPr lang="he-IL" sz="2000" u="sng" dirty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שילמדו </a:t>
            </a:r>
            <a:r>
              <a:rPr lang="he-IL" sz="2400" dirty="0" err="1">
                <a:solidFill>
                  <a:prstClr val="black"/>
                </a:solidFill>
              </a:rPr>
              <a:t>במב"ל</a:t>
            </a:r>
            <a:endParaRPr lang="he-IL" sz="2400" dirty="0">
              <a:solidFill>
                <a:prstClr val="black"/>
              </a:solidFill>
            </a:endParaRP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ההישג הנדרש 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solidFill>
                  <a:srgbClr val="1F497D"/>
                </a:solidFill>
                <a:ea typeface="Calibri" panose="020F0502020204030204" pitchFamily="34" charset="0"/>
              </a:rPr>
              <a:t> </a:t>
            </a:r>
            <a:r>
              <a:rPr lang="he-IL" dirty="0">
                <a:ea typeface="Calibri" panose="020F0502020204030204" pitchFamily="34" charset="0"/>
              </a:rPr>
              <a:t>להבין מהו </a:t>
            </a:r>
            <a:r>
              <a:rPr lang="he-IL" dirty="0" err="1">
                <a:ea typeface="Calibri" panose="020F0502020204030204" pitchFamily="34" charset="0"/>
              </a:rPr>
              <a:t>בטל"מ</a:t>
            </a:r>
            <a:endParaRPr lang="he-IL" dirty="0">
              <a:ea typeface="Calibri" panose="020F0502020204030204" pitchFamily="34" charset="0"/>
            </a:endParaRPr>
          </a:p>
          <a:p>
            <a:pPr algn="r" rtl="1"/>
            <a:r>
              <a:rPr lang="he-IL" dirty="0" smtClean="0"/>
              <a:t>להבין </a:t>
            </a:r>
            <a:r>
              <a:rPr lang="he-IL" dirty="0"/>
              <a:t>סוגיות בתחום הביטחון הלאומי ולנתח אותן </a:t>
            </a:r>
            <a:r>
              <a:rPr lang="he-IL" dirty="0" smtClean="0"/>
              <a:t>באופן ביקורתי</a:t>
            </a:r>
          </a:p>
          <a:p>
            <a:pPr algn="r" rtl="1"/>
            <a:r>
              <a:rPr lang="he-IL" dirty="0" smtClean="0"/>
              <a:t>להכיר סוגיות ייחודיות </a:t>
            </a:r>
            <a:r>
              <a:rPr lang="he-IL" dirty="0" err="1"/>
              <a:t>ל</a:t>
            </a:r>
            <a:r>
              <a:rPr lang="he-IL" dirty="0" err="1" smtClean="0"/>
              <a:t>בטל"מ</a:t>
            </a:r>
            <a:r>
              <a:rPr lang="he-IL" dirty="0" smtClean="0"/>
              <a:t> במאה ה - 21</a:t>
            </a:r>
            <a:endParaRPr lang="he-IL" dirty="0"/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הרציונל הפדגוגי של הקורס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/>
              <a:t>חיזוק היכולות </a:t>
            </a:r>
            <a:r>
              <a:rPr lang="he-IL" dirty="0" smtClean="0"/>
              <a:t>האנליטיות של המשתתף ופיתוח </a:t>
            </a:r>
            <a:r>
              <a:rPr lang="he-IL" dirty="0"/>
              <a:t>חשיבה ביקורתית על </a:t>
            </a:r>
            <a:r>
              <a:rPr lang="he-IL" dirty="0" err="1" smtClean="0"/>
              <a:t>בטל"מ</a:t>
            </a:r>
            <a:r>
              <a:rPr lang="he-IL" dirty="0" smtClean="0"/>
              <a:t> ותחומי </a:t>
            </a:r>
            <a:r>
              <a:rPr lang="he-IL" dirty="0"/>
              <a:t>משנה שמרכיבים </a:t>
            </a:r>
            <a:r>
              <a:rPr lang="he-IL" dirty="0" smtClean="0"/>
              <a:t>אותו, ובכלל זה, הכרת הייחוד של התחום במאה ה - 21. </a:t>
            </a:r>
            <a:endParaRPr lang="he-IL" dirty="0"/>
          </a:p>
          <a:p>
            <a:pPr marL="0" indent="0" algn="ctr" rtl="1">
              <a:buNone/>
            </a:pPr>
            <a:r>
              <a:rPr lang="he-IL" dirty="0"/>
              <a:t>זאת, באמצעות הכרת המערכת המושגית של </a:t>
            </a:r>
            <a:r>
              <a:rPr lang="he-IL" dirty="0" err="1"/>
              <a:t>הבטל"מ</a:t>
            </a:r>
            <a:r>
              <a:rPr lang="he-IL" dirty="0"/>
              <a:t> ויסודותיו, </a:t>
            </a:r>
            <a:r>
              <a:rPr lang="he-IL" dirty="0" smtClean="0"/>
              <a:t>תהליכי </a:t>
            </a:r>
            <a:r>
              <a:rPr lang="he-IL" dirty="0"/>
              <a:t>קבלת </a:t>
            </a:r>
            <a:r>
              <a:rPr lang="he-IL" dirty="0" smtClean="0"/>
              <a:t>החלטות שונים, </a:t>
            </a:r>
            <a:r>
              <a:rPr lang="he-IL" dirty="0"/>
              <a:t>ניתוח מקרים והתמודדות עם אתגרים </a:t>
            </a:r>
            <a:r>
              <a:rPr lang="he-IL" dirty="0" smtClean="0"/>
              <a:t>בני-זמננו.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הביטחון הלאומי במאה ה-21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בסדר העולמי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השינויים במלחמה ובאויבים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באקלים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גלובליזציה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מהפיכת המידע </a:t>
            </a:r>
            <a:endParaRPr lang="he-IL" dirty="0" smtClean="0">
              <a:ea typeface="Calibri" panose="020F0502020204030204" pitchFamily="34" charset="0"/>
            </a:endParaRPr>
          </a:p>
          <a:p>
            <a:pPr algn="r" rtl="1"/>
            <a:r>
              <a:rPr lang="he-IL" dirty="0" smtClean="0">
                <a:ea typeface="Calibri" panose="020F0502020204030204" pitchFamily="34" charset="0"/>
              </a:rPr>
              <a:t>שינויים </a:t>
            </a:r>
            <a:r>
              <a:rPr lang="he-IL" dirty="0">
                <a:ea typeface="Calibri" panose="020F0502020204030204" pitchFamily="34" charset="0"/>
              </a:rPr>
              <a:t>חברתיים וכלכליים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רעיוניים ואידיאולוגיים</a:t>
            </a:r>
          </a:p>
          <a:p>
            <a:pPr algn="r" rtl="1"/>
            <a:r>
              <a:rPr lang="he-IL" dirty="0">
                <a:ea typeface="Calibri" panose="020F0502020204030204" pitchFamily="34" charset="0"/>
              </a:rPr>
              <a:t>שינויים במנהיגות</a:t>
            </a:r>
            <a:endParaRPr lang="en-US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19F2B2F-ACF0-4026-97C7-49EBFD99CEC7}"/>
              </a:ext>
            </a:extLst>
          </p:cNvPr>
          <p:cNvSpPr/>
          <p:nvPr/>
        </p:nvSpPr>
        <p:spPr>
          <a:xfrm>
            <a:off x="1704757" y="1690688"/>
            <a:ext cx="3121367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dirty="0"/>
              <a:t>אתגרי ביטחון לאומי:</a:t>
            </a:r>
          </a:p>
          <a:p>
            <a:r>
              <a:rPr lang="he-IL" sz="2800" dirty="0"/>
              <a:t>מלחמות</a:t>
            </a:r>
          </a:p>
          <a:p>
            <a:r>
              <a:rPr lang="he-IL" sz="2800" dirty="0"/>
              <a:t>משברים כלכליים</a:t>
            </a:r>
          </a:p>
          <a:p>
            <a:r>
              <a:rPr lang="he-IL" sz="2800" dirty="0"/>
              <a:t>מגיפות ואקלים</a:t>
            </a:r>
          </a:p>
          <a:p>
            <a:r>
              <a:rPr lang="he-IL" sz="2800" dirty="0"/>
              <a:t>טרור</a:t>
            </a:r>
          </a:p>
          <a:p>
            <a:r>
              <a:rPr lang="he-IL" sz="2800" dirty="0"/>
              <a:t>אתגרי פנים מערערים</a:t>
            </a:r>
          </a:p>
        </p:txBody>
      </p:sp>
    </p:spTree>
    <p:extLst>
      <p:ext uri="{BB962C8B-B14F-4D97-AF65-F5344CB8AC3E}">
        <p14:creationId xmlns:p14="http://schemas.microsoft.com/office/powerpoint/2010/main" val="397168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>
                <a:cs typeface="+mn-cs"/>
              </a:rPr>
              <a:t>מערכי-השיעורים </a:t>
            </a:r>
            <a:br>
              <a:rPr lang="he-IL" sz="3200" b="1" dirty="0">
                <a:cs typeface="+mn-cs"/>
              </a:rPr>
            </a:br>
            <a:r>
              <a:rPr lang="he-IL" sz="1800" b="1" dirty="0">
                <a:cs typeface="+mn-cs"/>
              </a:rPr>
              <a:t>(כל מערך-שיעור 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r" rtl="1">
              <a:buNone/>
            </a:pPr>
            <a:r>
              <a:rPr lang="he-IL" sz="3100" dirty="0"/>
              <a:t>1. ביטחון לאומי – מבוא כללי ומושגי יסוד (מדינה, אינטרס לאומי, עוצמה) </a:t>
            </a:r>
          </a:p>
          <a:p>
            <a:pPr marL="0" indent="0" algn="r" rtl="1">
              <a:buNone/>
            </a:pPr>
            <a:r>
              <a:rPr lang="he-IL" sz="3100" dirty="0"/>
              <a:t>2. דיסציפלינות רלבנטיות ותיאוריות מרכזיות: שלושים שנה להתמוטטות הגוש הסובייטי כמקרה </a:t>
            </a:r>
            <a:r>
              <a:rPr lang="he-IL" sz="3100" dirty="0" smtClean="0"/>
              <a:t>בוחן </a:t>
            </a:r>
            <a:endParaRPr lang="he-IL" b="1" dirty="0"/>
          </a:p>
          <a:p>
            <a:pPr marL="0" lvl="0" indent="0" algn="r" rtl="1">
              <a:buNone/>
            </a:pPr>
            <a:r>
              <a:rPr lang="he-IL" sz="3100" dirty="0"/>
              <a:t>3. גיאו-אסטרטגיה והמזרח-התיכון: עשור לאביב הערבי כמקרה </a:t>
            </a:r>
            <a:r>
              <a:rPr lang="he-IL" sz="3100" dirty="0" smtClean="0"/>
              <a:t>בוחן</a:t>
            </a:r>
            <a:endParaRPr lang="he-IL" sz="3100" dirty="0"/>
          </a:p>
          <a:p>
            <a:pPr marL="0" lv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אתגרים בגיבוש </a:t>
            </a:r>
            <a:r>
              <a:rPr lang="he-IL" b="1" dirty="0">
                <a:solidFill>
                  <a:prstClr val="black"/>
                </a:solidFill>
              </a:rPr>
              <a:t>הערכת מצב לאומית </a:t>
            </a:r>
            <a:r>
              <a:rPr lang="he-IL" b="1" dirty="0" smtClean="0">
                <a:solidFill>
                  <a:prstClr val="black"/>
                </a:solidFill>
              </a:rPr>
              <a:t>ואסטרטגיה</a:t>
            </a:r>
          </a:p>
          <a:p>
            <a:pPr marL="0" lvl="0" indent="0" algn="r" rtl="1">
              <a:buNone/>
            </a:pPr>
            <a:r>
              <a:rPr lang="he-IL" b="1" dirty="0" smtClean="0">
                <a:solidFill>
                  <a:prstClr val="black"/>
                </a:solidFill>
              </a:rPr>
              <a:t> </a:t>
            </a:r>
            <a:r>
              <a:rPr lang="he-IL" sz="3000" dirty="0" smtClean="0"/>
              <a:t>4</a:t>
            </a:r>
            <a:r>
              <a:rPr lang="he-IL" sz="3000" dirty="0"/>
              <a:t>. </a:t>
            </a:r>
            <a:r>
              <a:rPr lang="he-IL" sz="3000" dirty="0">
                <a:solidFill>
                  <a:prstClr val="black"/>
                </a:solidFill>
              </a:rPr>
              <a:t>צורות חשיבה, תהליכי קבלת החלטות וההקשר המוסדי </a:t>
            </a:r>
          </a:p>
          <a:p>
            <a:pPr marL="0" lvl="0" indent="0" algn="r" rtl="1">
              <a:buNone/>
            </a:pPr>
            <a:r>
              <a:rPr lang="he-IL" sz="3000" dirty="0" smtClean="0"/>
              <a:t>5. אמת, פוסט-אמת ותחושת המציאות</a:t>
            </a:r>
          </a:p>
          <a:p>
            <a:pPr marL="0" lvl="0" indent="0" algn="r" rtl="1">
              <a:buNone/>
            </a:pPr>
            <a:r>
              <a:rPr lang="he-IL" sz="3100" b="1" dirty="0" smtClean="0"/>
              <a:t>יסודות </a:t>
            </a:r>
            <a:r>
              <a:rPr lang="he-IL" sz="3100" b="1" dirty="0" err="1" smtClean="0"/>
              <a:t>הבטל"מ</a:t>
            </a:r>
            <a:endParaRPr lang="he-IL" sz="3100" b="1" dirty="0" smtClean="0"/>
          </a:p>
          <a:p>
            <a:pPr marL="0" lvl="0" indent="0" algn="r" rtl="1">
              <a:buNone/>
            </a:pPr>
            <a:r>
              <a:rPr lang="he-IL" sz="3000" dirty="0" smtClean="0"/>
              <a:t>6. </a:t>
            </a:r>
            <a:r>
              <a:rPr lang="he-IL" sz="3000" dirty="0">
                <a:solidFill>
                  <a:prstClr val="black"/>
                </a:solidFill>
              </a:rPr>
              <a:t>כלכלה פוליטית </a:t>
            </a:r>
            <a:endParaRPr lang="he-IL" sz="3000" dirty="0" smtClean="0">
              <a:solidFill>
                <a:prstClr val="black"/>
              </a:solidFill>
            </a:endParaRPr>
          </a:p>
          <a:p>
            <a:pPr marL="0" indent="0" algn="r" rtl="1">
              <a:buNone/>
            </a:pPr>
            <a:r>
              <a:rPr lang="he-IL" sz="3000" dirty="0" smtClean="0"/>
              <a:t>7. </a:t>
            </a:r>
            <a:r>
              <a:rPr lang="he-IL" sz="3000" dirty="0"/>
              <a:t>חברות בנות-זמננו </a:t>
            </a:r>
          </a:p>
          <a:p>
            <a:pPr marL="0" lvl="0" indent="0" algn="r" rtl="1">
              <a:buNone/>
            </a:pPr>
            <a:r>
              <a:rPr lang="he-IL" sz="3000" dirty="0" smtClean="0"/>
              <a:t>8</a:t>
            </a:r>
            <a:r>
              <a:rPr lang="he-IL" sz="3000" dirty="0" smtClean="0">
                <a:solidFill>
                  <a:prstClr val="black"/>
                </a:solidFill>
              </a:rPr>
              <a:t>. </a:t>
            </a:r>
            <a:r>
              <a:rPr lang="he-IL" sz="3000" dirty="0">
                <a:solidFill>
                  <a:prstClr val="black"/>
                </a:solidFill>
              </a:rPr>
              <a:t>משטר</a:t>
            </a:r>
          </a:p>
          <a:p>
            <a:pPr marL="0" lvl="0" indent="0" algn="r" rtl="1">
              <a:buNone/>
            </a:pPr>
            <a:r>
              <a:rPr lang="he-IL" sz="3000" dirty="0" smtClean="0">
                <a:solidFill>
                  <a:prstClr val="black"/>
                </a:solidFill>
              </a:rPr>
              <a:t>9. </a:t>
            </a:r>
            <a:r>
              <a:rPr lang="he-IL" sz="3000" dirty="0">
                <a:solidFill>
                  <a:prstClr val="black"/>
                </a:solidFill>
              </a:rPr>
              <a:t>מדינאות ודיפלומטיה - ניתוח מלחמת </a:t>
            </a:r>
            <a:r>
              <a:rPr lang="he-IL" sz="3000" dirty="0" smtClean="0">
                <a:solidFill>
                  <a:prstClr val="black"/>
                </a:solidFill>
              </a:rPr>
              <a:t>יום-הכיפורים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000" dirty="0" smtClean="0"/>
              <a:t>10. </a:t>
            </a:r>
            <a:r>
              <a:rPr lang="he-IL" sz="3000" dirty="0"/>
              <a:t>הגנה לאומית </a:t>
            </a:r>
          </a:p>
          <a:p>
            <a:pPr marL="0" lvl="0" indent="0" algn="r" rtl="1">
              <a:buNone/>
            </a:pPr>
            <a:r>
              <a:rPr lang="he-IL" sz="3000" dirty="0" smtClean="0"/>
              <a:t>11. </a:t>
            </a:r>
            <a:r>
              <a:rPr lang="he-IL" sz="3000" dirty="0"/>
              <a:t>הגנה לאומית – המשך + המקרה של מלחמת לבנון השנייה/מבצעי צה"ל </a:t>
            </a:r>
            <a:r>
              <a:rPr lang="he-IL" sz="3000" dirty="0" smtClean="0"/>
              <a:t>בעזה. </a:t>
            </a:r>
            <a:endParaRPr lang="he-IL" sz="3000" dirty="0"/>
          </a:p>
          <a:p>
            <a:pPr marL="0" lvl="0" indent="0" algn="r" rtl="1">
              <a:buNone/>
            </a:pPr>
            <a:r>
              <a:rPr lang="he-IL" sz="3100" dirty="0"/>
              <a:t> </a:t>
            </a:r>
            <a:r>
              <a:rPr lang="he-IL" sz="3100" b="1" dirty="0"/>
              <a:t>מקרי בוחן ו</a:t>
            </a:r>
            <a:r>
              <a:rPr lang="he-IL" sz="2900" b="1" dirty="0"/>
              <a:t>התנסות – עבודה בקבוצות  </a:t>
            </a:r>
          </a:p>
          <a:p>
            <a:pPr marL="0" lvl="0" indent="0" algn="r" rtl="1">
              <a:buNone/>
            </a:pPr>
            <a:r>
              <a:rPr lang="he-IL" sz="3100" dirty="0" smtClean="0"/>
              <a:t>12. </a:t>
            </a:r>
            <a:r>
              <a:rPr lang="he-IL" sz="3200" dirty="0" smtClean="0"/>
              <a:t>ניתוח </a:t>
            </a:r>
            <a:r>
              <a:rPr lang="he-IL" sz="3200" dirty="0"/>
              <a:t>התמודדות ישראל עם מגפת הקורונה </a:t>
            </a:r>
            <a:endParaRPr lang="he-IL" sz="3200" dirty="0" smtClean="0"/>
          </a:p>
          <a:p>
            <a:pPr marL="0" lvl="0" indent="0" algn="r" rtl="1">
              <a:buNone/>
            </a:pPr>
            <a:r>
              <a:rPr lang="he-IL" sz="3200" dirty="0" smtClean="0"/>
              <a:t>13</a:t>
            </a:r>
            <a:r>
              <a:rPr lang="he-IL" sz="3200" dirty="0"/>
              <a:t>. ביטחון לאומי בעידן שלאחר המגיפה? – ברור המציאות, גיבוש הערכת מצב ואסטרטגיות פעולה</a:t>
            </a:r>
          </a:p>
          <a:p>
            <a:pPr marL="0" indent="0" algn="r" rtl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ראשון:</a:t>
            </a:r>
            <a:r>
              <a:rPr lang="he-IL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 מבוא כללי ומושגי יסוד 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 smtClean="0"/>
              <a:t>פתיחה: הסוגיות שנלמד ואופיו של הקורס</a:t>
            </a:r>
          </a:p>
          <a:p>
            <a:pPr algn="r" rtl="1"/>
            <a:r>
              <a:rPr lang="he-IL" dirty="0" smtClean="0"/>
              <a:t>המקרה של התערבות רוסיה במערכת הבחירות לנשיאות בארה"ב</a:t>
            </a:r>
          </a:p>
          <a:p>
            <a:pPr algn="r" rtl="1"/>
            <a:r>
              <a:rPr lang="he-IL" dirty="0" smtClean="0"/>
              <a:t>המשגה ראשונית של </a:t>
            </a:r>
            <a:r>
              <a:rPr lang="he-IL" dirty="0" err="1"/>
              <a:t>בטל"מ</a:t>
            </a:r>
            <a:endParaRPr lang="he-IL" dirty="0"/>
          </a:p>
          <a:p>
            <a:pPr algn="r" rtl="1"/>
            <a:r>
              <a:rPr lang="he-IL" dirty="0" smtClean="0"/>
              <a:t>מאפייני </a:t>
            </a:r>
            <a:r>
              <a:rPr lang="he-IL" dirty="0"/>
              <a:t>החשיבה הפרקטית </a:t>
            </a:r>
            <a:r>
              <a:rPr lang="he-IL" dirty="0" smtClean="0"/>
              <a:t>לעומת חשיבה תיאורטית </a:t>
            </a:r>
            <a:endParaRPr lang="he-IL" dirty="0"/>
          </a:p>
          <a:p>
            <a:pPr algn="r" rtl="1"/>
            <a:r>
              <a:rPr lang="he-IL" dirty="0"/>
              <a:t>מושגי יסוד: עוצמה, </a:t>
            </a:r>
            <a:r>
              <a:rPr lang="he-IL" dirty="0" smtClean="0"/>
              <a:t>אינטרס לאומי ומדינה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1991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שני: דיסציפלינות רלבנטיות </a:t>
            </a:r>
            <a:r>
              <a:rPr lang="he-IL" sz="3600" b="1" dirty="0" smtClean="0">
                <a:cs typeface="+mn-cs"/>
              </a:rPr>
              <a:t>וגישות מרכזיות להבנת המערכת הבינ"ל</a:t>
            </a:r>
            <a:endParaRPr lang="he-IL" sz="36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המערכת </a:t>
            </a:r>
            <a:r>
              <a:rPr lang="he-IL" dirty="0">
                <a:solidFill>
                  <a:prstClr val="black"/>
                </a:solidFill>
              </a:rPr>
              <a:t>הבינ"ל </a:t>
            </a:r>
            <a:r>
              <a:rPr lang="he-IL" dirty="0" smtClean="0">
                <a:solidFill>
                  <a:prstClr val="black"/>
                </a:solidFill>
              </a:rPr>
              <a:t>כמושג מפתח בתחום </a:t>
            </a:r>
            <a:r>
              <a:rPr lang="he-IL" dirty="0" err="1" smtClean="0">
                <a:solidFill>
                  <a:prstClr val="black"/>
                </a:solidFill>
              </a:rPr>
              <a:t>הבטל"מ</a:t>
            </a:r>
            <a:r>
              <a:rPr lang="he-IL" dirty="0" smtClean="0">
                <a:solidFill>
                  <a:prstClr val="black"/>
                </a:solidFill>
              </a:rPr>
              <a:t>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המערכת הבינ"ל מאז </a:t>
            </a:r>
            <a:r>
              <a:rPr lang="he-IL" dirty="0">
                <a:solidFill>
                  <a:prstClr val="black"/>
                </a:solidFill>
              </a:rPr>
              <a:t>התמוטטות הגוש </a:t>
            </a:r>
            <a:r>
              <a:rPr lang="he-IL" dirty="0" smtClean="0">
                <a:solidFill>
                  <a:prstClr val="black"/>
                </a:solidFill>
              </a:rPr>
              <a:t>הסובייטי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/>
              <a:t>הפרופסיות הרלבנטיות: היסטוריה, גיאוגרפיה, </a:t>
            </a:r>
            <a:r>
              <a:rPr lang="he-IL" dirty="0" smtClean="0"/>
              <a:t>מדע-המדינה, כלכלה ועוד </a:t>
            </a:r>
          </a:p>
          <a:p>
            <a:pPr algn="r" rtl="1"/>
            <a:r>
              <a:rPr lang="he-IL" dirty="0" smtClean="0"/>
              <a:t>גישות </a:t>
            </a:r>
            <a:r>
              <a:rPr lang="he-IL" dirty="0"/>
              <a:t>מרכזיות </a:t>
            </a:r>
            <a:r>
              <a:rPr lang="he-IL" dirty="0" smtClean="0"/>
              <a:t>ביחב"ל: ריאליזם, ליברליזם וקונסטרוקטיביזם </a:t>
            </a:r>
            <a:endParaRPr lang="he-IL" dirty="0"/>
          </a:p>
          <a:p>
            <a:pPr algn="r" rtl="1"/>
            <a:r>
              <a:rPr lang="he-IL" dirty="0"/>
              <a:t>מושגים מרכזיים בעיסוק האקדמי: מאזן כוחות, דילמת הביטחון, המבנה האנרכי של המערכת</a:t>
            </a:r>
          </a:p>
        </p:txBody>
      </p:sp>
    </p:spTree>
    <p:extLst>
      <p:ext uri="{BB962C8B-B14F-4D97-AF65-F5344CB8AC3E}">
        <p14:creationId xmlns:p14="http://schemas.microsoft.com/office/powerpoint/2010/main" val="236618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600" b="1" dirty="0">
                <a:cs typeface="+mn-cs"/>
              </a:rPr>
              <a:t>שיעור שלישי: גיאו-אסטרטגיה והמזרח-התיכון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גאו-אסטרטגיה כמושג וכתופעה: מבוא כללי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גישות </a:t>
            </a:r>
            <a:r>
              <a:rPr lang="he-IL" dirty="0" err="1" smtClean="0">
                <a:solidFill>
                  <a:prstClr val="black"/>
                </a:solidFill>
              </a:rPr>
              <a:t>לגיאו</a:t>
            </a:r>
            <a:r>
              <a:rPr lang="he-IL" dirty="0" smtClean="0">
                <a:solidFill>
                  <a:prstClr val="black"/>
                </a:solidFill>
              </a:rPr>
              <a:t>-אסטרטגיה: הגישה </a:t>
            </a:r>
            <a:r>
              <a:rPr lang="he-IL" dirty="0" err="1">
                <a:solidFill>
                  <a:prstClr val="black"/>
                </a:solidFill>
              </a:rPr>
              <a:t>התרבותנית</a:t>
            </a:r>
            <a:r>
              <a:rPr lang="he-IL" dirty="0">
                <a:solidFill>
                  <a:prstClr val="black"/>
                </a:solidFill>
              </a:rPr>
              <a:t> ו</a:t>
            </a:r>
            <a:r>
              <a:rPr lang="he-IL" dirty="0" smtClean="0">
                <a:solidFill>
                  <a:prstClr val="black"/>
                </a:solidFill>
              </a:rPr>
              <a:t>גישות </a:t>
            </a:r>
            <a:r>
              <a:rPr lang="he-IL" dirty="0">
                <a:solidFill>
                  <a:prstClr val="black"/>
                </a:solidFill>
              </a:rPr>
              <a:t>פוליטיות </a:t>
            </a:r>
            <a:endParaRPr lang="he-IL" dirty="0" smtClean="0">
              <a:solidFill>
                <a:prstClr val="black"/>
              </a:solidFill>
            </a:endParaRP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מהותנות לעומת היסטוריות בחקר </a:t>
            </a:r>
            <a:r>
              <a:rPr lang="he-IL" dirty="0" err="1" smtClean="0">
                <a:solidFill>
                  <a:prstClr val="black"/>
                </a:solidFill>
              </a:rPr>
              <a:t>גיאו</a:t>
            </a:r>
            <a:r>
              <a:rPr lang="he-IL" dirty="0" smtClean="0">
                <a:solidFill>
                  <a:prstClr val="black"/>
                </a:solidFill>
              </a:rPr>
              <a:t>-אסטרטגיה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r>
              <a:rPr lang="he-IL" dirty="0" smtClean="0"/>
              <a:t>המערכת האזורית כמושג מתווך בין הרמה הגלובאלית והלאומית</a:t>
            </a:r>
          </a:p>
          <a:p>
            <a:pPr algn="r" rtl="1"/>
            <a:r>
              <a:rPr lang="he-IL" dirty="0" smtClean="0"/>
              <a:t>ניתוח </a:t>
            </a:r>
            <a:r>
              <a:rPr lang="he-IL" dirty="0"/>
              <a:t>המערכת האזורית מאז האביב הערבי ועד היום </a:t>
            </a:r>
          </a:p>
        </p:txBody>
      </p:sp>
    </p:spTree>
    <p:extLst>
      <p:ext uri="{BB962C8B-B14F-4D97-AF65-F5344CB8AC3E}">
        <p14:creationId xmlns:p14="http://schemas.microsoft.com/office/powerpoint/2010/main" val="229075822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1014</Words>
  <Application>Microsoft Office PowerPoint</Application>
  <PresentationFormat>Widescreen</PresentationFormat>
  <Paragraphs>146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(body)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לאומי:  יסודות ומושגים</vt:lpstr>
      <vt:lpstr>מטרות הקורס</vt:lpstr>
      <vt:lpstr>ההישג הנדרש למשתתף בתם הקורס </vt:lpstr>
      <vt:lpstr>הרציונל הפדגוגי של הקורס</vt:lpstr>
      <vt:lpstr>הביטחון הלאומי במאה ה-21</vt:lpstr>
      <vt:lpstr>מערכי-השיעורים  (כל מערך-שיעור שני משכים) </vt:lpstr>
      <vt:lpstr>שיעור ראשון: מבוא כללי ומושגי יסוד </vt:lpstr>
      <vt:lpstr>שיעור שני: דיסציפלינות רלבנטיות וגישות מרכזיות להבנת המערכת הבינ"ל</vt:lpstr>
      <vt:lpstr>שיעור שלישי: גיאו-אסטרטגיה והמזרח-התיכון</vt:lpstr>
      <vt:lpstr>שיעור רביעי: צורות חשיבה, תהליכי קבלת החלטות וההקשר המוסדי </vt:lpstr>
      <vt:lpstr>שיעור חמישי: אמת, פוסט-אמת ותחושת המציאות</vt:lpstr>
      <vt:lpstr>שיעור שישי: כלכלה פוליטית</vt:lpstr>
      <vt:lpstr>שיעור שביעי: חברות בנות-זמננו</vt:lpstr>
      <vt:lpstr>שיעור שמיני: משטר</vt:lpstr>
      <vt:lpstr>שיעור תשיעי: מדינאות ודיפלומטיה</vt:lpstr>
      <vt:lpstr>שיעור עשירי ואחד-עשר: הגנה לאומית</vt:lpstr>
      <vt:lpstr>שיעור שנים-עשר: ניתוח ההתמודדות עם מגפת הקורונה</vt:lpstr>
      <vt:lpstr>שיעור שלושה-עשר: בטל"מ במאה ה-21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171</cp:revision>
  <dcterms:created xsi:type="dcterms:W3CDTF">2020-02-19T03:51:37Z</dcterms:created>
  <dcterms:modified xsi:type="dcterms:W3CDTF">2020-07-28T05:45:39Z</dcterms:modified>
</cp:coreProperties>
</file>