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304" r:id="rId4"/>
    <p:sldId id="299" r:id="rId5"/>
    <p:sldId id="301" r:id="rId6"/>
    <p:sldId id="302" r:id="rId7"/>
    <p:sldId id="309" r:id="rId8"/>
    <p:sldId id="297" r:id="rId9"/>
    <p:sldId id="303" r:id="rId10"/>
    <p:sldId id="305" r:id="rId11"/>
    <p:sldId id="311" r:id="rId12"/>
    <p:sldId id="312" r:id="rId13"/>
    <p:sldId id="306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708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14:04.46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41:26.161" idx="4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cs typeface="+mn-cs"/>
              </a:rPr>
              <a:t>ביטחון לאומי:</a:t>
            </a:r>
            <a:br>
              <a:rPr lang="he-IL" b="1" dirty="0" smtClean="0">
                <a:cs typeface="+mn-cs"/>
              </a:rPr>
            </a:br>
            <a:r>
              <a:rPr lang="he-IL" b="1" dirty="0" smtClean="0">
                <a:cs typeface="+mn-cs"/>
              </a:rPr>
              <a:t> יסודות ומושגים</a:t>
            </a:r>
            <a:endParaRPr lang="he-IL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איתי ברון ודורון נבות</a:t>
            </a:r>
          </a:p>
          <a:p>
            <a:r>
              <a:rPr lang="he-IL" sz="3200" dirty="0" smtClean="0"/>
              <a:t>טיוטה </a:t>
            </a:r>
            <a:r>
              <a:rPr lang="he-IL" sz="3200" dirty="0" smtClean="0"/>
              <a:t>להערות (30.3.2020)  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latin typeface="Aharoni" panose="02010803020104030203" pitchFamily="2" charset="-79"/>
                <a:cs typeface="+mn-cs"/>
              </a:rPr>
              <a:t>אורחים - דוגמה</a:t>
            </a:r>
            <a:endParaRPr lang="he-IL" sz="3200" b="1" dirty="0">
              <a:latin typeface="Aharoni" panose="02010803020104030203" pitchFamily="2" charset="-79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מועצה לביטחון לאומי בהווה או בעבר - במקביל לשיעור ראשון – בן-שבת, </a:t>
            </a:r>
            <a:r>
              <a:rPr lang="he-IL" sz="2400" dirty="0" err="1" smtClean="0">
                <a:solidFill>
                  <a:prstClr val="black"/>
                </a:solidFill>
              </a:rPr>
              <a:t>עמידרור</a:t>
            </a:r>
            <a:endParaRPr lang="he-IL" sz="2400" dirty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איש משרד החוץ בהווה או בעבר –במקביל </a:t>
            </a:r>
            <a:r>
              <a:rPr lang="he-IL" sz="2400" dirty="0">
                <a:solidFill>
                  <a:prstClr val="black"/>
                </a:solidFill>
              </a:rPr>
              <a:t>ל</a:t>
            </a:r>
            <a:r>
              <a:rPr lang="he-IL" sz="2400" dirty="0" smtClean="0">
                <a:solidFill>
                  <a:prstClr val="black"/>
                </a:solidFill>
              </a:rPr>
              <a:t>שיעור שני – אבי גיל, אפרים הלוי</a:t>
            </a: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שר משפטים (אפשרות לשעבר) – במקביל לשיעור רביעי – דניאל פרידמן</a:t>
            </a: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מדינאי (אפשרות לשעבר) – במקביל לשיעור חמישי – ציפי לבני, יוסי ביילין</a:t>
            </a:r>
            <a:endParaRPr lang="he-IL" sz="2400" dirty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דמות שמייצגת קבוצה בישראל </a:t>
            </a:r>
            <a:r>
              <a:rPr lang="he-IL" sz="2400" dirty="0" smtClean="0">
                <a:solidFill>
                  <a:prstClr val="black"/>
                </a:solidFill>
              </a:rPr>
              <a:t>– במקביל לשיעור שישי - גזבר ע' בני-ברק</a:t>
            </a:r>
            <a:r>
              <a:rPr lang="he-IL" sz="2400" dirty="0">
                <a:solidFill>
                  <a:prstClr val="black"/>
                </a:solidFill>
              </a:rPr>
              <a:t>, </a:t>
            </a:r>
            <a:r>
              <a:rPr lang="he-IL" sz="2400" dirty="0" smtClean="0">
                <a:solidFill>
                  <a:prstClr val="black"/>
                </a:solidFill>
              </a:rPr>
              <a:t>אריק </a:t>
            </a:r>
            <a:r>
              <a:rPr lang="he-IL" sz="2400" dirty="0">
                <a:solidFill>
                  <a:prstClr val="black"/>
                </a:solidFill>
              </a:rPr>
              <a:t>אדלר </a:t>
            </a:r>
            <a:endParaRPr lang="he-IL" sz="2400" dirty="0" smtClean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איש משרד האוצר – </a:t>
            </a:r>
            <a:r>
              <a:rPr lang="he-IL" sz="2400" dirty="0">
                <a:solidFill>
                  <a:prstClr val="black"/>
                </a:solidFill>
              </a:rPr>
              <a:t>במקביל לשיעור </a:t>
            </a:r>
            <a:r>
              <a:rPr lang="he-IL" sz="2400" dirty="0" smtClean="0">
                <a:solidFill>
                  <a:prstClr val="black"/>
                </a:solidFill>
              </a:rPr>
              <a:t>שביעי – שאול מרידור, אמיר </a:t>
            </a:r>
            <a:r>
              <a:rPr lang="he-IL" sz="2400" dirty="0" smtClean="0"/>
              <a:t>לוי, בר סימן טוב</a:t>
            </a: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רמטכ"ל לשעבר – </a:t>
            </a:r>
            <a:r>
              <a:rPr lang="he-IL" sz="2400" dirty="0">
                <a:solidFill>
                  <a:prstClr val="black"/>
                </a:solidFill>
              </a:rPr>
              <a:t>במקביל לשיעור </a:t>
            </a:r>
            <a:r>
              <a:rPr lang="he-IL" sz="2400" dirty="0" smtClean="0">
                <a:solidFill>
                  <a:prstClr val="black"/>
                </a:solidFill>
              </a:rPr>
              <a:t>שמיני - אהוד ברק, שאול מופז, גדי </a:t>
            </a:r>
            <a:r>
              <a:rPr lang="he-IL" sz="2400" dirty="0" err="1" smtClean="0">
                <a:solidFill>
                  <a:prstClr val="black"/>
                </a:solidFill>
              </a:rPr>
              <a:t>אייזנקוט</a:t>
            </a:r>
            <a:endParaRPr lang="he-IL" sz="2400" dirty="0" smtClean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בשיעור שנים-עשר נזמין אורחים לשיעור עצמו – עמוס ידלין, יעקב </a:t>
            </a:r>
            <a:r>
              <a:rPr lang="he-IL" sz="2400" dirty="0" err="1" smtClean="0">
                <a:solidFill>
                  <a:prstClr val="black"/>
                </a:solidFill>
              </a:rPr>
              <a:t>עמידרור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27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רשימת קריאה - ראשוני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2000" dirty="0" smtClean="0">
                <a:latin typeface="+mj-lt"/>
              </a:rPr>
              <a:t>Betts, Richard. 2019. </a:t>
            </a:r>
            <a:r>
              <a:rPr lang="en-US" sz="2000" dirty="0" smtClean="0">
                <a:latin typeface="+mj-lt"/>
              </a:rPr>
              <a:t>“</a:t>
            </a:r>
            <a:r>
              <a:rPr lang="en-GB" sz="2000" dirty="0" smtClean="0">
                <a:latin typeface="+mj-lt"/>
              </a:rPr>
              <a:t>The </a:t>
            </a:r>
            <a:r>
              <a:rPr lang="en-GB" sz="2000" dirty="0">
                <a:latin typeface="+mj-lt"/>
              </a:rPr>
              <a:t>Grandiosity of Grand </a:t>
            </a:r>
            <a:r>
              <a:rPr lang="en-GB" sz="2000" dirty="0" smtClean="0">
                <a:latin typeface="+mj-lt"/>
              </a:rPr>
              <a:t>Strategy.</a:t>
            </a:r>
            <a:r>
              <a:rPr lang="en-US" sz="2000" dirty="0" smtClean="0">
                <a:latin typeface="+mj-lt"/>
              </a:rPr>
              <a:t>”</a:t>
            </a:r>
            <a:endParaRPr lang="en-GB" sz="2000" dirty="0" smtClean="0">
              <a:latin typeface="+mj-lt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+mj-lt"/>
              </a:rPr>
              <a:t>Drucker, Peter.</a:t>
            </a:r>
            <a:r>
              <a:rPr lang="en-US" sz="20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1998. “The Discipline of Innovation.”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Freedman, Lawrence. 2014. “</a:t>
            </a:r>
            <a:r>
              <a:rPr lang="en-GB" sz="2000" dirty="0" smtClean="0">
                <a:latin typeface="+mj-lt"/>
              </a:rPr>
              <a:t>The </a:t>
            </a:r>
            <a:r>
              <a:rPr lang="en-GB" sz="2000" dirty="0">
                <a:latin typeface="+mj-lt"/>
              </a:rPr>
              <a:t>Master Strategist is Still a </a:t>
            </a:r>
            <a:r>
              <a:rPr lang="en-GB" sz="2000" dirty="0" smtClean="0">
                <a:latin typeface="+mj-lt"/>
              </a:rPr>
              <a:t>Myth</a:t>
            </a:r>
            <a:r>
              <a:rPr lang="en-US" sz="2000" dirty="0" smtClean="0">
                <a:latin typeface="+mj-lt"/>
              </a:rPr>
              <a:t>.”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GB" sz="2000" dirty="0" smtClean="0">
                <a:latin typeface="+mj-lt"/>
              </a:rPr>
              <a:t>Jervis, Robert. 2016. </a:t>
            </a:r>
            <a:r>
              <a:rPr lang="en-US" sz="2000" dirty="0" smtClean="0">
                <a:latin typeface="+mj-lt"/>
              </a:rPr>
              <a:t>“</a:t>
            </a:r>
            <a:r>
              <a:rPr lang="en-GB" sz="2000" dirty="0" smtClean="0">
                <a:latin typeface="+mj-lt"/>
              </a:rPr>
              <a:t>Some </a:t>
            </a:r>
            <a:r>
              <a:rPr lang="en-GB" sz="2000" dirty="0">
                <a:latin typeface="+mj-lt"/>
              </a:rPr>
              <a:t>thoughts on deterrence in the cyber era</a:t>
            </a:r>
            <a:r>
              <a:rPr lang="en-GB" sz="2000" dirty="0" smtClean="0">
                <a:latin typeface="+mj-lt"/>
              </a:rPr>
              <a:t>.</a:t>
            </a:r>
            <a:r>
              <a:rPr lang="en-US" sz="2000" dirty="0" smtClean="0">
                <a:latin typeface="+mj-lt"/>
              </a:rPr>
              <a:t>”</a:t>
            </a:r>
            <a:endParaRPr lang="he-IL" sz="2000" dirty="0">
              <a:solidFill>
                <a:srgbClr val="00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Morgenthau,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Hans. 1948. “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Political Science of E. H. </a:t>
            </a:r>
            <a:r>
              <a:rPr lang="en-GB" sz="2000" dirty="0" err="1" smtClean="0">
                <a:solidFill>
                  <a:srgbClr val="000000"/>
                </a:solidFill>
                <a:latin typeface="+mj-lt"/>
              </a:rPr>
              <a:t>Carr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kern="0" dirty="0" smtClean="0">
                <a:latin typeface="+mj-lt"/>
              </a:rPr>
              <a:t>Nye</a:t>
            </a:r>
            <a:r>
              <a:rPr lang="en-US" sz="2000" kern="0" dirty="0">
                <a:latin typeface="+mj-lt"/>
              </a:rPr>
              <a:t>, </a:t>
            </a:r>
            <a:r>
              <a:rPr lang="en-US" sz="2000" kern="0" dirty="0" smtClean="0">
                <a:solidFill>
                  <a:prstClr val="black"/>
                </a:solidFill>
                <a:latin typeface="+mj-lt"/>
              </a:rPr>
              <a:t>Joseph. 2004. </a:t>
            </a:r>
            <a:r>
              <a:rPr lang="en-US" sz="2000" i="1" kern="0" dirty="0" smtClean="0">
                <a:solidFill>
                  <a:srgbClr val="111111"/>
                </a:solidFill>
                <a:latin typeface="+mj-lt"/>
              </a:rPr>
              <a:t>Soft </a:t>
            </a:r>
            <a:r>
              <a:rPr lang="en-US" sz="2000" i="1" kern="0" dirty="0">
                <a:solidFill>
                  <a:srgbClr val="111111"/>
                </a:solidFill>
                <a:latin typeface="+mj-lt"/>
              </a:rPr>
              <a:t>Power: The Means to Success in World </a:t>
            </a:r>
            <a:r>
              <a:rPr lang="en-US" sz="2000" i="1" kern="0" dirty="0" smtClean="0">
                <a:solidFill>
                  <a:srgbClr val="111111"/>
                </a:solidFill>
                <a:latin typeface="+mj-lt"/>
              </a:rPr>
              <a:t>Politics</a:t>
            </a:r>
            <a:r>
              <a:rPr lang="en-US" sz="2000" kern="0" dirty="0" smtClean="0">
                <a:solidFill>
                  <a:srgbClr val="111111"/>
                </a:solidFill>
                <a:latin typeface="+mj-lt"/>
              </a:rPr>
              <a:t>.</a:t>
            </a:r>
            <a:r>
              <a:rPr lang="en-US" sz="2000" kern="0" dirty="0">
                <a:solidFill>
                  <a:srgbClr val="111111"/>
                </a:solidFill>
                <a:latin typeface="+mj-lt"/>
              </a:rPr>
              <a:t> </a:t>
            </a:r>
            <a:r>
              <a:rPr lang="en-US" sz="2000" kern="0" dirty="0" smtClean="0">
                <a:solidFill>
                  <a:srgbClr val="111111"/>
                </a:solidFill>
                <a:latin typeface="+mj-lt"/>
              </a:rPr>
              <a:t>Chapter 1</a:t>
            </a:r>
            <a:r>
              <a:rPr lang="en-US" sz="2000" kern="0" dirty="0">
                <a:solidFill>
                  <a:srgbClr val="111111"/>
                </a:solidFill>
                <a:latin typeface="+mj-lt"/>
              </a:rPr>
              <a:t>.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Posen, Barry and Andrew Rose. 1997. "Competing Visions for U.S. Grand Strategy.”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Strachan, Hew. 2019. “</a:t>
            </a:r>
            <a:r>
              <a:rPr lang="en-GB" sz="2000" dirty="0">
                <a:latin typeface="+mj-lt"/>
              </a:rPr>
              <a:t>Strategy in theory; strategy in </a:t>
            </a:r>
            <a:r>
              <a:rPr lang="en-GB" sz="2000" dirty="0" smtClean="0">
                <a:latin typeface="+mj-lt"/>
              </a:rPr>
              <a:t>practice.</a:t>
            </a:r>
            <a:r>
              <a:rPr lang="en-US" sz="2000" dirty="0" smtClean="0">
                <a:latin typeface="+mj-lt"/>
              </a:rPr>
              <a:t>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dirty="0" err="1">
                <a:latin typeface="+mj-lt"/>
                <a:ea typeface="Times New Roman" panose="02020603050405020304" pitchFamily="18" charset="0"/>
              </a:rPr>
              <a:t>Wolfers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</a:rPr>
              <a:t>Arnold. 1952. 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"National Security as an Ambiguous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</a:rPr>
              <a:t>Symbol.”</a:t>
            </a:r>
            <a:endParaRPr lang="en-GB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GB" sz="2000" dirty="0" err="1" smtClean="0">
                <a:solidFill>
                  <a:prstClr val="black"/>
                </a:solidFill>
                <a:latin typeface="+mj-lt"/>
              </a:rPr>
              <a:t>Yingaling</a:t>
            </a:r>
            <a:r>
              <a:rPr lang="en-GB" sz="2000" dirty="0" smtClean="0">
                <a:solidFill>
                  <a:prstClr val="black"/>
                </a:solidFill>
                <a:latin typeface="+mj-lt"/>
              </a:rPr>
              <a:t>, Paul. 2010. </a:t>
            </a: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“Critical Thinking and its Discontents.”</a:t>
            </a:r>
            <a:endParaRPr lang="en-GB" sz="2000" dirty="0" smtClean="0">
              <a:latin typeface="+mj-lt"/>
            </a:endParaRPr>
          </a:p>
          <a:p>
            <a:pPr algn="r" rtl="1"/>
            <a:r>
              <a:rPr lang="he-IL" sz="2000" dirty="0" smtClean="0">
                <a:latin typeface="+mj-lt"/>
              </a:rPr>
              <a:t>הכהן, גרשון. 2014. </a:t>
            </a:r>
            <a:r>
              <a:rPr lang="he-IL" sz="2000" i="1" dirty="0" smtClean="0">
                <a:latin typeface="+mj-lt"/>
              </a:rPr>
              <a:t>מה לאומי בביטחון הלאומי? </a:t>
            </a:r>
            <a:r>
              <a:rPr lang="he-IL" sz="2000" dirty="0" smtClean="0">
                <a:latin typeface="+mj-lt"/>
              </a:rPr>
              <a:t>בן שמן: האוניברסיטה המשודרת ומשרד הביטחון. </a:t>
            </a:r>
          </a:p>
          <a:p>
            <a:pPr algn="r" rtl="1"/>
            <a:r>
              <a:rPr lang="he-IL" sz="2000" dirty="0" smtClean="0">
                <a:latin typeface="+mj-lt"/>
              </a:rPr>
              <a:t>חפץ, </a:t>
            </a:r>
            <a:r>
              <a:rPr lang="he-IL" sz="2000" dirty="0" err="1" smtClean="0">
                <a:latin typeface="+mj-lt"/>
              </a:rPr>
              <a:t>רונלד</a:t>
            </a:r>
            <a:r>
              <a:rPr lang="he-IL" sz="2000" dirty="0" smtClean="0">
                <a:latin typeface="+mj-lt"/>
              </a:rPr>
              <a:t> ומרטי </a:t>
            </a:r>
            <a:r>
              <a:rPr lang="he-IL" sz="2000" dirty="0" err="1" smtClean="0">
                <a:latin typeface="+mj-lt"/>
              </a:rPr>
              <a:t>לינסקי</a:t>
            </a:r>
            <a:r>
              <a:rPr lang="he-IL" sz="2000" dirty="0" smtClean="0">
                <a:latin typeface="+mj-lt"/>
              </a:rPr>
              <a:t>. 2007. </a:t>
            </a:r>
            <a:r>
              <a:rPr lang="he-IL" sz="2000" i="1" dirty="0" smtClean="0">
                <a:latin typeface="+mj-lt"/>
              </a:rPr>
              <a:t>מנהיגות במבחן</a:t>
            </a:r>
            <a:r>
              <a:rPr lang="he-IL" sz="2000" dirty="0" smtClean="0">
                <a:latin typeface="+mj-lt"/>
              </a:rPr>
              <a:t>. תל אביב: ידיעות אחרונות. </a:t>
            </a:r>
          </a:p>
          <a:p>
            <a:pPr algn="r" rtl="1"/>
            <a:r>
              <a:rPr lang="he-IL" sz="2000" dirty="0" err="1" smtClean="0">
                <a:latin typeface="+mj-lt"/>
              </a:rPr>
              <a:t>מינסברג</a:t>
            </a:r>
            <a:r>
              <a:rPr lang="he-IL" sz="2000" dirty="0" smtClean="0">
                <a:latin typeface="+mj-lt"/>
              </a:rPr>
              <a:t>, הנרי, ברוס </a:t>
            </a:r>
            <a:r>
              <a:rPr lang="he-IL" sz="2000" dirty="0" err="1" smtClean="0">
                <a:latin typeface="+mj-lt"/>
              </a:rPr>
              <a:t>אלסטראנד</a:t>
            </a:r>
            <a:r>
              <a:rPr lang="he-IL" sz="2000" dirty="0" smtClean="0">
                <a:latin typeface="+mj-lt"/>
              </a:rPr>
              <a:t> וג'וזף </a:t>
            </a:r>
            <a:r>
              <a:rPr lang="he-IL" sz="2000" dirty="0" err="1" smtClean="0">
                <a:latin typeface="+mj-lt"/>
              </a:rPr>
              <a:t>לאמפל</a:t>
            </a:r>
            <a:r>
              <a:rPr lang="he-IL" sz="2000" dirty="0" smtClean="0">
                <a:latin typeface="+mj-lt"/>
              </a:rPr>
              <a:t>. 2006. </a:t>
            </a:r>
            <a:r>
              <a:rPr lang="he-IL" sz="2000" i="1" dirty="0" smtClean="0">
                <a:latin typeface="+mj-lt"/>
              </a:rPr>
              <a:t>ספארי אסטרטגיות</a:t>
            </a:r>
            <a:r>
              <a:rPr lang="he-IL" sz="2000" dirty="0" smtClean="0">
                <a:latin typeface="+mj-lt"/>
              </a:rPr>
              <a:t>. תל אביב: פקר הוצאה לאור בע"מ וידיעות אחרונות. </a:t>
            </a:r>
          </a:p>
          <a:p>
            <a:pPr algn="r" rtl="1"/>
            <a:r>
              <a:rPr lang="he-IL" sz="2000" dirty="0" err="1" smtClean="0">
                <a:latin typeface="+mj-lt"/>
              </a:rPr>
              <a:t>עמידרור</a:t>
            </a:r>
            <a:r>
              <a:rPr lang="he-IL" sz="2000" dirty="0" smtClean="0">
                <a:latin typeface="+mj-lt"/>
              </a:rPr>
              <a:t> יעקב. 2002. </a:t>
            </a:r>
            <a:r>
              <a:rPr lang="he-IL" sz="2000" i="1" dirty="0" smtClean="0">
                <a:latin typeface="+mj-lt"/>
              </a:rPr>
              <a:t>מבוא לביטחון לאומי</a:t>
            </a:r>
            <a:r>
              <a:rPr lang="he-IL" sz="2000" dirty="0" smtClean="0">
                <a:latin typeface="+mj-lt"/>
              </a:rPr>
              <a:t>. תל אביב: האוניברסיטה המשודרת. </a:t>
            </a:r>
          </a:p>
          <a:p>
            <a:pPr algn="r" rtl="1"/>
            <a:r>
              <a:rPr lang="he-IL" sz="2000" dirty="0" smtClean="0">
                <a:latin typeface="+mj-lt"/>
              </a:rPr>
              <a:t>סמית, רופרט. 2013. </a:t>
            </a:r>
            <a:r>
              <a:rPr lang="he-IL" sz="2000" i="1" dirty="0" smtClean="0">
                <a:latin typeface="+mj-lt"/>
              </a:rPr>
              <a:t>התועלת שבכוח</a:t>
            </a:r>
            <a:r>
              <a:rPr lang="he-IL" sz="2000" dirty="0" smtClean="0">
                <a:latin typeface="+mj-lt"/>
              </a:rPr>
              <a:t>. תל אביב: הוצאת מערכות. </a:t>
            </a:r>
          </a:p>
          <a:p>
            <a:pPr algn="r" rtl="1"/>
            <a:r>
              <a:rPr lang="he-IL" sz="2000" dirty="0">
                <a:latin typeface="+mj-lt"/>
                <a:ea typeface="Times New Roman" panose="02020603050405020304" pitchFamily="18" charset="0"/>
              </a:rPr>
              <a:t>שילינג, </a:t>
            </a:r>
            <a:r>
              <a:rPr lang="he-IL" sz="2000" dirty="0" smtClean="0">
                <a:latin typeface="+mj-lt"/>
                <a:ea typeface="Times New Roman" panose="02020603050405020304" pitchFamily="18" charset="0"/>
              </a:rPr>
              <a:t>תומאס. 1978. </a:t>
            </a:r>
            <a:r>
              <a:rPr lang="he-IL" sz="2000" dirty="0">
                <a:latin typeface="+mj-lt"/>
                <a:ea typeface="Times New Roman" panose="02020603050405020304" pitchFamily="18" charset="0"/>
              </a:rPr>
              <a:t>"הדיפלומטיה של האלימות</a:t>
            </a:r>
            <a:r>
              <a:rPr lang="he-IL" sz="2000" dirty="0" smtClean="0">
                <a:latin typeface="+mj-lt"/>
                <a:ea typeface="Times New Roman" panose="02020603050405020304" pitchFamily="18" charset="0"/>
              </a:rPr>
              <a:t>".</a:t>
            </a:r>
            <a:endParaRPr lang="he-I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89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 smtClean="0"/>
              <a:t>הכרת </a:t>
            </a:r>
            <a:r>
              <a:rPr lang="he-IL" sz="2400" dirty="0"/>
              <a:t>יסודות הביטחון </a:t>
            </a:r>
            <a:r>
              <a:rPr lang="he-IL" sz="2400" dirty="0" smtClean="0"/>
              <a:t>הלאומי </a:t>
            </a:r>
            <a:r>
              <a:rPr lang="he-IL" sz="2400" dirty="0" smtClean="0"/>
              <a:t>(להלן: </a:t>
            </a:r>
            <a:r>
              <a:rPr lang="he-IL" sz="2400" dirty="0" err="1" smtClean="0"/>
              <a:t>בטל"מ</a:t>
            </a:r>
            <a:r>
              <a:rPr lang="he-IL" sz="2400" dirty="0" smtClean="0"/>
              <a:t>) ויחסי-הגומלין </a:t>
            </a:r>
            <a:r>
              <a:rPr lang="he-IL" sz="2400" dirty="0" smtClean="0"/>
              <a:t>ביניהם</a:t>
            </a:r>
            <a:endParaRPr lang="he-IL" sz="2400" dirty="0"/>
          </a:p>
          <a:p>
            <a:pPr algn="r" rtl="1"/>
            <a:r>
              <a:rPr lang="he-IL" sz="2400" dirty="0"/>
              <a:t>הכרת </a:t>
            </a:r>
            <a:r>
              <a:rPr lang="he-IL" sz="2400" dirty="0" smtClean="0"/>
              <a:t>מושגי יסוד </a:t>
            </a:r>
            <a:r>
              <a:rPr lang="he-IL" sz="2400" dirty="0" err="1" smtClean="0"/>
              <a:t>בבטל"מ</a:t>
            </a:r>
            <a:endParaRPr lang="he-IL" sz="2400" dirty="0" smtClean="0"/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טיפוח חשיבה ביקורתית על </a:t>
            </a:r>
            <a:r>
              <a:rPr lang="he-IL" sz="2400" dirty="0" err="1" smtClean="0">
                <a:solidFill>
                  <a:prstClr val="black"/>
                </a:solidFill>
              </a:rPr>
              <a:t>בטל"מ</a:t>
            </a:r>
            <a:endParaRPr lang="he-IL" sz="2400" dirty="0">
              <a:solidFill>
                <a:prstClr val="black"/>
              </a:solidFill>
            </a:endParaRPr>
          </a:p>
          <a:p>
            <a:pPr marL="0" indent="0" algn="r" rtl="1">
              <a:buNone/>
            </a:pPr>
            <a:r>
              <a:rPr lang="he-IL" sz="2000" u="sng" dirty="0" smtClean="0"/>
              <a:t>מטרות לצרכי </a:t>
            </a:r>
            <a:r>
              <a:rPr lang="he-IL" sz="2000" u="sng" dirty="0" err="1" smtClean="0"/>
              <a:t>המב"ל</a:t>
            </a:r>
            <a:r>
              <a:rPr lang="he-IL" sz="2000" u="sng" dirty="0" smtClean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</a:t>
            </a:r>
            <a:r>
              <a:rPr lang="he-IL" sz="2400" dirty="0" smtClean="0">
                <a:solidFill>
                  <a:prstClr val="black"/>
                </a:solidFill>
              </a:rPr>
              <a:t>שילמדו </a:t>
            </a:r>
            <a:r>
              <a:rPr lang="he-IL" sz="2400" dirty="0" err="1" smtClean="0">
                <a:solidFill>
                  <a:prstClr val="black"/>
                </a:solidFill>
              </a:rPr>
              <a:t>במב"ל</a:t>
            </a:r>
            <a:endParaRPr lang="he-IL" sz="2400" dirty="0" smtClean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עיגון סוגיות הנוגעות במיומנויות בכירים בהקשר </a:t>
            </a:r>
            <a:r>
              <a:rPr lang="he-IL" sz="2400" dirty="0" err="1" smtClean="0">
                <a:solidFill>
                  <a:prstClr val="black"/>
                </a:solidFill>
              </a:rPr>
              <a:t>בטל"מ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0821-C4B6-4642-93CA-C623E5289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ctr" rtl="1">
              <a:spcBef>
                <a:spcPts val="1000"/>
              </a:spcBef>
            </a:pPr>
            <a:r>
              <a:rPr lang="he-IL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חיוניות הקורס לבכיר</a:t>
            </a:r>
            <a:r>
              <a:rPr lang="he-IL" sz="28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28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E277F-955D-4AAC-87BF-E1512FAF3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הבנה טובה יותר של </a:t>
            </a:r>
            <a:r>
              <a:rPr lang="he-IL" dirty="0" smtClean="0">
                <a:ea typeface="Calibri" panose="020F0502020204030204" pitchFamily="34" charset="0"/>
              </a:rPr>
              <a:t>מורכבות </a:t>
            </a:r>
            <a:r>
              <a:rPr lang="he-IL" dirty="0" err="1" smtClean="0">
                <a:ea typeface="Calibri" panose="020F0502020204030204" pitchFamily="34" charset="0"/>
              </a:rPr>
              <a:t>בטל"מ</a:t>
            </a:r>
            <a:r>
              <a:rPr lang="he-IL" dirty="0" smtClean="0">
                <a:ea typeface="Calibri" panose="020F0502020204030204" pitchFamily="34" charset="0"/>
              </a:rPr>
              <a:t> </a:t>
            </a:r>
            <a:r>
              <a:rPr lang="he-IL" dirty="0" smtClean="0">
                <a:ea typeface="Calibri" panose="020F0502020204030204" pitchFamily="34" charset="0"/>
              </a:rPr>
              <a:t>לצורך מילוי התפקידים השונים</a:t>
            </a:r>
          </a:p>
          <a:p>
            <a:pPr lvl="0" algn="r" rtl="1"/>
            <a:r>
              <a:rPr lang="he-IL" dirty="0" smtClean="0">
                <a:ea typeface="Calibri" panose="020F0502020204030204" pitchFamily="34" charset="0"/>
              </a:rPr>
              <a:t>קבלת כלים לחיזוק עבודת </a:t>
            </a:r>
            <a:r>
              <a:rPr lang="he-IL" dirty="0">
                <a:ea typeface="Calibri" panose="020F0502020204030204" pitchFamily="34" charset="0"/>
              </a:rPr>
              <a:t>מטה </a:t>
            </a:r>
            <a:r>
              <a:rPr lang="he-IL" dirty="0" smtClean="0">
                <a:ea typeface="Calibri" panose="020F0502020204030204" pitchFamily="34" charset="0"/>
              </a:rPr>
              <a:t>בתפקיד הבא</a:t>
            </a:r>
            <a:endParaRPr lang="he-IL" dirty="0" smtClean="0"/>
          </a:p>
          <a:p>
            <a:pPr lvl="0" algn="r" rtl="1"/>
            <a:r>
              <a:rPr lang="he-IL" dirty="0" smtClean="0"/>
              <a:t>הכנה לקראת מילוי עתידי של תפקידי מנהיגות לאומית</a:t>
            </a:r>
            <a:endParaRPr lang="he-IL" dirty="0"/>
          </a:p>
          <a:p>
            <a:pPr marL="0" lvl="0" indent="0" algn="r" rtl="1">
              <a:buNone/>
            </a:pPr>
            <a:r>
              <a:rPr lang="he-IL" dirty="0" smtClean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endParaRPr lang="he-IL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9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 smtClean="0">
                <a:cs typeface="+mn-cs"/>
              </a:rPr>
              <a:t>ההישג הנדרש 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 smtClean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solidFill>
                  <a:srgbClr val="1F497D"/>
                </a:solidFill>
                <a:ea typeface="Calibri" panose="020F0502020204030204" pitchFamily="34" charset="0"/>
              </a:rPr>
              <a:t> </a:t>
            </a:r>
            <a:r>
              <a:rPr lang="he-IL" dirty="0" smtClean="0">
                <a:ea typeface="Calibri" panose="020F0502020204030204" pitchFamily="34" charset="0"/>
              </a:rPr>
              <a:t>להבין מהו </a:t>
            </a:r>
            <a:r>
              <a:rPr lang="he-IL" dirty="0" err="1" smtClean="0">
                <a:ea typeface="Calibri" panose="020F0502020204030204" pitchFamily="34" charset="0"/>
              </a:rPr>
              <a:t>בטל"מ</a:t>
            </a:r>
            <a:r>
              <a:rPr lang="he-IL" dirty="0" smtClean="0">
                <a:ea typeface="Calibri" panose="020F0502020204030204" pitchFamily="34" charset="0"/>
              </a:rPr>
              <a:t> ולפתח </a:t>
            </a:r>
            <a:r>
              <a:rPr lang="he-IL" dirty="0" smtClean="0">
                <a:ea typeface="Calibri" panose="020F0502020204030204" pitchFamily="34" charset="0"/>
              </a:rPr>
              <a:t>יכולת לחשוב על </a:t>
            </a:r>
            <a:r>
              <a:rPr lang="he-IL" dirty="0" smtClean="0">
                <a:ea typeface="Calibri" panose="020F0502020204030204" pitchFamily="34" charset="0"/>
              </a:rPr>
              <a:t>הנושא בצורה ביקורתית 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לעמוד על הקשר בין מיומנויות בכירים </a:t>
            </a:r>
            <a:r>
              <a:rPr lang="he-IL" dirty="0" err="1">
                <a:solidFill>
                  <a:prstClr val="black"/>
                </a:solidFill>
              </a:rPr>
              <a:t>לבטל"מ</a:t>
            </a:r>
            <a:r>
              <a:rPr lang="he-IL" dirty="0">
                <a:solidFill>
                  <a:prstClr val="black"/>
                </a:solidFill>
              </a:rPr>
              <a:t> </a:t>
            </a: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לשדרג </a:t>
            </a:r>
            <a:r>
              <a:rPr lang="he-IL" dirty="0">
                <a:ea typeface="Calibri" panose="020F0502020204030204" pitchFamily="34" charset="0"/>
              </a:rPr>
              <a:t>את </a:t>
            </a:r>
            <a:r>
              <a:rPr lang="he-IL" dirty="0" smtClean="0">
                <a:ea typeface="Calibri" panose="020F0502020204030204" pitchFamily="34" charset="0"/>
              </a:rPr>
              <a:t>איכות קבלת </a:t>
            </a:r>
            <a:r>
              <a:rPr lang="he-IL" dirty="0">
                <a:ea typeface="Calibri" panose="020F0502020204030204" pitchFamily="34" charset="0"/>
              </a:rPr>
              <a:t>ההחלטות ברמה הלאומית </a:t>
            </a:r>
            <a:r>
              <a:rPr lang="he-IL" dirty="0" smtClean="0">
                <a:ea typeface="Calibri" panose="020F0502020204030204" pitchFamily="34" charset="0"/>
              </a:rPr>
              <a:t>והארגונית </a:t>
            </a:r>
          </a:p>
          <a:p>
            <a:pPr algn="r" rtl="1"/>
            <a:r>
              <a:rPr lang="he-IL" dirty="0" smtClean="0"/>
              <a:t>לפתח את היכולת </a:t>
            </a:r>
            <a:r>
              <a:rPr lang="he-IL" dirty="0" smtClean="0"/>
              <a:t>לטיול חלק בגיבוש תפיסת </a:t>
            </a:r>
            <a:r>
              <a:rPr lang="he-IL" dirty="0" err="1" smtClean="0"/>
              <a:t>הבטל"מ</a:t>
            </a:r>
            <a:r>
              <a:rPr lang="he-IL" dirty="0" smtClean="0"/>
              <a:t> הדרושה לישראל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הרציונל הפדגוגי של הקורס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 smtClean="0"/>
              <a:t>חיזוק היכולות האנליטיות וכושר השיפוט של המשתתף </a:t>
            </a:r>
            <a:r>
              <a:rPr lang="he-IL" dirty="0" err="1" smtClean="0"/>
              <a:t>בבטל"מ</a:t>
            </a:r>
            <a:r>
              <a:rPr lang="he-IL" dirty="0" smtClean="0"/>
              <a:t> </a:t>
            </a:r>
            <a:r>
              <a:rPr lang="he-IL" dirty="0" smtClean="0"/>
              <a:t>באמצעות הכרת המערכת המושגית, ליבון יסודות </a:t>
            </a:r>
            <a:r>
              <a:rPr lang="he-IL" dirty="0" err="1" smtClean="0"/>
              <a:t>הבטל"מ</a:t>
            </a:r>
            <a:r>
              <a:rPr lang="he-IL" dirty="0" smtClean="0"/>
              <a:t>, הכרת אסטרטגיות ניהוליות, </a:t>
            </a:r>
            <a:r>
              <a:rPr lang="he-IL" dirty="0" smtClean="0"/>
              <a:t>ניתוח </a:t>
            </a:r>
            <a:r>
              <a:rPr lang="he-IL" dirty="0" smtClean="0"/>
              <a:t>מקרים </a:t>
            </a:r>
            <a:r>
              <a:rPr lang="he-IL" dirty="0" smtClean="0"/>
              <a:t>והתמודדות עם אתגרים בני-זמננו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אליפסה 15">
            <a:extLst>
              <a:ext uri="{FF2B5EF4-FFF2-40B4-BE49-F238E27FC236}">
                <a16:creationId xmlns:a16="http://schemas.microsoft.com/office/drawing/2014/main" id="{7F746604-B5A9-461A-B4F9-60BCDBA868FB}"/>
              </a:ext>
            </a:extLst>
          </p:cNvPr>
          <p:cNvSpPr/>
          <p:nvPr/>
        </p:nvSpPr>
        <p:spPr>
          <a:xfrm>
            <a:off x="4505325" y="2001321"/>
            <a:ext cx="2981687" cy="29816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ביטחון</a:t>
            </a:r>
          </a:p>
          <a:p>
            <a:pPr algn="ctr"/>
            <a:r>
              <a:rPr lang="he-IL" b="1" dirty="0">
                <a:solidFill>
                  <a:schemeClr val="tx1"/>
                </a:solidFill>
              </a:rPr>
              <a:t>לאומי</a:t>
            </a: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F376AC27-B738-4C32-B562-AC094EFC076B}"/>
              </a:ext>
            </a:extLst>
          </p:cNvPr>
          <p:cNvGrpSpPr/>
          <p:nvPr/>
        </p:nvGrpSpPr>
        <p:grpSpPr>
          <a:xfrm>
            <a:off x="6226029" y="1478141"/>
            <a:ext cx="4198186" cy="2352675"/>
            <a:chOff x="6162430" y="854335"/>
            <a:chExt cx="4198186" cy="2352675"/>
          </a:xfrm>
        </p:grpSpPr>
        <p:sp>
          <p:nvSpPr>
            <p:cNvPr id="5" name="חץ: ימינה 4">
              <a:extLst>
                <a:ext uri="{FF2B5EF4-FFF2-40B4-BE49-F238E27FC236}">
                  <a16:creationId xmlns:a16="http://schemas.microsoft.com/office/drawing/2014/main" id="{E503FBC2-ACE8-412B-834B-685BFD1E7A78}"/>
                </a:ext>
              </a:extLst>
            </p:cNvPr>
            <p:cNvSpPr/>
            <p:nvPr/>
          </p:nvSpPr>
          <p:spPr>
            <a:xfrm rot="19786161" flipH="1">
              <a:off x="6162430" y="854335"/>
              <a:ext cx="2219325" cy="2352675"/>
            </a:xfrm>
            <a:prstGeom prst="rightArrow">
              <a:avLst>
                <a:gd name="adj1" fmla="val 84009"/>
                <a:gd name="adj2" fmla="val 7360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תיבת טקסט 7">
              <a:extLst>
                <a:ext uri="{FF2B5EF4-FFF2-40B4-BE49-F238E27FC236}">
                  <a16:creationId xmlns:a16="http://schemas.microsoft.com/office/drawing/2014/main" id="{1BEC1BE3-C871-4171-B2A5-560856D064F1}"/>
                </a:ext>
              </a:extLst>
            </p:cNvPr>
            <p:cNvSpPr txBox="1"/>
            <p:nvPr/>
          </p:nvSpPr>
          <p:spPr>
            <a:xfrm>
              <a:off x="7564145" y="1396373"/>
              <a:ext cx="279647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1">
              <a:spAutoFit/>
            </a:bodyPr>
            <a:lstStyle/>
            <a:p>
              <a:r>
                <a:rPr lang="he-IL" b="1" dirty="0" smtClean="0"/>
                <a:t>מושגי יסוד </a:t>
              </a:r>
              <a:r>
                <a:rPr lang="he-IL" b="1" dirty="0" err="1" smtClean="0"/>
                <a:t>בבטל"מ</a:t>
              </a:r>
              <a:r>
                <a:rPr lang="he-IL" b="1" dirty="0" smtClean="0"/>
                <a:t>:  </a:t>
              </a:r>
            </a:p>
            <a:p>
              <a:r>
                <a:rPr lang="he-IL" dirty="0" smtClean="0"/>
                <a:t>תיאוריות יחב"ל ומדע המדינה</a:t>
              </a:r>
              <a:endParaRPr lang="he-IL" dirty="0"/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C892EB20-0483-45FF-9FC7-D65917C0F93E}"/>
              </a:ext>
            </a:extLst>
          </p:cNvPr>
          <p:cNvGrpSpPr/>
          <p:nvPr/>
        </p:nvGrpSpPr>
        <p:grpSpPr>
          <a:xfrm>
            <a:off x="1479590" y="1637350"/>
            <a:ext cx="9201498" cy="4005002"/>
            <a:chOff x="951549" y="2104300"/>
            <a:chExt cx="9201498" cy="4005002"/>
          </a:xfrm>
        </p:grpSpPr>
        <p:sp>
          <p:nvSpPr>
            <p:cNvPr id="2" name="חץ: ימינה 1">
              <a:extLst>
                <a:ext uri="{FF2B5EF4-FFF2-40B4-BE49-F238E27FC236}">
                  <a16:creationId xmlns:a16="http://schemas.microsoft.com/office/drawing/2014/main" id="{17F551B3-03FC-4048-831E-62FDB42EA18F}"/>
                </a:ext>
              </a:extLst>
            </p:cNvPr>
            <p:cNvSpPr/>
            <p:nvPr/>
          </p:nvSpPr>
          <p:spPr>
            <a:xfrm rot="1813839">
              <a:off x="3083383" y="2104300"/>
              <a:ext cx="2131810" cy="2174645"/>
            </a:xfrm>
            <a:prstGeom prst="rightArrow">
              <a:avLst>
                <a:gd name="adj1" fmla="val 84009"/>
                <a:gd name="adj2" fmla="val 7360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תיבת טקסט 6">
              <a:extLst>
                <a:ext uri="{FF2B5EF4-FFF2-40B4-BE49-F238E27FC236}">
                  <a16:creationId xmlns:a16="http://schemas.microsoft.com/office/drawing/2014/main" id="{62F47DB7-91E5-4DF5-9729-0F5C67802C5C}"/>
                </a:ext>
              </a:extLst>
            </p:cNvPr>
            <p:cNvSpPr txBox="1"/>
            <p:nvPr/>
          </p:nvSpPr>
          <p:spPr>
            <a:xfrm>
              <a:off x="951549" y="2360204"/>
              <a:ext cx="2927403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1">
              <a:spAutoFit/>
            </a:bodyPr>
            <a:lstStyle/>
            <a:p>
              <a:r>
                <a:rPr lang="he-IL" b="1" dirty="0" smtClean="0"/>
                <a:t>יסודות </a:t>
              </a:r>
              <a:r>
                <a:rPr lang="he-IL" b="1" dirty="0" err="1" smtClean="0"/>
                <a:t>הבטל"מ</a:t>
              </a:r>
              <a:r>
                <a:rPr lang="he-IL" b="1" dirty="0" smtClean="0"/>
                <a:t>:</a:t>
              </a:r>
            </a:p>
            <a:p>
              <a:r>
                <a:rPr lang="he-IL" dirty="0" smtClean="0"/>
                <a:t>מושגי יסוד </a:t>
              </a:r>
            </a:p>
            <a:p>
              <a:r>
                <a:rPr lang="he-IL" dirty="0" smtClean="0"/>
                <a:t>ותיאוריות מתחום מדעי החברה</a:t>
              </a:r>
              <a:endParaRPr lang="he-IL" dirty="0"/>
            </a:p>
          </p:txBody>
        </p:sp>
        <p:grpSp>
          <p:nvGrpSpPr>
            <p:cNvPr id="18" name="קבוצה 17">
              <a:extLst>
                <a:ext uri="{FF2B5EF4-FFF2-40B4-BE49-F238E27FC236}">
                  <a16:creationId xmlns:a16="http://schemas.microsoft.com/office/drawing/2014/main" id="{C2AEB490-9793-4A91-A899-6ABB870083C0}"/>
                </a:ext>
              </a:extLst>
            </p:cNvPr>
            <p:cNvGrpSpPr/>
            <p:nvPr/>
          </p:nvGrpSpPr>
          <p:grpSpPr>
            <a:xfrm>
              <a:off x="5697988" y="3756627"/>
              <a:ext cx="4455059" cy="2352675"/>
              <a:chOff x="5697988" y="3756627"/>
              <a:chExt cx="4455059" cy="2352675"/>
            </a:xfrm>
          </p:grpSpPr>
          <p:sp>
            <p:nvSpPr>
              <p:cNvPr id="6" name="חץ: ימינה 5">
                <a:extLst>
                  <a:ext uri="{FF2B5EF4-FFF2-40B4-BE49-F238E27FC236}">
                    <a16:creationId xmlns:a16="http://schemas.microsoft.com/office/drawing/2014/main" id="{36FF6DBA-37FB-4897-9E5C-2A90B7161EE8}"/>
                  </a:ext>
                </a:extLst>
              </p:cNvPr>
              <p:cNvSpPr/>
              <p:nvPr/>
            </p:nvSpPr>
            <p:spPr>
              <a:xfrm rot="1813839" flipH="1" flipV="1">
                <a:off x="5697988" y="3756627"/>
                <a:ext cx="2219325" cy="2352675"/>
              </a:xfrm>
              <a:prstGeom prst="rightArrow">
                <a:avLst>
                  <a:gd name="adj1" fmla="val 84009"/>
                  <a:gd name="adj2" fmla="val 7360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" name="תיבת טקסט 9">
                <a:extLst>
                  <a:ext uri="{FF2B5EF4-FFF2-40B4-BE49-F238E27FC236}">
                    <a16:creationId xmlns:a16="http://schemas.microsoft.com/office/drawing/2014/main" id="{9C3F60AB-9C89-4125-BF54-5838BF4BA3C8}"/>
                  </a:ext>
                </a:extLst>
              </p:cNvPr>
              <p:cNvSpPr txBox="1"/>
              <p:nvPr/>
            </p:nvSpPr>
            <p:spPr>
              <a:xfrm>
                <a:off x="6624127" y="4545021"/>
                <a:ext cx="3528920" cy="147732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r>
                  <a:rPr lang="he-IL" b="1" dirty="0" smtClean="0"/>
                  <a:t>תהליכי קבלת החלטות, </a:t>
                </a:r>
                <a:r>
                  <a:rPr lang="he-IL" b="1" dirty="0" smtClean="0"/>
                  <a:t>ניהול, עבודת </a:t>
                </a:r>
                <a:r>
                  <a:rPr lang="he-IL" b="1" dirty="0" smtClean="0"/>
                  <a:t>מטה </a:t>
                </a:r>
                <a:r>
                  <a:rPr lang="he-IL" b="1" dirty="0"/>
                  <a:t>ו</a:t>
                </a:r>
                <a:r>
                  <a:rPr lang="he-IL" b="1" dirty="0" smtClean="0"/>
                  <a:t>תכנון:</a:t>
                </a:r>
              </a:p>
              <a:p>
                <a:r>
                  <a:rPr lang="he-IL" dirty="0" smtClean="0"/>
                  <a:t>תיאוריות </a:t>
                </a:r>
                <a:r>
                  <a:rPr lang="he-IL" dirty="0" smtClean="0"/>
                  <a:t>ניהוליות, פסיכולוגיות </a:t>
                </a:r>
                <a:r>
                  <a:rPr lang="he-IL" dirty="0" smtClean="0"/>
                  <a:t>וסוציולוגיות על דינמיקה </a:t>
                </a:r>
                <a:r>
                  <a:rPr lang="he-IL" dirty="0" smtClean="0"/>
                  <a:t>קבוצתית, הטיה קוגניטיבית וגיבוש אסטרטגיה</a:t>
                </a:r>
                <a:endParaRPr lang="he-IL" dirty="0" smtClean="0"/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הרציונל הפדגוגי ומרכיבי הקורס</a:t>
            </a:r>
            <a:endParaRPr lang="he-IL" sz="3200" b="1" dirty="0">
              <a:cs typeface="+mn-cs"/>
            </a:endParaRPr>
          </a:p>
        </p:txBody>
      </p:sp>
      <p:sp>
        <p:nvSpPr>
          <p:cNvPr id="22" name="חץ: ימינה 1">
            <a:extLst>
              <a:ext uri="{FF2B5EF4-FFF2-40B4-BE49-F238E27FC236}">
                <a16:creationId xmlns:a16="http://schemas.microsoft.com/office/drawing/2014/main" id="{17F551B3-03FC-4048-831E-62FDB42EA18F}"/>
              </a:ext>
            </a:extLst>
          </p:cNvPr>
          <p:cNvSpPr/>
          <p:nvPr/>
        </p:nvSpPr>
        <p:spPr>
          <a:xfrm rot="19191734">
            <a:off x="3696879" y="3483540"/>
            <a:ext cx="2131810" cy="2174645"/>
          </a:xfrm>
          <a:prstGeom prst="rightArrow">
            <a:avLst>
              <a:gd name="adj1" fmla="val 84009"/>
              <a:gd name="adj2" fmla="val 7360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תיבת טקסט 6">
            <a:extLst>
              <a:ext uri="{FF2B5EF4-FFF2-40B4-BE49-F238E27FC236}">
                <a16:creationId xmlns:a16="http://schemas.microsoft.com/office/drawing/2014/main" id="{62F47DB7-91E5-4DF5-9729-0F5C67802C5C}"/>
              </a:ext>
            </a:extLst>
          </p:cNvPr>
          <p:cNvSpPr txBox="1"/>
          <p:nvPr/>
        </p:nvSpPr>
        <p:spPr>
          <a:xfrm>
            <a:off x="315807" y="4355070"/>
            <a:ext cx="4091185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b="1" dirty="0" smtClean="0"/>
              <a:t>התמודדות עם סוגיות בנות זמננו:</a:t>
            </a:r>
          </a:p>
          <a:p>
            <a:r>
              <a:rPr lang="he-IL" dirty="0" smtClean="0"/>
              <a:t>יישום התובנות התיאורטיות </a:t>
            </a:r>
          </a:p>
          <a:p>
            <a:r>
              <a:rPr lang="he-IL" dirty="0" smtClean="0"/>
              <a:t>על מקרי בוחן ואירועים וזיהוי פערי ידע ומידע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49774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990D-A0D0-4C4D-8A3C-B2E971E67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 smtClean="0">
                <a:cs typeface="+mn-cs"/>
              </a:rPr>
              <a:t>דידקטיקה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AD71-A7E4-4A49-94EE-48A6163BE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he-IL" dirty="0"/>
              <a:t>שני מרצים יחד מובילים את הקורס – איש אקדמיה ו – </a:t>
            </a:r>
            <a:r>
              <a:rPr lang="en-GB" dirty="0"/>
              <a:t>practitioner</a:t>
            </a:r>
            <a:endParaRPr lang="he-IL" dirty="0"/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המרצים </a:t>
            </a:r>
            <a:r>
              <a:rPr lang="he-IL" dirty="0"/>
              <a:t>ישתתפו יחד בכול המפגשים – יחלקו ביניהם הרצאה פרונטלית</a:t>
            </a:r>
            <a:endParaRPr lang="en-GB" dirty="0"/>
          </a:p>
          <a:p>
            <a:pPr lvl="0" algn="r" rtl="1">
              <a:lnSpc>
                <a:spcPct val="150000"/>
              </a:lnSpc>
            </a:pPr>
            <a:r>
              <a:rPr lang="he-IL" dirty="0" smtClean="0">
                <a:solidFill>
                  <a:prstClr val="black"/>
                </a:solidFill>
              </a:rPr>
              <a:t>13 </a:t>
            </a:r>
            <a:r>
              <a:rPr lang="he-IL" dirty="0">
                <a:solidFill>
                  <a:prstClr val="black"/>
                </a:solidFill>
              </a:rPr>
              <a:t>מפגשים (כל מפגש 2 משכים/סה"כ </a:t>
            </a:r>
            <a:r>
              <a:rPr lang="he-IL" dirty="0" smtClean="0">
                <a:solidFill>
                  <a:prstClr val="black"/>
                </a:solidFill>
              </a:rPr>
              <a:t>26 </a:t>
            </a:r>
            <a:r>
              <a:rPr lang="he-IL" dirty="0">
                <a:solidFill>
                  <a:prstClr val="black"/>
                </a:solidFill>
              </a:rPr>
              <a:t>משכים) (פירוט בשקף הבא)</a:t>
            </a:r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שימוש באורחים: תיאום המוזמנים למליאה (+ ייבחן שילוב של המשתתפים) </a:t>
            </a: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שימוש בניתוחי אירוע וההיבטים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העדכניים של 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מרכיבי </a:t>
            </a:r>
            <a:r>
              <a:rPr lang="he-IL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בטל"מ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עבודה </a:t>
            </a:r>
            <a:r>
              <a:rPr lang="he-IL" dirty="0"/>
              <a:t>בקבוצות </a:t>
            </a:r>
            <a:r>
              <a:rPr lang="he-IL" dirty="0" smtClean="0"/>
              <a:t>(במסגרת שלושה מפגשים, ראו בהמשך)</a:t>
            </a:r>
            <a:endParaRPr lang="he-IL" dirty="0"/>
          </a:p>
          <a:p>
            <a:pPr algn="r" rtl="1">
              <a:lnSpc>
                <a:spcPct val="150000"/>
              </a:lnSpc>
            </a:pPr>
            <a:r>
              <a:rPr lang="he-IL" dirty="0"/>
              <a:t>מטלת סיכום: </a:t>
            </a:r>
            <a:r>
              <a:rPr lang="he-IL" dirty="0" smtClean="0"/>
              <a:t>תבחן מטלה כלל עונתית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מערכי-השיעורים </a:t>
            </a:r>
            <a:br>
              <a:rPr lang="he-IL" sz="3200" b="1" dirty="0" smtClean="0">
                <a:cs typeface="+mn-cs"/>
              </a:rPr>
            </a:br>
            <a:r>
              <a:rPr lang="he-IL" sz="1800" b="1" dirty="0" smtClean="0">
                <a:cs typeface="+mn-cs"/>
              </a:rPr>
              <a:t>(</a:t>
            </a:r>
            <a:r>
              <a:rPr lang="he-IL" sz="1800" b="1" dirty="0">
                <a:cs typeface="+mn-cs"/>
              </a:rPr>
              <a:t>כל </a:t>
            </a:r>
            <a:r>
              <a:rPr lang="he-IL" sz="1800" b="1" dirty="0" smtClean="0">
                <a:cs typeface="+mn-cs"/>
              </a:rPr>
              <a:t>מערך-שיעור </a:t>
            </a:r>
            <a:r>
              <a:rPr lang="he-IL" sz="1800" b="1" dirty="0">
                <a:cs typeface="+mn-cs"/>
              </a:rPr>
              <a:t>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r" rtl="1">
              <a:buNone/>
            </a:pPr>
            <a:r>
              <a:rPr lang="he-IL" sz="3100" dirty="0" smtClean="0"/>
              <a:t>1. ביטחון לאומי – מבוא כללי ומושגי יסוד (מדינה, אינטרס לאומי, עוצמה) </a:t>
            </a:r>
          </a:p>
          <a:p>
            <a:pPr marL="0" indent="0" algn="r" rtl="1">
              <a:buNone/>
            </a:pPr>
            <a:r>
              <a:rPr lang="he-IL" sz="3100" dirty="0" smtClean="0"/>
              <a:t>2. דיסציפלינות </a:t>
            </a:r>
            <a:r>
              <a:rPr lang="he-IL" sz="3100" dirty="0"/>
              <a:t>רלבנטיות </a:t>
            </a:r>
            <a:r>
              <a:rPr lang="he-IL" sz="3100" dirty="0" smtClean="0"/>
              <a:t>ותיאוריות ביחב"ל – המחשה על המערכת הבינ"ל </a:t>
            </a:r>
          </a:p>
          <a:p>
            <a:pPr marL="0" indent="0" algn="r" rtl="1">
              <a:buNone/>
            </a:pPr>
            <a:r>
              <a:rPr lang="he-IL" sz="3100" dirty="0" smtClean="0"/>
              <a:t>3. </a:t>
            </a:r>
            <a:r>
              <a:rPr lang="he-IL" sz="3100" dirty="0" smtClean="0"/>
              <a:t>ניתוח מלחמת יום-הכיפורים – כולל עבודה מודרכת בקבוצות</a:t>
            </a:r>
            <a:endParaRPr lang="he-IL" sz="3100" dirty="0" smtClean="0"/>
          </a:p>
          <a:p>
            <a:pPr marL="0" indent="0" algn="r" rtl="1">
              <a:buNone/>
            </a:pPr>
            <a:r>
              <a:rPr lang="he-IL" b="1" dirty="0" smtClean="0"/>
              <a:t>יסודות </a:t>
            </a:r>
            <a:r>
              <a:rPr lang="he-IL" b="1" dirty="0" err="1" smtClean="0"/>
              <a:t>הבטל"מ</a:t>
            </a:r>
            <a:r>
              <a:rPr lang="he-IL" b="1" dirty="0" smtClean="0"/>
              <a:t> ומושגי יסוד</a:t>
            </a:r>
          </a:p>
          <a:p>
            <a:pPr marL="0" lvl="0" indent="0" algn="r" rtl="1">
              <a:buNone/>
            </a:pPr>
            <a:r>
              <a:rPr lang="he-IL" sz="3100" dirty="0"/>
              <a:t>4</a:t>
            </a:r>
            <a:r>
              <a:rPr lang="he-IL" sz="3100" dirty="0" smtClean="0"/>
              <a:t>. משטר (חוקה מטריאלית ופורמלית, מוסדות וממשל, לגיטימציה פנימית, הרעיון הדמוקרטי, השיטה הדמוקרטית ועוד)</a:t>
            </a:r>
          </a:p>
          <a:p>
            <a:pPr marL="0" indent="0" algn="r" rtl="1">
              <a:buNone/>
            </a:pPr>
            <a:r>
              <a:rPr lang="he-IL" sz="3100" dirty="0" smtClean="0"/>
              <a:t>5. מדינאות ודיפלומטיה (לגיטימציה חיצונית, מעמד מדיני, הסכמים בינלאומיים וכדומה)</a:t>
            </a:r>
          </a:p>
          <a:p>
            <a:pPr marL="0" indent="0" algn="r" rtl="1">
              <a:buNone/>
            </a:pPr>
            <a:r>
              <a:rPr lang="he-IL" sz="3100" dirty="0" smtClean="0"/>
              <a:t>6. חברות בנות-זמננו (חוסן לאומי, </a:t>
            </a:r>
            <a:r>
              <a:rPr lang="he-IL" sz="3100" dirty="0" smtClean="0"/>
              <a:t>שסעים ואמון)</a:t>
            </a:r>
            <a:endParaRPr lang="he-IL" sz="3100" dirty="0"/>
          </a:p>
          <a:p>
            <a:pPr marL="0" lvl="0" indent="0" algn="r" rtl="1">
              <a:buNone/>
            </a:pPr>
            <a:r>
              <a:rPr lang="he-IL" sz="3100" dirty="0" smtClean="0"/>
              <a:t>7. כלכלה פוליטית (משאבים נדירים, תכנון, שוק חופשי)</a:t>
            </a:r>
          </a:p>
          <a:p>
            <a:pPr marL="0" lvl="0" indent="0" algn="r" rtl="1">
              <a:buNone/>
            </a:pPr>
            <a:r>
              <a:rPr lang="he-IL" sz="3100" dirty="0" smtClean="0"/>
              <a:t>8. הגנה לאומית (הגנה, הכרעה</a:t>
            </a:r>
            <a:r>
              <a:rPr lang="he-IL" sz="3100" dirty="0"/>
              <a:t>, </a:t>
            </a:r>
            <a:r>
              <a:rPr lang="he-IL" sz="3100" dirty="0" smtClean="0"/>
              <a:t>התרעה </a:t>
            </a:r>
            <a:r>
              <a:rPr lang="he-IL" sz="3100" dirty="0"/>
              <a:t>ו</a:t>
            </a:r>
            <a:r>
              <a:rPr lang="he-IL" sz="3100" dirty="0" smtClean="0"/>
              <a:t>הרתעה)</a:t>
            </a:r>
          </a:p>
          <a:p>
            <a:pPr marL="0" lvl="0" indent="0" algn="r" rtl="1">
              <a:buNone/>
            </a:pPr>
            <a:r>
              <a:rPr lang="he-IL" sz="3100" dirty="0" smtClean="0"/>
              <a:t>9. הגנה לאומית – המשך (מלחמה, טרור והסלמה לא מתוכננת) – כולל עבודה מודרכת בקבוצות </a:t>
            </a:r>
            <a:endParaRPr lang="he-IL" sz="3100" dirty="0" smtClean="0"/>
          </a:p>
          <a:p>
            <a:pPr marL="0" lvl="0" indent="0" algn="r" rtl="1">
              <a:buNone/>
            </a:pPr>
            <a:r>
              <a:rPr lang="he-IL" sz="3100" dirty="0" smtClean="0"/>
              <a:t> </a:t>
            </a:r>
            <a:r>
              <a:rPr lang="he-IL" sz="3100" b="1" dirty="0" smtClean="0"/>
              <a:t>סוגיות הלכה למעשה</a:t>
            </a:r>
            <a:r>
              <a:rPr lang="he-IL" sz="3100" dirty="0" smtClean="0"/>
              <a:t> </a:t>
            </a:r>
          </a:p>
          <a:p>
            <a:pPr marL="0" lvl="0" indent="0" algn="r" rtl="1">
              <a:buNone/>
            </a:pPr>
            <a:r>
              <a:rPr lang="he-IL" sz="3100" dirty="0" smtClean="0"/>
              <a:t>10. </a:t>
            </a:r>
            <a:r>
              <a:rPr lang="en-GB" sz="3200" dirty="0"/>
              <a:t>post-truth </a:t>
            </a:r>
            <a:r>
              <a:rPr lang="he-IL" sz="3200" dirty="0"/>
              <a:t> - ידע, </a:t>
            </a:r>
            <a:r>
              <a:rPr lang="he-IL" sz="3200" dirty="0" smtClean="0"/>
              <a:t>רציונליות, מקצוענים ותהליכי קבלת החלטות </a:t>
            </a:r>
          </a:p>
          <a:p>
            <a:pPr marL="0" lvl="0" indent="0" algn="r" rtl="1">
              <a:buNone/>
            </a:pPr>
            <a:r>
              <a:rPr lang="he-IL" sz="3200" dirty="0" smtClean="0"/>
              <a:t>11. התמודדות עם מצב חירום וניצול חלון הזדמנויות </a:t>
            </a:r>
          </a:p>
          <a:p>
            <a:pPr marL="0" lvl="0" indent="0" algn="r" rtl="1">
              <a:buNone/>
            </a:pPr>
            <a:r>
              <a:rPr lang="he-IL" sz="3200" dirty="0" smtClean="0"/>
              <a:t>12</a:t>
            </a:r>
            <a:r>
              <a:rPr lang="he-IL" sz="3200" dirty="0" smtClean="0"/>
              <a:t>. מומחים מספרים איך הם עושים את זה </a:t>
            </a:r>
            <a:endParaRPr lang="he-IL" sz="3200" dirty="0"/>
          </a:p>
          <a:p>
            <a:pPr marL="0" lvl="0" indent="0" algn="r" rtl="1">
              <a:buNone/>
            </a:pPr>
            <a:r>
              <a:rPr lang="he-IL" sz="3200" dirty="0" smtClean="0"/>
              <a:t>13. ביטחון לאומי בעידן של תמורות </a:t>
            </a:r>
            <a:r>
              <a:rPr lang="he-IL" sz="3200" dirty="0" smtClean="0"/>
              <a:t>ושינויים – כולל עבודה מודרכת בקבוצות </a:t>
            </a:r>
            <a:r>
              <a:rPr lang="he-IL" sz="3200" dirty="0" smtClean="0"/>
              <a:t>על </a:t>
            </a:r>
            <a:r>
              <a:rPr lang="he-IL" sz="3200" dirty="0"/>
              <a:t>ההתמודדות עם </a:t>
            </a:r>
            <a:r>
              <a:rPr lang="he-IL" sz="3200" dirty="0" smtClean="0"/>
              <a:t>מגפת </a:t>
            </a:r>
            <a:r>
              <a:rPr lang="he-IL" sz="3200" dirty="0"/>
              <a:t>הקורונה </a:t>
            </a:r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עבודה בקבוצות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 smtClean="0"/>
              <a:t>בשיעור השלישי נמחיש גישות תיאורטיות באמצעות ניתוח </a:t>
            </a:r>
            <a:r>
              <a:rPr lang="he-IL" sz="2400" dirty="0" smtClean="0"/>
              <a:t>היבטים שונים של מלחמת </a:t>
            </a:r>
            <a:r>
              <a:rPr lang="he-IL" sz="2400" dirty="0" err="1" smtClean="0"/>
              <a:t>יוה</a:t>
            </a:r>
            <a:r>
              <a:rPr lang="he-IL" sz="2400" dirty="0" err="1" smtClean="0"/>
              <a:t>כ"פ</a:t>
            </a:r>
            <a:r>
              <a:rPr lang="he-IL" sz="2400" dirty="0" smtClean="0"/>
              <a:t> </a:t>
            </a:r>
            <a:endParaRPr lang="he-IL" sz="2400" dirty="0" smtClean="0"/>
          </a:p>
          <a:p>
            <a:pPr algn="r" rtl="1"/>
            <a:r>
              <a:rPr lang="he-IL" sz="2400" dirty="0" smtClean="0"/>
              <a:t>בשיעור </a:t>
            </a:r>
            <a:r>
              <a:rPr lang="he-IL" sz="2400" dirty="0" smtClean="0"/>
              <a:t>התשיעי </a:t>
            </a:r>
            <a:r>
              <a:rPr lang="he-IL" sz="2400" dirty="0" smtClean="0"/>
              <a:t>נבחן </a:t>
            </a:r>
            <a:r>
              <a:rPr lang="he-IL" sz="2400" dirty="0" smtClean="0"/>
              <a:t>הסלמה לא מתוכננת במגוון תחומים</a:t>
            </a:r>
            <a:r>
              <a:rPr lang="he-IL" sz="2400" dirty="0" smtClean="0"/>
              <a:t>. </a:t>
            </a:r>
          </a:p>
          <a:p>
            <a:pPr algn="r" rtl="1"/>
            <a:r>
              <a:rPr lang="he-IL" sz="2400" dirty="0" smtClean="0"/>
              <a:t>בשיעור </a:t>
            </a:r>
            <a:r>
              <a:rPr lang="he-IL" sz="2400" dirty="0" smtClean="0"/>
              <a:t>האחרון נדון בקבוצות על </a:t>
            </a:r>
            <a:r>
              <a:rPr lang="he-IL" sz="2400" dirty="0" smtClean="0"/>
              <a:t>ההתמודדות עם מגפ</a:t>
            </a:r>
            <a:r>
              <a:rPr lang="he-IL" sz="2400" dirty="0" smtClean="0"/>
              <a:t>ת הקורונה ונברר באמצעותה באיזו מידה הקורס מסייע להתמודד עם סוגיות אסטרטגיות </a:t>
            </a:r>
            <a:endParaRPr lang="he-I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1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909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Times New Roman</vt:lpstr>
      <vt:lpstr>ערכת נושא Office</vt:lpstr>
      <vt:lpstr>Office Theme</vt:lpstr>
      <vt:lpstr>1_Office Theme</vt:lpstr>
      <vt:lpstr>ביטחון לאומי:  יסודות ומושגים</vt:lpstr>
      <vt:lpstr>מטרות הקורס</vt:lpstr>
      <vt:lpstr>חיוניות הקורס לבכיר </vt:lpstr>
      <vt:lpstr>ההישג הנדרש למשתתף בתם הקורס </vt:lpstr>
      <vt:lpstr>הרציונל הפדגוגי של הקורס</vt:lpstr>
      <vt:lpstr>הרציונל הפדגוגי ומרכיבי הקורס</vt:lpstr>
      <vt:lpstr>דידקטיקה</vt:lpstr>
      <vt:lpstr>מערכי-השיעורים  (כל מערך-שיעור שני משכים) </vt:lpstr>
      <vt:lpstr>עבודה בקבוצות</vt:lpstr>
      <vt:lpstr>אורחים - דוגמה</vt:lpstr>
      <vt:lpstr>רשימת קריאה - ראשוני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DNavot-157872</cp:lastModifiedBy>
  <cp:revision>86</cp:revision>
  <dcterms:created xsi:type="dcterms:W3CDTF">2020-02-19T03:51:37Z</dcterms:created>
  <dcterms:modified xsi:type="dcterms:W3CDTF">2020-03-30T17:06:18Z</dcterms:modified>
</cp:coreProperties>
</file>