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27" r:id="rId5"/>
    <p:sldId id="328" r:id="rId6"/>
    <p:sldId id="329" r:id="rId7"/>
    <p:sldId id="330" r:id="rId8"/>
    <p:sldId id="346" r:id="rId9"/>
    <p:sldId id="345" r:id="rId10"/>
    <p:sldId id="331" r:id="rId11"/>
    <p:sldId id="333" r:id="rId12"/>
    <p:sldId id="348" r:id="rId13"/>
    <p:sldId id="344" r:id="rId1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D7D31"/>
    <a:srgbClr val="A5A5A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794DA665-3660-46F4-9DE9-6719EC0556BC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Technology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3C8724A-85B5-41FF-A8F9-AC9BC59B275C}" type="parTrans" cxnId="{046A0FDC-A18F-4547-8373-F8BC8DD1930D}">
      <dgm:prSet/>
      <dgm:spPr/>
      <dgm:t>
        <a:bodyPr/>
        <a:lstStyle/>
        <a:p>
          <a:endParaRPr lang="en-US"/>
        </a:p>
      </dgm:t>
    </dgm:pt>
    <dgm:pt modelId="{673B0C97-603F-4F2A-8205-99A8DE64D1D4}" type="sibTrans" cxnId="{046A0FDC-A18F-4547-8373-F8BC8DD1930D}">
      <dgm:prSet/>
      <dgm:spPr/>
      <dgm:t>
        <a:bodyPr/>
        <a:lstStyle/>
        <a:p>
          <a:endParaRPr lang="en-US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endParaRPr lang="en-US"/>
        </a:p>
      </dgm:t>
    </dgm:pt>
    <dgm:pt modelId="{880C6DB3-6422-4BC4-AEE3-21C02E07AA99}" type="pres">
      <dgm:prSet presAssocID="{53E16827-8354-486D-AF41-4AF32BB176B8}" presName="node" presStyleLbl="node1" presStyleIdx="0" presStyleCnt="5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EA8E124-B86C-407A-BDD3-4753475EA3C5}" type="pres">
      <dgm:prSet presAssocID="{41FB78FC-43E5-45AD-99DE-CC8F6F172F2F}" presName="node" presStyleLbl="node1" presStyleIdx="1" presStyleCnt="5" custScaleX="228968" custScaleY="115370" custRadScaleRad="126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BFB785C-473E-4A95-9E4F-235876897EC6}" type="pres">
      <dgm:prSet presAssocID="{794DA665-3660-46F4-9DE9-6719EC0556BC}" presName="node" presStyleLbl="node1" presStyleIdx="2" presStyleCnt="5" custScaleX="228968" custScaleY="115370" custRadScaleRad="126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1BECF3-CC21-49D3-9991-9838EF7C50D4}" type="pres">
      <dgm:prSet presAssocID="{794DA665-3660-46F4-9DE9-6719EC0556BC}" presName="dummy" presStyleCnt="0"/>
      <dgm:spPr/>
    </dgm:pt>
    <dgm:pt modelId="{FE642330-92D7-4836-85BE-3FA41EBD119D}" type="pres">
      <dgm:prSet presAssocID="{673B0C97-603F-4F2A-8205-99A8DE64D1D4}" presName="sibTrans" presStyleLbl="sibTrans2D1" presStyleIdx="2" presStyleCnt="5"/>
      <dgm:spPr/>
    </dgm:pt>
    <dgm:pt modelId="{C49C7E5C-81C3-4209-8F65-985E790DB895}" type="pres">
      <dgm:prSet presAssocID="{917E0A78-84A7-4F67-8350-F95E76365253}" presName="node" presStyleLbl="node1" presStyleIdx="3" presStyleCnt="5" custScaleX="155470" custScaleY="128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B2D1C69C-826A-42BC-9C8B-10C2CA18559B}" type="pres">
      <dgm:prSet presAssocID="{900D833B-EDC6-41A4-8E61-3EBBE94FBF8A}" presName="node" presStyleLbl="node1" presStyleIdx="4" presStyleCnt="5" custScaleX="246821" custScaleY="98452" custRadScaleRad="1321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4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6D45512B-4506-42F8-816D-A6BE54573F8A}" type="presOf" srcId="{673B0C97-603F-4F2A-8205-99A8DE64D1D4}" destId="{FE642330-92D7-4836-85BE-3FA41EBD119D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046A0FDC-A18F-4547-8373-F8BC8DD1930D}" srcId="{77787D92-44D2-4EE4-BF68-D8DA648B869E}" destId="{794DA665-3660-46F4-9DE9-6719EC0556BC}" srcOrd="2" destOrd="0" parTransId="{B3C8724A-85B5-41FF-A8F9-AC9BC59B275C}" sibTransId="{673B0C97-603F-4F2A-8205-99A8DE64D1D4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9F5C63E8-7767-4B45-9CE3-FF4940BCFB6C}" type="presOf" srcId="{794DA665-3660-46F4-9DE9-6719EC0556BC}" destId="{3BFB785C-473E-4A95-9E4F-235876897EC6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3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8528C990-C05B-4F4B-9D2E-2AC04B84C60C}" type="presParOf" srcId="{F47BBAC8-0509-483D-9C9C-6A261898BDE0}" destId="{3BFB785C-473E-4A95-9E4F-235876897EC6}" srcOrd="7" destOrd="0" presId="urn:microsoft.com/office/officeart/2005/8/layout/radial6"/>
    <dgm:cxn modelId="{AFDF8E88-5A86-443D-990D-B44BB0C37F45}" type="presParOf" srcId="{F47BBAC8-0509-483D-9C9C-6A261898BDE0}" destId="{3C1BECF3-CC21-49D3-9991-9838EF7C50D4}" srcOrd="8" destOrd="0" presId="urn:microsoft.com/office/officeart/2005/8/layout/radial6"/>
    <dgm:cxn modelId="{592005BD-0CD7-4CB5-8DC8-54682BB4A353}" type="presParOf" srcId="{F47BBAC8-0509-483D-9C9C-6A261898BDE0}" destId="{FE642330-92D7-4836-85BE-3FA41EBD119D}" srcOrd="9" destOrd="0" presId="urn:microsoft.com/office/officeart/2005/8/layout/radial6"/>
    <dgm:cxn modelId="{DC904672-38F1-4E28-95B0-46B07729AC3B}" type="presParOf" srcId="{F47BBAC8-0509-483D-9C9C-6A261898BDE0}" destId="{C49C7E5C-81C3-4209-8F65-985E790DB895}" srcOrd="10" destOrd="0" presId="urn:microsoft.com/office/officeart/2005/8/layout/radial6"/>
    <dgm:cxn modelId="{C09216E7-60C3-4503-9872-1EF0C9B168A1}" type="presParOf" srcId="{F47BBAC8-0509-483D-9C9C-6A261898BDE0}" destId="{AA4937E0-FE5F-4BDB-951F-9055ABADB302}" srcOrd="11" destOrd="0" presId="urn:microsoft.com/office/officeart/2005/8/layout/radial6"/>
    <dgm:cxn modelId="{3AA1C28A-4AEA-42EC-98DA-0194318DFD36}" type="presParOf" srcId="{F47BBAC8-0509-483D-9C9C-6A261898BDE0}" destId="{9D9AF153-83C2-4CA5-B9B2-9F30CB583B73}" srcOrd="12" destOrd="0" presId="urn:microsoft.com/office/officeart/2005/8/layout/radial6"/>
    <dgm:cxn modelId="{DB81ADA9-1F30-4CAC-B3A4-58730F10C2F9}" type="presParOf" srcId="{F47BBAC8-0509-483D-9C9C-6A261898BDE0}" destId="{B2D1C69C-826A-42BC-9C8B-10C2CA18559B}" srcOrd="13" destOrd="0" presId="urn:microsoft.com/office/officeart/2005/8/layout/radial6"/>
    <dgm:cxn modelId="{E2A9F568-9D38-4330-A1EA-3A19DE7AC031}" type="presParOf" srcId="{F47BBAC8-0509-483D-9C9C-6A261898BDE0}" destId="{5BB1509D-711F-48EB-9EE7-F1C3996DE94A}" srcOrd="14" destOrd="0" presId="urn:microsoft.com/office/officeart/2005/8/layout/radial6"/>
    <dgm:cxn modelId="{2A7D5AE3-D219-416C-BA30-4E930C0CE4C9}" type="presParOf" srcId="{F47BBAC8-0509-483D-9C9C-6A261898BDE0}" destId="{AA078262-C616-42E9-9FFC-62F2A0F6229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160941" y="374347"/>
          <a:ext cx="2991800" cy="2991800"/>
        </a:xfrm>
        <a:prstGeom prst="blockArc">
          <a:avLst>
            <a:gd name="adj1" fmla="val 12040519"/>
            <a:gd name="adj2" fmla="val 17346963"/>
            <a:gd name="adj3" fmla="val 4635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03934" y="241536"/>
          <a:ext cx="2991800" cy="2991800"/>
        </a:xfrm>
        <a:prstGeom prst="blockArc">
          <a:avLst>
            <a:gd name="adj1" fmla="val 6434664"/>
            <a:gd name="adj2" fmla="val 11711977"/>
            <a:gd name="adj3" fmla="val 4635"/>
          </a:avLst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42330-92D7-4836-85BE-3FA41EBD119D}">
      <dsp:nvSpPr>
        <dsp:cNvPr id="0" name=""/>
        <dsp:cNvSpPr/>
      </dsp:nvSpPr>
      <dsp:spPr>
        <a:xfrm>
          <a:off x="1743529" y="546714"/>
          <a:ext cx="2991800" cy="2991800"/>
        </a:xfrm>
        <a:prstGeom prst="blockArc">
          <a:avLst>
            <a:gd name="adj1" fmla="val 2895733"/>
            <a:gd name="adj2" fmla="val 7904267"/>
            <a:gd name="adj3" fmla="val 4635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06447" y="359861"/>
          <a:ext cx="2991800" cy="2991800"/>
        </a:xfrm>
        <a:prstGeom prst="blockArc">
          <a:avLst>
            <a:gd name="adj1" fmla="val 20458761"/>
            <a:gd name="adj2" fmla="val 3656130"/>
            <a:gd name="adj3" fmla="val 4635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22405" y="403854"/>
          <a:ext cx="2991800" cy="2991800"/>
        </a:xfrm>
        <a:prstGeom prst="blockArc">
          <a:avLst>
            <a:gd name="adj1" fmla="val 15288447"/>
            <a:gd name="adj2" fmla="val 20348657"/>
            <a:gd name="adj3" fmla="val 463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355" y="1229777"/>
          <a:ext cx="1548380" cy="14420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78110" y="1440967"/>
        <a:ext cx="1094870" cy="1019713"/>
      </dsp:txXfrm>
    </dsp:sp>
    <dsp:sp modelId="{880C6DB3-6422-4BC4-AEE3-21C02E07AA99}">
      <dsp:nvSpPr>
        <dsp:cNvPr id="0" name=""/>
        <dsp:cNvSpPr/>
      </dsp:nvSpPr>
      <dsp:spPr>
        <a:xfrm>
          <a:off x="2324601" y="-117565"/>
          <a:ext cx="1621538" cy="12143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2070" y="60267"/>
        <a:ext cx="1146600" cy="858650"/>
      </dsp:txXfrm>
    </dsp:sp>
    <dsp:sp modelId="{0EA8E124-B86C-407A-BDD3-4753475EA3C5}">
      <dsp:nvSpPr>
        <dsp:cNvPr id="0" name=""/>
        <dsp:cNvSpPr/>
      </dsp:nvSpPr>
      <dsp:spPr>
        <a:xfrm>
          <a:off x="3781317" y="824026"/>
          <a:ext cx="2204962" cy="1111013"/>
        </a:xfrm>
        <a:prstGeom prst="ellips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04226" y="986730"/>
        <a:ext cx="1559144" cy="785605"/>
      </dsp:txXfrm>
    </dsp:sp>
    <dsp:sp modelId="{3BFB785C-473E-4A95-9E4F-235876897EC6}">
      <dsp:nvSpPr>
        <dsp:cNvPr id="0" name=""/>
        <dsp:cNvSpPr/>
      </dsp:nvSpPr>
      <dsp:spPr>
        <a:xfrm>
          <a:off x="3109724" y="2577478"/>
          <a:ext cx="2204962" cy="1111013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Technology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432633" y="2740182"/>
        <a:ext cx="1559144" cy="785605"/>
      </dsp:txXfrm>
    </dsp:sp>
    <dsp:sp modelId="{C49C7E5C-81C3-4209-8F65-985E790DB895}">
      <dsp:nvSpPr>
        <dsp:cNvPr id="0" name=""/>
        <dsp:cNvSpPr/>
      </dsp:nvSpPr>
      <dsp:spPr>
        <a:xfrm>
          <a:off x="1518066" y="2514113"/>
          <a:ext cx="1497176" cy="1237744"/>
        </a:xfrm>
        <a:prstGeom prst="ellips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737322" y="2695376"/>
        <a:ext cx="1058664" cy="875218"/>
      </dsp:txXfrm>
    </dsp:sp>
    <dsp:sp modelId="{B2D1C69C-826A-42BC-9C8B-10C2CA18559B}">
      <dsp:nvSpPr>
        <dsp:cNvPr id="0" name=""/>
        <dsp:cNvSpPr/>
      </dsp:nvSpPr>
      <dsp:spPr>
        <a:xfrm>
          <a:off x="101275" y="880280"/>
          <a:ext cx="2376887" cy="948093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9362" y="1019125"/>
        <a:ext cx="1680713" cy="670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24F79-A0AE-4951-AA6F-8CA61FEC6D32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10-BC6D-49B9-8089-AADA97EEF3FA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5AD8-9F2B-465F-967F-7B47BB14ADED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8C67-0D8D-4E96-8684-04873138D750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E60F-113F-43D7-86E8-74CAF77A9E75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17B-7A1F-4345-BB89-68C70C73D0CB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D8FC-95A4-4DF5-B8C1-B10723D3515D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77450-15D7-4999-84D5-5A3A5361F5E4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2B2-C6FB-4E43-B5AF-AFE38C412E25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7C0C-B33C-45CC-83FD-2A60130E54C6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C72D-7056-4A3D-9122-3C244121A1EC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8F6C-BD0E-4A0E-AED3-D5E2ADA064B0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968024" y="5311659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2020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92" y="4821615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1030396"/>
            <a:ext cx="9637776" cy="981873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 in the Shadow of Covid-19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e-I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049530" y="2053736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Personal responsibility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Rules for Online Learning (Tardiness, Cameras, Recording)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Parallel plan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Overseas tours</a:t>
            </a: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57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Who We Are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23653" y="184414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he-IL" dirty="0">
                <a:latin typeface="Levenim MT" pitchFamily="2" charset="-79"/>
                <a:cs typeface="Levenim MT" pitchFamily="2" charset="-79"/>
              </a:rPr>
              <a:t>  The Israel National Defense College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(INDC) is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the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highest national institution,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which trains senior personnel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from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the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IDF,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government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agencies, and other security organizations,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for senior command and management positions.</a:t>
            </a: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					Israeli Government Decision, 23 May,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0404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Academic Year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4" y="2064325"/>
            <a:ext cx="974597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security</a:t>
            </a:r>
            <a:endParaRPr lang="en-US" altLang="he-IL" sz="2400" dirty="0"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dimensions</a:t>
            </a:r>
            <a:endParaRPr lang="en-US" altLang="he-IL" sz="2400" dirty="0"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that </a:t>
            </a: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are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suited </a:t>
            </a: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for senior officials’ dealing with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national security challenges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1" y="50101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4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381992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175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Graduation Certificates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4" y="2064325"/>
            <a:ext cx="974597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8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INDC graduation diploma</a:t>
            </a: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800" dirty="0" smtClean="0">
                <a:solidFill>
                  <a:srgbClr val="514843"/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Non research Master of Arts (M.A.) in Political Science from the University of Haifa</a:t>
            </a:r>
            <a:endParaRPr lang="he-IL" altLang="he-IL" sz="28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1" y="50101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72" y="848354"/>
            <a:ext cx="10707055" cy="1120588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Integration of International Fellows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280" y="1655350"/>
            <a:ext cx="10133438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Foreign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, </a:t>
            </a:r>
            <a:r>
              <a:rPr lang="en-US" sz="23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senior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military officers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have been integrated in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the INDC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since the 34th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class (2005-2006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)</a:t>
            </a:r>
            <a:endParaRPr lang="en-US" sz="2300" dirty="0"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The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purpose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of integrating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international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officers:</a:t>
            </a:r>
          </a:p>
          <a:p>
            <a:pPr marL="1085850" lvl="1" indent="-342900" algn="l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Israeli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participants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to different </a:t>
            </a:r>
            <a:r>
              <a:rPr lang="en-US" sz="23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perspectives, and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to the way Israel is </a:t>
            </a:r>
            <a:r>
              <a:rPr lang="en-US" sz="23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perceived</a:t>
            </a:r>
            <a:endParaRPr lang="en-US" altLang="he-IL" sz="2300" dirty="0"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1085850" lvl="1" indent="-342900" algn="l" rtl="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international fellows to Israeli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perspective on national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security </a:t>
            </a:r>
            <a:r>
              <a:rPr lang="en-US" sz="23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issues,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which will potentially </a:t>
            </a:r>
            <a:r>
              <a:rPr lang="en-US" sz="23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contribute </a:t>
            </a:r>
            <a:r>
              <a:rPr lang="en-US" sz="23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to their home </a:t>
            </a:r>
            <a:r>
              <a:rPr lang="en-US" sz="23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countries</a:t>
            </a:r>
            <a:endParaRPr lang="he-IL" altLang="he-IL" sz="2300" dirty="0"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7772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7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תרשים 21">
            <a:extLst>
              <a:ext uri="{FF2B5EF4-FFF2-40B4-BE49-F238E27FC236}">
                <a16:creationId xmlns:a16="http://schemas.microsoft.com/office/drawing/2014/main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42836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תרשים" r:id="rId3" imgW="6200775" imgH="3648253" progId="">
                  <p:embed/>
                </p:oleObj>
              </mc:Choice>
              <mc:Fallback>
                <p:oleObj name="תרשים" r:id="rId3" imgW="6200775" imgH="3648253" progId="">
                  <p:embed/>
                  <p:pic>
                    <p:nvPicPr>
                      <p:cNvPr id="0" name="Picture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879" y="2144463"/>
                        <a:ext cx="6358761" cy="3638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19497" y="528021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Military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9706" y="5192718"/>
            <a:ext cx="15000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Security Organizations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8986" y="5289427"/>
            <a:ext cx="19610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Civil Organizations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8271078" y="5285051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Internationals</a:t>
            </a:r>
            <a:endParaRPr lang="he-IL" dirty="0"/>
          </a:p>
        </p:txBody>
      </p:sp>
      <p:pic>
        <p:nvPicPr>
          <p:cNvPr id="18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21362" y="5362855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92908" y="2722315"/>
            <a:ext cx="53264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6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 rot="21304251">
            <a:off x="4773122" y="3568567"/>
            <a:ext cx="439103" cy="369332"/>
          </a:xfrm>
          <a:prstGeom prst="rect">
            <a:avLst/>
          </a:prstGeom>
          <a:solidFill>
            <a:srgbClr val="A5A5A5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8  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5701553" y="4528383"/>
            <a:ext cx="357433" cy="369332"/>
          </a:xfrm>
          <a:prstGeom prst="rect">
            <a:avLst/>
          </a:prstGeom>
          <a:solidFill>
            <a:srgbClr val="ED7D31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7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6391753" y="3160346"/>
            <a:ext cx="632065" cy="369332"/>
          </a:xfrm>
          <a:prstGeom prst="rect">
            <a:avLst/>
          </a:prstGeom>
          <a:solidFill>
            <a:srgbClr val="5B9BD5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22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Year’s Structure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92122" y="1877339"/>
            <a:ext cx="9467021" cy="40205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4 Seasons: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Academic courses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 in Israel and abroad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Visits in relevant organizations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Exercises,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simulation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and role-playing, seminars, conferences, workshops, meetings with senior officials, Commandant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sessions</a:t>
            </a:r>
            <a:endParaRPr lang="en-US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yearly breaks, holidays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Social events</a:t>
            </a:r>
          </a:p>
          <a:p>
            <a:pPr algn="l" rtl="0">
              <a:lnSpc>
                <a:spcPct val="150000"/>
              </a:lnSpc>
            </a:pP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Structure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92122" y="1877339"/>
            <a:ext cx="9467021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4 Seasons:</a:t>
            </a:r>
          </a:p>
          <a:p>
            <a:pPr lvl="1" algn="l" rtl="0">
              <a:lnSpc>
                <a:spcPct val="150000"/>
              </a:lnSpc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Academic courses</a:t>
            </a:r>
          </a:p>
          <a:p>
            <a:pPr lvl="1" algn="l" rtl="0">
              <a:lnSpc>
                <a:spcPct val="150000"/>
              </a:lnSpc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Learning tours in Israel and abroad</a:t>
            </a:r>
          </a:p>
          <a:p>
            <a:pPr lvl="1" algn="l" rtl="0">
              <a:lnSpc>
                <a:spcPct val="150000"/>
              </a:lnSpc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Visits in relevant organizations</a:t>
            </a:r>
            <a:endParaRPr lang="en-US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yearly breaks, holidays</a:t>
            </a:r>
          </a:p>
          <a:p>
            <a:pPr algn="l" rtl="0">
              <a:lnSpc>
                <a:spcPct val="150000"/>
              </a:lnSpc>
            </a:pP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9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83643"/>
              </p:ext>
            </p:extLst>
          </p:nvPr>
        </p:nvGraphicFramePr>
        <p:xfrm>
          <a:off x="1371601" y="1959385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</a:t>
                      </a:r>
                      <a:r>
                        <a:rPr lang="en-US" sz="16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Learning </a:t>
                      </a:r>
                      <a:endParaRPr lang="en-US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AAAB59B80104CB16B26DA3248C953" ma:contentTypeVersion="12" ma:contentTypeDescription="Create a new document." ma:contentTypeScope="" ma:versionID="c86d64e660d868b7bd2885cdcbf88e30">
  <xsd:schema xmlns:xsd="http://www.w3.org/2001/XMLSchema" xmlns:xs="http://www.w3.org/2001/XMLSchema" xmlns:p="http://schemas.microsoft.com/office/2006/metadata/properties" xmlns:ns2="05187063-7f7a-474c-a948-eeb636a205b7" xmlns:ns3="e117b202-2014-45e8-bce2-ab03415b2dff" targetNamespace="http://schemas.microsoft.com/office/2006/metadata/properties" ma:root="true" ma:fieldsID="48cf91e1b8c47030ca59b12b43d462c1" ns2:_="" ns3:_="">
    <xsd:import namespace="05187063-7f7a-474c-a948-eeb636a205b7"/>
    <xsd:import namespace="e117b202-2014-45e8-bce2-ab03415b2d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87063-7f7a-474c-a948-eeb636a20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7b202-2014-45e8-bce2-ab03415b2d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BC765C-481E-4B0D-A68B-EF800ACB38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87063-7f7a-474c-a948-eeb636a205b7"/>
    <ds:schemaRef ds:uri="e117b202-2014-45e8-bce2-ab03415b2d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5491AB-71C7-4653-AF5F-C1902E341564}">
  <ds:schemaRefs>
    <ds:schemaRef ds:uri="http://purl.org/dc/elements/1.1/"/>
    <ds:schemaRef ds:uri="http://purl.org/dc/dcmitype/"/>
    <ds:schemaRef ds:uri="http://schemas.openxmlformats.org/package/2006/metadata/core-properties"/>
    <ds:schemaRef ds:uri="05187063-7f7a-474c-a948-eeb636a205b7"/>
    <ds:schemaRef ds:uri="http://purl.org/dc/terms/"/>
    <ds:schemaRef ds:uri="http://schemas.microsoft.com/office/infopath/2007/PartnerControls"/>
    <ds:schemaRef ds:uri="http://schemas.microsoft.com/office/2006/documentManagement/types"/>
    <ds:schemaRef ds:uri="e117b202-2014-45e8-bce2-ab03415b2df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E10CCB-789A-4355-ACB2-0B18123580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10383</TotalTime>
  <Words>365</Words>
  <Application>Microsoft Office PowerPoint</Application>
  <PresentationFormat>Widescreen</PresentationFormat>
  <Paragraphs>92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Wingdings</vt:lpstr>
      <vt:lpstr>ערכת נושא Office</vt:lpstr>
      <vt:lpstr>תרשים</vt:lpstr>
      <vt:lpstr>Israel National Defense College</vt:lpstr>
      <vt:lpstr>Who We Are</vt:lpstr>
      <vt:lpstr>Goals of the Academic Year</vt:lpstr>
      <vt:lpstr>Learning Fields in the INDC</vt:lpstr>
      <vt:lpstr>Graduation Certificates</vt:lpstr>
      <vt:lpstr>The Integration of International Fellows</vt:lpstr>
      <vt:lpstr>Class Composition</vt:lpstr>
      <vt:lpstr>The Year’s Structure</vt:lpstr>
      <vt:lpstr>(Basic) Weekly Structure</vt:lpstr>
      <vt:lpstr>Studies in the Shadow of Covid-19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283</cp:revision>
  <cp:lastPrinted>2017-08-27T15:18:28Z</cp:lastPrinted>
  <dcterms:created xsi:type="dcterms:W3CDTF">2017-08-17T05:53:13Z</dcterms:created>
  <dcterms:modified xsi:type="dcterms:W3CDTF">2020-07-30T09:01:48Z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0x0101004F4AAAB59B80104CB16B26DA3248C953</vt:lpwstr>
  </property>
</Properties>
</file>