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5"/>
  </p:notesMasterIdLst>
  <p:sldIdLst>
    <p:sldId id="257" r:id="rId2"/>
    <p:sldId id="258" r:id="rId3"/>
    <p:sldId id="259" r:id="rId4"/>
    <p:sldId id="290" r:id="rId5"/>
    <p:sldId id="304" r:id="rId6"/>
    <p:sldId id="270" r:id="rId7"/>
    <p:sldId id="267" r:id="rId8"/>
    <p:sldId id="311" r:id="rId9"/>
    <p:sldId id="261" r:id="rId10"/>
    <p:sldId id="301" r:id="rId11"/>
    <p:sldId id="271" r:id="rId12"/>
    <p:sldId id="30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en-US" dirty="0"/>
            <a:t>Thursday </a:t>
          </a:r>
          <a:r>
            <a:rPr lang="he-IL" dirty="0"/>
            <a:t>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en-US" dirty="0"/>
            <a:t>Wednesday</a:t>
          </a:r>
          <a:r>
            <a:rPr lang="he-IL" dirty="0"/>
            <a:t>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en-US" dirty="0"/>
            <a:t>Tour Overview</a:t>
          </a:r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en-US" dirty="0"/>
            <a:t>Strategic Plan</a:t>
          </a:r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pPr rtl="0"/>
          <a:r>
            <a:rPr lang="en-US" dirty="0" smtClean="0"/>
            <a:t>Regulation of Bedouin’s ownership of lands</a:t>
          </a:r>
          <a:endParaRPr lang="en-US" dirty="0"/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pPr rtl="0"/>
          <a:r>
            <a:rPr lang="en-US" dirty="0" smtClean="0"/>
            <a:t>General Director </a:t>
          </a:r>
          <a:r>
            <a:rPr lang="en-US" dirty="0"/>
            <a:t>of the Ministry </a:t>
          </a:r>
          <a:r>
            <a:rPr lang="en-US" dirty="0" smtClean="0"/>
            <a:t>for Development of </a:t>
          </a:r>
          <a:r>
            <a:rPr lang="en-US" dirty="0"/>
            <a:t>the Negev and </a:t>
          </a:r>
          <a:r>
            <a:rPr lang="en-US" dirty="0" smtClean="0"/>
            <a:t>the Galilee </a:t>
          </a:r>
          <a:endParaRPr lang="en-US" dirty="0"/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en-US" dirty="0"/>
            <a:t>Commander of the Southern Command</a:t>
          </a:r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en-US" dirty="0"/>
            <a:t>Head of Southern </a:t>
          </a:r>
          <a:r>
            <a:rPr lang="en-US" dirty="0" smtClean="0"/>
            <a:t>district, Israeli Security Agency</a:t>
          </a:r>
          <a:endParaRPr lang="en-US" dirty="0"/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78F92A8D-DF9D-49C1-A48F-C111710D23EC}">
      <dgm:prSet phldrT="[Text]"/>
      <dgm:spPr/>
      <dgm:t>
        <a:bodyPr/>
        <a:lstStyle/>
        <a:p>
          <a:r>
            <a:rPr lang="en-US" dirty="0"/>
            <a:t>Academic Overview</a:t>
          </a:r>
        </a:p>
      </dgm:t>
    </dgm:pt>
    <dgm:pt modelId="{C5E0316E-D6D0-4088-934A-9E807E0C5D1F}" type="parTrans" cxnId="{1FA89DFD-3291-4E70-9BC2-A89210780F21}">
      <dgm:prSet/>
      <dgm:spPr/>
      <dgm:t>
        <a:bodyPr/>
        <a:lstStyle/>
        <a:p>
          <a:endParaRPr lang="en-US"/>
        </a:p>
      </dgm:t>
    </dgm:pt>
    <dgm:pt modelId="{59CE45F3-8D81-4B87-AA54-428694807197}" type="sibTrans" cxnId="{1FA89DFD-3291-4E70-9BC2-A89210780F21}">
      <dgm:prSet/>
      <dgm:spPr/>
      <dgm:t>
        <a:bodyPr/>
        <a:lstStyle/>
        <a:p>
          <a:endParaRPr lang="en-US"/>
        </a:p>
      </dgm:t>
    </dgm:pt>
    <dgm:pt modelId="{09C5C071-C019-43EC-B889-7AB5C2727638}">
      <dgm:prSet phldrT="[Text]"/>
      <dgm:spPr/>
      <dgm:t>
        <a:bodyPr/>
        <a:lstStyle/>
        <a:p>
          <a:r>
            <a:rPr lang="en-US" dirty="0"/>
            <a:t>Thursday</a:t>
          </a:r>
        </a:p>
        <a:p>
          <a:r>
            <a:rPr lang="he-IL" dirty="0"/>
            <a:t>10/12/19</a:t>
          </a:r>
          <a:endParaRPr lang="en-US" dirty="0"/>
        </a:p>
      </dgm:t>
    </dgm:pt>
    <dgm:pt modelId="{F3531E4A-9AEE-4AB8-A7AE-5362002E44FF}" type="parTrans" cxnId="{BD110B5E-C8F8-4C01-8D9E-0C1F9ED98F73}">
      <dgm:prSet/>
      <dgm:spPr/>
      <dgm:t>
        <a:bodyPr/>
        <a:lstStyle/>
        <a:p>
          <a:endParaRPr lang="en-US"/>
        </a:p>
      </dgm:t>
    </dgm:pt>
    <dgm:pt modelId="{77E94BA6-9F7C-48CB-BC85-58006C0F1EE5}" type="sibTrans" cxnId="{BD110B5E-C8F8-4C01-8D9E-0C1F9ED98F73}">
      <dgm:prSet/>
      <dgm:spPr/>
      <dgm:t>
        <a:bodyPr/>
        <a:lstStyle/>
        <a:p>
          <a:endParaRPr lang="en-US"/>
        </a:p>
      </dgm:t>
    </dgm:pt>
    <dgm:pt modelId="{A970BC23-2D0D-4C3D-B314-776497C3C4FE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/>
            <a:t>Amir </a:t>
          </a:r>
          <a:r>
            <a:rPr lang="en-US" dirty="0" err="1"/>
            <a:t>Peretz</a:t>
          </a:r>
          <a:endParaRPr lang="en-US" dirty="0"/>
        </a:p>
      </dgm:t>
    </dgm:pt>
    <dgm:pt modelId="{E59DF7E2-FAF0-4412-AD5F-78BF4ACE6944}" type="parTrans" cxnId="{128AB97C-BAC8-429F-A689-010FAD21AD2D}">
      <dgm:prSet/>
      <dgm:spPr/>
      <dgm:t>
        <a:bodyPr/>
        <a:lstStyle/>
        <a:p>
          <a:endParaRPr lang="en-US"/>
        </a:p>
      </dgm:t>
    </dgm:pt>
    <dgm:pt modelId="{00B4CE89-D591-4B5A-9C09-DE83D6C467E0}" type="sibTrans" cxnId="{128AB97C-BAC8-429F-A689-010FAD21AD2D}">
      <dgm:prSet/>
      <dgm:spPr/>
      <dgm:t>
        <a:bodyPr/>
        <a:lstStyle/>
        <a:p>
          <a:endParaRPr lang="en-US"/>
        </a:p>
      </dgm:t>
    </dgm:pt>
    <dgm:pt modelId="{2698E358-AAD8-4BB5-B6C1-3D324E6BE074}">
      <dgm:prSet phldrT="[Text]"/>
      <dgm:spPr>
        <a:ln>
          <a:solidFill>
            <a:srgbClr val="FF0000"/>
          </a:solidFill>
        </a:ln>
      </dgm:spPr>
      <dgm:t>
        <a:bodyPr/>
        <a:lstStyle/>
        <a:p>
          <a:pPr rtl="0"/>
          <a:r>
            <a:rPr lang="he-IL" dirty="0"/>
            <a:t> </a:t>
          </a:r>
          <a:r>
            <a:rPr lang="en-US" dirty="0" smtClean="0"/>
            <a:t>TED - Team 1</a:t>
          </a:r>
          <a:endParaRPr lang="en-US" dirty="0"/>
        </a:p>
      </dgm:t>
    </dgm:pt>
    <dgm:pt modelId="{853362EC-B7A2-4B3E-91BE-3D7F34D0A2D4}" type="parTrans" cxnId="{F20F8A7E-EAA2-44DB-B916-4CB343B2781A}">
      <dgm:prSet/>
      <dgm:spPr/>
      <dgm:t>
        <a:bodyPr/>
        <a:lstStyle/>
        <a:p>
          <a:endParaRPr lang="en-US"/>
        </a:p>
      </dgm:t>
    </dgm:pt>
    <dgm:pt modelId="{61B3292A-9624-4EF5-B151-DEDA07D57172}" type="sibTrans" cxnId="{F20F8A7E-EAA2-44DB-B916-4CB343B2781A}">
      <dgm:prSet/>
      <dgm:spPr/>
      <dgm:t>
        <a:bodyPr/>
        <a:lstStyle/>
        <a:p>
          <a:endParaRPr lang="en-US"/>
        </a:p>
      </dgm:t>
    </dgm:pt>
    <dgm:pt modelId="{3E55A49D-D2A0-4DB3-984F-5B602D5BFF1F}">
      <dgm:prSet phldrT="[Text]"/>
      <dgm:spPr>
        <a:ln>
          <a:solidFill>
            <a:srgbClr val="FF0000"/>
          </a:solidFill>
        </a:ln>
      </dgm:spPr>
      <dgm:t>
        <a:bodyPr/>
        <a:lstStyle/>
        <a:p>
          <a:pPr rtl="0"/>
          <a:r>
            <a:rPr lang="en-US" dirty="0" smtClean="0"/>
            <a:t>Second half of the day -TBD</a:t>
          </a:r>
          <a:endParaRPr lang="en-US" dirty="0"/>
        </a:p>
      </dgm:t>
    </dgm:pt>
    <dgm:pt modelId="{EB829F4B-948B-4190-8452-6AD3677A485F}" type="parTrans" cxnId="{AE62022B-068A-43F6-B790-3C16900247EE}">
      <dgm:prSet/>
      <dgm:spPr/>
      <dgm:t>
        <a:bodyPr/>
        <a:lstStyle/>
        <a:p>
          <a:endParaRPr lang="en-US"/>
        </a:p>
      </dgm:t>
    </dgm:pt>
    <dgm:pt modelId="{D4CBCB08-9848-42B5-B75C-D405C5FF372D}" type="sibTrans" cxnId="{AE62022B-068A-43F6-B790-3C16900247EE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3C1298-C653-4CB3-AFBF-8D06BA187176}" type="pres">
      <dgm:prSet presAssocID="{FD2EC86D-3502-44A7-B1DF-19C4CDEAED1E}" presName="parSh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9C47534-EDF7-44D7-848B-33EF9B3DA4DD}" type="pres">
      <dgm:prSet presAssocID="{7D3062A7-D141-4E80-8FFC-81F1C3C8C753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EB27AC48-4580-47BA-A402-15B1A565F912}" type="pres">
      <dgm:prSet presAssocID="{7D3062A7-D141-4E80-8FFC-81F1C3C8C753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B37DC5FE-D516-43DB-90AB-C04D9ACDF13B}" type="pres">
      <dgm:prSet presAssocID="{09C5C071-C019-43EC-B889-7AB5C2727638}" presName="composite" presStyleCnt="0"/>
      <dgm:spPr/>
    </dgm:pt>
    <dgm:pt modelId="{A99A0493-7DF5-4904-87C6-DF0A5C349F58}" type="pres">
      <dgm:prSet presAssocID="{09C5C071-C019-43EC-B889-7AB5C27276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F371D3-A77F-4058-9446-ED24A2742E28}" type="pres">
      <dgm:prSet presAssocID="{09C5C071-C019-43EC-B889-7AB5C2727638}" presName="parSh" presStyleLbl="node1" presStyleIdx="1" presStyleCnt="3"/>
      <dgm:spPr/>
      <dgm:t>
        <a:bodyPr/>
        <a:lstStyle/>
        <a:p>
          <a:pPr rtl="1"/>
          <a:endParaRPr lang="he-IL"/>
        </a:p>
      </dgm:t>
    </dgm:pt>
    <dgm:pt modelId="{BD85B089-CA50-41F5-A822-159C53F4FEA6}" type="pres">
      <dgm:prSet presAssocID="{09C5C071-C019-43EC-B889-7AB5C272763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35FEE1-2255-4D89-887A-118CD6319AB8}" type="pres">
      <dgm:prSet presAssocID="{77E94BA6-9F7C-48CB-BC85-58006C0F1EE5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C1F4CB8-FDE0-4585-A8FC-E9ECEABE71BD}" type="pres">
      <dgm:prSet presAssocID="{77E94BA6-9F7C-48CB-BC85-58006C0F1EE5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17DB4C-443D-41E2-A6E1-07BD204A8F02}" type="pres">
      <dgm:prSet presAssocID="{016A28ED-1677-4425-90E5-E6FC35753D02}" presName="parSh" presStyleLbl="node1" presStyleIdx="2" presStyleCnt="3" custLinFactNeighborX="-1377" custLinFactNeighborY="1177"/>
      <dgm:spPr/>
      <dgm:t>
        <a:bodyPr/>
        <a:lstStyle/>
        <a:p>
          <a:pPr rtl="1"/>
          <a:endParaRPr lang="he-IL"/>
        </a:p>
      </dgm:t>
    </dgm:pt>
    <dgm:pt modelId="{0508C76D-9216-4ECE-8603-15A5FC53611F}" type="pres">
      <dgm:prSet presAssocID="{016A28ED-1677-4425-90E5-E6FC35753D0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DC706A2-DFDA-443F-AF56-BA9C84E84C9F}" type="presOf" srcId="{98B97C62-67DB-4601-BF09-01EEDAC7FCE1}" destId="{522F53D4-E95E-4409-A376-8BDC61E46109}" srcOrd="0" destOrd="4" presId="urn:microsoft.com/office/officeart/2005/8/layout/process3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AE62022B-068A-43F6-B790-3C16900247EE}" srcId="{09C5C071-C019-43EC-B889-7AB5C2727638}" destId="{3E55A49D-D2A0-4DB3-984F-5B602D5BFF1F}" srcOrd="2" destOrd="0" parTransId="{EB829F4B-948B-4190-8452-6AD3677A485F}" sibTransId="{D4CBCB08-9848-42B5-B75C-D405C5FF372D}"/>
    <dgm:cxn modelId="{128AB97C-BAC8-429F-A689-010FAD21AD2D}" srcId="{09C5C071-C019-43EC-B889-7AB5C2727638}" destId="{A970BC23-2D0D-4C3D-B314-776497C3C4FE}" srcOrd="0" destOrd="0" parTransId="{E59DF7E2-FAF0-4412-AD5F-78BF4ACE6944}" sibTransId="{00B4CE89-D591-4B5A-9C09-DE83D6C467E0}"/>
    <dgm:cxn modelId="{3C660D22-3839-437F-94EA-F78A9D77E5B4}" srcId="{FD2EC86D-3502-44A7-B1DF-19C4CDEAED1E}" destId="{0485EAAA-28D6-402D-BC47-65108AB89D5E}" srcOrd="3" destOrd="0" parTransId="{C748BE3C-CEF2-4C77-AE84-0B89B3E97336}" sibTransId="{E13018D1-9453-4D1F-B2BA-98C0AF2D2187}"/>
    <dgm:cxn modelId="{2066D93D-0C3D-46C9-AAB8-CCBECFCAB50E}" srcId="{FD2EC86D-3502-44A7-B1DF-19C4CDEAED1E}" destId="{98B97C62-67DB-4601-BF09-01EEDAC7FCE1}" srcOrd="4" destOrd="0" parTransId="{C3BBA995-3C95-419E-905F-73E07582B0C7}" sibTransId="{D8410925-A8A4-4A44-94E0-9C5334FFAFD2}"/>
    <dgm:cxn modelId="{88E94A9E-BA8B-4CE9-918B-42F6A3BA4BA9}" srcId="{FD2EC86D-3502-44A7-B1DF-19C4CDEAED1E}" destId="{9E77D3D4-DA08-46A1-BE96-38604A5F8E3C}" srcOrd="2" destOrd="0" parTransId="{4D441631-5AE0-4E35-973A-7D0E01769DA9}" sibTransId="{00FC265A-B6AD-4E60-87EF-D6CD5BB4329B}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3D0E1ABE-680E-4924-AFEE-B629C929B18E}" type="presOf" srcId="{09C5C071-C019-43EC-B889-7AB5C2727638}" destId="{B4F371D3-A77F-4058-9446-ED24A2742E28}" srcOrd="1" destOrd="0" presId="urn:microsoft.com/office/officeart/2005/8/layout/process3"/>
    <dgm:cxn modelId="{DCCB7C4F-BA08-4E2D-95AA-9097A06A2688}" type="presOf" srcId="{A970BC23-2D0D-4C3D-B314-776497C3C4FE}" destId="{BD85B089-CA50-41F5-A822-159C53F4FEA6}" srcOrd="0" destOrd="0" presId="urn:microsoft.com/office/officeart/2005/8/layout/process3"/>
    <dgm:cxn modelId="{F20F8A7E-EAA2-44DB-B916-4CB343B2781A}" srcId="{09C5C071-C019-43EC-B889-7AB5C2727638}" destId="{2698E358-AAD8-4BB5-B6C1-3D324E6BE074}" srcOrd="1" destOrd="0" parTransId="{853362EC-B7A2-4B3E-91BE-3D7F34D0A2D4}" sibTransId="{61B3292A-9624-4EF5-B151-DEDA07D57172}"/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96C29608-E2CD-4674-A44D-80B68B094CBD}" type="presOf" srcId="{78F92A8D-DF9D-49C1-A48F-C111710D23EC}" destId="{522F53D4-E95E-4409-A376-8BDC61E46109}" srcOrd="0" destOrd="1" presId="urn:microsoft.com/office/officeart/2005/8/layout/process3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0E632EFC-8881-47F7-B604-3AAC721FC0C8}" type="presOf" srcId="{77E94BA6-9F7C-48CB-BC85-58006C0F1EE5}" destId="{1D35FEE1-2255-4D89-887A-118CD6319AB8}" srcOrd="0" destOrd="0" presId="urn:microsoft.com/office/officeart/2005/8/layout/process3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FE611A1A-8CE6-48C2-9B27-757712F2D4DD}" srcId="{60543702-BC50-4A45-8BEB-75BF879F3900}" destId="{016A28ED-1677-4425-90E5-E6FC35753D02}" srcOrd="2" destOrd="0" parTransId="{C784B13C-9AA3-410F-9F64-8C09FF1ACCC7}" sibTransId="{55667A26-EA95-437C-AC00-73E0CBA91AFD}"/>
    <dgm:cxn modelId="{FF10B3BE-FBF4-4F46-81CE-55DEB516B1D1}" type="presOf" srcId="{77E94BA6-9F7C-48CB-BC85-58006C0F1EE5}" destId="{CC1F4CB8-FDE0-4585-A8FC-E9ECEABE71BD}" srcOrd="1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A8F8D51C-8BC8-429E-A1E1-0F288BF99F3D}" type="presOf" srcId="{3E55A49D-D2A0-4DB3-984F-5B602D5BFF1F}" destId="{BD85B089-CA50-41F5-A822-159C53F4FEA6}" srcOrd="0" destOrd="2" presId="urn:microsoft.com/office/officeart/2005/8/layout/process3"/>
    <dgm:cxn modelId="{BD110B5E-C8F8-4C01-8D9E-0C1F9ED98F73}" srcId="{60543702-BC50-4A45-8BEB-75BF879F3900}" destId="{09C5C071-C019-43EC-B889-7AB5C2727638}" srcOrd="1" destOrd="0" parTransId="{F3531E4A-9AEE-4AB8-A7AE-5362002E44FF}" sibTransId="{77E94BA6-9F7C-48CB-BC85-58006C0F1EE5}"/>
    <dgm:cxn modelId="{319C53AC-DF41-4D0A-AE25-D60B1E0FD687}" type="presOf" srcId="{2698E358-AAD8-4BB5-B6C1-3D324E6BE074}" destId="{BD85B089-CA50-41F5-A822-159C53F4FEA6}" srcOrd="0" destOrd="1" presId="urn:microsoft.com/office/officeart/2005/8/layout/process3"/>
    <dgm:cxn modelId="{F4A358F7-C062-41C1-BA20-CA1CB06DCB92}" type="presOf" srcId="{9E77D3D4-DA08-46A1-BE96-38604A5F8E3C}" destId="{522F53D4-E95E-4409-A376-8BDC61E46109}" srcOrd="0" destOrd="2" presId="urn:microsoft.com/office/officeart/2005/8/layout/process3"/>
    <dgm:cxn modelId="{BCAA86C6-FC32-4345-8AB6-D4473210EE80}" type="presOf" srcId="{09C5C071-C019-43EC-B889-7AB5C2727638}" destId="{A99A0493-7DF5-4904-87C6-DF0A5C349F58}" srcOrd="0" destOrd="0" presId="urn:microsoft.com/office/officeart/2005/8/layout/process3"/>
    <dgm:cxn modelId="{1FA89DFD-3291-4E70-9BC2-A89210780F21}" srcId="{FD2EC86D-3502-44A7-B1DF-19C4CDEAED1E}" destId="{78F92A8D-DF9D-49C1-A48F-C111710D23EC}" srcOrd="1" destOrd="0" parTransId="{C5E0316E-D6D0-4088-934A-9E807E0C5D1F}" sibTransId="{59CE45F3-8D81-4B87-AA54-428694807197}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3" presId="urn:microsoft.com/office/officeart/2005/8/layout/process3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82239036-3951-4547-AA68-882314AD3409}" type="presParOf" srcId="{A6F10DA7-36DC-4D0C-923E-AC22C31FC326}" destId="{B37DC5FE-D516-43DB-90AB-C04D9ACDF13B}" srcOrd="2" destOrd="0" presId="urn:microsoft.com/office/officeart/2005/8/layout/process3"/>
    <dgm:cxn modelId="{19C21756-10A1-4E37-AC7A-5A08731DDE0F}" type="presParOf" srcId="{B37DC5FE-D516-43DB-90AB-C04D9ACDF13B}" destId="{A99A0493-7DF5-4904-87C6-DF0A5C349F58}" srcOrd="0" destOrd="0" presId="urn:microsoft.com/office/officeart/2005/8/layout/process3"/>
    <dgm:cxn modelId="{08B402E5-19E6-4EFB-88E7-F7B27BC57C43}" type="presParOf" srcId="{B37DC5FE-D516-43DB-90AB-C04D9ACDF13B}" destId="{B4F371D3-A77F-4058-9446-ED24A2742E28}" srcOrd="1" destOrd="0" presId="urn:microsoft.com/office/officeart/2005/8/layout/process3"/>
    <dgm:cxn modelId="{8A395148-FB62-4E65-8812-DA7C31766665}" type="presParOf" srcId="{B37DC5FE-D516-43DB-90AB-C04D9ACDF13B}" destId="{BD85B089-CA50-41F5-A822-159C53F4FEA6}" srcOrd="2" destOrd="0" presId="urn:microsoft.com/office/officeart/2005/8/layout/process3"/>
    <dgm:cxn modelId="{6D5AC855-CBF7-4DEE-87BB-5F125557E6BB}" type="presParOf" srcId="{A6F10DA7-36DC-4D0C-923E-AC22C31FC326}" destId="{1D35FEE1-2255-4D89-887A-118CD6319AB8}" srcOrd="3" destOrd="0" presId="urn:microsoft.com/office/officeart/2005/8/layout/process3"/>
    <dgm:cxn modelId="{1DF60EAF-EF91-4AE7-8000-1EDD6DC87F2D}" type="presParOf" srcId="{1D35FEE1-2255-4D89-887A-118CD6319AB8}" destId="{CC1F4CB8-FDE0-4585-A8FC-E9ECEABE71BD}" srcOrd="0" destOrd="0" presId="urn:microsoft.com/office/officeart/2005/8/layout/process3"/>
    <dgm:cxn modelId="{27656A9C-428E-442F-AA3F-D788AB5005AC}" type="presParOf" srcId="{A6F10DA7-36DC-4D0C-923E-AC22C31FC326}" destId="{F44C7BCC-DE81-4130-95AC-6EF35F5C1717}" srcOrd="4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188205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Thursday </a:t>
          </a:r>
          <a:r>
            <a:rPr lang="he-IL" sz="2000" kern="1200" dirty="0"/>
            <a:t>5/12/19</a:t>
          </a:r>
          <a:endParaRPr lang="en-US" sz="2000" kern="1200" dirty="0"/>
        </a:p>
      </dsp:txBody>
      <dsp:txXfrm>
        <a:off x="5129" y="188205"/>
        <a:ext cx="2332072" cy="865923"/>
      </dsp:txXfrm>
    </dsp:sp>
    <dsp:sp modelId="{522F53D4-E95E-4409-A376-8BDC61E46109}">
      <dsp:nvSpPr>
        <dsp:cNvPr id="0" name=""/>
        <dsp:cNvSpPr/>
      </dsp:nvSpPr>
      <dsp:spPr>
        <a:xfrm>
          <a:off x="482782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Tour Overview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Academic Overview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Strategic Plan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Regulation of Bedouin’s ownership of lands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General Director </a:t>
          </a:r>
          <a:r>
            <a:rPr lang="en-US" sz="2000" kern="1200" dirty="0"/>
            <a:t>of the Ministry </a:t>
          </a:r>
          <a:r>
            <a:rPr lang="en-US" sz="2000" kern="1200" dirty="0" smtClean="0"/>
            <a:t>for Development of </a:t>
          </a:r>
          <a:r>
            <a:rPr lang="en-US" sz="2000" kern="1200" dirty="0"/>
            <a:t>the Negev and </a:t>
          </a:r>
          <a:r>
            <a:rPr lang="en-US" sz="2000" kern="1200" dirty="0" smtClean="0"/>
            <a:t>the Galilee </a:t>
          </a:r>
          <a:endParaRPr lang="en-US" sz="2000" kern="1200" dirty="0"/>
        </a:p>
      </dsp:txBody>
      <dsp:txXfrm>
        <a:off x="482782" y="1054128"/>
        <a:ext cx="2332072" cy="4896000"/>
      </dsp:txXfrm>
    </dsp:sp>
    <dsp:sp modelId="{19C47534-EDF7-44D7-848B-33EF9B3DA4DD}">
      <dsp:nvSpPr>
        <dsp:cNvPr id="0" name=""/>
        <dsp:cNvSpPr/>
      </dsp:nvSpPr>
      <dsp:spPr>
        <a:xfrm>
          <a:off x="2690735" y="330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690735" y="330857"/>
        <a:ext cx="749491" cy="580618"/>
      </dsp:txXfrm>
    </dsp:sp>
    <dsp:sp modelId="{B4F371D3-A77F-4058-9446-ED24A2742E28}">
      <dsp:nvSpPr>
        <dsp:cNvPr id="0" name=""/>
        <dsp:cNvSpPr/>
      </dsp:nvSpPr>
      <dsp:spPr>
        <a:xfrm>
          <a:off x="3751337" y="188205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Thursday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/>
            <a:t>10/12/19</a:t>
          </a:r>
          <a:endParaRPr lang="en-US" sz="2000" kern="1200" dirty="0"/>
        </a:p>
      </dsp:txBody>
      <dsp:txXfrm>
        <a:off x="3751337" y="188205"/>
        <a:ext cx="2332072" cy="865923"/>
      </dsp:txXfrm>
    </dsp:sp>
    <dsp:sp modelId="{BD85B089-CA50-41F5-A822-159C53F4FEA6}">
      <dsp:nvSpPr>
        <dsp:cNvPr id="0" name=""/>
        <dsp:cNvSpPr/>
      </dsp:nvSpPr>
      <dsp:spPr>
        <a:xfrm>
          <a:off x="4228990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rgbClr val="FF0000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Amir </a:t>
          </a:r>
          <a:r>
            <a:rPr lang="en-US" sz="2000" kern="1200" dirty="0" err="1"/>
            <a:t>Peretz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/>
            <a:t> </a:t>
          </a:r>
          <a:r>
            <a:rPr lang="en-US" sz="2000" kern="1200" dirty="0" smtClean="0"/>
            <a:t>TED - Team 1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Second half of the day -TBD</a:t>
          </a:r>
          <a:endParaRPr lang="en-US" sz="2000" kern="1200" dirty="0"/>
        </a:p>
      </dsp:txBody>
      <dsp:txXfrm>
        <a:off x="4228990" y="1054128"/>
        <a:ext cx="2332072" cy="4896000"/>
      </dsp:txXfrm>
    </dsp:sp>
    <dsp:sp modelId="{1D35FEE1-2255-4D89-887A-118CD6319AB8}">
      <dsp:nvSpPr>
        <dsp:cNvPr id="0" name=""/>
        <dsp:cNvSpPr/>
      </dsp:nvSpPr>
      <dsp:spPr>
        <a:xfrm rot="14150">
          <a:off x="6428912" y="338586"/>
          <a:ext cx="732478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4150">
        <a:off x="6428912" y="338586"/>
        <a:ext cx="732478" cy="580618"/>
      </dsp:txXfrm>
    </dsp:sp>
    <dsp:sp modelId="{7917DB4C-443D-41E2-A6E1-07BD204A8F02}">
      <dsp:nvSpPr>
        <dsp:cNvPr id="0" name=""/>
        <dsp:cNvSpPr/>
      </dsp:nvSpPr>
      <dsp:spPr>
        <a:xfrm>
          <a:off x="7465432" y="203493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Wednesday</a:t>
          </a:r>
          <a:r>
            <a:rPr lang="he-IL" sz="2000" kern="1200" dirty="0"/>
            <a:t> 11/12/19</a:t>
          </a:r>
          <a:endParaRPr lang="en-US" sz="2000" kern="1200" dirty="0"/>
        </a:p>
      </dsp:txBody>
      <dsp:txXfrm>
        <a:off x="7465432" y="203493"/>
        <a:ext cx="2332072" cy="865923"/>
      </dsp:txXfrm>
    </dsp:sp>
    <dsp:sp modelId="{0508C76D-9216-4ECE-8603-15A5FC53611F}">
      <dsp:nvSpPr>
        <dsp:cNvPr id="0" name=""/>
        <dsp:cNvSpPr/>
      </dsp:nvSpPr>
      <dsp:spPr>
        <a:xfrm>
          <a:off x="7975199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Commander of the Southern Command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Head of Southern </a:t>
          </a:r>
          <a:r>
            <a:rPr lang="en-US" sz="2000" kern="1200" dirty="0" smtClean="0"/>
            <a:t>district, Israeli Security Agency</a:t>
          </a:r>
          <a:endParaRPr lang="en-US" sz="2000" kern="1200" dirty="0"/>
        </a:p>
      </dsp:txBody>
      <dsp:txXfrm>
        <a:off x="7975199" y="1054128"/>
        <a:ext cx="2332072" cy="48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pPr/>
              <a:t>ו'/כסלו/תש"פ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101637" y="1974539"/>
            <a:ext cx="6454011" cy="249747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GB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Tour </a:t>
            </a: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 17-19</a:t>
            </a:r>
            <a:r>
              <a:rPr lang="en-GB" sz="4000" b="1" baseline="30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2019</a:t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929" y="203975"/>
            <a:ext cx="1074433" cy="1369373"/>
          </a:xfrm>
          <a:prstGeom prst="rect">
            <a:avLst/>
          </a:prstGeom>
        </p:spPr>
      </p:pic>
      <p:sp>
        <p:nvSpPr>
          <p:cNvPr id="5" name="כותרת 3">
            <a:extLst>
              <a:ext uri="{FF2B5EF4-FFF2-40B4-BE49-F238E27FC236}">
                <a16:creationId xmlns:a16="http://schemas.microsoft.com/office/drawing/2014/main" xmlns="" id="{6BE5D1E2-8CA4-479B-BE71-A9A32D546BC8}"/>
              </a:ext>
            </a:extLst>
          </p:cNvPr>
          <p:cNvSpPr txBox="1">
            <a:spLocks/>
          </p:cNvSpPr>
          <p:nvPr/>
        </p:nvSpPr>
        <p:spPr>
          <a:xfrm>
            <a:off x="4663017" y="5380316"/>
            <a:ext cx="682728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Team: Haim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Malki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Bar </a:t>
            </a:r>
            <a:r>
              <a:rPr lang="en-GB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Chechec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 Erez</a:t>
            </a:r>
          </a:p>
          <a:p>
            <a:pPr algn="r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Instructor: Eran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Kamin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439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2F258CB-A596-4B4E-BFD1-01776A080AE3}"/>
              </a:ext>
            </a:extLst>
          </p:cNvPr>
          <p:cNvGrpSpPr/>
          <p:nvPr/>
        </p:nvGrpSpPr>
        <p:grpSpPr>
          <a:xfrm>
            <a:off x="1971956" y="1060160"/>
            <a:ext cx="8139078" cy="5437855"/>
            <a:chOff x="2129420" y="785840"/>
            <a:chExt cx="8139078" cy="543785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9B2CA187-4FAB-4C0B-8457-5674E4B7CA51}"/>
                </a:ext>
              </a:extLst>
            </p:cNvPr>
            <p:cNvSpPr/>
            <p:nvPr/>
          </p:nvSpPr>
          <p:spPr>
            <a:xfrm>
              <a:off x="2129420" y="785840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Tuesday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17-12-19</a:t>
              </a:r>
              <a:endParaRPr lang="en-US" sz="3400" b="1" kern="12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EFBCD6D5-EED3-4281-9107-1080CF0578FA}"/>
                </a:ext>
              </a:extLst>
            </p:cNvPr>
            <p:cNvSpPr/>
            <p:nvPr/>
          </p:nvSpPr>
          <p:spPr>
            <a:xfrm>
              <a:off x="7688811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Thursday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19-12-19</a:t>
              </a:r>
              <a:endParaRPr lang="en-US" sz="3400" b="1" kern="1200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057FC962-9493-44A2-A41A-57EDEDA0B5FB}"/>
                </a:ext>
              </a:extLst>
            </p:cNvPr>
            <p:cNvSpPr/>
            <p:nvPr/>
          </p:nvSpPr>
          <p:spPr>
            <a:xfrm>
              <a:off x="7946779" y="2312649"/>
              <a:ext cx="2063750" cy="1550830"/>
            </a:xfrm>
            <a:custGeom>
              <a:avLst/>
              <a:gdLst>
                <a:gd name="connsiteX0" fmla="*/ 0 w 2063750"/>
                <a:gd name="connsiteY0" fmla="*/ 155083 h 1550830"/>
                <a:gd name="connsiteX1" fmla="*/ 155083 w 2063750"/>
                <a:gd name="connsiteY1" fmla="*/ 0 h 1550830"/>
                <a:gd name="connsiteX2" fmla="*/ 1908667 w 2063750"/>
                <a:gd name="connsiteY2" fmla="*/ 0 h 1550830"/>
                <a:gd name="connsiteX3" fmla="*/ 2063750 w 2063750"/>
                <a:gd name="connsiteY3" fmla="*/ 155083 h 1550830"/>
                <a:gd name="connsiteX4" fmla="*/ 2063750 w 2063750"/>
                <a:gd name="connsiteY4" fmla="*/ 1395747 h 1550830"/>
                <a:gd name="connsiteX5" fmla="*/ 1908667 w 2063750"/>
                <a:gd name="connsiteY5" fmla="*/ 1550830 h 1550830"/>
                <a:gd name="connsiteX6" fmla="*/ 155083 w 2063750"/>
                <a:gd name="connsiteY6" fmla="*/ 1550830 h 1550830"/>
                <a:gd name="connsiteX7" fmla="*/ 0 w 2063750"/>
                <a:gd name="connsiteY7" fmla="*/ 1395747 h 1550830"/>
                <a:gd name="connsiteX8" fmla="*/ 0 w 2063750"/>
                <a:gd name="connsiteY8" fmla="*/ 155083 h 155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550830">
                  <a:moveTo>
                    <a:pt x="0" y="155083"/>
                  </a:moveTo>
                  <a:cubicBezTo>
                    <a:pt x="0" y="69433"/>
                    <a:pt x="69433" y="0"/>
                    <a:pt x="155083" y="0"/>
                  </a:cubicBezTo>
                  <a:lnTo>
                    <a:pt x="1908667" y="0"/>
                  </a:lnTo>
                  <a:cubicBezTo>
                    <a:pt x="1994317" y="0"/>
                    <a:pt x="2063750" y="69433"/>
                    <a:pt x="2063750" y="155083"/>
                  </a:cubicBezTo>
                  <a:lnTo>
                    <a:pt x="2063750" y="1395747"/>
                  </a:lnTo>
                  <a:cubicBezTo>
                    <a:pt x="2063750" y="1481397"/>
                    <a:pt x="1994317" y="1550830"/>
                    <a:pt x="1908667" y="1550830"/>
                  </a:cubicBezTo>
                  <a:lnTo>
                    <a:pt x="155083" y="1550830"/>
                  </a:lnTo>
                  <a:cubicBezTo>
                    <a:pt x="69433" y="1550830"/>
                    <a:pt x="0" y="1481397"/>
                    <a:pt x="0" y="1395747"/>
                  </a:cubicBezTo>
                  <a:lnTo>
                    <a:pt x="0" y="15508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62" tIns="75902" rIns="86062" bIns="7590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/>
                <a:t>Shimon Peres Negev Nuclear Research Center</a:t>
              </a:r>
              <a:r>
                <a:rPr lang="en-US" sz="1400" dirty="0"/>
                <a:t>/ Tour</a:t>
              </a:r>
              <a:endParaRPr lang="en-US" sz="16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D94B4EF3-E783-433E-800B-301B04DD6E90}"/>
                </a:ext>
              </a:extLst>
            </p:cNvPr>
            <p:cNvSpPr/>
            <p:nvPr/>
          </p:nvSpPr>
          <p:spPr>
            <a:xfrm>
              <a:off x="7946779" y="4162187"/>
              <a:ext cx="2063750" cy="1215840"/>
            </a:xfrm>
            <a:custGeom>
              <a:avLst/>
              <a:gdLst>
                <a:gd name="connsiteX0" fmla="*/ 0 w 2063750"/>
                <a:gd name="connsiteY0" fmla="*/ 121584 h 1215840"/>
                <a:gd name="connsiteX1" fmla="*/ 121584 w 2063750"/>
                <a:gd name="connsiteY1" fmla="*/ 0 h 1215840"/>
                <a:gd name="connsiteX2" fmla="*/ 1942166 w 2063750"/>
                <a:gd name="connsiteY2" fmla="*/ 0 h 1215840"/>
                <a:gd name="connsiteX3" fmla="*/ 2063750 w 2063750"/>
                <a:gd name="connsiteY3" fmla="*/ 121584 h 1215840"/>
                <a:gd name="connsiteX4" fmla="*/ 2063750 w 2063750"/>
                <a:gd name="connsiteY4" fmla="*/ 1094256 h 1215840"/>
                <a:gd name="connsiteX5" fmla="*/ 1942166 w 2063750"/>
                <a:gd name="connsiteY5" fmla="*/ 1215840 h 1215840"/>
                <a:gd name="connsiteX6" fmla="*/ 121584 w 2063750"/>
                <a:gd name="connsiteY6" fmla="*/ 1215840 h 1215840"/>
                <a:gd name="connsiteX7" fmla="*/ 0 w 2063750"/>
                <a:gd name="connsiteY7" fmla="*/ 1094256 h 1215840"/>
                <a:gd name="connsiteX8" fmla="*/ 0 w 2063750"/>
                <a:gd name="connsiteY8" fmla="*/ 121584 h 121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215840">
                  <a:moveTo>
                    <a:pt x="0" y="121584"/>
                  </a:moveTo>
                  <a:cubicBezTo>
                    <a:pt x="0" y="54435"/>
                    <a:pt x="54435" y="0"/>
                    <a:pt x="121584" y="0"/>
                  </a:cubicBezTo>
                  <a:lnTo>
                    <a:pt x="1942166" y="0"/>
                  </a:lnTo>
                  <a:cubicBezTo>
                    <a:pt x="2009315" y="0"/>
                    <a:pt x="2063750" y="54435"/>
                    <a:pt x="2063750" y="121584"/>
                  </a:cubicBezTo>
                  <a:lnTo>
                    <a:pt x="2063750" y="1094256"/>
                  </a:lnTo>
                  <a:cubicBezTo>
                    <a:pt x="2063750" y="1161405"/>
                    <a:pt x="2009315" y="1215840"/>
                    <a:pt x="1942166" y="1215840"/>
                  </a:cubicBezTo>
                  <a:lnTo>
                    <a:pt x="121584" y="1215840"/>
                  </a:lnTo>
                  <a:cubicBezTo>
                    <a:pt x="54435" y="1215840"/>
                    <a:pt x="0" y="1161405"/>
                    <a:pt x="0" y="1094256"/>
                  </a:cubicBezTo>
                  <a:lnTo>
                    <a:pt x="0" y="121584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51" tIns="66091" rIns="76251" bIns="6609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 smtClean="0"/>
                <a:t>Tour by Choice</a:t>
              </a:r>
              <a:endParaRPr lang="en-US" sz="16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88701C7-6182-4809-866D-FA80CED40A99}"/>
                </a:ext>
              </a:extLst>
            </p:cNvPr>
            <p:cNvSpPr/>
            <p:nvPr/>
          </p:nvSpPr>
          <p:spPr>
            <a:xfrm>
              <a:off x="4915648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400" b="1" kern="1200" dirty="0"/>
                <a:t>Wednesday</a:t>
              </a:r>
              <a:endParaRPr lang="he-IL" sz="34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400" b="1" kern="1200" dirty="0"/>
                <a:t>18-12-19</a:t>
              </a:r>
              <a:endParaRPr lang="en-US" sz="3400" b="1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9D2A28C1-83E9-4FCC-8FA8-5E242F79B279}"/>
                </a:ext>
              </a:extLst>
            </p:cNvPr>
            <p:cNvSpPr/>
            <p:nvPr/>
          </p:nvSpPr>
          <p:spPr>
            <a:xfrm>
              <a:off x="5173617" y="2432215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The Bedouins in the South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548E8BE7-94C0-4C02-B6AC-C8BA0EEC7F6D}"/>
                </a:ext>
              </a:extLst>
            </p:cNvPr>
            <p:cNvSpPr/>
            <p:nvPr/>
          </p:nvSpPr>
          <p:spPr>
            <a:xfrm>
              <a:off x="5173617" y="4317371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The Development Town of </a:t>
              </a:r>
              <a:r>
                <a:rPr lang="en-US" sz="1600" kern="1200" dirty="0" err="1"/>
                <a:t>Yeruham</a:t>
              </a:r>
              <a:r>
                <a:rPr lang="en-US" sz="1600" kern="1200" dirty="0"/>
                <a:t>  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455477A-0731-4749-8114-BA4D102C078E}"/>
                </a:ext>
              </a:extLst>
            </p:cNvPr>
            <p:cNvSpPr/>
            <p:nvPr/>
          </p:nvSpPr>
          <p:spPr>
            <a:xfrm>
              <a:off x="2387388" y="236529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Gaza – Security Challenges</a:t>
              </a:r>
              <a:endParaRPr lang="he-IL" sz="16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46B4EB68-EA67-4B76-8EEA-9785ADCB6BE8}"/>
                </a:ext>
              </a:extLst>
            </p:cNvPr>
            <p:cNvSpPr/>
            <p:nvPr/>
          </p:nvSpPr>
          <p:spPr>
            <a:xfrm>
              <a:off x="2387388" y="3285794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 smtClean="0"/>
                <a:t>A View from Gaza</a:t>
              </a:r>
              <a:endParaRPr lang="en-US" sz="16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B291EA05-4EDA-4CB6-97F0-7CCEFB69D1AD}"/>
                </a:ext>
              </a:extLst>
            </p:cNvPr>
            <p:cNvSpPr/>
            <p:nvPr/>
          </p:nvSpPr>
          <p:spPr>
            <a:xfrm>
              <a:off x="2387388" y="4206292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A Visit to Kibbutz Saad</a:t>
              </a:r>
              <a:endParaRPr lang="he-IL" sz="16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395679-11EF-4217-A222-E8D79DEDFE8C}"/>
                </a:ext>
              </a:extLst>
            </p:cNvPr>
            <p:cNvSpPr/>
            <p:nvPr/>
          </p:nvSpPr>
          <p:spPr>
            <a:xfrm>
              <a:off x="2387388" y="518846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Communities Surrounding Gaza – Mayor of Sderot</a:t>
              </a:r>
              <a:endParaRPr lang="he-IL" sz="1600" kern="1200" dirty="0"/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>
          <a:xfrm>
            <a:off x="4368721" y="271295"/>
            <a:ext cx="2752677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Tour </a:t>
            </a:r>
            <a:r>
              <a:rPr lang="en-US" dirty="0" smtClean="0"/>
              <a:t>O</a:t>
            </a:r>
            <a:r>
              <a:rPr lang="en-US" dirty="0" smtClean="0"/>
              <a:t>utline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02831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2552291" y="-23621"/>
            <a:ext cx="62921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xmlns="" id="{B082D72C-303A-499D-A728-DEE705F57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0656742"/>
              </p:ext>
            </p:extLst>
          </p:nvPr>
        </p:nvGraphicFramePr>
        <p:xfrm>
          <a:off x="569225" y="754790"/>
          <a:ext cx="10656861" cy="6060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xmlns="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xmlns="" val="1130389522"/>
                    </a:ext>
                  </a:extLst>
                </a:gridCol>
                <a:gridCol w="5153922">
                  <a:extLst>
                    <a:ext uri="{9D8B030D-6E8A-4147-A177-3AD203B41FA5}">
                      <a16:colId xmlns:a16="http://schemas.microsoft.com/office/drawing/2014/main" xmlns="" val="3192159696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09167486"/>
                    </a:ext>
                  </a:extLst>
                </a:gridCol>
              </a:tblGrid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09:00</a:t>
                      </a:r>
                      <a:endParaRPr lang="he-IL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07:00</a:t>
                      </a:r>
                      <a:endParaRPr lang="he-IL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Drive from Israel National Defense College –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Alumim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Old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Masuot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Yitzhak – The Water Tower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58193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Breakfast + Opening Words + Geographical 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The Water Tower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92582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09:30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by the Commander of the Gaza </a:t>
                      </a:r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Division – MG Eliezer Toledano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36404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Head to Old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Be’erot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Yitzhak Heritage Center in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Alumim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856783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11:00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Heritage Installation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280467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12:30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11:00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/>
                        <a:t>A taste of Israeli Security Agency activities i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n Gaza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–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a talk with a former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Asset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71702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13:15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12:30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29088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13:15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with the UNWRA Spokesperson in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7423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Talk with a Palestinian Lawyer from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215253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15:30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14:45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Team Processing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517215"/>
                  </a:ext>
                </a:extLst>
              </a:tr>
              <a:tr h="362966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16:30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15:30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Kibbutz Saad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Saad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10043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17:30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16:30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Technology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in the Service of Agriculture in the Shadow of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Gaza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544344"/>
                  </a:ext>
                </a:extLst>
              </a:tr>
              <a:tr h="42419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18:00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17:30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Sderot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0538851"/>
                  </a:ext>
                </a:extLst>
              </a:tr>
              <a:tr h="425763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18:00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Active Learning in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Small Teams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Sderot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478407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19:00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Talk with the Mayor of Sderot 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Hossen</a:t>
                      </a: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3687606"/>
                  </a:ext>
                </a:extLst>
              </a:tr>
              <a:tr h="411207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20:00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 err="1" smtClean="0">
                          <a:solidFill>
                            <a:sysClr val="windowText" lastClr="000000"/>
                          </a:solidFill>
                        </a:rPr>
                        <a:t>Be’er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Sheva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Be’er</a:t>
                      </a: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Sheva</a:t>
                      </a:r>
                      <a:endParaRPr lang="en-US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4499015"/>
                  </a:ext>
                </a:extLst>
              </a:tr>
              <a:tr h="403529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200" b="1" u="none" strike="noStrike" dirty="0">
                          <a:effectLst/>
                        </a:rPr>
                        <a:t>20:45</a:t>
                      </a:r>
                      <a:endParaRPr lang="he-I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Dinner and Personal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Time/Team</a:t>
                      </a:r>
                      <a:r>
                        <a:rPr lang="en-US" sz="1200" baseline="0" dirty="0" smtClean="0">
                          <a:solidFill>
                            <a:sysClr val="windowText" lastClr="000000"/>
                          </a:solidFill>
                        </a:rPr>
                        <a:t> time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515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8228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:a16="http://schemas.microsoft.com/office/drawing/2014/main" xmlns="" id="{63E6CB55-347E-4821-ADC2-8643178F9BA4}"/>
              </a:ext>
            </a:extLst>
          </p:cNvPr>
          <p:cNvSpPr txBox="1">
            <a:spLocks/>
          </p:cNvSpPr>
          <p:nvPr/>
        </p:nvSpPr>
        <p:spPr>
          <a:xfrm>
            <a:off x="2552291" y="-23621"/>
            <a:ext cx="64524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xmlns="" id="{62771F24-CBCC-4E2B-984F-F13737E6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1334374"/>
              </p:ext>
            </p:extLst>
          </p:nvPr>
        </p:nvGraphicFramePr>
        <p:xfrm>
          <a:off x="478196" y="622710"/>
          <a:ext cx="10656861" cy="5729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xmlns="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xmlns="" val="1130389522"/>
                    </a:ext>
                  </a:extLst>
                </a:gridCol>
                <a:gridCol w="5153922">
                  <a:extLst>
                    <a:ext uri="{9D8B030D-6E8A-4147-A177-3AD203B41FA5}">
                      <a16:colId xmlns:a16="http://schemas.microsoft.com/office/drawing/2014/main" xmlns="" val="3192159696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09167486"/>
                    </a:ext>
                  </a:extLst>
                </a:gridCol>
              </a:tblGrid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06:30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07:15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Workout - Optional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58193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07:15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Hotel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92582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 err="1" smtClean="0">
                          <a:solidFill>
                            <a:sysClr val="windowText" lastClr="000000"/>
                          </a:solidFill>
                        </a:rPr>
                        <a:t>SodaStream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36404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09:30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Visit at SodaStream; talk with the CEO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err="1" smtClean="0">
                          <a:solidFill>
                            <a:sysClr val="windowText" lastClr="000000"/>
                          </a:solidFill>
                        </a:rPr>
                        <a:t>Rahat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856783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09:30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Drive to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‘</a:t>
                      </a:r>
                      <a:r>
                        <a:rPr lang="en-US" sz="1200" dirty="0" err="1" smtClean="0">
                          <a:solidFill>
                            <a:sysClr val="windowText" lastClr="000000"/>
                          </a:solidFill>
                        </a:rPr>
                        <a:t>Krayot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’ Panorama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280467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10:30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71702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10:30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Houra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/Um al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Hiran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290882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11:30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Overview on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the Disputed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Lands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7423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11:30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215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13:00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51721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13:00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14:30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Meeting with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Bedouin Citizens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100430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14:30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15:30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Team Processing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544344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15:30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16:15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 – Educational Technological Center (“MATAH”)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0538851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16:15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u="none" strike="noStrike" dirty="0">
                          <a:effectLst/>
                        </a:rPr>
                        <a:t>17:00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Light Refreshments and tour at “MATAH”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4784074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17:00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>
                          <a:effectLst/>
                        </a:rPr>
                        <a:t>17:10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449901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u="none" strike="noStrike" dirty="0">
                          <a:effectLst/>
                        </a:rPr>
                        <a:t>17:10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u="none" strike="noStrike" dirty="0">
                          <a:effectLst/>
                        </a:rPr>
                        <a:t>18:30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Active Learning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in Teams with People from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5156447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18:30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19:00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“Cooking in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9123465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19:00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Dinner + Discussion with the Mayor of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4239548"/>
                  </a:ext>
                </a:extLst>
              </a:tr>
              <a:tr h="26293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Standup Comedy Show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</a:rPr>
                        <a:t>Dimona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556555"/>
                  </a:ext>
                </a:extLst>
              </a:tr>
              <a:tr h="35544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1" u="none" strike="noStrike" dirty="0">
                          <a:effectLst/>
                        </a:rPr>
                        <a:t>21:30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Drive to hotel and </a:t>
                      </a:r>
                      <a:r>
                        <a:rPr lang="en-US" sz="1200" dirty="0" smtClean="0">
                          <a:solidFill>
                            <a:sysClr val="windowText" lastClr="000000"/>
                          </a:solidFill>
                        </a:rPr>
                        <a:t>pub time (optional)</a:t>
                      </a:r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83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647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:a16="http://schemas.microsoft.com/office/drawing/2014/main" xmlns="" id="{6674E719-627D-49E2-9804-157EC7B22396}"/>
              </a:ext>
            </a:extLst>
          </p:cNvPr>
          <p:cNvSpPr txBox="1">
            <a:spLocks/>
          </p:cNvSpPr>
          <p:nvPr/>
        </p:nvSpPr>
        <p:spPr>
          <a:xfrm>
            <a:off x="2552291" y="-23621"/>
            <a:ext cx="64524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30373597-5968-439A-A59F-AF5F0E1DF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03659"/>
              </p:ext>
            </p:extLst>
          </p:nvPr>
        </p:nvGraphicFramePr>
        <p:xfrm>
          <a:off x="488659" y="1018540"/>
          <a:ext cx="10656861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779">
                  <a:extLst>
                    <a:ext uri="{9D8B030D-6E8A-4147-A177-3AD203B41FA5}">
                      <a16:colId xmlns:a16="http://schemas.microsoft.com/office/drawing/2014/main" xmlns="" val="3330740517"/>
                    </a:ext>
                  </a:extLst>
                </a:gridCol>
                <a:gridCol w="1229360">
                  <a:extLst>
                    <a:ext uri="{9D8B030D-6E8A-4147-A177-3AD203B41FA5}">
                      <a16:colId xmlns:a16="http://schemas.microsoft.com/office/drawing/2014/main" xmlns="" val="1130389522"/>
                    </a:ext>
                  </a:extLst>
                </a:gridCol>
                <a:gridCol w="5265682">
                  <a:extLst>
                    <a:ext uri="{9D8B030D-6E8A-4147-A177-3AD203B41FA5}">
                      <a16:colId xmlns:a16="http://schemas.microsoft.com/office/drawing/2014/main" xmlns="" val="3192159696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xmlns="" val="309167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Desert Bike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ride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58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Breakfast and split into two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groups: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92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the Shimon Peres Negev Nuclear Research Center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Ramat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364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Gathering at briefing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Entry to Ramat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85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Lecture by Director of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tour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280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Ashalim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71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Tour of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Briefing at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Ashalim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29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dining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Be’er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Sheva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742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2152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Exit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Joining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up with the other group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51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Tour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by Choice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1004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Drive to Air field 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54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Flight to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Tel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Nof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Ramat 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David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0538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847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3">
            <a:extLst>
              <a:ext uri="{FF2B5EF4-FFF2-40B4-BE49-F238E27FC236}">
                <a16:creationId xmlns:a16="http://schemas.microsoft.com/office/drawing/2014/main" xmlns="" id="{58D13AE1-5152-44CE-9CF1-57B9ECFC7B7C}"/>
              </a:ext>
            </a:extLst>
          </p:cNvPr>
          <p:cNvSpPr txBox="1">
            <a:spLocks/>
          </p:cNvSpPr>
          <p:nvPr/>
        </p:nvSpPr>
        <p:spPr>
          <a:xfrm>
            <a:off x="606139" y="1264920"/>
            <a:ext cx="9851404" cy="4583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>
              <a:lnSpc>
                <a:spcPct val="150000"/>
              </a:lnSpc>
              <a:defRPr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“Without the southern region and the Negev, we will not achieve neither security nor economic independence”</a:t>
            </a:r>
          </a:p>
          <a:p>
            <a:pPr lvl="0" rtl="0">
              <a:lnSpc>
                <a:spcPct val="150000"/>
              </a:lnSpc>
              <a:defRPr/>
            </a:pPr>
            <a:endParaRPr lang="en-US" sz="4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rtl="0">
              <a:lnSpc>
                <a:spcPct val="150000"/>
              </a:lnSpc>
              <a:defRPr/>
            </a:pP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Ben Gurion</a:t>
            </a:r>
            <a:endParaRPr lang="he-IL" sz="4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4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3">
            <a:extLst>
              <a:ext uri="{FF2B5EF4-FFF2-40B4-BE49-F238E27FC236}">
                <a16:creationId xmlns:a16="http://schemas.microsoft.com/office/drawing/2014/main" xmlns="" id="{C548A866-3852-448F-93F1-8992D629CDFC}"/>
              </a:ext>
            </a:extLst>
          </p:cNvPr>
          <p:cNvSpPr txBox="1">
            <a:spLocks/>
          </p:cNvSpPr>
          <p:nvPr/>
        </p:nvSpPr>
        <p:spPr>
          <a:xfrm>
            <a:off x="213359" y="444420"/>
            <a:ext cx="11538373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lang="en-US" b="1" u="sng" dirty="0">
                <a:solidFill>
                  <a:schemeClr val="tx1"/>
                </a:solidFill>
              </a:rPr>
              <a:t>Rationale</a:t>
            </a:r>
            <a:r>
              <a:rPr lang="en-US" sz="2400" b="1" dirty="0">
                <a:solidFill>
                  <a:schemeClr val="tx1"/>
                </a:solidFill>
              </a:rPr>
              <a:t>: 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Three focal points </a:t>
            </a:r>
            <a:r>
              <a:rPr lang="en-US" sz="2400" dirty="0">
                <a:solidFill>
                  <a:schemeClr val="tx1"/>
                </a:solidFill>
              </a:rPr>
              <a:t>(Gaza Strip; the Bedouin minority; development towns)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Covering maximum national security components during the tour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Emphasis on </a:t>
            </a:r>
            <a:r>
              <a:rPr lang="en-US" sz="2400" b="1" dirty="0" smtClean="0">
                <a:solidFill>
                  <a:schemeClr val="tx1"/>
                </a:solidFill>
              </a:rPr>
              <a:t>direct</a:t>
            </a:r>
            <a:r>
              <a:rPr lang="en-US" sz="2400" dirty="0" smtClean="0">
                <a:solidFill>
                  <a:schemeClr val="tx1"/>
                </a:solidFill>
              </a:rPr>
              <a:t> &amp; </a:t>
            </a:r>
            <a:r>
              <a:rPr lang="en-US" sz="2400" b="1" dirty="0" smtClean="0">
                <a:solidFill>
                  <a:schemeClr val="tx1"/>
                </a:solidFill>
              </a:rPr>
              <a:t>personal encounters</a:t>
            </a:r>
            <a:endParaRPr lang="en-US" sz="2400" b="1" dirty="0">
              <a:solidFill>
                <a:schemeClr val="tx1"/>
              </a:solidFill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Diversity</a:t>
            </a:r>
            <a:r>
              <a:rPr lang="en-US" sz="2400" dirty="0" smtClean="0">
                <a:solidFill>
                  <a:schemeClr val="tx1"/>
                </a:solidFill>
              </a:rPr>
              <a:t> of </a:t>
            </a:r>
            <a:r>
              <a:rPr lang="en-US" sz="2400" dirty="0">
                <a:solidFill>
                  <a:schemeClr val="tx1"/>
                </a:solidFill>
              </a:rPr>
              <a:t>opinions, </a:t>
            </a:r>
            <a:r>
              <a:rPr lang="en-US" sz="2400" dirty="0" smtClean="0">
                <a:solidFill>
                  <a:schemeClr val="tx1"/>
                </a:solidFill>
              </a:rPr>
              <a:t>positions (official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unofficial)</a:t>
            </a:r>
            <a:endParaRPr lang="en-US" sz="2400" dirty="0">
              <a:solidFill>
                <a:schemeClr val="tx1"/>
              </a:solidFill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Studying in 4 teams &amp; </a:t>
            </a:r>
            <a:r>
              <a:rPr lang="en-US" sz="2400" b="1" dirty="0" smtClean="0">
                <a:solidFill>
                  <a:schemeClr val="tx1"/>
                </a:solidFill>
              </a:rPr>
              <a:t>processing</a:t>
            </a:r>
            <a:r>
              <a:rPr lang="en-US" sz="2400" dirty="0" smtClean="0">
                <a:solidFill>
                  <a:schemeClr val="tx1"/>
                </a:solidFill>
              </a:rPr>
              <a:t> the information using </a:t>
            </a:r>
            <a:r>
              <a:rPr lang="en-US" sz="2400" b="1" dirty="0" smtClean="0">
                <a:solidFill>
                  <a:schemeClr val="tx1"/>
                </a:solidFill>
              </a:rPr>
              <a:t>research </a:t>
            </a:r>
            <a:r>
              <a:rPr lang="en-US" sz="2400" b="1" dirty="0">
                <a:solidFill>
                  <a:schemeClr val="tx1"/>
                </a:solidFill>
              </a:rPr>
              <a:t>questions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Active learning </a:t>
            </a:r>
            <a:r>
              <a:rPr lang="en-US" sz="2400" dirty="0">
                <a:solidFill>
                  <a:schemeClr val="tx1"/>
                </a:solidFill>
              </a:rPr>
              <a:t>process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Offering </a:t>
            </a:r>
            <a:r>
              <a:rPr lang="en-US" sz="2400" b="1" dirty="0" smtClean="0">
                <a:solidFill>
                  <a:schemeClr val="tx1"/>
                </a:solidFill>
              </a:rPr>
              <a:t>options</a:t>
            </a:r>
            <a:r>
              <a:rPr lang="en-US" sz="2400" dirty="0" smtClean="0">
                <a:solidFill>
                  <a:schemeClr val="tx1"/>
                </a:solidFill>
              </a:rPr>
              <a:t> for choice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Preferring in-depth examination of selected topics over </a:t>
            </a:r>
            <a:r>
              <a:rPr lang="en-US" sz="2400" b="1" dirty="0" smtClean="0">
                <a:solidFill>
                  <a:schemeClr val="tx1"/>
                </a:solidFill>
              </a:rPr>
              <a:t>“tour de horizon”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60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136" y="282394"/>
            <a:ext cx="4259499" cy="535531"/>
          </a:xfrm>
          <a:noFill/>
        </p:spPr>
        <p:txBody>
          <a:bodyPr wrap="none" rtlCol="1">
            <a:spAutoFit/>
          </a:bodyPr>
          <a:lstStyle/>
          <a:p>
            <a:pPr algn="r" defTabSz="914400" rtl="0">
              <a:lnSpc>
                <a:spcPct val="90000"/>
              </a:lnSpc>
            </a:pPr>
            <a:r>
              <a:rPr lang="en-GB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Questions</a:t>
            </a:r>
            <a:endParaRPr lang="he-IL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3">
            <a:extLst>
              <a:ext uri="{FF2B5EF4-FFF2-40B4-BE49-F238E27FC236}">
                <a16:creationId xmlns:a16="http://schemas.microsoft.com/office/drawing/2014/main" xmlns="" id="{94E2A0CA-40CF-40EC-80D1-746C8AD9A3C1}"/>
              </a:ext>
            </a:extLst>
          </p:cNvPr>
          <p:cNvSpPr txBox="1">
            <a:spLocks/>
          </p:cNvSpPr>
          <p:nvPr/>
        </p:nvSpPr>
        <p:spPr>
          <a:xfrm>
            <a:off x="304799" y="830059"/>
            <a:ext cx="11624733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How does the security and political situation derived from the Gaza Strip </a:t>
            </a:r>
            <a:r>
              <a:rPr lang="en-US" sz="2400" b="1" dirty="0" smtClean="0">
                <a:solidFill>
                  <a:schemeClr val="tx1"/>
                </a:solidFill>
              </a:rPr>
              <a:t>impacts </a:t>
            </a:r>
            <a:r>
              <a:rPr lang="en-US" sz="2400" b="1" dirty="0">
                <a:solidFill>
                  <a:schemeClr val="tx1"/>
                </a:solidFill>
              </a:rPr>
              <a:t>the south as well as Israel’s national security? </a:t>
            </a:r>
            <a:r>
              <a:rPr lang="en-US" sz="2000" dirty="0">
                <a:solidFill>
                  <a:schemeClr val="tx1"/>
                </a:solidFill>
              </a:rPr>
              <a:t>(life in the </a:t>
            </a:r>
            <a:r>
              <a:rPr lang="en-US" sz="2000" dirty="0" smtClean="0">
                <a:solidFill>
                  <a:schemeClr val="tx1"/>
                </a:solidFill>
              </a:rPr>
              <a:t>surrounding of Gaza </a:t>
            </a:r>
            <a:r>
              <a:rPr lang="en-US" sz="2000" dirty="0">
                <a:solidFill>
                  <a:schemeClr val="tx1"/>
                </a:solidFill>
              </a:rPr>
              <a:t>Strip; international relations considering the complex humanitarian situation in Gaza; economic aspects – blue and red). 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What </a:t>
            </a:r>
            <a:r>
              <a:rPr lang="en-US" sz="2400" b="1" dirty="0" smtClean="0">
                <a:solidFill>
                  <a:schemeClr val="tx1"/>
                </a:solidFill>
              </a:rPr>
              <a:t>challenges does the </a:t>
            </a:r>
            <a:r>
              <a:rPr lang="en-US" sz="2400" b="1" dirty="0">
                <a:solidFill>
                  <a:schemeClr val="tx1"/>
                </a:solidFill>
              </a:rPr>
              <a:t>Bedouin community </a:t>
            </a:r>
            <a:r>
              <a:rPr lang="en-US" sz="2400" b="1" dirty="0" smtClean="0">
                <a:solidFill>
                  <a:schemeClr val="tx1"/>
                </a:solidFill>
              </a:rPr>
              <a:t>pose </a:t>
            </a:r>
            <a:r>
              <a:rPr lang="en-US" sz="2400" b="1" dirty="0">
                <a:solidFill>
                  <a:schemeClr val="tx1"/>
                </a:solidFill>
              </a:rPr>
              <a:t>for the state and how </a:t>
            </a:r>
            <a:r>
              <a:rPr lang="en-US" sz="2400" b="1" dirty="0" smtClean="0">
                <a:solidFill>
                  <a:schemeClr val="tx1"/>
                </a:solidFill>
              </a:rPr>
              <a:t>these challenges are </a:t>
            </a:r>
            <a:r>
              <a:rPr lang="en-US" sz="2400" b="1" dirty="0" smtClean="0">
                <a:solidFill>
                  <a:schemeClr val="tx1"/>
                </a:solidFill>
              </a:rPr>
              <a:t>addressed</a:t>
            </a:r>
            <a:r>
              <a:rPr lang="en-US" sz="2400" b="1" dirty="0">
                <a:solidFill>
                  <a:schemeClr val="tx1"/>
                </a:solidFill>
              </a:rPr>
              <a:t>? </a:t>
            </a:r>
            <a:r>
              <a:rPr lang="en-US" sz="1400" dirty="0">
                <a:solidFill>
                  <a:schemeClr val="tx1"/>
                </a:solidFill>
              </a:rPr>
              <a:t>(land disputes; crime; Judea and Samaria interface; education; infrastructure)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 the era of globalization, is the geographical aspect still </a:t>
            </a:r>
            <a:r>
              <a:rPr lang="en-US" sz="2400" b="1" dirty="0" smtClean="0">
                <a:solidFill>
                  <a:schemeClr val="tx1"/>
                </a:solidFill>
              </a:rPr>
              <a:t>play a </a:t>
            </a:r>
            <a:r>
              <a:rPr lang="en-US" sz="2400" b="1" dirty="0">
                <a:solidFill>
                  <a:schemeClr val="tx1"/>
                </a:solidFill>
              </a:rPr>
              <a:t>key </a:t>
            </a:r>
            <a:r>
              <a:rPr lang="en-US" sz="2400" b="1" dirty="0" smtClean="0">
                <a:solidFill>
                  <a:schemeClr val="tx1"/>
                </a:solidFill>
              </a:rPr>
              <a:t>role </a:t>
            </a:r>
            <a:r>
              <a:rPr lang="en-US" sz="2400" b="1" dirty="0">
                <a:solidFill>
                  <a:schemeClr val="tx1"/>
                </a:solidFill>
              </a:rPr>
              <a:t>in </a:t>
            </a:r>
            <a:r>
              <a:rPr lang="en-US" sz="2400" b="1" dirty="0" smtClean="0">
                <a:solidFill>
                  <a:schemeClr val="tx1"/>
                </a:solidFill>
              </a:rPr>
              <a:t>defining the </a:t>
            </a:r>
            <a:r>
              <a:rPr lang="en-US" sz="2400" b="1" dirty="0">
                <a:solidFill>
                  <a:schemeClr val="tx1"/>
                </a:solidFill>
              </a:rPr>
              <a:t>south’s </a:t>
            </a:r>
            <a:r>
              <a:rPr lang="en-US" sz="2400" b="1" dirty="0" smtClean="0">
                <a:solidFill>
                  <a:schemeClr val="tx1"/>
                </a:solidFill>
              </a:rPr>
              <a:t>as a periphery</a:t>
            </a:r>
            <a:r>
              <a:rPr lang="en-US" sz="2400" b="1" dirty="0">
                <a:solidFill>
                  <a:schemeClr val="tx1"/>
                </a:solidFill>
              </a:rPr>
              <a:t>? If so, to what extent? </a:t>
            </a:r>
            <a:r>
              <a:rPr lang="en-US" sz="1600" dirty="0" smtClean="0">
                <a:solidFill>
                  <a:schemeClr val="tx1"/>
                </a:solidFill>
              </a:rPr>
              <a:t>(development towns in the </a:t>
            </a:r>
            <a:r>
              <a:rPr lang="en-US" sz="1600" dirty="0" smtClean="0">
                <a:solidFill>
                  <a:schemeClr val="tx1"/>
                </a:solidFill>
              </a:rPr>
              <a:t>south –</a:t>
            </a:r>
            <a:r>
              <a:rPr lang="en-US" sz="1600" dirty="0" smtClean="0">
                <a:solidFill>
                  <a:schemeClr val="tx1"/>
                </a:solidFill>
              </a:rPr>
              <a:t> “a periphery </a:t>
            </a:r>
            <a:r>
              <a:rPr lang="en-US" sz="1600" dirty="0">
                <a:solidFill>
                  <a:schemeClr val="tx1"/>
                </a:solidFill>
              </a:rPr>
              <a:t>of the </a:t>
            </a:r>
            <a:r>
              <a:rPr lang="en-US" sz="1600" dirty="0" smtClean="0">
                <a:solidFill>
                  <a:schemeClr val="tx1"/>
                </a:solidFill>
              </a:rPr>
              <a:t>periphery”? challenges</a:t>
            </a:r>
            <a:r>
              <a:rPr lang="en-US" sz="1600" dirty="0">
                <a:solidFill>
                  <a:schemeClr val="tx1"/>
                </a:solidFill>
              </a:rPr>
              <a:t>, policy, </a:t>
            </a:r>
            <a:r>
              <a:rPr lang="en-US" sz="1600" dirty="0" smtClean="0">
                <a:solidFill>
                  <a:schemeClr val="tx1"/>
                </a:solidFill>
              </a:rPr>
              <a:t>governmental </a:t>
            </a:r>
            <a:r>
              <a:rPr lang="en-US" sz="1600" dirty="0">
                <a:solidFill>
                  <a:schemeClr val="tx1"/>
                </a:solidFill>
              </a:rPr>
              <a:t>support)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71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4144203987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012991" y="223520"/>
            <a:ext cx="8166018" cy="5355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t">
            <a:spAutoFit/>
          </a:bodyPr>
          <a:lstStyle>
            <a:lvl1pPr algn="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>
              <a:defRPr>
                <a:solidFill>
                  <a:schemeClr val="tx2"/>
                </a:solidFill>
              </a:defRPr>
            </a:lvl2pPr>
            <a:lvl3pPr rtl="1">
              <a:defRPr>
                <a:solidFill>
                  <a:schemeClr val="tx2"/>
                </a:solidFill>
              </a:defRPr>
            </a:lvl3pPr>
            <a:lvl4pPr rtl="1">
              <a:defRPr>
                <a:solidFill>
                  <a:schemeClr val="tx2"/>
                </a:solidFill>
              </a:defRPr>
            </a:lvl4pPr>
            <a:lvl5pPr rtl="1">
              <a:defRPr>
                <a:solidFill>
                  <a:schemeClr val="tx2"/>
                </a:solidFill>
              </a:defRPr>
            </a:lvl5pPr>
            <a:lvl6pPr rtl="1">
              <a:defRPr>
                <a:solidFill>
                  <a:schemeClr val="tx2"/>
                </a:solidFill>
              </a:defRPr>
            </a:lvl6pPr>
            <a:lvl7pPr rtl="1">
              <a:defRPr>
                <a:solidFill>
                  <a:schemeClr val="tx2"/>
                </a:solidFill>
              </a:defRPr>
            </a:lvl7pPr>
            <a:lvl8pPr rtl="1">
              <a:defRPr>
                <a:solidFill>
                  <a:schemeClr val="tx2"/>
                </a:solidFill>
              </a:defRPr>
            </a:lvl8pPr>
            <a:lvl9pPr rtl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 Preparatory Program (“Charging”)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8245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9744620"/>
              </p:ext>
            </p:extLst>
          </p:nvPr>
        </p:nvGraphicFramePr>
        <p:xfrm>
          <a:off x="538479" y="950683"/>
          <a:ext cx="11490960" cy="529269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xmlns="" val="1575999860"/>
                    </a:ext>
                  </a:extLst>
                </a:gridCol>
                <a:gridCol w="6417778">
                  <a:extLst>
                    <a:ext uri="{9D8B030D-6E8A-4147-A177-3AD203B41FA5}">
                      <a16:colId xmlns:a16="http://schemas.microsoft.com/office/drawing/2014/main" xmlns="" val="2982968881"/>
                    </a:ext>
                  </a:extLst>
                </a:gridCol>
                <a:gridCol w="1500132">
                  <a:extLst>
                    <a:ext uri="{9D8B030D-6E8A-4147-A177-3AD203B41FA5}">
                      <a16:colId xmlns:a16="http://schemas.microsoft.com/office/drawing/2014/main" xmlns="" val="1145287974"/>
                    </a:ext>
                  </a:extLst>
                </a:gridCol>
                <a:gridCol w="1652811">
                  <a:extLst>
                    <a:ext uri="{9D8B030D-6E8A-4147-A177-3AD203B41FA5}">
                      <a16:colId xmlns:a16="http://schemas.microsoft.com/office/drawing/2014/main" xmlns="" val="1324751743"/>
                    </a:ext>
                  </a:extLst>
                </a:gridCol>
              </a:tblGrid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Haim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Malki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Tour Overview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09:00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08:30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1573347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Yossi Ben </a:t>
                      </a:r>
                      <a:r>
                        <a:rPr lang="en-US" sz="2400" b="1" u="none" strike="noStrike" dirty="0" err="1">
                          <a:effectLst/>
                        </a:rPr>
                        <a:t>Artzi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Academic Overview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09:00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46634600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10:00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75108480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 err="1">
                          <a:effectLst/>
                        </a:rPr>
                        <a:t>Haim</a:t>
                      </a:r>
                      <a:r>
                        <a:rPr lang="en-US" sz="2400" b="1" u="none" strike="noStrike" dirty="0">
                          <a:effectLst/>
                        </a:rPr>
                        <a:t> </a:t>
                      </a:r>
                      <a:r>
                        <a:rPr lang="en-US" sz="2400" b="1" u="none" strike="noStrike" dirty="0" err="1" smtClean="0">
                          <a:effectLst/>
                        </a:rPr>
                        <a:t>Blumenblatt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The Strategic Plan for the South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10:15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32389335"/>
                  </a:ext>
                </a:extLst>
              </a:tr>
              <a:tr h="452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11:15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14709422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Benny Begin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Regulation of Bedouin Settlement in Israel 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12:30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11:30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046519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26879319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Lunch Break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13:30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12:30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3491454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8072547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400" b="1" u="none" strike="noStrike" dirty="0">
                          <a:effectLst/>
                        </a:rPr>
                        <a:t>Ariel Mishal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Briefing by the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Director General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 the Ministry for the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of the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Negev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 the Galilee 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14:30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13:30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452071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58420046"/>
                  </a:ext>
                </a:extLst>
              </a:tr>
            </a:tbl>
          </a:graphicData>
        </a:graphic>
      </p:graphicFrame>
      <p:sp>
        <p:nvSpPr>
          <p:cNvPr id="5" name="כותרת 3">
            <a:extLst>
              <a:ext uri="{FF2B5EF4-FFF2-40B4-BE49-F238E27FC236}">
                <a16:creationId xmlns:a16="http://schemas.microsoft.com/office/drawing/2014/main" xmlns="" id="{D22B6676-8D42-4ABB-8114-162DB809F85A}"/>
              </a:ext>
            </a:extLst>
          </p:cNvPr>
          <p:cNvSpPr txBox="1">
            <a:spLocks/>
          </p:cNvSpPr>
          <p:nvPr/>
        </p:nvSpPr>
        <p:spPr>
          <a:xfrm>
            <a:off x="808104" y="287826"/>
            <a:ext cx="10480753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 smtClean="0"/>
              <a:t>Preparatory </a:t>
            </a:r>
            <a:r>
              <a:rPr lang="en-US" sz="3200" b="1" dirty="0" smtClean="0"/>
              <a:t>Program,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Thursday, December 5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41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350889"/>
              </p:ext>
            </p:extLst>
          </p:nvPr>
        </p:nvGraphicFramePr>
        <p:xfrm>
          <a:off x="1066800" y="984299"/>
          <a:ext cx="10430559" cy="490453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042656">
                  <a:extLst>
                    <a:ext uri="{9D8B030D-6E8A-4147-A177-3AD203B41FA5}">
                      <a16:colId xmlns:a16="http://schemas.microsoft.com/office/drawing/2014/main" xmlns="" val="848733850"/>
                    </a:ext>
                  </a:extLst>
                </a:gridCol>
                <a:gridCol w="4042656">
                  <a:extLst>
                    <a:ext uri="{9D8B030D-6E8A-4147-A177-3AD203B41FA5}">
                      <a16:colId xmlns:a16="http://schemas.microsoft.com/office/drawing/2014/main" xmlns="" val="185614604"/>
                    </a:ext>
                  </a:extLst>
                </a:gridCol>
                <a:gridCol w="1334583">
                  <a:extLst>
                    <a:ext uri="{9D8B030D-6E8A-4147-A177-3AD203B41FA5}">
                      <a16:colId xmlns:a16="http://schemas.microsoft.com/office/drawing/2014/main" xmlns="" val="3782014990"/>
                    </a:ext>
                  </a:extLst>
                </a:gridCol>
                <a:gridCol w="1010664">
                  <a:extLst>
                    <a:ext uri="{9D8B030D-6E8A-4147-A177-3AD203B41FA5}">
                      <a16:colId xmlns:a16="http://schemas.microsoft.com/office/drawing/2014/main" xmlns="" val="1593913014"/>
                    </a:ext>
                  </a:extLst>
                </a:gridCol>
              </a:tblGrid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500" b="1" u="none" strike="noStrike" dirty="0" err="1" smtClean="0">
                          <a:effectLst/>
                        </a:rPr>
                        <a:t>Haim</a:t>
                      </a:r>
                      <a:r>
                        <a:rPr lang="he-IL" sz="2500" b="1" u="none" strike="noStrike" dirty="0" smtClean="0">
                          <a:effectLst/>
                        </a:rPr>
                        <a:t> </a:t>
                      </a:r>
                      <a:r>
                        <a:rPr lang="en-US" sz="2500" b="1" u="none" strike="noStrike" dirty="0" err="1" smtClean="0">
                          <a:effectLst/>
                        </a:rPr>
                        <a:t>Malki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Tour Briefing 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09:00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63363805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Amir </a:t>
                      </a:r>
                      <a:r>
                        <a:rPr lang="en-US" sz="2500" b="1" u="none" strike="noStrike" dirty="0" err="1">
                          <a:effectLst/>
                        </a:rPr>
                        <a:t>Peretz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Insights on the South -  from </a:t>
                      </a:r>
                      <a:r>
                        <a:rPr lang="en-US" sz="2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Sderot and Tel </a:t>
                      </a:r>
                      <a:r>
                        <a:rPr lang="en-US" sz="2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Aviv</a:t>
                      </a:r>
                      <a:endParaRPr lang="he-IL" sz="25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09:00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323506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658993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Break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22478525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Team 1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 action="ppaction://hlinksldjump"/>
                        </a:rPr>
                        <a:t>TED </a:t>
                      </a:r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 action="ppaction://hlinksldjump"/>
                        </a:rPr>
                        <a:t>Talks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32171661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u="none" strike="noStrike" dirty="0">
                          <a:effectLst/>
                        </a:rPr>
                        <a:t>Break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7751807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92058262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85364555"/>
                  </a:ext>
                </a:extLst>
              </a:tr>
              <a:tr h="3901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35358405"/>
                  </a:ext>
                </a:extLst>
              </a:tr>
              <a:tr h="390167"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Ends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43772571"/>
                  </a:ext>
                </a:extLst>
              </a:tr>
            </a:tbl>
          </a:graphicData>
        </a:graphic>
      </p:graphicFrame>
      <p:sp>
        <p:nvSpPr>
          <p:cNvPr id="5" name="כותרת 3">
            <a:extLst>
              <a:ext uri="{FF2B5EF4-FFF2-40B4-BE49-F238E27FC236}">
                <a16:creationId xmlns:a16="http://schemas.microsoft.com/office/drawing/2014/main" xmlns="" id="{A7568271-92FF-4593-974E-5094D166DE02}"/>
              </a:ext>
            </a:extLst>
          </p:cNvPr>
          <p:cNvSpPr txBox="1">
            <a:spLocks/>
          </p:cNvSpPr>
          <p:nvPr/>
        </p:nvSpPr>
        <p:spPr>
          <a:xfrm>
            <a:off x="808104" y="287826"/>
            <a:ext cx="1116844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 smtClean="0"/>
              <a:t>Preparatory </a:t>
            </a:r>
            <a:r>
              <a:rPr lang="en-US" sz="3200" b="1" dirty="0" smtClean="0"/>
              <a:t>Program,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Thuesday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December 10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79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xmlns="" id="{1C700485-284B-41ED-9CF9-E119BAF4B140}"/>
              </a:ext>
            </a:extLst>
          </p:cNvPr>
          <p:cNvSpPr txBox="1">
            <a:spLocks/>
          </p:cNvSpPr>
          <p:nvPr/>
        </p:nvSpPr>
        <p:spPr>
          <a:xfrm>
            <a:off x="1005840" y="963850"/>
            <a:ext cx="900176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l" rtl="0">
              <a:lnSpc>
                <a:spcPct val="150000"/>
              </a:lnSpc>
            </a:pPr>
            <a:r>
              <a:rPr lang="en-US" sz="2400" b="1" u="sng" dirty="0" smtClean="0">
                <a:solidFill>
                  <a:schemeClr val="tx1"/>
                </a:solidFill>
              </a:rPr>
              <a:t>TED by Team 1</a:t>
            </a:r>
            <a:endParaRPr lang="en-US" sz="2400" b="1" u="sng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The </a:t>
            </a:r>
            <a:r>
              <a:rPr lang="en-US" sz="1800" b="1" dirty="0" smtClean="0">
                <a:solidFill>
                  <a:schemeClr val="tx1"/>
                </a:solidFill>
              </a:rPr>
              <a:t>Mediterranean maritime </a:t>
            </a:r>
            <a:r>
              <a:rPr lang="en-US" sz="1800" b="1" dirty="0" smtClean="0">
                <a:solidFill>
                  <a:schemeClr val="tx1"/>
                </a:solidFill>
              </a:rPr>
              <a:t>Domain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+ the Red Sea </a:t>
            </a:r>
            <a:r>
              <a:rPr lang="en-US" sz="1800" b="1" dirty="0" smtClean="0">
                <a:solidFill>
                  <a:schemeClr val="tx1"/>
                </a:solidFill>
              </a:rPr>
              <a:t>Domain– </a:t>
            </a:r>
            <a:r>
              <a:rPr lang="en-US" sz="1800" b="1" dirty="0" err="1" smtClean="0">
                <a:solidFill>
                  <a:schemeClr val="tx1"/>
                </a:solidFill>
              </a:rPr>
              <a:t>Nadav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Turgeman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 err="1">
                <a:solidFill>
                  <a:schemeClr val="tx1"/>
                </a:solidFill>
              </a:rPr>
              <a:t>Ashalim</a:t>
            </a:r>
            <a:r>
              <a:rPr lang="en-US" sz="1800" b="1" dirty="0">
                <a:solidFill>
                  <a:schemeClr val="tx1"/>
                </a:solidFill>
              </a:rPr>
              <a:t> Solar Energy Center – </a:t>
            </a:r>
            <a:r>
              <a:rPr lang="en-US" sz="1800" b="1" dirty="0" err="1">
                <a:solidFill>
                  <a:schemeClr val="tx1"/>
                </a:solidFill>
              </a:rPr>
              <a:t>Harel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Sharabi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The IDF’s Move </a:t>
            </a:r>
            <a:r>
              <a:rPr lang="en-US" sz="1800" b="1" dirty="0" smtClean="0">
                <a:solidFill>
                  <a:schemeClr val="tx1"/>
                </a:solidFill>
              </a:rPr>
              <a:t>to </a:t>
            </a:r>
            <a:r>
              <a:rPr lang="en-US" sz="1800" b="1" dirty="0">
                <a:solidFill>
                  <a:schemeClr val="tx1"/>
                </a:solidFill>
              </a:rPr>
              <a:t>the Negev – Yossi </a:t>
            </a:r>
            <a:r>
              <a:rPr lang="en-US" sz="1800" b="1" dirty="0" err="1">
                <a:solidFill>
                  <a:schemeClr val="tx1"/>
                </a:solidFill>
              </a:rPr>
              <a:t>Matzliah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Forward Deployment Sight </a:t>
            </a:r>
            <a:r>
              <a:rPr lang="en-US" sz="1800" b="1" dirty="0" smtClean="0">
                <a:solidFill>
                  <a:schemeClr val="tx1"/>
                </a:solidFill>
              </a:rPr>
              <a:t>in </a:t>
            </a:r>
            <a:r>
              <a:rPr lang="en-US" sz="1800" b="1" dirty="0">
                <a:solidFill>
                  <a:schemeClr val="tx1"/>
                </a:solidFill>
              </a:rPr>
              <a:t>the Negev – Michael Smith</a:t>
            </a:r>
          </a:p>
          <a:p>
            <a:pPr marL="342900" indent="-342900" algn="l" rtl="0">
              <a:lnSpc>
                <a:spcPct val="150000"/>
              </a:lnSpc>
              <a:buFontTx/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The </a:t>
            </a:r>
            <a:r>
              <a:rPr lang="en-US" sz="1800" b="1" dirty="0" err="1" smtClean="0">
                <a:solidFill>
                  <a:schemeClr val="tx1"/>
                </a:solidFill>
              </a:rPr>
              <a:t>Eilat</a:t>
            </a:r>
            <a:r>
              <a:rPr lang="en-US" sz="1800" b="1" dirty="0" smtClean="0">
                <a:solidFill>
                  <a:schemeClr val="tx1"/>
                </a:solidFill>
              </a:rPr>
              <a:t> Ashkelon </a:t>
            </a:r>
            <a:r>
              <a:rPr lang="en-US" sz="1800" b="1" dirty="0" smtClean="0">
                <a:solidFill>
                  <a:schemeClr val="tx1"/>
                </a:solidFill>
              </a:rPr>
              <a:t>Pipeline – </a:t>
            </a:r>
            <a:r>
              <a:rPr lang="en-US" sz="1800" b="1" dirty="0">
                <a:solidFill>
                  <a:schemeClr val="tx1"/>
                </a:solidFill>
              </a:rPr>
              <a:t>Simona Halperin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Renewable Energy and National Security – Davida Salerno 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18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627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52677" y="379266"/>
            <a:ext cx="1121653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 smtClean="0"/>
              <a:t>Preparatory Program,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Wednesday, December 11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1324892"/>
              </p:ext>
            </p:extLst>
          </p:nvPr>
        </p:nvGraphicFramePr>
        <p:xfrm>
          <a:off x="995678" y="1189862"/>
          <a:ext cx="10415969" cy="46026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4241">
                  <a:extLst>
                    <a:ext uri="{9D8B030D-6E8A-4147-A177-3AD203B41FA5}">
                      <a16:colId xmlns:a16="http://schemas.microsoft.com/office/drawing/2014/main" xmlns="" val="2798015184"/>
                    </a:ext>
                  </a:extLst>
                </a:gridCol>
                <a:gridCol w="4390135">
                  <a:extLst>
                    <a:ext uri="{9D8B030D-6E8A-4147-A177-3AD203B41FA5}">
                      <a16:colId xmlns:a16="http://schemas.microsoft.com/office/drawing/2014/main" xmlns="" val="654406034"/>
                    </a:ext>
                  </a:extLst>
                </a:gridCol>
                <a:gridCol w="2481593">
                  <a:extLst>
                    <a:ext uri="{9D8B030D-6E8A-4147-A177-3AD203B41FA5}">
                      <a16:colId xmlns:a16="http://schemas.microsoft.com/office/drawing/2014/main" xmlns="" val="24763843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By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Topic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IDF Commander of the Southern Command, MG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</a:rPr>
                        <a:t>Hertzi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 Halevi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</a:t>
                      </a:r>
                      <a:r>
                        <a:rPr lang="en-US" sz="2400" b="1" dirty="0" smtClean="0"/>
                        <a:t>from the Southern Command Perspective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Head of Southern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District, </a:t>
                      </a:r>
                      <a:r>
                        <a:rPr lang="en-US" sz="2400" b="1" dirty="0" smtClean="0"/>
                        <a:t>Israeli Security Agency,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Yaniv”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</a:t>
                      </a:r>
                      <a:r>
                        <a:rPr lang="en-US" sz="2400" b="1" dirty="0" smtClean="0"/>
                        <a:t>from the Israeli Security Agency Southern District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Perspective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662683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4616</TotalTime>
  <Words>1011</Words>
  <Application>Microsoft Office PowerPoint</Application>
  <PresentationFormat>מותאם אישית</PresentationFormat>
  <Paragraphs>301</Paragraphs>
  <Slides>13</Slides>
  <Notes>0</Notes>
  <HiddenSlides>1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Facet</vt:lpstr>
      <vt:lpstr>South Tour  December 17-19th, 2019 </vt:lpstr>
      <vt:lpstr>שקופית 2</vt:lpstr>
      <vt:lpstr>שקופית 3</vt:lpstr>
      <vt:lpstr>Research Questions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R</cp:lastModifiedBy>
  <cp:revision>191</cp:revision>
  <dcterms:created xsi:type="dcterms:W3CDTF">2018-08-28T16:49:27Z</dcterms:created>
  <dcterms:modified xsi:type="dcterms:W3CDTF">2019-12-04T20:58:33Z</dcterms:modified>
</cp:coreProperties>
</file>