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8" r:id="rId3"/>
    <p:sldId id="267" r:id="rId4"/>
    <p:sldId id="266" r:id="rId5"/>
    <p:sldId id="269" r:id="rId6"/>
    <p:sldId id="273" r:id="rId7"/>
    <p:sldId id="270" r:id="rId8"/>
    <p:sldId id="271" r:id="rId9"/>
    <p:sldId id="2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7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5500A2-EE8E-4DCE-A2A2-DE172CE03300}"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AF699-03C0-44A1-83B7-D0AACC3DC4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0000"/>
            <a:lum/>
          </a:blip>
          <a:srcRect/>
          <a:stretch>
            <a:fillRect l="-27000" r="-2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500A2-EE8E-4DCE-A2A2-DE172CE03300}" type="datetimeFigureOut">
              <a:rPr lang="en-US" smtClean="0"/>
              <a:pPr/>
              <a:t>10/21/2020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AF699-03C0-44A1-83B7-D0AACC3DC4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he-IL" dirty="0"/>
              <a:t>דמוגרפיה חרדית ומיהו חרדי ?</a:t>
            </a:r>
            <a:endParaRPr lang="en-US" dirty="0"/>
          </a:p>
        </p:txBody>
      </p:sp>
      <p:sp>
        <p:nvSpPr>
          <p:cNvPr id="3" name="Content Placeholder 2"/>
          <p:cNvSpPr>
            <a:spLocks noGrp="1"/>
          </p:cNvSpPr>
          <p:nvPr>
            <p:ph idx="1"/>
          </p:nvPr>
        </p:nvSpPr>
        <p:spPr/>
        <p:txBody>
          <a:bodyPr/>
          <a:lstStyle/>
          <a:p>
            <a:pPr algn="r" rtl="1"/>
            <a:r>
              <a:rPr lang="he-IL" sz="2000" dirty="0"/>
              <a:t>כמה חרדים 1,150,000</a:t>
            </a:r>
          </a:p>
          <a:p>
            <a:pPr algn="r" rtl="1"/>
            <a:endParaRPr lang="he-IL" sz="2000" dirty="0"/>
          </a:p>
          <a:p>
            <a:pPr algn="r" rtl="1"/>
            <a:r>
              <a:rPr lang="he-IL" sz="2000" dirty="0"/>
              <a:t>הגדרה לפי חינוך, מגורים, הצבעה, לימודים ועצמי</a:t>
            </a:r>
          </a:p>
          <a:p>
            <a:pPr algn="r" rtl="1"/>
            <a:endParaRPr lang="he-IL" sz="2000" dirty="0"/>
          </a:p>
          <a:p>
            <a:pPr algn="r" rtl="1"/>
            <a:r>
              <a:rPr lang="he-IL" sz="2000" dirty="0"/>
              <a:t>גיל 3-18 470,000 0-3 110,000</a:t>
            </a:r>
          </a:p>
          <a:p>
            <a:pPr algn="r" rtl="1"/>
            <a:endParaRPr lang="he-IL" sz="2000" dirty="0"/>
          </a:p>
          <a:p>
            <a:pPr algn="r" rtl="1"/>
            <a:r>
              <a:rPr lang="he-IL" sz="2000" dirty="0"/>
              <a:t>שליש מילדים יהודים עד כיתה ו'</a:t>
            </a:r>
          </a:p>
          <a:p>
            <a:pPr algn="r" rtl="1"/>
            <a:endParaRPr lang="he-IL" sz="2000" dirty="0"/>
          </a:p>
          <a:p>
            <a:pPr algn="r" rtl="1"/>
            <a:r>
              <a:rPr lang="he-IL" sz="2000" dirty="0"/>
              <a:t>חרדים: השתייכות קהילתית, אוריינטציה הלכתית, סגנון חיים ואסטרטגיה לקיום יהודי</a:t>
            </a:r>
            <a:r>
              <a:rPr lang="he-IL" dirty="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a:t>אתוס חרדי ושונות גבוהה במיוחד</a:t>
            </a:r>
          </a:p>
        </p:txBody>
      </p:sp>
      <p:sp>
        <p:nvSpPr>
          <p:cNvPr id="3" name="מציין מיקום תוכן 2"/>
          <p:cNvSpPr>
            <a:spLocks noGrp="1"/>
          </p:cNvSpPr>
          <p:nvPr>
            <p:ph idx="1"/>
          </p:nvPr>
        </p:nvSpPr>
        <p:spPr/>
        <p:txBody>
          <a:bodyPr>
            <a:noAutofit/>
          </a:bodyPr>
          <a:lstStyle/>
          <a:p>
            <a:pPr algn="r" rtl="1"/>
            <a:r>
              <a:rPr lang="he-IL" sz="2000" dirty="0"/>
              <a:t>קבוצות חרדיות:</a:t>
            </a:r>
          </a:p>
          <a:p>
            <a:pPr algn="r" rtl="1"/>
            <a:r>
              <a:rPr lang="he-IL" sz="2000" dirty="0"/>
              <a:t>ליטאים</a:t>
            </a:r>
          </a:p>
          <a:p>
            <a:pPr algn="r" rtl="1"/>
            <a:r>
              <a:rPr lang="he-IL" sz="2000" dirty="0"/>
              <a:t>חסידים </a:t>
            </a:r>
          </a:p>
          <a:p>
            <a:pPr algn="r" rtl="1"/>
            <a:r>
              <a:rPr lang="he-IL" sz="2000" dirty="0"/>
              <a:t>ספרדים </a:t>
            </a:r>
          </a:p>
          <a:p>
            <a:pPr algn="r" rtl="1"/>
            <a:r>
              <a:rPr lang="he-IL" sz="2000" dirty="0"/>
              <a:t>צ'למערים</a:t>
            </a:r>
          </a:p>
          <a:p>
            <a:pPr algn="r" rtl="1"/>
            <a:r>
              <a:rPr lang="he-IL" sz="2000" dirty="0"/>
              <a:t>עדה חרדית</a:t>
            </a:r>
          </a:p>
          <a:p>
            <a:pPr algn="r" rtl="1"/>
            <a:r>
              <a:rPr lang="he-IL" sz="2000" dirty="0"/>
              <a:t>אנגלו סכסים</a:t>
            </a:r>
          </a:p>
          <a:p>
            <a:pPr algn="r" rtl="1"/>
            <a:r>
              <a:rPr lang="he-IL" sz="2000" dirty="0"/>
              <a:t>דור שני תשובה</a:t>
            </a:r>
          </a:p>
          <a:p>
            <a:pPr algn="r" rtl="1"/>
            <a:r>
              <a:rPr lang="he-IL" sz="2000" dirty="0"/>
              <a:t>מתחזקים</a:t>
            </a:r>
          </a:p>
          <a:p>
            <a:pPr algn="r" rtl="1"/>
            <a:r>
              <a:rPr lang="he-IL" sz="2000" dirty="0"/>
              <a:t>חב"ד </a:t>
            </a:r>
          </a:p>
          <a:p>
            <a:pPr algn="r" rtl="1"/>
            <a:r>
              <a:rPr lang="he-IL" sz="2000" dirty="0"/>
              <a:t>ניאו ברסלב </a:t>
            </a:r>
          </a:p>
          <a:p>
            <a:pPr algn="r" rtl="1"/>
            <a:r>
              <a:rPr lang="he-IL" sz="2000" dirty="0"/>
              <a:t>חרד"לים</a:t>
            </a:r>
          </a:p>
          <a:p>
            <a:pPr algn="r" rtl="1"/>
            <a:r>
              <a:rPr lang="he-IL" sz="2000" dirty="0"/>
              <a:t>מודרניים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IL" sz="4000" dirty="0"/>
              <a:t>מגורים ופריסה גיאוגרפית: ציון בתכנון תפדה</a:t>
            </a:r>
            <a:endParaRPr lang="en-US" sz="4000" dirty="0"/>
          </a:p>
        </p:txBody>
      </p:sp>
      <p:sp>
        <p:nvSpPr>
          <p:cNvPr id="3" name="Content Placeholder 2"/>
          <p:cNvSpPr>
            <a:spLocks noGrp="1"/>
          </p:cNvSpPr>
          <p:nvPr>
            <p:ph idx="1"/>
          </p:nvPr>
        </p:nvSpPr>
        <p:spPr/>
        <p:txBody>
          <a:bodyPr>
            <a:normAutofit/>
          </a:bodyPr>
          <a:lstStyle/>
          <a:p>
            <a:pPr algn="r" rtl="1"/>
            <a:r>
              <a:rPr lang="he-IL" sz="2000" dirty="0"/>
              <a:t>שני מטרופולינים: בני ברק ירושלים</a:t>
            </a:r>
          </a:p>
          <a:p>
            <a:pPr algn="r" rtl="1"/>
            <a:endParaRPr lang="he-IL" sz="2000" dirty="0"/>
          </a:p>
          <a:p>
            <a:pPr algn="r" rtl="1"/>
            <a:r>
              <a:rPr lang="he-IL" sz="2000" dirty="0"/>
              <a:t>ערים חרדיות חדשות: אלעד מודיעין וביתר עילית</a:t>
            </a:r>
          </a:p>
          <a:p>
            <a:pPr algn="r" rtl="1"/>
            <a:endParaRPr lang="he-IL" sz="2000" dirty="0"/>
          </a:p>
          <a:p>
            <a:pPr algn="r" rtl="1"/>
            <a:r>
              <a:rPr lang="he-IL" sz="2000" dirty="0"/>
              <a:t>ריכוזים גדולים: בית שמש ואשדוד</a:t>
            </a:r>
          </a:p>
          <a:p>
            <a:pPr algn="r" rtl="1"/>
            <a:endParaRPr lang="he-IL" sz="2000" dirty="0"/>
          </a:p>
          <a:p>
            <a:pPr algn="r" rtl="1"/>
            <a:r>
              <a:rPr lang="he-IL" sz="2000" dirty="0"/>
              <a:t>קרוב לרבע בערים מעורבות: פתח תקווה, נתניה, חיפה, תל אביב, בת ים, צפת, נתיבות, טבריה, מגדל העמק, קריית גת, חולון, חדרה רחובות, אשקלון, באר שבע, אופקים.</a:t>
            </a:r>
          </a:p>
          <a:p>
            <a:pPr algn="r" rtl="1"/>
            <a:endParaRPr lang="he-IL" sz="2000" dirty="0"/>
          </a:p>
          <a:p>
            <a:pPr algn="r" rtl="1"/>
            <a:r>
              <a:rPr lang="he-IL" sz="2000" dirty="0"/>
              <a:t>ישובים וקריות חרדיות: עמנואל, כוכב יעקב, רכסים, תפרח, טלז סטון, חלק יישובי פא"י ועוד.</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he-IL" sz="4000" dirty="0"/>
              <a:t>פריודיזציה גדולה וקטנה</a:t>
            </a:r>
            <a:endParaRPr lang="en-US" sz="4000" dirty="0"/>
          </a:p>
        </p:txBody>
      </p:sp>
      <p:sp>
        <p:nvSpPr>
          <p:cNvPr id="3" name="Content Placeholder 2"/>
          <p:cNvSpPr>
            <a:spLocks noGrp="1"/>
          </p:cNvSpPr>
          <p:nvPr>
            <p:ph idx="1"/>
          </p:nvPr>
        </p:nvSpPr>
        <p:spPr/>
        <p:txBody>
          <a:bodyPr>
            <a:normAutofit fontScale="92500" lnSpcReduction="10000"/>
          </a:bodyPr>
          <a:lstStyle/>
          <a:p>
            <a:pPr algn="r" rtl="1"/>
            <a:r>
              <a:rPr lang="he-IL" sz="2000" dirty="0"/>
              <a:t>גישת כץ במוצאי ימי הביניים מאתיים שנות מפגש בין לאומיות וחילון לבין אורתודוכסיה. </a:t>
            </a:r>
          </a:p>
          <a:p>
            <a:pPr algn="r" rtl="1"/>
            <a:endParaRPr lang="he-IL" sz="2000" dirty="0"/>
          </a:p>
          <a:p>
            <a:pPr algn="r" rtl="1"/>
            <a:r>
              <a:rPr lang="he-IL" sz="2000" dirty="0"/>
              <a:t>בהקשר ישובי ישראלי:</a:t>
            </a:r>
          </a:p>
          <a:p>
            <a:pPr algn="r" rtl="1"/>
            <a:endParaRPr lang="he-IL" sz="2000" dirty="0"/>
          </a:p>
          <a:p>
            <a:pPr algn="r" rtl="1"/>
            <a:r>
              <a:rPr lang="he-IL" sz="2000" dirty="0"/>
              <a:t>1945-1953 תקופת ההשתלבות</a:t>
            </a:r>
          </a:p>
          <a:p>
            <a:pPr algn="r" rtl="1"/>
            <a:endParaRPr lang="he-IL" sz="2000" dirty="0"/>
          </a:p>
          <a:p>
            <a:pPr algn="r" rtl="1"/>
            <a:r>
              <a:rPr lang="he-IL" sz="2000" dirty="0"/>
              <a:t>1953-1977 חברת הלומדים</a:t>
            </a:r>
          </a:p>
          <a:p>
            <a:pPr algn="r" rtl="1"/>
            <a:endParaRPr lang="he-IL" sz="2000" dirty="0"/>
          </a:p>
          <a:p>
            <a:pPr algn="r" rtl="1"/>
            <a:r>
              <a:rPr lang="he-IL" sz="2000" dirty="0"/>
              <a:t>1977-2003 מגזר חרדי בישראל</a:t>
            </a:r>
          </a:p>
          <a:p>
            <a:pPr algn="r" rtl="1"/>
            <a:endParaRPr lang="he-IL" sz="2000" dirty="0"/>
          </a:p>
          <a:p>
            <a:pPr algn="r" rtl="1"/>
            <a:r>
              <a:rPr lang="he-IL" sz="2000" dirty="0"/>
              <a:t>2003- אזרחות חרדית בישראל</a:t>
            </a:r>
          </a:p>
          <a:p>
            <a:pPr algn="r" rtl="1"/>
            <a:endParaRPr lang="he-IL" sz="2000" dirty="0"/>
          </a:p>
          <a:p>
            <a:pPr algn="r" rtl="1"/>
            <a:r>
              <a:rPr lang="he-IL" sz="2000" dirty="0"/>
              <a:t>ההקשר של העם היהודי והאורתודוכסיזציה של תפוצות</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IL" sz="4000" dirty="0"/>
              <a:t>מרחבי מדיניות ממשלתית</a:t>
            </a:r>
            <a:endParaRPr lang="en-US" sz="4000" dirty="0"/>
          </a:p>
        </p:txBody>
      </p:sp>
      <p:sp>
        <p:nvSpPr>
          <p:cNvPr id="3" name="Content Placeholder 2"/>
          <p:cNvSpPr>
            <a:spLocks noGrp="1"/>
          </p:cNvSpPr>
          <p:nvPr>
            <p:ph idx="1"/>
          </p:nvPr>
        </p:nvSpPr>
        <p:spPr/>
        <p:txBody>
          <a:bodyPr>
            <a:normAutofit/>
          </a:bodyPr>
          <a:lstStyle/>
          <a:p>
            <a:pPr algn="r" rtl="1"/>
            <a:r>
              <a:rPr lang="he-IL" sz="2000" dirty="0"/>
              <a:t>תעסוקה</a:t>
            </a:r>
          </a:p>
          <a:p>
            <a:pPr algn="r" rtl="1"/>
            <a:endParaRPr lang="he-IL" sz="2000" dirty="0"/>
          </a:p>
          <a:p>
            <a:pPr algn="r" rtl="1"/>
            <a:r>
              <a:rPr lang="he-IL" sz="2000" dirty="0"/>
              <a:t>לימודים גבוהים</a:t>
            </a:r>
          </a:p>
          <a:p>
            <a:pPr algn="r" rtl="1"/>
            <a:endParaRPr lang="he-IL" sz="2000" dirty="0"/>
          </a:p>
          <a:p>
            <a:pPr algn="r" rtl="1"/>
            <a:r>
              <a:rPr lang="he-IL" sz="2000" dirty="0"/>
              <a:t>שירות צבאי</a:t>
            </a:r>
          </a:p>
          <a:p>
            <a:pPr algn="r" rtl="1"/>
            <a:endParaRPr lang="he-IL" sz="2000" dirty="0"/>
          </a:p>
          <a:p>
            <a:pPr algn="r" rtl="1"/>
            <a:r>
              <a:rPr lang="he-IL" sz="2000" dirty="0"/>
              <a:t>רווחה</a:t>
            </a:r>
          </a:p>
          <a:p>
            <a:pPr algn="r" rtl="1"/>
            <a:endParaRPr lang="he-IL" sz="2000" dirty="0"/>
          </a:p>
          <a:p>
            <a:pPr algn="r" rtl="1"/>
            <a:r>
              <a:rPr lang="he-IL" sz="2000" dirty="0"/>
              <a:t>חינוך</a:t>
            </a:r>
          </a:p>
          <a:p>
            <a:pPr algn="r" rtl="1"/>
            <a:endParaRPr lang="he-IL" sz="2000" dirty="0"/>
          </a:p>
          <a:p>
            <a:pPr algn="r" rtl="1"/>
            <a:r>
              <a:rPr lang="he-IL" sz="2000" dirty="0"/>
              <a:t>שיכון ותכנון</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CC75991-6FD4-4227-9A65-A1AD9394A475}"/>
              </a:ext>
            </a:extLst>
          </p:cNvPr>
          <p:cNvSpPr>
            <a:spLocks noGrp="1"/>
          </p:cNvSpPr>
          <p:nvPr>
            <p:ph type="title"/>
          </p:nvPr>
        </p:nvSpPr>
        <p:spPr/>
        <p:txBody>
          <a:bodyPr>
            <a:normAutofit/>
          </a:bodyPr>
          <a:lstStyle/>
          <a:p>
            <a:pPr algn="r" rtl="1"/>
            <a:r>
              <a:rPr lang="he-IL" sz="4000" dirty="0"/>
              <a:t>    השלכות קורונה</a:t>
            </a:r>
          </a:p>
        </p:txBody>
      </p:sp>
      <p:sp>
        <p:nvSpPr>
          <p:cNvPr id="3" name="מציין מיקום תוכן 2">
            <a:extLst>
              <a:ext uri="{FF2B5EF4-FFF2-40B4-BE49-F238E27FC236}">
                <a16:creationId xmlns:a16="http://schemas.microsoft.com/office/drawing/2014/main" id="{118D0301-D9F6-4191-ACC7-40D90F1797E4}"/>
              </a:ext>
            </a:extLst>
          </p:cNvPr>
          <p:cNvSpPr>
            <a:spLocks noGrp="1"/>
          </p:cNvSpPr>
          <p:nvPr>
            <p:ph idx="1"/>
          </p:nvPr>
        </p:nvSpPr>
        <p:spPr/>
        <p:txBody>
          <a:bodyPr>
            <a:normAutofit lnSpcReduction="10000"/>
          </a:bodyPr>
          <a:lstStyle/>
          <a:p>
            <a:pPr algn="r" rtl="1"/>
            <a:r>
              <a:rPr lang="he-IL" sz="2000" dirty="0"/>
              <a:t>היעדר משאבים פנימיים וחיצוניים</a:t>
            </a:r>
          </a:p>
          <a:p>
            <a:pPr algn="r" rtl="1"/>
            <a:endParaRPr lang="he-IL" sz="2000" dirty="0"/>
          </a:p>
          <a:p>
            <a:pPr algn="r" rtl="1"/>
            <a:r>
              <a:rPr lang="he-IL" sz="2000" dirty="0"/>
              <a:t>משבר ועוני פנים חרדי בתוך עשור אבוד כלל ישראלי</a:t>
            </a:r>
          </a:p>
          <a:p>
            <a:pPr algn="r" rtl="1"/>
            <a:endParaRPr lang="he-IL" sz="2000" dirty="0"/>
          </a:p>
          <a:p>
            <a:pPr algn="r" rtl="1"/>
            <a:r>
              <a:rPr lang="he-IL" sz="2000" dirty="0"/>
              <a:t>שוק עבודה שאינו מזמן ותחרותי</a:t>
            </a:r>
          </a:p>
          <a:p>
            <a:pPr algn="r" rtl="1"/>
            <a:endParaRPr lang="he-IL" sz="2000" dirty="0"/>
          </a:p>
          <a:p>
            <a:pPr algn="r" rtl="1"/>
            <a:r>
              <a:rPr lang="he-IL" sz="2000" dirty="0"/>
              <a:t>הקצנה דתית ולאומנית עם פרדס </a:t>
            </a:r>
            <a:r>
              <a:rPr lang="he-IL" sz="2000" dirty="0" err="1"/>
              <a:t>כציזציה</a:t>
            </a:r>
            <a:r>
              <a:rPr lang="he-IL" sz="2000" dirty="0"/>
              <a:t> </a:t>
            </a:r>
          </a:p>
          <a:p>
            <a:pPr algn="r" rtl="1"/>
            <a:endParaRPr lang="he-IL" sz="2000" dirty="0"/>
          </a:p>
          <a:p>
            <a:pPr algn="r" rtl="1"/>
            <a:r>
              <a:rPr lang="he-IL" sz="2000" dirty="0"/>
              <a:t>כשלון המודרניים וחולשת היוצאים בשאלה</a:t>
            </a:r>
          </a:p>
          <a:p>
            <a:pPr algn="r" rtl="1"/>
            <a:endParaRPr lang="he-IL" sz="2000" dirty="0"/>
          </a:p>
          <a:p>
            <a:pPr algn="r" rtl="1"/>
            <a:r>
              <a:rPr lang="he-IL" sz="2000" dirty="0"/>
              <a:t>קונפליקט </a:t>
            </a:r>
            <a:r>
              <a:rPr lang="he-IL" sz="2000" dirty="0" err="1"/>
              <a:t>בינקבוצתי</a:t>
            </a:r>
            <a:endParaRPr lang="he-IL" sz="2000" dirty="0"/>
          </a:p>
          <a:p>
            <a:pPr algn="r" rtl="1"/>
            <a:endParaRPr lang="he-IL" sz="2000" dirty="0"/>
          </a:p>
          <a:p>
            <a:pPr algn="r" rtl="1"/>
            <a:r>
              <a:rPr lang="he-IL" sz="2000" dirty="0"/>
              <a:t>משבר מנהיגות </a:t>
            </a:r>
          </a:p>
        </p:txBody>
      </p:sp>
    </p:spTree>
    <p:extLst>
      <p:ext uri="{BB962C8B-B14F-4D97-AF65-F5344CB8AC3E}">
        <p14:creationId xmlns:p14="http://schemas.microsoft.com/office/powerpoint/2010/main" val="290007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rtl="1"/>
            <a:r>
              <a:rPr lang="he-IL" sz="4000" dirty="0"/>
              <a:t>סוכני שינוי</a:t>
            </a:r>
          </a:p>
        </p:txBody>
      </p:sp>
      <p:sp>
        <p:nvSpPr>
          <p:cNvPr id="3" name="מציין מיקום תוכן 2"/>
          <p:cNvSpPr>
            <a:spLocks noGrp="1"/>
          </p:cNvSpPr>
          <p:nvPr>
            <p:ph idx="1"/>
          </p:nvPr>
        </p:nvSpPr>
        <p:spPr/>
        <p:txBody>
          <a:bodyPr>
            <a:normAutofit/>
          </a:bodyPr>
          <a:lstStyle/>
          <a:p>
            <a:pPr algn="r" rtl="1"/>
            <a:r>
              <a:rPr lang="he-IL" sz="2000" dirty="0"/>
              <a:t>חברת צריכה</a:t>
            </a:r>
          </a:p>
          <a:p>
            <a:pPr algn="r" rtl="1"/>
            <a:r>
              <a:rPr lang="he-IL" sz="2000" dirty="0"/>
              <a:t>ביקורת פנימית</a:t>
            </a:r>
          </a:p>
          <a:p>
            <a:pPr algn="r" rtl="1"/>
            <a:r>
              <a:rPr lang="he-IL" sz="2000" dirty="0"/>
              <a:t>ירידת רמת פיקוח חברתי נוכח גודל</a:t>
            </a:r>
          </a:p>
          <a:p>
            <a:pPr algn="r" rtl="1"/>
            <a:r>
              <a:rPr lang="he-IL" sz="2000" dirty="0"/>
              <a:t>הרשת, הסמארט פון והרשתות החברתיות</a:t>
            </a:r>
          </a:p>
          <a:p>
            <a:pPr algn="r" rtl="1"/>
            <a:r>
              <a:rPr lang="he-IL" sz="2000" dirty="0"/>
              <a:t>המפגש עם החברה הישראלית שוק עבודה, קבלת שירותים וצבא</a:t>
            </a:r>
          </a:p>
          <a:p>
            <a:pPr algn="r" rtl="1"/>
            <a:r>
              <a:rPr lang="he-IL" sz="2000" dirty="0"/>
              <a:t>ירידת ה"גדויילים"</a:t>
            </a:r>
          </a:p>
          <a:p>
            <a:pPr algn="r" rtl="1"/>
            <a:r>
              <a:rPr lang="he-IL" sz="2000" dirty="0"/>
              <a:t>תודעה המשבר והשתקפותה בתקשורת חרדית</a:t>
            </a:r>
          </a:p>
          <a:p>
            <a:pPr algn="r" rtl="1"/>
            <a:r>
              <a:rPr lang="he-IL" sz="2000" dirty="0"/>
              <a:t>המודרנים, המהגרים האנוסים והיוצאים</a:t>
            </a:r>
          </a:p>
          <a:p>
            <a:pPr algn="r" rtl="1"/>
            <a:endParaRPr lang="he-IL" sz="2000" dirty="0"/>
          </a:p>
          <a:p>
            <a:pPr algn="r" rtl="1"/>
            <a:r>
              <a:rPr lang="he-IL" dirty="0"/>
              <a:t>מעשה המדינה </a:t>
            </a:r>
          </a:p>
          <a:p>
            <a:pPr algn="r" rtl="1"/>
            <a:endParaRPr lang="he-IL" sz="2000" dirty="0"/>
          </a:p>
          <a:p>
            <a:pPr algn="r" rtl="1"/>
            <a:endParaRPr lang="he-IL"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a:t>ותחזית זהירה</a:t>
            </a:r>
            <a:r>
              <a:rPr lang="en-US" sz="4000" dirty="0"/>
              <a:t> </a:t>
            </a:r>
            <a:r>
              <a:rPr lang="he-IL" sz="4000" dirty="0"/>
              <a:t> שלושה תרחישים</a:t>
            </a:r>
          </a:p>
        </p:txBody>
      </p:sp>
      <p:sp>
        <p:nvSpPr>
          <p:cNvPr id="3" name="מציין מיקום תוכן 2"/>
          <p:cNvSpPr>
            <a:spLocks noGrp="1"/>
          </p:cNvSpPr>
          <p:nvPr>
            <p:ph idx="1"/>
          </p:nvPr>
        </p:nvSpPr>
        <p:spPr/>
        <p:txBody>
          <a:bodyPr>
            <a:normAutofit/>
          </a:bodyPr>
          <a:lstStyle/>
          <a:p>
            <a:pPr algn="r" rtl="1"/>
            <a:r>
              <a:rPr lang="he-IL" sz="2000" dirty="0"/>
              <a:t>מלחמת תרבות</a:t>
            </a:r>
          </a:p>
          <a:p>
            <a:pPr algn="r" rtl="1"/>
            <a:endParaRPr lang="he-IL" sz="2000" dirty="0"/>
          </a:p>
          <a:p>
            <a:pPr algn="r" rtl="1"/>
            <a:r>
              <a:rPr lang="he-IL" sz="2000" dirty="0"/>
              <a:t>סובלנות </a:t>
            </a:r>
          </a:p>
          <a:p>
            <a:pPr algn="r" rtl="1"/>
            <a:endParaRPr lang="he-IL" sz="2000" dirty="0"/>
          </a:p>
          <a:p>
            <a:pPr algn="r" rtl="1"/>
            <a:r>
              <a:rPr lang="he-IL" sz="2000" dirty="0"/>
              <a:t>פנדלום</a:t>
            </a:r>
          </a:p>
          <a:p>
            <a:pPr algn="r" rtl="1"/>
            <a:endParaRPr lang="he-IL" sz="2000" dirty="0"/>
          </a:p>
          <a:p>
            <a:pPr algn="r" rtl="1"/>
            <a:r>
              <a:rPr lang="he-IL" sz="2000" dirty="0"/>
              <a:t>דפוסי ההשתלבות של החרדים נוכח שינוי דמוגראפי יוכרעו בזירה הפוליטית ויושפעו ממצבה הכלכלי של ישראל . מנהיגות עשויה למלא תפקיד בצורה אותה תלבש אותה השתלבות והחרדים המודרניים עתידים להוביל בתוך דור את החברה החרדית לשינוי ערכים מבפנים. היציאה בשאלה תגדל בשוליים אולם בליבה השינוי יתרחש בהקשר שינוי ערכים בתוך זהות חרדית.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a:t>שלוש קבוצות חברתיות </a:t>
            </a:r>
          </a:p>
        </p:txBody>
      </p:sp>
      <p:sp>
        <p:nvSpPr>
          <p:cNvPr id="3" name="מציין מיקום תוכן 2"/>
          <p:cNvSpPr>
            <a:spLocks noGrp="1"/>
          </p:cNvSpPr>
          <p:nvPr>
            <p:ph idx="1"/>
          </p:nvPr>
        </p:nvSpPr>
        <p:spPr/>
        <p:txBody>
          <a:bodyPr>
            <a:normAutofit/>
          </a:bodyPr>
          <a:lstStyle/>
          <a:p>
            <a:pPr algn="r" rtl="1"/>
            <a:r>
              <a:rPr lang="he-IL" sz="2000" dirty="0"/>
              <a:t>שליש חרדים מודרניים</a:t>
            </a:r>
          </a:p>
          <a:p>
            <a:pPr algn="r" rtl="1"/>
            <a:endParaRPr lang="he-IL" sz="2000" dirty="0"/>
          </a:p>
          <a:p>
            <a:pPr algn="r" rtl="1"/>
            <a:endParaRPr lang="he-IL" sz="2000" dirty="0"/>
          </a:p>
          <a:p>
            <a:pPr algn="r" rtl="1"/>
            <a:r>
              <a:rPr lang="he-IL" sz="2000" dirty="0"/>
              <a:t>שליש שמרנים, מוסדות וקנאים</a:t>
            </a:r>
          </a:p>
          <a:p>
            <a:pPr algn="r" rtl="1">
              <a:buNone/>
            </a:pPr>
            <a:endParaRPr lang="he-IL" sz="2000" dirty="0"/>
          </a:p>
          <a:p>
            <a:pPr algn="r" rtl="1"/>
            <a:endParaRPr lang="he-IL" sz="2000" dirty="0"/>
          </a:p>
          <a:p>
            <a:pPr algn="r" rtl="1"/>
            <a:r>
              <a:rPr lang="he-IL" sz="2000" dirty="0"/>
              <a:t>שליש בתהליכי התפרקות חברתית דתית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369</Words>
  <Application>Microsoft Office PowerPoint</Application>
  <PresentationFormat>‫הצגה על המסך (4:3)</PresentationFormat>
  <Paragraphs>101</Paragraphs>
  <Slides>9</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9</vt:i4>
      </vt:variant>
    </vt:vector>
  </HeadingPairs>
  <TitlesOfParts>
    <vt:vector size="12" baseType="lpstr">
      <vt:lpstr>Arial</vt:lpstr>
      <vt:lpstr>Calibri</vt:lpstr>
      <vt:lpstr>Office Theme</vt:lpstr>
      <vt:lpstr>דמוגרפיה חרדית ומיהו חרדי ?</vt:lpstr>
      <vt:lpstr>אתוס חרדי ושונות גבוהה במיוחד</vt:lpstr>
      <vt:lpstr>מגורים ופריסה גיאוגרפית: ציון בתכנון תפדה</vt:lpstr>
      <vt:lpstr>פריודיזציה גדולה וקטנה</vt:lpstr>
      <vt:lpstr>מרחבי מדיניות ממשלתית</vt:lpstr>
      <vt:lpstr>    השלכות קורונה</vt:lpstr>
      <vt:lpstr>סוכני שינוי</vt:lpstr>
      <vt:lpstr>ותחזית זהירה  שלושה תרחישים</vt:lpstr>
      <vt:lpstr>שלוש קבוצות חברתיות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Demography</dc:title>
  <dc:creator>office</dc:creator>
  <cp:lastModifiedBy>user</cp:lastModifiedBy>
  <cp:revision>28</cp:revision>
  <dcterms:created xsi:type="dcterms:W3CDTF">2016-12-22T10:04:13Z</dcterms:created>
  <dcterms:modified xsi:type="dcterms:W3CDTF">2020-10-21T06:01:57Z</dcterms:modified>
</cp:coreProperties>
</file>