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1" d="100"/>
          <a:sy n="61" d="100"/>
        </p:scale>
        <p:origin x="143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BB62-BE86-41B6-9D8C-68CE1F7B61FE}" type="datetimeFigureOut">
              <a:rPr lang="he-IL" smtClean="0"/>
              <a:pPr/>
              <a:t>כ"ג/תשרי/תשפ"א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9ED3B-A1A2-4D19-BB10-4CC4A57A19C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BB62-BE86-41B6-9D8C-68CE1F7B61FE}" type="datetimeFigureOut">
              <a:rPr lang="he-IL" smtClean="0"/>
              <a:pPr/>
              <a:t>כ"ג/תשרי/תשפ"א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9ED3B-A1A2-4D19-BB10-4CC4A57A19C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BB62-BE86-41B6-9D8C-68CE1F7B61FE}" type="datetimeFigureOut">
              <a:rPr lang="he-IL" smtClean="0"/>
              <a:pPr/>
              <a:t>כ"ג/תשרי/תשפ"א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9ED3B-A1A2-4D19-BB10-4CC4A57A19C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BB62-BE86-41B6-9D8C-68CE1F7B61FE}" type="datetimeFigureOut">
              <a:rPr lang="he-IL" smtClean="0"/>
              <a:pPr/>
              <a:t>כ"ג/תשרי/תשפ"א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9ED3B-A1A2-4D19-BB10-4CC4A57A19C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BB62-BE86-41B6-9D8C-68CE1F7B61FE}" type="datetimeFigureOut">
              <a:rPr lang="he-IL" smtClean="0"/>
              <a:pPr/>
              <a:t>כ"ג/תשרי/תשפ"א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9ED3B-A1A2-4D19-BB10-4CC4A57A19C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BB62-BE86-41B6-9D8C-68CE1F7B61FE}" type="datetimeFigureOut">
              <a:rPr lang="he-IL" smtClean="0"/>
              <a:pPr/>
              <a:t>כ"ג/תשרי/תשפ"א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9ED3B-A1A2-4D19-BB10-4CC4A57A19C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BB62-BE86-41B6-9D8C-68CE1F7B61FE}" type="datetimeFigureOut">
              <a:rPr lang="he-IL" smtClean="0"/>
              <a:pPr/>
              <a:t>כ"ג/תשרי/תשפ"א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9ED3B-A1A2-4D19-BB10-4CC4A57A19C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BB62-BE86-41B6-9D8C-68CE1F7B61FE}" type="datetimeFigureOut">
              <a:rPr lang="he-IL" smtClean="0"/>
              <a:pPr/>
              <a:t>כ"ג/תשרי/תשפ"א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9ED3B-A1A2-4D19-BB10-4CC4A57A19C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BB62-BE86-41B6-9D8C-68CE1F7B61FE}" type="datetimeFigureOut">
              <a:rPr lang="he-IL" smtClean="0"/>
              <a:pPr/>
              <a:t>כ"ג/תשרי/תשפ"א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9ED3B-A1A2-4D19-BB10-4CC4A57A19C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BB62-BE86-41B6-9D8C-68CE1F7B61FE}" type="datetimeFigureOut">
              <a:rPr lang="he-IL" smtClean="0"/>
              <a:pPr/>
              <a:t>כ"ג/תשרי/תשפ"א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9ED3B-A1A2-4D19-BB10-4CC4A57A19C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BB62-BE86-41B6-9D8C-68CE1F7B61FE}" type="datetimeFigureOut">
              <a:rPr lang="he-IL" smtClean="0"/>
              <a:pPr/>
              <a:t>כ"ג/תשרי/תשפ"א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9ED3B-A1A2-4D19-BB10-4CC4A57A19C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6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4BB62-BE86-41B6-9D8C-68CE1F7B61FE}" type="datetimeFigureOut">
              <a:rPr lang="he-IL" smtClean="0"/>
              <a:pPr/>
              <a:t>כ"ג/תשרי/תשפ"א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9ED3B-A1A2-4D19-BB10-4CC4A57A19CE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dirty="0"/>
              <a:t>החרדים והמדינה: תחומי התערבות ומדיניות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he-IL" sz="2000" dirty="0">
                <a:solidFill>
                  <a:schemeClr val="tx1"/>
                </a:solidFill>
              </a:rPr>
              <a:t>משבר 2020 בטרם הקורונה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dirty="0"/>
              <a:t>מדיניות שיכון ודיור 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sz="2000" dirty="0"/>
              <a:t>מבנה מגורים נוכחי </a:t>
            </a:r>
          </a:p>
          <a:p>
            <a:endParaRPr lang="he-IL" sz="2000" dirty="0"/>
          </a:p>
          <a:p>
            <a:r>
              <a:rPr lang="he-IL" sz="2000" dirty="0"/>
              <a:t>הצורך עד 2035</a:t>
            </a:r>
          </a:p>
          <a:p>
            <a:endParaRPr lang="he-IL" sz="2000" dirty="0"/>
          </a:p>
          <a:p>
            <a:r>
              <a:rPr lang="he-IL" sz="2000" dirty="0"/>
              <a:t>הכלכלה של החרדים</a:t>
            </a:r>
          </a:p>
          <a:p>
            <a:endParaRPr lang="he-IL" sz="2000" dirty="0"/>
          </a:p>
          <a:p>
            <a:r>
              <a:rPr lang="he-IL" sz="2000" dirty="0"/>
              <a:t>החרדים במדיניות הלאומית דילמות </a:t>
            </a:r>
            <a:r>
              <a:rPr lang="he-IL" sz="2000" dirty="0" err="1"/>
              <a:t>מוניציפליות</a:t>
            </a:r>
            <a:endParaRPr lang="he-IL" sz="2000" dirty="0"/>
          </a:p>
          <a:p>
            <a:endParaRPr lang="he-IL" sz="2000" dirty="0"/>
          </a:p>
          <a:p>
            <a:r>
              <a:rPr lang="he-IL" sz="2000" dirty="0"/>
              <a:t>החרדים והפריפריה ואוכלוסייה ערבית</a:t>
            </a:r>
          </a:p>
          <a:p>
            <a:endParaRPr lang="he-IL" sz="2000" dirty="0"/>
          </a:p>
          <a:p>
            <a:r>
              <a:rPr lang="he-IL" sz="2000" dirty="0"/>
              <a:t>החלופות עיבוי, ערים חרדיות, שכונות דופן, ישובי דופן בית שמש </a:t>
            </a:r>
          </a:p>
          <a:p>
            <a:endParaRPr lang="he-IL" sz="2000" dirty="0"/>
          </a:p>
          <a:p>
            <a:r>
              <a:rPr lang="he-IL" sz="2000" dirty="0"/>
              <a:t>דיור עוני וקונפליקט בין קבוצתי</a:t>
            </a:r>
          </a:p>
          <a:p>
            <a:endParaRPr lang="he-IL" sz="2000" dirty="0"/>
          </a:p>
          <a:p>
            <a:r>
              <a:rPr lang="he-IL" sz="2000" dirty="0"/>
              <a:t>תפרוסת והזדמנויות כלכליות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dirty="0"/>
              <a:t>צרכים ייחודיים של חרדים במרחב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000" dirty="0"/>
              <a:t>קהל של קריה מול שכונות דופן</a:t>
            </a:r>
          </a:p>
          <a:p>
            <a:endParaRPr lang="he-IL" sz="2000" dirty="0"/>
          </a:p>
          <a:p>
            <a:r>
              <a:rPr lang="he-IL" sz="2000" dirty="0"/>
              <a:t>ריבוי מוסדות דת וחינוך</a:t>
            </a:r>
          </a:p>
          <a:p>
            <a:endParaRPr lang="he-IL" sz="2000" dirty="0"/>
          </a:p>
          <a:p>
            <a:r>
              <a:rPr lang="he-IL" sz="2000" dirty="0"/>
              <a:t>מבנה דירה </a:t>
            </a:r>
          </a:p>
          <a:p>
            <a:endParaRPr lang="he-IL" sz="2000" dirty="0"/>
          </a:p>
          <a:p>
            <a:r>
              <a:rPr lang="he-IL" sz="2000" dirty="0"/>
              <a:t>מיתוס מעלית ומרפסת סוכה (מניפולציה חלולה)</a:t>
            </a:r>
          </a:p>
          <a:p>
            <a:endParaRPr lang="he-IL" sz="2000" dirty="0"/>
          </a:p>
          <a:p>
            <a:r>
              <a:rPr lang="he-IL" sz="2000" dirty="0"/>
              <a:t>תכנון דוחה חרדים </a:t>
            </a:r>
          </a:p>
          <a:p>
            <a:endParaRPr lang="he-IL" sz="2000" dirty="0"/>
          </a:p>
          <a:p>
            <a:r>
              <a:rPr lang="he-IL" sz="2000" dirty="0"/>
              <a:t>זוגות צעירים לא חרדיים וחרדים באותו שוק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dirty="0"/>
              <a:t>השדות של המדיניות והשפעות חיצוניות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sz="2000" dirty="0"/>
              <a:t>ההשלכות של תהליכים פנים חרדיים</a:t>
            </a:r>
          </a:p>
          <a:p>
            <a:endParaRPr lang="he-IL" sz="2000" dirty="0"/>
          </a:p>
          <a:p>
            <a:r>
              <a:rPr lang="he-IL" sz="2000" dirty="0"/>
              <a:t>ההשלכות של רמות הקונפליקט עם לא חרדים</a:t>
            </a:r>
          </a:p>
          <a:p>
            <a:endParaRPr lang="he-IL" sz="2000" dirty="0"/>
          </a:p>
          <a:p>
            <a:r>
              <a:rPr lang="he-IL" sz="2000" dirty="0"/>
              <a:t>המצב הכלכלי צמיחה ומיתון </a:t>
            </a:r>
          </a:p>
          <a:p>
            <a:endParaRPr lang="he-IL" sz="2000" dirty="0"/>
          </a:p>
          <a:p>
            <a:r>
              <a:rPr lang="he-IL" sz="2000" dirty="0"/>
              <a:t>איומים חיצוניים וסולידריות יהודית</a:t>
            </a:r>
          </a:p>
          <a:p>
            <a:endParaRPr lang="he-IL" sz="2000" dirty="0"/>
          </a:p>
          <a:p>
            <a:r>
              <a:rPr lang="he-IL" sz="2000" dirty="0"/>
              <a:t>תהליכים בקרב יהודי תפוצות</a:t>
            </a:r>
          </a:p>
          <a:p>
            <a:endParaRPr lang="he-IL" sz="2000" dirty="0"/>
          </a:p>
          <a:p>
            <a:r>
              <a:rPr lang="he-IL" sz="2000" dirty="0"/>
              <a:t>הצל של 2065 ותחזיות ארוכות טווח </a:t>
            </a:r>
          </a:p>
          <a:p>
            <a:endParaRPr lang="he-IL" sz="2000" dirty="0"/>
          </a:p>
          <a:p>
            <a:r>
              <a:rPr lang="he-IL" sz="2000" dirty="0"/>
              <a:t>שאלה של מנהיגות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dirty="0"/>
              <a:t>תחומי התערבות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000" dirty="0"/>
              <a:t>תעסוקה</a:t>
            </a:r>
          </a:p>
          <a:p>
            <a:endParaRPr lang="he-IL" sz="2000" dirty="0"/>
          </a:p>
          <a:p>
            <a:r>
              <a:rPr lang="he-IL" sz="2000" dirty="0"/>
              <a:t>צבא </a:t>
            </a:r>
          </a:p>
          <a:p>
            <a:endParaRPr lang="he-IL" sz="2000" dirty="0"/>
          </a:p>
          <a:p>
            <a:r>
              <a:rPr lang="he-IL" sz="2000" dirty="0"/>
              <a:t>לימודים גבוהים</a:t>
            </a:r>
          </a:p>
          <a:p>
            <a:endParaRPr lang="he-IL" sz="2000" dirty="0"/>
          </a:p>
          <a:p>
            <a:r>
              <a:rPr lang="he-IL" sz="2000" dirty="0"/>
              <a:t>חינוך </a:t>
            </a:r>
          </a:p>
          <a:p>
            <a:endParaRPr lang="he-IL" sz="2000" dirty="0"/>
          </a:p>
          <a:p>
            <a:r>
              <a:rPr lang="he-IL" sz="2000" dirty="0"/>
              <a:t>רווחה </a:t>
            </a:r>
          </a:p>
          <a:p>
            <a:endParaRPr lang="he-IL" sz="2000" dirty="0"/>
          </a:p>
          <a:p>
            <a:r>
              <a:rPr lang="he-IL" sz="2000" dirty="0"/>
              <a:t>שיכון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תעסוקה: התקדמות וחסמים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000" dirty="0"/>
              <a:t>מחקר ברמן </a:t>
            </a:r>
            <a:r>
              <a:rPr lang="he-IL" sz="2000" dirty="0" err="1"/>
              <a:t>קלינוב</a:t>
            </a:r>
            <a:r>
              <a:rPr lang="he-IL" sz="2000" dirty="0"/>
              <a:t> 1998</a:t>
            </a:r>
          </a:p>
          <a:p>
            <a:endParaRPr lang="he-IL" sz="2000" dirty="0"/>
          </a:p>
          <a:p>
            <a:r>
              <a:rPr lang="he-IL" sz="2000" dirty="0"/>
              <a:t>גזרות ביבי 2003</a:t>
            </a:r>
          </a:p>
          <a:p>
            <a:endParaRPr lang="he-IL" sz="2000" dirty="0"/>
          </a:p>
          <a:p>
            <a:r>
              <a:rPr lang="he-IL" sz="2000" dirty="0"/>
              <a:t>מדיניות מקל וגזר</a:t>
            </a:r>
          </a:p>
          <a:p>
            <a:endParaRPr lang="he-IL" sz="2000" dirty="0"/>
          </a:p>
          <a:p>
            <a:r>
              <a:rPr lang="he-IL" sz="2000" dirty="0"/>
              <a:t>הכשרה מקצועית, הכשרה חלופית </a:t>
            </a:r>
          </a:p>
          <a:p>
            <a:endParaRPr lang="he-IL" sz="2000" dirty="0"/>
          </a:p>
          <a:p>
            <a:r>
              <a:rPr lang="he-IL" sz="2000" dirty="0"/>
              <a:t>חסמים הון אנושי התגוונות </a:t>
            </a:r>
          </a:p>
          <a:p>
            <a:endParaRPr lang="he-IL" sz="2000" dirty="0"/>
          </a:p>
          <a:p>
            <a:r>
              <a:rPr lang="he-IL" sz="2000" dirty="0"/>
              <a:t>גברים נשים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dirty="0"/>
              <a:t>ארגז הכלים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sz="2000" dirty="0"/>
              <a:t>מלגות וקורסים</a:t>
            </a:r>
          </a:p>
          <a:p>
            <a:endParaRPr lang="he-IL" sz="2000" dirty="0"/>
          </a:p>
          <a:p>
            <a:r>
              <a:rPr lang="he-IL" sz="2000" dirty="0"/>
              <a:t>תווך לשוק עבודה</a:t>
            </a:r>
          </a:p>
          <a:p>
            <a:endParaRPr lang="he-IL" sz="2000" dirty="0"/>
          </a:p>
          <a:p>
            <a:r>
              <a:rPr lang="he-IL" sz="2000" dirty="0"/>
              <a:t>הכשרה מקצועית</a:t>
            </a:r>
          </a:p>
          <a:p>
            <a:endParaRPr lang="he-IL" sz="2000" dirty="0"/>
          </a:p>
          <a:p>
            <a:r>
              <a:rPr lang="he-IL" sz="2000" dirty="0"/>
              <a:t>סבסוד מעסיקים</a:t>
            </a:r>
          </a:p>
          <a:p>
            <a:endParaRPr lang="he-IL" sz="2000" dirty="0"/>
          </a:p>
          <a:p>
            <a:r>
              <a:rPr lang="he-IL" sz="2000" dirty="0"/>
              <a:t>התערבות בביקושים</a:t>
            </a:r>
          </a:p>
          <a:p>
            <a:endParaRPr lang="he-IL" sz="2000" dirty="0"/>
          </a:p>
          <a:p>
            <a:r>
              <a:rPr lang="he-IL" sz="2000" dirty="0"/>
              <a:t>שינוי תרבותי</a:t>
            </a:r>
          </a:p>
          <a:p>
            <a:endParaRPr lang="he-IL" sz="2000" dirty="0"/>
          </a:p>
          <a:p>
            <a:r>
              <a:rPr lang="he-IL" sz="2000" dirty="0"/>
              <a:t>חסר השפעה על מערכת חינוך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dirty="0"/>
              <a:t>איך מתבוננים על שוק עבודה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000" dirty="0"/>
              <a:t>פנימי חיצוני </a:t>
            </a:r>
          </a:p>
          <a:p>
            <a:endParaRPr lang="he-IL" sz="2000" dirty="0"/>
          </a:p>
          <a:p>
            <a:r>
              <a:rPr lang="he-IL" sz="2000" dirty="0"/>
              <a:t>ציבורי פרטי</a:t>
            </a:r>
          </a:p>
          <a:p>
            <a:endParaRPr lang="he-IL" sz="2000" dirty="0"/>
          </a:p>
          <a:p>
            <a:r>
              <a:rPr lang="he-IL" sz="2000" dirty="0"/>
              <a:t>שיעור השתתפות, שיעור תעסוקה בלתי משתתפים </a:t>
            </a:r>
          </a:p>
          <a:p>
            <a:endParaRPr lang="he-IL" sz="2000" dirty="0"/>
          </a:p>
          <a:p>
            <a:r>
              <a:rPr lang="he-IL" sz="2000" dirty="0"/>
              <a:t>פריון </a:t>
            </a:r>
          </a:p>
          <a:p>
            <a:endParaRPr lang="he-IL" sz="2000" dirty="0"/>
          </a:p>
          <a:p>
            <a:r>
              <a:rPr lang="he-IL" sz="2000" dirty="0"/>
              <a:t>הון אנושי </a:t>
            </a:r>
          </a:p>
          <a:p>
            <a:endParaRPr lang="he-IL" sz="2000" dirty="0"/>
          </a:p>
          <a:p>
            <a:r>
              <a:rPr lang="he-IL" sz="2000" dirty="0"/>
              <a:t>אקרידיטציה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הישגים ומגבלות 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000" dirty="0"/>
              <a:t>שיעור השתתפות גברים נשים</a:t>
            </a:r>
          </a:p>
          <a:p>
            <a:endParaRPr lang="he-IL" sz="2000" dirty="0"/>
          </a:p>
          <a:p>
            <a:r>
              <a:rPr lang="he-IL" sz="2000" dirty="0"/>
              <a:t>פריון נמוך </a:t>
            </a:r>
          </a:p>
          <a:p>
            <a:endParaRPr lang="he-IL" sz="2000" dirty="0"/>
          </a:p>
          <a:p>
            <a:r>
              <a:rPr lang="he-IL" sz="2000" dirty="0"/>
              <a:t>אין התרחבות </a:t>
            </a:r>
          </a:p>
          <a:p>
            <a:endParaRPr lang="he-IL" sz="2000" dirty="0"/>
          </a:p>
          <a:p>
            <a:r>
              <a:rPr lang="he-IL" sz="2000" dirty="0"/>
              <a:t>הרכב ענפי ומשלח יד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dirty="0"/>
              <a:t>השכלה גבוהה 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sz="2000" dirty="0"/>
              <a:t>ההכרח וההתנגשות התרבותית </a:t>
            </a:r>
          </a:p>
          <a:p>
            <a:endParaRPr lang="he-IL" sz="2000" dirty="0"/>
          </a:p>
          <a:p>
            <a:r>
              <a:rPr lang="he-IL" sz="2000" dirty="0"/>
              <a:t>קרן קמ"ח והסטודנט החרדי</a:t>
            </a:r>
          </a:p>
          <a:p>
            <a:endParaRPr lang="he-IL" sz="2000" dirty="0"/>
          </a:p>
          <a:p>
            <a:r>
              <a:rPr lang="he-IL" sz="2000" dirty="0"/>
              <a:t>צמיחה של משק המכללות והפלטפורמות </a:t>
            </a:r>
          </a:p>
          <a:p>
            <a:endParaRPr lang="he-IL" sz="2000" dirty="0"/>
          </a:p>
          <a:p>
            <a:r>
              <a:rPr lang="he-IL" sz="2000" dirty="0"/>
              <a:t>המכללות לחינוך </a:t>
            </a:r>
          </a:p>
          <a:p>
            <a:endParaRPr lang="he-IL" sz="2000" dirty="0"/>
          </a:p>
          <a:p>
            <a:r>
              <a:rPr lang="he-IL" sz="2000" dirty="0"/>
              <a:t>קריית אונו </a:t>
            </a:r>
          </a:p>
          <a:p>
            <a:endParaRPr lang="he-IL" sz="2000" dirty="0"/>
          </a:p>
          <a:p>
            <a:r>
              <a:rPr lang="he-IL" sz="2000" dirty="0"/>
              <a:t>האוניברסיטאות</a:t>
            </a:r>
          </a:p>
          <a:p>
            <a:endParaRPr lang="he-IL" sz="2000" dirty="0"/>
          </a:p>
          <a:p>
            <a:r>
              <a:rPr lang="he-IL" sz="2000" dirty="0"/>
              <a:t>אוניברסיטה חרדית   </a:t>
            </a:r>
          </a:p>
          <a:p>
            <a:endParaRPr lang="he-IL" sz="2000" dirty="0"/>
          </a:p>
          <a:p>
            <a:r>
              <a:rPr lang="he-IL" sz="2000" dirty="0"/>
              <a:t>הסמינרים כחסם    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dirty="0"/>
              <a:t>גיוס לצבא 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000" dirty="0"/>
              <a:t>יציאת החרדים עד חוק טל</a:t>
            </a:r>
          </a:p>
          <a:p>
            <a:endParaRPr lang="he-IL" sz="2000" dirty="0"/>
          </a:p>
          <a:p>
            <a:r>
              <a:rPr lang="he-IL" sz="2000" dirty="0"/>
              <a:t>שוויון בנטל כאתגר פוליטי משפטי </a:t>
            </a:r>
          </a:p>
          <a:p>
            <a:endParaRPr lang="he-IL" sz="2000" dirty="0"/>
          </a:p>
          <a:p>
            <a:r>
              <a:rPr lang="he-IL" sz="2000" dirty="0"/>
              <a:t>נצח יהודה </a:t>
            </a:r>
            <a:r>
              <a:rPr lang="he-IL" sz="2000" dirty="0" err="1"/>
              <a:t>והשח"ר</a:t>
            </a:r>
            <a:endParaRPr lang="he-IL" sz="2000" dirty="0"/>
          </a:p>
          <a:p>
            <a:endParaRPr lang="he-IL" sz="2000" dirty="0"/>
          </a:p>
          <a:p>
            <a:r>
              <a:rPr lang="he-IL" sz="2000" dirty="0"/>
              <a:t>ההתמסדות </a:t>
            </a:r>
          </a:p>
          <a:p>
            <a:endParaRPr lang="he-IL" sz="2000" dirty="0"/>
          </a:p>
          <a:p>
            <a:r>
              <a:rPr lang="he-IL" sz="2000" dirty="0"/>
              <a:t>תגובת נגד והעדר הכרעה אסטרטגית</a:t>
            </a:r>
          </a:p>
          <a:p>
            <a:endParaRPr lang="he-IL" sz="2000" dirty="0"/>
          </a:p>
          <a:p>
            <a:r>
              <a:rPr lang="he-IL" sz="2000" dirty="0"/>
              <a:t>המכסות ואיך סופרים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he-IL" sz="4000" dirty="0"/>
              <a:t>רווחה ושירותים סוציאליים: מהלך שכמעט הושלם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sz="2000" dirty="0"/>
              <a:t>חשדנות והתנגדות</a:t>
            </a:r>
          </a:p>
          <a:p>
            <a:endParaRPr lang="he-IL" sz="2000" dirty="0"/>
          </a:p>
          <a:p>
            <a:r>
              <a:rPr lang="he-IL" sz="2000" dirty="0"/>
              <a:t>האתגר של רגישות בין תרבותית ממשרד הרווחה ועד משטרת ישראל</a:t>
            </a:r>
          </a:p>
          <a:p>
            <a:endParaRPr lang="he-IL" sz="2000" dirty="0"/>
          </a:p>
          <a:p>
            <a:r>
              <a:rPr lang="he-IL" sz="2000" dirty="0"/>
              <a:t>האסטרטגיה של המדינה – ירושלים כמשל</a:t>
            </a:r>
          </a:p>
          <a:p>
            <a:endParaRPr lang="he-IL" sz="2000" dirty="0"/>
          </a:p>
          <a:p>
            <a:r>
              <a:rPr lang="he-IL" sz="2000" dirty="0"/>
              <a:t>המהפכה הפנימית בתחום הפיגור השכלי והאוטיזם</a:t>
            </a:r>
          </a:p>
          <a:p>
            <a:endParaRPr lang="he-IL" sz="2000" dirty="0"/>
          </a:p>
          <a:p>
            <a:r>
              <a:rPr lang="he-IL" sz="2000" dirty="0"/>
              <a:t>ערים חרדיות ועובדים סוציאליים חרדים</a:t>
            </a:r>
          </a:p>
          <a:p>
            <a:endParaRPr lang="he-IL" sz="2000" dirty="0"/>
          </a:p>
          <a:p>
            <a:r>
              <a:rPr lang="he-IL" sz="2000" dirty="0"/>
              <a:t>חסמים בתחומים רגישים פדופיליה, אלימות במשפחה ומחלות נפש</a:t>
            </a:r>
          </a:p>
          <a:p>
            <a:endParaRPr lang="he-IL" sz="2000" dirty="0"/>
          </a:p>
          <a:p>
            <a:r>
              <a:rPr lang="he-IL" sz="2000" dirty="0"/>
              <a:t>התחום הרגיש של נוער בסיכון ודילמות מדיניות </a:t>
            </a:r>
          </a:p>
          <a:p>
            <a:endParaRPr lang="he-IL" sz="2000" dirty="0"/>
          </a:p>
          <a:p>
            <a:r>
              <a:rPr lang="he-IL" sz="2000" dirty="0"/>
              <a:t>קבוצות קצה ניאו ברסלבים </a:t>
            </a:r>
            <a:r>
              <a:rPr lang="he-IL" sz="2000" dirty="0" err="1"/>
              <a:t>וירושלמערים</a:t>
            </a:r>
            <a:r>
              <a:rPr lang="he-IL" sz="2000" dirty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317</Words>
  <Application>Microsoft Office PowerPoint</Application>
  <PresentationFormat>‫הצגה על המסך (4:3)</PresentationFormat>
  <Paragraphs>146</Paragraphs>
  <Slides>12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5" baseType="lpstr">
      <vt:lpstr>Arial</vt:lpstr>
      <vt:lpstr>Calibri</vt:lpstr>
      <vt:lpstr>ערכת נושא Office</vt:lpstr>
      <vt:lpstr>החרדים והמדינה: תחומי התערבות ומדיניות</vt:lpstr>
      <vt:lpstr>תחומי התערבות</vt:lpstr>
      <vt:lpstr>תעסוקה: התקדמות וחסמים</vt:lpstr>
      <vt:lpstr>ארגז הכלים</vt:lpstr>
      <vt:lpstr>איך מתבוננים על שוק עבודה</vt:lpstr>
      <vt:lpstr>הישגים ומגבלות </vt:lpstr>
      <vt:lpstr>השכלה גבוהה </vt:lpstr>
      <vt:lpstr>גיוס לצבא </vt:lpstr>
      <vt:lpstr>רווחה ושירותים סוציאליים: מהלך שכמעט הושלם</vt:lpstr>
      <vt:lpstr>מדיניות שיכון ודיור </vt:lpstr>
      <vt:lpstr>צרכים ייחודיים של חרדים במרחב</vt:lpstr>
      <vt:lpstr>השדות של המדיניות והשפעות חיצוניות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החרדים והמדינה: תחומי התערבות ומדיניות</dc:title>
  <dc:creator>נרי</dc:creator>
  <cp:lastModifiedBy>user</cp:lastModifiedBy>
  <cp:revision>6</cp:revision>
  <dcterms:created xsi:type="dcterms:W3CDTF">2019-11-11T10:20:49Z</dcterms:created>
  <dcterms:modified xsi:type="dcterms:W3CDTF">2020-10-11T16:25:25Z</dcterms:modified>
</cp:coreProperties>
</file>