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7" r:id="rId2"/>
    <p:sldId id="345" r:id="rId3"/>
    <p:sldId id="354" r:id="rId4"/>
    <p:sldId id="375" r:id="rId5"/>
    <p:sldId id="379" r:id="rId6"/>
    <p:sldId id="378" r:id="rId7"/>
    <p:sldId id="355" r:id="rId8"/>
    <p:sldId id="334" r:id="rId9"/>
    <p:sldId id="350" r:id="rId10"/>
    <p:sldId id="344" r:id="rId11"/>
    <p:sldId id="335" r:id="rId12"/>
    <p:sldId id="346" r:id="rId13"/>
    <p:sldId id="336" r:id="rId14"/>
    <p:sldId id="347" r:id="rId15"/>
    <p:sldId id="337" r:id="rId16"/>
    <p:sldId id="338" r:id="rId17"/>
    <p:sldId id="326" r:id="rId18"/>
    <p:sldId id="356" r:id="rId19"/>
    <p:sldId id="373" r:id="rId20"/>
    <p:sldId id="374" r:id="rId21"/>
    <p:sldId id="370" r:id="rId22"/>
    <p:sldId id="372" r:id="rId23"/>
    <p:sldId id="333" r:id="rId24"/>
    <p:sldId id="339" r:id="rId25"/>
    <p:sldId id="352" r:id="rId26"/>
    <p:sldId id="357" r:id="rId27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/>
      <dgm:spPr/>
      <dgm:t>
        <a:bodyPr/>
        <a:lstStyle/>
        <a:p>
          <a:pPr rtl="1"/>
          <a:r>
            <a:rPr lang="he-IL" dirty="0"/>
            <a:t>הגנה לאומית</a:t>
          </a: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/>
      <dgm:spPr/>
      <dgm:t>
        <a:bodyPr/>
        <a:lstStyle/>
        <a:p>
          <a:pPr rtl="1"/>
          <a:r>
            <a:rPr lang="he-IL" dirty="0"/>
            <a:t>מדינאות</a:t>
          </a: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/>
      <dgm:spPr/>
      <dgm:t>
        <a:bodyPr/>
        <a:lstStyle/>
        <a:p>
          <a:pPr rtl="1"/>
          <a:r>
            <a:rPr lang="he-IL" dirty="0"/>
            <a:t>טכנולוגיה</a:t>
          </a: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he-IL" dirty="0"/>
            <a:t>כלכלה</a:t>
          </a: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/>
      <dgm:spPr/>
      <dgm:t>
        <a:bodyPr/>
        <a:lstStyle/>
        <a:p>
          <a:pPr rtl="1"/>
          <a:r>
            <a:rPr lang="he-IL" dirty="0"/>
            <a:t>חברה</a:t>
          </a: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A94CCD1-3880-437C-97C0-29B2E4879D6C}" type="pres">
      <dgm:prSet presAssocID="{2EC39DBA-D492-4DB4-8D04-EEAB1992CC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DF21FD-6A3B-40E5-8A60-37AAECAF43A6}" type="pres">
      <dgm:prSet presAssocID="{7CFF1822-6B79-4FD2-8382-C8F6508BF6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644802" y="845"/>
          <a:ext cx="1275916" cy="8293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הגנה לאומית</a:t>
          </a:r>
        </a:p>
      </dsp:txBody>
      <dsp:txXfrm>
        <a:off x="2685287" y="41330"/>
        <a:ext cx="1194946" cy="748375"/>
      </dsp:txXfrm>
    </dsp:sp>
    <dsp:sp modelId="{841D54EB-C92A-4421-B8BE-E706D6A2BF7F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304235" y="131378"/>
              </a:moveTo>
              <a:arcTo wR="1657504" hR="1657504" stAng="17577954" swAng="1962297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4221183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מדינאות</a:t>
          </a:r>
        </a:p>
      </dsp:txBody>
      <dsp:txXfrm>
        <a:off x="4261668" y="1186638"/>
        <a:ext cx="1194946" cy="748375"/>
      </dsp:txXfrm>
    </dsp:sp>
    <dsp:sp modelId="{CE0035AA-8C5E-4539-BEBC-10F6E0E4AE61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3312728" y="1570578"/>
              </a:moveTo>
              <a:arcTo wR="1657504" hR="1657504" stAng="21419628" swAng="2196886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3619059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טכנולוגיה</a:t>
          </a:r>
        </a:p>
      </dsp:txBody>
      <dsp:txXfrm>
        <a:off x="3659544" y="3039785"/>
        <a:ext cx="1194946" cy="748375"/>
      </dsp:txXfrm>
    </dsp:sp>
    <dsp:sp modelId="{85CDC803-14B6-40B7-B0C2-D59D77C29BED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1987214" y="3281885"/>
              </a:moveTo>
              <a:arcTo wR="1657504" hR="1657504" stAng="4711574" swAng="1376852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670545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כלכלה</a:t>
          </a:r>
        </a:p>
      </dsp:txBody>
      <dsp:txXfrm>
        <a:off x="1711030" y="3039785"/>
        <a:ext cx="1194946" cy="748375"/>
      </dsp:txXfrm>
    </dsp:sp>
    <dsp:sp modelId="{B42A9FF2-15C0-429C-A007-639A75365790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77070" y="2574960"/>
              </a:moveTo>
              <a:arcTo wR="1657504" hR="1657504" stAng="8783486" swAng="2196886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1068421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חברה</a:t>
          </a:r>
        </a:p>
      </dsp:txBody>
      <dsp:txXfrm>
        <a:off x="1108906" y="1186638"/>
        <a:ext cx="1194946" cy="748375"/>
      </dsp:txXfrm>
    </dsp:sp>
    <dsp:sp modelId="{5AED2E12-FA81-485E-8AF8-A8C3C87AA1F8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88718" y="722761"/>
              </a:moveTo>
              <a:arcTo wR="1657504" hR="1657504" stAng="12859749" swAng="196229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כ"ו/אב/תש"פ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כ"ו/אב/תש"פ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047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16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516983" y="5397196"/>
            <a:ext cx="270699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ספטמבר 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</a:t>
            </a:r>
            <a:r>
              <a:rPr lang="he-IL" altLang="he-IL" sz="3600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sz="36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9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9106513"/>
              </p:ext>
            </p:extLst>
          </p:nvPr>
        </p:nvGraphicFramePr>
        <p:xfrm>
          <a:off x="2813239" y="1825437"/>
          <a:ext cx="6565522" cy="388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7A16583-0DA0-4154-A55F-2CA690BF4E40}"/>
              </a:ext>
            </a:extLst>
          </p:cNvPr>
          <p:cNvGrpSpPr/>
          <p:nvPr/>
        </p:nvGrpSpPr>
        <p:grpSpPr>
          <a:xfrm>
            <a:off x="5257866" y="3322637"/>
            <a:ext cx="1698171" cy="1190956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300" kern="1200" dirty="0"/>
                <a:t>אסטרטגיה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בביטחון לאומי – ד"ר דורון נבות ותא"ל (מיל') איתי ברון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"מפגשי רשת" – היכרות אישית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 – פרופ' יוסי בן ארצי ומירב צפרי-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אודיז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ביטחון לאומי (</a:t>
            </a:r>
            <a:r>
              <a:rPr 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)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89235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400" b="1" kern="1200" dirty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1-5 בנובמבר 2020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2269954" y="2092045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סרביה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ליטא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יוון/פינלנד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כלל הכיתה – בריסל (נאט"ו, איחוד אירופאי)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895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501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836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844414"/>
            <a:ext cx="9937152" cy="39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האומה - פרופ' יוסי בן ארצי וד"ר ענת חן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 – ד"ר דימה </a:t>
            </a:r>
            <a:r>
              <a:rPr lang="he-IL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, מרכז דדו, מפקד המכללות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יו"ש, ירושלים, קו התפר ובקעה)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– ד"ר עמנואל נבון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 – ד"ר דורון נבות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18911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277112" y="1764796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משפט ציבורי – פרופ' אמנון רייכמן (חיפה)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החברה הישראלית והביטחון הלאומי – ד"ר אביעד רובין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 – ד"ר נרי הורוביץ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אנרגיה וגיאופוליטיקה – ד"ר עילי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רטיג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רפואה וביטחון לאומי – פרופ' איציק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קרייס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מו"מ / מיומנויות שכנוע ועמידה מול מצלמה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406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1555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 – פרופ' דני רז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כלכלת ישראל – ד"ר עומר מואב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 – ד"ר אופיר רייכמן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סייבר – פרופ' אביתר מתניה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ימי עיון: שחיתות שלטונית, משפט בינ"ל, סייבר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45" y="511259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בארה"ב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לימודים באנגלית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2524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4 רמות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הוראה אל מול שיח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מתכונת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תאום ציפיות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7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39750" y="1847632"/>
            <a:ext cx="1045884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– השתתפות פעילה, הובלת משימות והגשת מטלות</a:t>
            </a:r>
          </a:p>
          <a:p>
            <a:pPr lvl="1">
              <a:lnSpc>
                <a:spcPct val="150000"/>
              </a:lnSpc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ותכנון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הצבת יעדים לפיתוח אישי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בצל קורונה – אחריות אישית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82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3B7DE87B-3854-4DA3-BCB7-9F67097C1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958458"/>
            <a:ext cx="10255952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7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84189"/>
            <a:ext cx="9637776" cy="899674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כמה מילים עלי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58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501" y="1954686"/>
            <a:ext cx="974597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בוגרת </a:t>
            </a:r>
            <a:r>
              <a:rPr lang="he-IL" altLang="he-IL" sz="24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מב"ל</a:t>
            </a: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- מחזור מ'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משפחה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מסלול לימודים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קריירה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יעדים אישיים למחזור מ"ח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3600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FADCA489-26E4-4B4F-ABAA-CBCD076CA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993185"/>
            <a:ext cx="10255951" cy="4871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8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e-IL" altLang="he-IL" sz="3600" dirty="0"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sz="3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3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78" name="תיבת טקסט 77">
            <a:extLst>
              <a:ext uri="{FF2B5EF4-FFF2-40B4-BE49-F238E27FC236}">
                <a16:creationId xmlns:a16="http://schemas.microsoft.com/office/drawing/2014/main" id="{C1CECF06-5765-4F0A-AF20-2B335EC80585}"/>
              </a:ext>
            </a:extLst>
          </p:cNvPr>
          <p:cNvSpPr txBox="1"/>
          <p:nvPr/>
        </p:nvSpPr>
        <p:spPr>
          <a:xfrm>
            <a:off x="6224960" y="3676365"/>
            <a:ext cx="27330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מקומות ישיבה</a:t>
            </a:r>
          </a:p>
        </p:txBody>
      </p:sp>
      <p:sp>
        <p:nvSpPr>
          <p:cNvPr id="79" name="תיבת טקסט 78">
            <a:extLst>
              <a:ext uri="{FF2B5EF4-FFF2-40B4-BE49-F238E27FC236}">
                <a16:creationId xmlns:a16="http://schemas.microsoft.com/office/drawing/2014/main" id="{5CCD1607-3C8A-43E1-A763-C68CD14AFE52}"/>
              </a:ext>
            </a:extLst>
          </p:cNvPr>
          <p:cNvSpPr txBox="1"/>
          <p:nvPr/>
        </p:nvSpPr>
        <p:spPr>
          <a:xfrm>
            <a:off x="5896736" y="4391623"/>
            <a:ext cx="36271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פלאפונים </a:t>
            </a:r>
          </a:p>
          <a:p>
            <a:pPr lvl="1"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ומחשבים ניידים</a:t>
            </a:r>
          </a:p>
        </p:txBody>
      </p:sp>
      <p:sp>
        <p:nvSpPr>
          <p:cNvPr id="80" name="תיבת טקסט 79">
            <a:extLst>
              <a:ext uri="{FF2B5EF4-FFF2-40B4-BE49-F238E27FC236}">
                <a16:creationId xmlns:a16="http://schemas.microsoft.com/office/drawing/2014/main" id="{25FB0468-B1F5-4552-87AC-73F7AE80D471}"/>
              </a:ext>
            </a:extLst>
          </p:cNvPr>
          <p:cNvSpPr txBox="1"/>
          <p:nvPr/>
        </p:nvSpPr>
        <p:spPr>
          <a:xfrm>
            <a:off x="273333" y="3701256"/>
            <a:ext cx="3271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מיקרופונים </a:t>
            </a:r>
          </a:p>
        </p:txBody>
      </p:sp>
      <p:sp>
        <p:nvSpPr>
          <p:cNvPr id="81" name="תיבת טקסט 80">
            <a:extLst>
              <a:ext uri="{FF2B5EF4-FFF2-40B4-BE49-F238E27FC236}">
                <a16:creationId xmlns:a16="http://schemas.microsoft.com/office/drawing/2014/main" id="{41619687-224D-48DE-A6B9-69FD3CD8D7E5}"/>
              </a:ext>
            </a:extLst>
          </p:cNvPr>
          <p:cNvSpPr txBox="1"/>
          <p:nvPr/>
        </p:nvSpPr>
        <p:spPr>
          <a:xfrm>
            <a:off x="6361943" y="5555095"/>
            <a:ext cx="24590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מזון ושתיה</a:t>
            </a:r>
          </a:p>
        </p:txBody>
      </p:sp>
      <p:sp>
        <p:nvSpPr>
          <p:cNvPr id="82" name="תיבת טקסט 81">
            <a:extLst>
              <a:ext uri="{FF2B5EF4-FFF2-40B4-BE49-F238E27FC236}">
                <a16:creationId xmlns:a16="http://schemas.microsoft.com/office/drawing/2014/main" id="{AA040BE5-721A-45FC-A033-61F82562B111}"/>
              </a:ext>
            </a:extLst>
          </p:cNvPr>
          <p:cNvSpPr txBox="1"/>
          <p:nvPr/>
        </p:nvSpPr>
        <p:spPr>
          <a:xfrm>
            <a:off x="655816" y="4608354"/>
            <a:ext cx="2506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הצגת אורחים</a:t>
            </a:r>
          </a:p>
        </p:txBody>
      </p:sp>
      <p:sp>
        <p:nvSpPr>
          <p:cNvPr id="83" name="תיבת טקסט 82">
            <a:extLst>
              <a:ext uri="{FF2B5EF4-FFF2-40B4-BE49-F238E27FC236}">
                <a16:creationId xmlns:a16="http://schemas.microsoft.com/office/drawing/2014/main" id="{D69D92E7-618C-4CE8-90C4-57C7056D1D92}"/>
              </a:ext>
            </a:extLst>
          </p:cNvPr>
          <p:cNvSpPr txBox="1"/>
          <p:nvPr/>
        </p:nvSpPr>
        <p:spPr>
          <a:xfrm>
            <a:off x="430834" y="5477553"/>
            <a:ext cx="29565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מפגש עם בכירים</a:t>
            </a:r>
          </a:p>
        </p:txBody>
      </p:sp>
      <p:sp>
        <p:nvSpPr>
          <p:cNvPr id="84" name="תיבת טקסט 83">
            <a:extLst>
              <a:ext uri="{FF2B5EF4-FFF2-40B4-BE49-F238E27FC236}">
                <a16:creationId xmlns:a16="http://schemas.microsoft.com/office/drawing/2014/main" id="{9E891616-113B-48D6-943A-3AE382219C33}"/>
              </a:ext>
            </a:extLst>
          </p:cNvPr>
          <p:cNvSpPr txBox="1"/>
          <p:nvPr/>
        </p:nvSpPr>
        <p:spPr>
          <a:xfrm>
            <a:off x="3220783" y="3701257"/>
            <a:ext cx="25820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כיבוד זמן הדדי</a:t>
            </a:r>
          </a:p>
        </p:txBody>
      </p:sp>
      <p:sp>
        <p:nvSpPr>
          <p:cNvPr id="86" name="תיבת טקסט 85">
            <a:extLst>
              <a:ext uri="{FF2B5EF4-FFF2-40B4-BE49-F238E27FC236}">
                <a16:creationId xmlns:a16="http://schemas.microsoft.com/office/drawing/2014/main" id="{D2AA92FF-F2B5-4894-A0DE-0BA8B88E860E}"/>
              </a:ext>
            </a:extLst>
          </p:cNvPr>
          <p:cNvSpPr txBox="1"/>
          <p:nvPr/>
        </p:nvSpPr>
        <p:spPr>
          <a:xfrm>
            <a:off x="9380079" y="3709356"/>
            <a:ext cx="22674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ממלכתיות וייצוגיות</a:t>
            </a:r>
          </a:p>
        </p:txBody>
      </p:sp>
      <p:sp>
        <p:nvSpPr>
          <p:cNvPr id="60" name="Parallelogram 15">
            <a:extLst>
              <a:ext uri="{FF2B5EF4-FFF2-40B4-BE49-F238E27FC236}">
                <a16:creationId xmlns:a16="http://schemas.microsoft.com/office/drawing/2014/main" id="{4D11E217-E803-4D85-B3DE-807C4C30094D}"/>
              </a:ext>
            </a:extLst>
          </p:cNvPr>
          <p:cNvSpPr/>
          <p:nvPr/>
        </p:nvSpPr>
        <p:spPr>
          <a:xfrm flipH="1">
            <a:off x="3634765" y="1660344"/>
            <a:ext cx="1595371" cy="1619631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61" name="Isosceles Triangle 68">
            <a:extLst>
              <a:ext uri="{FF2B5EF4-FFF2-40B4-BE49-F238E27FC236}">
                <a16:creationId xmlns:a16="http://schemas.microsoft.com/office/drawing/2014/main" id="{A8A7035E-777D-4CEC-9DA4-66B4D19C6684}"/>
              </a:ext>
            </a:extLst>
          </p:cNvPr>
          <p:cNvSpPr/>
          <p:nvPr/>
        </p:nvSpPr>
        <p:spPr>
          <a:xfrm rot="10800000">
            <a:off x="10080029" y="1755889"/>
            <a:ext cx="867566" cy="161963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Chord 15">
            <a:extLst>
              <a:ext uri="{FF2B5EF4-FFF2-40B4-BE49-F238E27FC236}">
                <a16:creationId xmlns:a16="http://schemas.microsoft.com/office/drawing/2014/main" id="{B2FD624C-D91A-4CE3-BB5D-BF8F91DFFA29}"/>
              </a:ext>
            </a:extLst>
          </p:cNvPr>
          <p:cNvSpPr/>
          <p:nvPr/>
        </p:nvSpPr>
        <p:spPr>
          <a:xfrm>
            <a:off x="1244405" y="1636192"/>
            <a:ext cx="867566" cy="1619631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Trapezoid 13">
            <a:extLst>
              <a:ext uri="{FF2B5EF4-FFF2-40B4-BE49-F238E27FC236}">
                <a16:creationId xmlns:a16="http://schemas.microsoft.com/office/drawing/2014/main" id="{CC9863D0-69E2-458E-95B5-4096E359B0BB}"/>
              </a:ext>
            </a:extLst>
          </p:cNvPr>
          <p:cNvSpPr/>
          <p:nvPr/>
        </p:nvSpPr>
        <p:spPr>
          <a:xfrm>
            <a:off x="6540546" y="1821522"/>
            <a:ext cx="1833117" cy="1327122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תיבת טקסט 64">
            <a:extLst>
              <a:ext uri="{FF2B5EF4-FFF2-40B4-BE49-F238E27FC236}">
                <a16:creationId xmlns:a16="http://schemas.microsoft.com/office/drawing/2014/main" id="{6B8BB136-FD57-417F-87EE-2F35D9D397BB}"/>
              </a:ext>
            </a:extLst>
          </p:cNvPr>
          <p:cNvSpPr txBox="1"/>
          <p:nvPr/>
        </p:nvSpPr>
        <p:spPr>
          <a:xfrm>
            <a:off x="9475593" y="4739748"/>
            <a:ext cx="22674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לבוש והופעה</a:t>
            </a:r>
          </a:p>
        </p:txBody>
      </p:sp>
      <p:sp>
        <p:nvSpPr>
          <p:cNvPr id="67" name="Rounded Rectangle 7">
            <a:extLst>
              <a:ext uri="{FF2B5EF4-FFF2-40B4-BE49-F238E27FC236}">
                <a16:creationId xmlns:a16="http://schemas.microsoft.com/office/drawing/2014/main" id="{189D8931-21E9-41C8-ABF3-69F7A2F77E58}"/>
              </a:ext>
            </a:extLst>
          </p:cNvPr>
          <p:cNvSpPr/>
          <p:nvPr/>
        </p:nvSpPr>
        <p:spPr>
          <a:xfrm>
            <a:off x="8010616" y="26799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Freeform 18">
            <a:extLst>
              <a:ext uri="{FF2B5EF4-FFF2-40B4-BE49-F238E27FC236}">
                <a16:creationId xmlns:a16="http://schemas.microsoft.com/office/drawing/2014/main" id="{0520FCD3-7184-437F-85DD-9059D8AE7632}"/>
              </a:ext>
            </a:extLst>
          </p:cNvPr>
          <p:cNvSpPr/>
          <p:nvPr/>
        </p:nvSpPr>
        <p:spPr>
          <a:xfrm>
            <a:off x="7870465" y="2651272"/>
            <a:ext cx="722358" cy="72424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ounded Rectangle 7">
            <a:extLst>
              <a:ext uri="{FF2B5EF4-FFF2-40B4-BE49-F238E27FC236}">
                <a16:creationId xmlns:a16="http://schemas.microsoft.com/office/drawing/2014/main" id="{7D6E4516-BCC2-4FD3-B5DE-639D3A538284}"/>
              </a:ext>
            </a:extLst>
          </p:cNvPr>
          <p:cNvSpPr/>
          <p:nvPr/>
        </p:nvSpPr>
        <p:spPr>
          <a:xfrm>
            <a:off x="6466768" y="2679904"/>
            <a:ext cx="426752" cy="724247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186899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e-IL" altLang="he-IL" sz="3600" dirty="0"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sz="3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altLang="he-IL" sz="3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8410A0E5-4724-4AA8-89C7-A3276F7E35E4}"/>
              </a:ext>
            </a:extLst>
          </p:cNvPr>
          <p:cNvSpPr txBox="1"/>
          <p:nvPr/>
        </p:nvSpPr>
        <p:spPr>
          <a:xfrm>
            <a:off x="8436093" y="2744358"/>
            <a:ext cx="27330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דיסקרטיות </a:t>
            </a:r>
          </a:p>
          <a:p>
            <a:pPr algn="ctr"/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 </a:t>
            </a:r>
            <a:endParaRPr lang="he-IL" sz="2400" dirty="0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0159001E-56A4-4B61-BEFD-7670344432AE}"/>
              </a:ext>
            </a:extLst>
          </p:cNvPr>
          <p:cNvSpPr txBox="1"/>
          <p:nvPr/>
        </p:nvSpPr>
        <p:spPr>
          <a:xfrm>
            <a:off x="4373868" y="2874293"/>
            <a:ext cx="25738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פתיחות והקשבה</a:t>
            </a:r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2A11D1E6-1851-4D11-83DF-DAA476F0A9CF}"/>
              </a:ext>
            </a:extLst>
          </p:cNvPr>
          <p:cNvSpPr txBox="1"/>
          <p:nvPr/>
        </p:nvSpPr>
        <p:spPr>
          <a:xfrm>
            <a:off x="844159" y="5602700"/>
            <a:ext cx="22656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מדיניות היעדרויות</a:t>
            </a:r>
          </a:p>
        </p:txBody>
      </p:sp>
      <p:sp>
        <p:nvSpPr>
          <p:cNvPr id="24" name="תיבת טקסט 23">
            <a:extLst>
              <a:ext uri="{FF2B5EF4-FFF2-40B4-BE49-F238E27FC236}">
                <a16:creationId xmlns:a16="http://schemas.microsoft.com/office/drawing/2014/main" id="{92FAA9C2-C454-4697-9321-8F7BF4DDE454}"/>
              </a:ext>
            </a:extLst>
          </p:cNvPr>
          <p:cNvSpPr txBox="1"/>
          <p:nvPr/>
        </p:nvSpPr>
        <p:spPr>
          <a:xfrm>
            <a:off x="323529" y="2874293"/>
            <a:ext cx="31597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אתיקה של </a:t>
            </a:r>
          </a:p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כתיבה אקדמית</a:t>
            </a:r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65B3FB52-2E6F-4794-8B5D-BCE6E744C238}"/>
              </a:ext>
            </a:extLst>
          </p:cNvPr>
          <p:cNvSpPr txBox="1"/>
          <p:nvPr/>
        </p:nvSpPr>
        <p:spPr>
          <a:xfrm>
            <a:off x="9034712" y="5556533"/>
            <a:ext cx="16865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</a:p>
        </p:txBody>
      </p:sp>
      <p:sp>
        <p:nvSpPr>
          <p:cNvPr id="28" name="תיבת טקסט 27">
            <a:extLst>
              <a:ext uri="{FF2B5EF4-FFF2-40B4-BE49-F238E27FC236}">
                <a16:creationId xmlns:a16="http://schemas.microsoft.com/office/drawing/2014/main" id="{2F63DF53-CF7F-4BDF-94D4-BB8BB8633E47}"/>
              </a:ext>
            </a:extLst>
          </p:cNvPr>
          <p:cNvSpPr txBox="1"/>
          <p:nvPr/>
        </p:nvSpPr>
        <p:spPr>
          <a:xfrm>
            <a:off x="4986871" y="5595350"/>
            <a:ext cx="1960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לוגיסטיקה ורכש</a:t>
            </a:r>
          </a:p>
        </p:txBody>
      </p:sp>
      <p:sp>
        <p:nvSpPr>
          <p:cNvPr id="29" name="Rectangle 130">
            <a:extLst>
              <a:ext uri="{FF2B5EF4-FFF2-40B4-BE49-F238E27FC236}">
                <a16:creationId xmlns:a16="http://schemas.microsoft.com/office/drawing/2014/main" id="{E84C46F1-2E5B-42B1-BBBB-645937ECB7F4}"/>
              </a:ext>
            </a:extLst>
          </p:cNvPr>
          <p:cNvSpPr/>
          <p:nvPr/>
        </p:nvSpPr>
        <p:spPr>
          <a:xfrm>
            <a:off x="5344172" y="4017946"/>
            <a:ext cx="1263231" cy="1296735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4A68FC14-E85F-4E75-A1DA-61268233646E}"/>
              </a:ext>
            </a:extLst>
          </p:cNvPr>
          <p:cNvSpPr/>
          <p:nvPr/>
        </p:nvSpPr>
        <p:spPr>
          <a:xfrm>
            <a:off x="1277660" y="1689981"/>
            <a:ext cx="1311549" cy="94978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1" name="Donut 22">
            <a:extLst>
              <a:ext uri="{FF2B5EF4-FFF2-40B4-BE49-F238E27FC236}">
                <a16:creationId xmlns:a16="http://schemas.microsoft.com/office/drawing/2014/main" id="{952A1B46-3E5A-48B5-8209-D509FDA76262}"/>
              </a:ext>
            </a:extLst>
          </p:cNvPr>
          <p:cNvSpPr>
            <a:spLocks noChangeAspect="1"/>
          </p:cNvSpPr>
          <p:nvPr/>
        </p:nvSpPr>
        <p:spPr>
          <a:xfrm>
            <a:off x="9170997" y="4590434"/>
            <a:ext cx="1413991" cy="724247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AF32CFD9-5EF7-47C0-8E0F-D31C62ACC797}"/>
              </a:ext>
            </a:extLst>
          </p:cNvPr>
          <p:cNvSpPr/>
          <p:nvPr/>
        </p:nvSpPr>
        <p:spPr>
          <a:xfrm>
            <a:off x="1345384" y="4115051"/>
            <a:ext cx="1263231" cy="129673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" name="Isosceles Triangle 8">
            <a:extLst>
              <a:ext uri="{FF2B5EF4-FFF2-40B4-BE49-F238E27FC236}">
                <a16:creationId xmlns:a16="http://schemas.microsoft.com/office/drawing/2014/main" id="{76538640-94CD-448B-844A-C9F07B722D9F}"/>
              </a:ext>
            </a:extLst>
          </p:cNvPr>
          <p:cNvSpPr/>
          <p:nvPr/>
        </p:nvSpPr>
        <p:spPr>
          <a:xfrm rot="16200000">
            <a:off x="9162031" y="1272441"/>
            <a:ext cx="1281163" cy="1263231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4" name="Block Arc 31">
            <a:extLst>
              <a:ext uri="{FF2B5EF4-FFF2-40B4-BE49-F238E27FC236}">
                <a16:creationId xmlns:a16="http://schemas.microsoft.com/office/drawing/2014/main" id="{3D099C95-2C03-42DC-ACD4-9F07C15759B5}"/>
              </a:ext>
            </a:extLst>
          </p:cNvPr>
          <p:cNvSpPr/>
          <p:nvPr/>
        </p:nvSpPr>
        <p:spPr>
          <a:xfrm>
            <a:off x="5400560" y="1385200"/>
            <a:ext cx="1133502" cy="120842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16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 (עברית ואנגלית)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sz="3600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24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543707"/>
              </p:ext>
            </p:extLst>
          </p:nvPr>
        </p:nvGraphicFramePr>
        <p:xfrm>
          <a:off x="1593669" y="1838226"/>
          <a:ext cx="8497725" cy="38787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82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4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25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354344"/>
              </p:ext>
            </p:extLst>
          </p:nvPr>
        </p:nvGraphicFramePr>
        <p:xfrm>
          <a:off x="968025" y="1773515"/>
          <a:ext cx="10174591" cy="42328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7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2.9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3.9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6.9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7.9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8.9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מפקד המכללות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ראש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קפה קריאה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מד"רית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יו"ר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ועחו"ב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משכים:</a:t>
                      </a:r>
                    </a:p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בטחון לאומי: יסודות ומושגים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אהרון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צ'חנובר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מרכז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הלמידה לבכירים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לימודים באנגלית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תחומי הלימוד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01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בהצלחה!</a:t>
            </a:r>
          </a:p>
        </p:txBody>
      </p:sp>
    </p:spTree>
    <p:extLst>
      <p:ext uri="{BB962C8B-B14F-4D97-AF65-F5344CB8AC3E}">
        <p14:creationId xmlns:p14="http://schemas.microsoft.com/office/powerpoint/2010/main" val="21400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1309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90" y="5272494"/>
            <a:ext cx="562868" cy="58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7" name="מלבן מעוגל 12"/>
          <p:cNvSpPr/>
          <p:nvPr/>
        </p:nvSpPr>
        <p:spPr>
          <a:xfrm>
            <a:off x="1687132" y="3329243"/>
            <a:ext cx="2305319" cy="642710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המכללה </a:t>
            </a:r>
          </a:p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לביטחון לאומי</a:t>
            </a:r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87340" y="3832879"/>
            <a:ext cx="1" cy="46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303680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306182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300985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203700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20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</a:p>
        </p:txBody>
      </p:sp>
      <p:sp>
        <p:nvSpPr>
          <p:cNvPr id="65" name="מלבן מעוגל 23"/>
          <p:cNvSpPr/>
          <p:nvPr/>
        </p:nvSpPr>
        <p:spPr>
          <a:xfrm>
            <a:off x="4933022" y="3234620"/>
            <a:ext cx="2508638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פו"ם</a:t>
            </a:r>
          </a:p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(תא"ל רפי מילוא)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מלבן מעוגל 24"/>
          <p:cNvSpPr/>
          <p:nvPr/>
        </p:nvSpPr>
        <p:spPr>
          <a:xfrm>
            <a:off x="1851088" y="4693953"/>
            <a:ext cx="1705909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מלט"ק</a:t>
            </a:r>
            <a:endParaRPr lang="en-US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7" name="מלבן מעוגל 25"/>
          <p:cNvSpPr/>
          <p:nvPr/>
        </p:nvSpPr>
        <p:spPr>
          <a:xfrm>
            <a:off x="4254629" y="4703338"/>
            <a:ext cx="1824217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אלון</a:t>
            </a:r>
          </a:p>
        </p:txBody>
      </p:sp>
      <p:sp>
        <p:nvSpPr>
          <p:cNvPr id="68" name="מלבן מעוגל 26"/>
          <p:cNvSpPr/>
          <p:nvPr/>
        </p:nvSpPr>
        <p:spPr>
          <a:xfrm>
            <a:off x="6642910" y="4693953"/>
            <a:ext cx="1685718" cy="78037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</a:t>
            </a:r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אפק</a:t>
            </a:r>
            <a:endParaRPr lang="he-IL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9" name="מלבן מעוגל 27"/>
          <p:cNvSpPr/>
          <p:nvPr/>
        </p:nvSpPr>
        <p:spPr>
          <a:xfrm>
            <a:off x="8847208" y="4703338"/>
            <a:ext cx="1920395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גדעון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300985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>
            <a:cxnSpLocks/>
          </p:cNvCxnSpPr>
          <p:nvPr/>
        </p:nvCxnSpPr>
        <p:spPr>
          <a:xfrm flipV="1">
            <a:off x="2705036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705036" y="4337645"/>
            <a:ext cx="70331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מחבר ישר 32"/>
          <p:cNvCxnSpPr>
            <a:cxnSpLocks/>
          </p:cNvCxnSpPr>
          <p:nvPr/>
        </p:nvCxnSpPr>
        <p:spPr>
          <a:xfrm>
            <a:off x="7441664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67576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>
            <a:cxnSpLocks/>
          </p:cNvCxnSpPr>
          <p:nvPr/>
        </p:nvCxnSpPr>
        <p:spPr>
          <a:xfrm>
            <a:off x="9738221" y="4337645"/>
            <a:ext cx="0" cy="365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מחבר ישר 35"/>
          <p:cNvCxnSpPr>
            <a:cxnSpLocks/>
          </p:cNvCxnSpPr>
          <p:nvPr/>
        </p:nvCxnSpPr>
        <p:spPr>
          <a:xfrm>
            <a:off x="5252590" y="4330532"/>
            <a:ext cx="0" cy="416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מלבן מעוגל 40"/>
          <p:cNvSpPr/>
          <p:nvPr/>
        </p:nvSpPr>
        <p:spPr>
          <a:xfrm>
            <a:off x="9079606" y="3329243"/>
            <a:ext cx="1558343" cy="59708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Segoe UI" panose="020B0502040204020203" pitchFamily="34" charset="0"/>
                <a:ea typeface="Segoe UI" panose="020B0502040204020203" pitchFamily="34" charset="0"/>
              </a:rPr>
              <a:t>קורס </a:t>
            </a:r>
            <a:r>
              <a:rPr lang="he-IL" sz="20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תא"לים</a:t>
            </a:r>
            <a:endParaRPr lang="he-IL" sz="20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51616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המכללות הצבאיות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873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78430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279426"/>
            <a:ext cx="562868" cy="58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>
            <a:off x="6090247" y="3704089"/>
            <a:ext cx="16705" cy="1117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290801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293303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288106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190821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1400" b="1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5" name="מלבן מעוגל 23"/>
          <p:cNvSpPr/>
          <p:nvPr/>
        </p:nvSpPr>
        <p:spPr>
          <a:xfrm>
            <a:off x="4933022" y="3105830"/>
            <a:ext cx="2314449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המכללה </a:t>
            </a:r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לפו"ם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" name="מלבן מעוגל 28"/>
          <p:cNvSpPr/>
          <p:nvPr/>
        </p:nvSpPr>
        <p:spPr>
          <a:xfrm>
            <a:off x="2307003" y="4978080"/>
            <a:ext cx="2102438" cy="5267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הדרכה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288106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/>
          <p:nvPr/>
        </p:nvCxnSpPr>
        <p:spPr>
          <a:xfrm flipV="1">
            <a:off x="2574930" y="4780862"/>
            <a:ext cx="0" cy="165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574930" y="4780862"/>
            <a:ext cx="68945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מחבר ישר 32"/>
          <p:cNvCxnSpPr>
            <a:cxnSpLocks/>
            <a:endCxn id="29" idx="0"/>
          </p:cNvCxnSpPr>
          <p:nvPr/>
        </p:nvCxnSpPr>
        <p:spPr>
          <a:xfrm>
            <a:off x="6106952" y="4780862"/>
            <a:ext cx="8385" cy="1465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54697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/>
          <p:nvPr/>
        </p:nvCxnSpPr>
        <p:spPr>
          <a:xfrm>
            <a:off x="9469466" y="4780862"/>
            <a:ext cx="0" cy="165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מלבן מעוגל 42"/>
          <p:cNvSpPr/>
          <p:nvPr/>
        </p:nvSpPr>
        <p:spPr>
          <a:xfrm>
            <a:off x="8696281" y="3330144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הוצאת "מערכות"</a:t>
            </a:r>
          </a:p>
        </p:txBody>
      </p:sp>
      <p:sp>
        <p:nvSpPr>
          <p:cNvPr id="86" name="מלבן מעוגל 44"/>
          <p:cNvSpPr/>
          <p:nvPr/>
        </p:nvSpPr>
        <p:spPr>
          <a:xfrm>
            <a:off x="8696280" y="5006436"/>
            <a:ext cx="2015167" cy="4957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לוגיסטיקה</a:t>
            </a:r>
          </a:p>
        </p:txBody>
      </p:sp>
      <p:sp>
        <p:nvSpPr>
          <p:cNvPr id="88" name="מלבן מעוגל 46"/>
          <p:cNvSpPr/>
          <p:nvPr/>
        </p:nvSpPr>
        <p:spPr>
          <a:xfrm>
            <a:off x="1696830" y="3246308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תחקור ולגיטימציה</a:t>
            </a:r>
          </a:p>
        </p:txBody>
      </p:sp>
      <p:sp>
        <p:nvSpPr>
          <p:cNvPr id="89" name="מלבן מעוגל 47"/>
          <p:cNvSpPr/>
          <p:nvPr/>
        </p:nvSpPr>
        <p:spPr>
          <a:xfrm>
            <a:off x="5071262" y="4048001"/>
            <a:ext cx="2015167" cy="4778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קתדרה</a:t>
            </a: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303132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 עוד יש בחצר המכללות?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9" name="מלבן מעוגל 44">
            <a:extLst>
              <a:ext uri="{FF2B5EF4-FFF2-40B4-BE49-F238E27FC236}">
                <a16:creationId xmlns:a16="http://schemas.microsoft.com/office/drawing/2014/main" id="{9FEE3BB0-DFFE-4BAD-B3B3-747ECF4B43A9}"/>
              </a:ext>
            </a:extLst>
          </p:cNvPr>
          <p:cNvSpPr/>
          <p:nvPr/>
        </p:nvSpPr>
        <p:spPr>
          <a:xfrm>
            <a:off x="5107753" y="4927443"/>
            <a:ext cx="2015167" cy="9705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ספריית צה"ל</a:t>
            </a:r>
          </a:p>
          <a:p>
            <a:pPr algn="ctr"/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מרכז </a:t>
            </a:r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למידה </a:t>
            </a:r>
            <a:r>
              <a:rPr lang="he-IL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לבכירים</a:t>
            </a:r>
          </a:p>
          <a:p>
            <a:pPr algn="ctr"/>
            <a:r>
              <a:rPr lang="he-IL" sz="1400" b="1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מלו"פ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9735566C-416E-4CCF-82B9-BDA898C7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2258" y="1088899"/>
            <a:ext cx="4398633" cy="53632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B8231420-516E-4977-A3F5-F99DCC0A5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1693918"/>
            <a:ext cx="10277856" cy="436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מחבר ישר 62">
            <a:extLst>
              <a:ext uri="{FF2B5EF4-FFF2-40B4-BE49-F238E27FC236}">
                <a16:creationId xmlns:a16="http://schemas.microsoft.com/office/drawing/2014/main" id="{7EACA224-F369-46AB-8B97-B3EA747C6A87}"/>
              </a:ext>
            </a:extLst>
          </p:cNvPr>
          <p:cNvCxnSpPr>
            <a:cxnSpLocks/>
          </p:cNvCxnSpPr>
          <p:nvPr/>
        </p:nvCxnSpPr>
        <p:spPr>
          <a:xfrm>
            <a:off x="8901112" y="3251698"/>
            <a:ext cx="0" cy="354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מחבר ישר 59">
            <a:extLst>
              <a:ext uri="{FF2B5EF4-FFF2-40B4-BE49-F238E27FC236}">
                <a16:creationId xmlns:a16="http://schemas.microsoft.com/office/drawing/2014/main" id="{7C630C7F-6411-4315-951F-7FD2352B418D}"/>
              </a:ext>
            </a:extLst>
          </p:cNvPr>
          <p:cNvCxnSpPr>
            <a:cxnSpLocks/>
          </p:cNvCxnSpPr>
          <p:nvPr/>
        </p:nvCxnSpPr>
        <p:spPr>
          <a:xfrm>
            <a:off x="2933700" y="3251699"/>
            <a:ext cx="0" cy="5927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ישר 29">
            <a:extLst>
              <a:ext uri="{FF2B5EF4-FFF2-40B4-BE49-F238E27FC236}">
                <a16:creationId xmlns:a16="http://schemas.microsoft.com/office/drawing/2014/main" id="{5D6C20A1-BDB5-41C3-8657-9119C415A384}"/>
              </a:ext>
            </a:extLst>
          </p:cNvPr>
          <p:cNvCxnSpPr>
            <a:cxnSpLocks/>
          </p:cNvCxnSpPr>
          <p:nvPr/>
        </p:nvCxnSpPr>
        <p:spPr>
          <a:xfrm>
            <a:off x="6096000" y="1051028"/>
            <a:ext cx="0" cy="663472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ישר 27">
            <a:extLst>
              <a:ext uri="{FF2B5EF4-FFF2-40B4-BE49-F238E27FC236}">
                <a16:creationId xmlns:a16="http://schemas.microsoft.com/office/drawing/2014/main" id="{08B29F31-EFC9-4954-AA0A-32B56EC9807F}"/>
              </a:ext>
            </a:extLst>
          </p:cNvPr>
          <p:cNvCxnSpPr>
            <a:cxnSpLocks/>
          </p:cNvCxnSpPr>
          <p:nvPr/>
        </p:nvCxnSpPr>
        <p:spPr>
          <a:xfrm>
            <a:off x="5391150" y="1912302"/>
            <a:ext cx="0" cy="592773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קבוצה 2">
            <a:extLst>
              <a:ext uri="{FF2B5EF4-FFF2-40B4-BE49-F238E27FC236}">
                <a16:creationId xmlns:a16="http://schemas.microsoft.com/office/drawing/2014/main" id="{F6718F7D-2D7E-48D5-86FB-208B97B6C628}"/>
              </a:ext>
            </a:extLst>
          </p:cNvPr>
          <p:cNvGrpSpPr/>
          <p:nvPr/>
        </p:nvGrpSpPr>
        <p:grpSpPr>
          <a:xfrm>
            <a:off x="4904025" y="280454"/>
            <a:ext cx="2383950" cy="770574"/>
            <a:chOff x="3990280" y="956020"/>
            <a:chExt cx="2081849" cy="436248"/>
          </a:xfrm>
        </p:grpSpPr>
        <p:sp>
          <p:nvSpPr>
            <p:cNvPr id="4" name="מלבן 3">
              <a:extLst>
                <a:ext uri="{FF2B5EF4-FFF2-40B4-BE49-F238E27FC236}">
                  <a16:creationId xmlns:a16="http://schemas.microsoft.com/office/drawing/2014/main" id="{42D71A39-B4BF-43EA-8EA0-1FA89267605A}"/>
                </a:ext>
              </a:extLst>
            </p:cNvPr>
            <p:cNvSpPr/>
            <p:nvPr/>
          </p:nvSpPr>
          <p:spPr>
            <a:xfrm>
              <a:off x="3990280" y="956020"/>
              <a:ext cx="2081849" cy="436248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תיבת טקסט 4">
              <a:extLst>
                <a:ext uri="{FF2B5EF4-FFF2-40B4-BE49-F238E27FC236}">
                  <a16:creationId xmlns:a16="http://schemas.microsoft.com/office/drawing/2014/main" id="{B84F6EA7-B253-4F9D-A949-93A9A244EB58}"/>
                </a:ext>
              </a:extLst>
            </p:cNvPr>
            <p:cNvSpPr txBox="1"/>
            <p:nvPr/>
          </p:nvSpPr>
          <p:spPr>
            <a:xfrm>
              <a:off x="3990280" y="956020"/>
              <a:ext cx="2081849" cy="4362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b="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מפקד </a:t>
              </a:r>
              <a:r>
                <a:rPr lang="he-IL" sz="2000" b="0" kern="1200" dirty="0" err="1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מב"ל</a:t>
              </a:r>
              <a:endParaRPr lang="he-IL" sz="2000" b="0" kern="12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  <a:p>
              <a:pPr marL="0" lvl="0" indent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b="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אלוף איתי </a:t>
              </a:r>
              <a:r>
                <a:rPr lang="he-IL" sz="2000" b="0" kern="1200" dirty="0" err="1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וירוב</a:t>
              </a:r>
              <a:endParaRPr lang="he-IL" sz="2000" b="0" kern="12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</p:txBody>
        </p:sp>
      </p:grpSp>
      <p:grpSp>
        <p:nvGrpSpPr>
          <p:cNvPr id="6" name="קבוצה 5">
            <a:extLst>
              <a:ext uri="{FF2B5EF4-FFF2-40B4-BE49-F238E27FC236}">
                <a16:creationId xmlns:a16="http://schemas.microsoft.com/office/drawing/2014/main" id="{67C471AB-DD89-4262-86F4-F51BF18EC53E}"/>
              </a:ext>
            </a:extLst>
          </p:cNvPr>
          <p:cNvGrpSpPr/>
          <p:nvPr/>
        </p:nvGrpSpPr>
        <p:grpSpPr>
          <a:xfrm>
            <a:off x="4273622" y="1262750"/>
            <a:ext cx="3644756" cy="636779"/>
            <a:chOff x="3893965" y="644515"/>
            <a:chExt cx="3644756" cy="1902207"/>
          </a:xfrm>
          <a:solidFill>
            <a:srgbClr val="7030A0"/>
          </a:solidFill>
        </p:grpSpPr>
        <p:sp>
          <p:nvSpPr>
            <p:cNvPr id="7" name="מלבן 6">
              <a:extLst>
                <a:ext uri="{FF2B5EF4-FFF2-40B4-BE49-F238E27FC236}">
                  <a16:creationId xmlns:a16="http://schemas.microsoft.com/office/drawing/2014/main" id="{92495648-2419-4EBA-87C4-3C1B1140867A}"/>
                </a:ext>
              </a:extLst>
            </p:cNvPr>
            <p:cNvSpPr/>
            <p:nvPr/>
          </p:nvSpPr>
          <p:spPr>
            <a:xfrm>
              <a:off x="3893965" y="644515"/>
              <a:ext cx="3644756" cy="1902207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תיבת טקסט 7">
              <a:extLst>
                <a:ext uri="{FF2B5EF4-FFF2-40B4-BE49-F238E27FC236}">
                  <a16:creationId xmlns:a16="http://schemas.microsoft.com/office/drawing/2014/main" id="{813C5558-EC91-4857-95A7-1010516B8B6D}"/>
                </a:ext>
              </a:extLst>
            </p:cNvPr>
            <p:cNvSpPr txBox="1"/>
            <p:nvPr/>
          </p:nvSpPr>
          <p:spPr>
            <a:xfrm>
              <a:off x="3893965" y="644515"/>
              <a:ext cx="3644756" cy="190220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b="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מדריכה ראשית: מירב צפרי-</a:t>
              </a:r>
              <a:r>
                <a:rPr lang="he-IL" sz="2000" b="0" kern="1200" dirty="0" err="1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אודיז</a:t>
              </a:r>
              <a:endParaRPr lang="en-US" sz="2000" b="0" kern="12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</p:txBody>
        </p:sp>
      </p:grpSp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2402C355-8A72-422E-A7D0-84BC631FC7AB}"/>
              </a:ext>
            </a:extLst>
          </p:cNvPr>
          <p:cNvGrpSpPr/>
          <p:nvPr/>
        </p:nvGrpSpPr>
        <p:grpSpPr>
          <a:xfrm>
            <a:off x="5771137" y="3606301"/>
            <a:ext cx="1888924" cy="846999"/>
            <a:chOff x="6312731" y="2145262"/>
            <a:chExt cx="1888924" cy="846999"/>
          </a:xfrm>
          <a:solidFill>
            <a:schemeClr val="accent1"/>
          </a:solidFill>
        </p:grpSpPr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E10757D3-7967-4626-B69B-B0AAC21BE469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תיבת טקסט 10">
              <a:extLst>
                <a:ext uri="{FF2B5EF4-FFF2-40B4-BE49-F238E27FC236}">
                  <a16:creationId xmlns:a16="http://schemas.microsoft.com/office/drawing/2014/main" id="{11D160B8-60F6-4844-BEC3-AE810FBE6450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מדריך צוות 3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יהודה </a:t>
              </a:r>
              <a:r>
                <a:rPr lang="he-IL" sz="2000" kern="1200" dirty="0" err="1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יוחננוף</a:t>
              </a:r>
              <a:endParaRPr lang="he-IL" sz="2000" kern="12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endParaRPr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0194B4BF-BDFF-46A4-9F73-497FADB812B1}"/>
              </a:ext>
            </a:extLst>
          </p:cNvPr>
          <p:cNvGrpSpPr/>
          <p:nvPr/>
        </p:nvGrpSpPr>
        <p:grpSpPr>
          <a:xfrm>
            <a:off x="768315" y="2175984"/>
            <a:ext cx="1888924" cy="846999"/>
            <a:chOff x="6312731" y="2145262"/>
            <a:chExt cx="1888924" cy="846999"/>
          </a:xfrm>
          <a:solidFill>
            <a:schemeClr val="accent6"/>
          </a:solidFill>
        </p:grpSpPr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ABC08E8B-9B67-4150-88BC-8BDED048EAF2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תיבת טקסט 13">
              <a:extLst>
                <a:ext uri="{FF2B5EF4-FFF2-40B4-BE49-F238E27FC236}">
                  <a16:creationId xmlns:a16="http://schemas.microsoft.com/office/drawing/2014/main" id="{4DD18FB8-D01E-48D5-A534-01FF4B965ACF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 err="1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רע"ן</a:t>
              </a: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 הדרכה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מתן אור</a:t>
              </a:r>
            </a:p>
          </p:txBody>
        </p:sp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801E731B-484B-461E-BEA8-B3136A0E6EE0}"/>
              </a:ext>
            </a:extLst>
          </p:cNvPr>
          <p:cNvGrpSpPr/>
          <p:nvPr/>
        </p:nvGrpSpPr>
        <p:grpSpPr>
          <a:xfrm>
            <a:off x="3680112" y="3606301"/>
            <a:ext cx="1888924" cy="846999"/>
            <a:chOff x="6312731" y="2145262"/>
            <a:chExt cx="1888924" cy="846999"/>
          </a:xfrm>
          <a:solidFill>
            <a:schemeClr val="accent1"/>
          </a:solidFill>
        </p:grpSpPr>
        <p:sp>
          <p:nvSpPr>
            <p:cNvPr id="19" name="מלבן 18">
              <a:extLst>
                <a:ext uri="{FF2B5EF4-FFF2-40B4-BE49-F238E27FC236}">
                  <a16:creationId xmlns:a16="http://schemas.microsoft.com/office/drawing/2014/main" id="{75E4CB4C-E7BC-4970-87D7-FAB4FF35D5A8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תיבת טקסט 19">
              <a:extLst>
                <a:ext uri="{FF2B5EF4-FFF2-40B4-BE49-F238E27FC236}">
                  <a16:creationId xmlns:a16="http://schemas.microsoft.com/office/drawing/2014/main" id="{2AC2BB0A-680B-4977-938C-188F7E8A8493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מדריך צוות 4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אבי אלמוג</a:t>
              </a:r>
            </a:p>
          </p:txBody>
        </p:sp>
      </p:grpSp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19E47C67-A14E-475E-B49B-45AFB05114EF}"/>
              </a:ext>
            </a:extLst>
          </p:cNvPr>
          <p:cNvGrpSpPr/>
          <p:nvPr/>
        </p:nvGrpSpPr>
        <p:grpSpPr>
          <a:xfrm>
            <a:off x="7862162" y="3587976"/>
            <a:ext cx="1888924" cy="846999"/>
            <a:chOff x="6312731" y="2145262"/>
            <a:chExt cx="1888924" cy="846999"/>
          </a:xfrm>
          <a:solidFill>
            <a:schemeClr val="accent1"/>
          </a:solidFill>
        </p:grpSpPr>
        <p:sp>
          <p:nvSpPr>
            <p:cNvPr id="22" name="מלבן 21">
              <a:extLst>
                <a:ext uri="{FF2B5EF4-FFF2-40B4-BE49-F238E27FC236}">
                  <a16:creationId xmlns:a16="http://schemas.microsoft.com/office/drawing/2014/main" id="{893BCFB4-F62C-4290-86F1-0B0DE5A7279D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תיבת טקסט 22">
              <a:extLst>
                <a:ext uri="{FF2B5EF4-FFF2-40B4-BE49-F238E27FC236}">
                  <a16:creationId xmlns:a16="http://schemas.microsoft.com/office/drawing/2014/main" id="{D4EB2EB0-3814-41B9-B60D-F67A4F97E449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מדריך צוות 2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אמיר מימון</a:t>
              </a:r>
            </a:p>
          </p:txBody>
        </p:sp>
      </p:grpSp>
      <p:grpSp>
        <p:nvGrpSpPr>
          <p:cNvPr id="24" name="קבוצה 23">
            <a:extLst>
              <a:ext uri="{FF2B5EF4-FFF2-40B4-BE49-F238E27FC236}">
                <a16:creationId xmlns:a16="http://schemas.microsoft.com/office/drawing/2014/main" id="{1D839699-2581-4BC6-8CC1-F724B7834394}"/>
              </a:ext>
            </a:extLst>
          </p:cNvPr>
          <p:cNvGrpSpPr/>
          <p:nvPr/>
        </p:nvGrpSpPr>
        <p:grpSpPr>
          <a:xfrm>
            <a:off x="9953187" y="3587976"/>
            <a:ext cx="1888924" cy="846999"/>
            <a:chOff x="6312731" y="2145262"/>
            <a:chExt cx="1888924" cy="846999"/>
          </a:xfrm>
        </p:grpSpPr>
        <p:sp>
          <p:nvSpPr>
            <p:cNvPr id="25" name="מלבן 24">
              <a:extLst>
                <a:ext uri="{FF2B5EF4-FFF2-40B4-BE49-F238E27FC236}">
                  <a16:creationId xmlns:a16="http://schemas.microsoft.com/office/drawing/2014/main" id="{657B8C5D-F48B-4038-AB0E-A0EF3A9DF0BE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תיבת טקסט 25">
              <a:extLst>
                <a:ext uri="{FF2B5EF4-FFF2-40B4-BE49-F238E27FC236}">
                  <a16:creationId xmlns:a16="http://schemas.microsoft.com/office/drawing/2014/main" id="{07AB3BB6-C433-4B59-BB27-97742A80F1E1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מדריכה צוות 1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אלונה פישר קם</a:t>
              </a:r>
            </a:p>
          </p:txBody>
        </p:sp>
      </p:grpSp>
      <p:grpSp>
        <p:nvGrpSpPr>
          <p:cNvPr id="37" name="קבוצה 36">
            <a:extLst>
              <a:ext uri="{FF2B5EF4-FFF2-40B4-BE49-F238E27FC236}">
                <a16:creationId xmlns:a16="http://schemas.microsoft.com/office/drawing/2014/main" id="{49E163FA-F268-4ACE-9D0A-783F0DE3416F}"/>
              </a:ext>
            </a:extLst>
          </p:cNvPr>
          <p:cNvGrpSpPr/>
          <p:nvPr/>
        </p:nvGrpSpPr>
        <p:grpSpPr>
          <a:xfrm>
            <a:off x="1608137" y="3606301"/>
            <a:ext cx="1888924" cy="846999"/>
            <a:chOff x="6312731" y="2145262"/>
            <a:chExt cx="1888924" cy="846999"/>
          </a:xfrm>
          <a:solidFill>
            <a:schemeClr val="accent1"/>
          </a:solidFill>
        </p:grpSpPr>
        <p:sp>
          <p:nvSpPr>
            <p:cNvPr id="38" name="מלבן 37">
              <a:extLst>
                <a:ext uri="{FF2B5EF4-FFF2-40B4-BE49-F238E27FC236}">
                  <a16:creationId xmlns:a16="http://schemas.microsoft.com/office/drawing/2014/main" id="{E0E7D62C-1CEB-4F0F-9A81-A4DA8D710488}"/>
                </a:ext>
              </a:extLst>
            </p:cNvPr>
            <p:cNvSpPr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תיבת טקסט 38">
              <a:extLst>
                <a:ext uri="{FF2B5EF4-FFF2-40B4-BE49-F238E27FC236}">
                  <a16:creationId xmlns:a16="http://schemas.microsoft.com/office/drawing/2014/main" id="{78141CFB-B56D-4A29-AFF0-780133ECF65C}"/>
                </a:ext>
              </a:extLst>
            </p:cNvPr>
            <p:cNvSpPr txBox="1"/>
            <p:nvPr/>
          </p:nvSpPr>
          <p:spPr>
            <a:xfrm>
              <a:off x="6312731" y="2145262"/>
              <a:ext cx="1888924" cy="8469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מדריכה</a:t>
              </a:r>
            </a:p>
            <a:p>
              <a:pPr marL="0" lvl="0" indent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solidFill>
                    <a:schemeClr val="bg1"/>
                  </a:solidFill>
                  <a:latin typeface="Assistant" panose="00000500000000000000" pitchFamily="2" charset="-79"/>
                  <a:cs typeface="Assistant" panose="00000500000000000000" pitchFamily="2" charset="-79"/>
                </a:rPr>
                <a:t>בשורה רגב</a:t>
              </a:r>
            </a:p>
          </p:txBody>
        </p:sp>
      </p:grpSp>
      <p:cxnSp>
        <p:nvCxnSpPr>
          <p:cNvPr id="42" name="מחבר ישר 41">
            <a:extLst>
              <a:ext uri="{FF2B5EF4-FFF2-40B4-BE49-F238E27FC236}">
                <a16:creationId xmlns:a16="http://schemas.microsoft.com/office/drawing/2014/main" id="{627094E0-FD50-4DEF-9D8E-B3B755F53B55}"/>
              </a:ext>
            </a:extLst>
          </p:cNvPr>
          <p:cNvCxnSpPr>
            <a:cxnSpLocks/>
          </p:cNvCxnSpPr>
          <p:nvPr/>
        </p:nvCxnSpPr>
        <p:spPr>
          <a:xfrm>
            <a:off x="6677499" y="1912302"/>
            <a:ext cx="1" cy="137427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מחבר ישר 44">
            <a:extLst>
              <a:ext uri="{FF2B5EF4-FFF2-40B4-BE49-F238E27FC236}">
                <a16:creationId xmlns:a16="http://schemas.microsoft.com/office/drawing/2014/main" id="{9C959B6C-B62A-4226-A7FE-517FAAF4526C}"/>
              </a:ext>
            </a:extLst>
          </p:cNvPr>
          <p:cNvCxnSpPr>
            <a:cxnSpLocks/>
          </p:cNvCxnSpPr>
          <p:nvPr/>
        </p:nvCxnSpPr>
        <p:spPr>
          <a:xfrm flipH="1" flipV="1">
            <a:off x="2924175" y="3251699"/>
            <a:ext cx="8029575" cy="2490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מחבר ישר 51">
            <a:extLst>
              <a:ext uri="{FF2B5EF4-FFF2-40B4-BE49-F238E27FC236}">
                <a16:creationId xmlns:a16="http://schemas.microsoft.com/office/drawing/2014/main" id="{3FEF7E88-86F4-40BF-B819-2FBA6D76D8AE}"/>
              </a:ext>
            </a:extLst>
          </p:cNvPr>
          <p:cNvCxnSpPr>
            <a:cxnSpLocks/>
          </p:cNvCxnSpPr>
          <p:nvPr/>
        </p:nvCxnSpPr>
        <p:spPr>
          <a:xfrm>
            <a:off x="1209675" y="2911158"/>
            <a:ext cx="0" cy="204565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מחבר ישר 53">
            <a:extLst>
              <a:ext uri="{FF2B5EF4-FFF2-40B4-BE49-F238E27FC236}">
                <a16:creationId xmlns:a16="http://schemas.microsoft.com/office/drawing/2014/main" id="{4EE2104D-3947-4436-B819-7F1EB9ACF345}"/>
              </a:ext>
            </a:extLst>
          </p:cNvPr>
          <p:cNvCxnSpPr>
            <a:cxnSpLocks/>
          </p:cNvCxnSpPr>
          <p:nvPr/>
        </p:nvCxnSpPr>
        <p:spPr>
          <a:xfrm flipH="1">
            <a:off x="1209675" y="4956816"/>
            <a:ext cx="9429750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מחבר ישר 54">
            <a:extLst>
              <a:ext uri="{FF2B5EF4-FFF2-40B4-BE49-F238E27FC236}">
                <a16:creationId xmlns:a16="http://schemas.microsoft.com/office/drawing/2014/main" id="{E335B6F4-B72C-4C29-A4AD-2D2BABFADB9D}"/>
              </a:ext>
            </a:extLst>
          </p:cNvPr>
          <p:cNvCxnSpPr>
            <a:cxnSpLocks/>
          </p:cNvCxnSpPr>
          <p:nvPr/>
        </p:nvCxnSpPr>
        <p:spPr>
          <a:xfrm flipH="1">
            <a:off x="2667000" y="2505075"/>
            <a:ext cx="2724151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מחבר ישר 60">
            <a:extLst>
              <a:ext uri="{FF2B5EF4-FFF2-40B4-BE49-F238E27FC236}">
                <a16:creationId xmlns:a16="http://schemas.microsoft.com/office/drawing/2014/main" id="{D88EBFB7-CC1E-4EA6-8FFA-BE8813B110D3}"/>
              </a:ext>
            </a:extLst>
          </p:cNvPr>
          <p:cNvCxnSpPr>
            <a:cxnSpLocks/>
          </p:cNvCxnSpPr>
          <p:nvPr/>
        </p:nvCxnSpPr>
        <p:spPr>
          <a:xfrm>
            <a:off x="4762500" y="3275534"/>
            <a:ext cx="0" cy="5927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מחבר ישר 61">
            <a:extLst>
              <a:ext uri="{FF2B5EF4-FFF2-40B4-BE49-F238E27FC236}">
                <a16:creationId xmlns:a16="http://schemas.microsoft.com/office/drawing/2014/main" id="{AB9FC93A-A750-4C7E-A332-B1F1D1E8F826}"/>
              </a:ext>
            </a:extLst>
          </p:cNvPr>
          <p:cNvCxnSpPr>
            <a:cxnSpLocks/>
          </p:cNvCxnSpPr>
          <p:nvPr/>
        </p:nvCxnSpPr>
        <p:spPr>
          <a:xfrm>
            <a:off x="6938962" y="3275534"/>
            <a:ext cx="0" cy="5927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מחבר ישר 71">
            <a:extLst>
              <a:ext uri="{FF2B5EF4-FFF2-40B4-BE49-F238E27FC236}">
                <a16:creationId xmlns:a16="http://schemas.microsoft.com/office/drawing/2014/main" id="{CFDA8068-CEFA-48F2-A2DA-58077A495928}"/>
              </a:ext>
            </a:extLst>
          </p:cNvPr>
          <p:cNvCxnSpPr>
            <a:cxnSpLocks/>
          </p:cNvCxnSpPr>
          <p:nvPr/>
        </p:nvCxnSpPr>
        <p:spPr>
          <a:xfrm>
            <a:off x="10953750" y="3286577"/>
            <a:ext cx="0" cy="354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תיבת טקסט 73">
            <a:extLst>
              <a:ext uri="{FF2B5EF4-FFF2-40B4-BE49-F238E27FC236}">
                <a16:creationId xmlns:a16="http://schemas.microsoft.com/office/drawing/2014/main" id="{386143E0-30EF-4B05-9C32-D0DEFF326A1E}"/>
              </a:ext>
            </a:extLst>
          </p:cNvPr>
          <p:cNvSpPr txBox="1"/>
          <p:nvPr/>
        </p:nvSpPr>
        <p:spPr>
          <a:xfrm>
            <a:off x="9751086" y="5340687"/>
            <a:ext cx="1888924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רמ"ד ארגון ולוגיסטיקה</a:t>
            </a:r>
          </a:p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רנ"ג אבי </a:t>
            </a:r>
            <a:r>
              <a:rPr lang="he-IL" sz="2000" dirty="0" err="1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פרטוק</a:t>
            </a:r>
            <a:endParaRPr lang="he-IL" sz="2000" dirty="0">
              <a:solidFill>
                <a:schemeClr val="bg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sp>
        <p:nvSpPr>
          <p:cNvPr id="77" name="תיבת טקסט 76">
            <a:extLst>
              <a:ext uri="{FF2B5EF4-FFF2-40B4-BE49-F238E27FC236}">
                <a16:creationId xmlns:a16="http://schemas.microsoft.com/office/drawing/2014/main" id="{4E17C4E9-1CE6-4AFA-9249-D2E47E85F2DF}"/>
              </a:ext>
            </a:extLst>
          </p:cNvPr>
          <p:cNvSpPr txBox="1"/>
          <p:nvPr/>
        </p:nvSpPr>
        <p:spPr>
          <a:xfrm>
            <a:off x="7660061" y="5346218"/>
            <a:ext cx="1888924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קצין ניהול</a:t>
            </a:r>
          </a:p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רס"ב אבי </a:t>
            </a:r>
            <a:r>
              <a:rPr lang="he-IL" sz="2000" dirty="0" err="1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זוכבאיה</a:t>
            </a:r>
            <a:endParaRPr lang="en-US" sz="2000" dirty="0">
              <a:solidFill>
                <a:schemeClr val="bg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sp>
        <p:nvSpPr>
          <p:cNvPr id="78" name="תיבת טקסט 77">
            <a:extLst>
              <a:ext uri="{FF2B5EF4-FFF2-40B4-BE49-F238E27FC236}">
                <a16:creationId xmlns:a16="http://schemas.microsoft.com/office/drawing/2014/main" id="{0F8800F8-A14B-4FF4-9611-6774990F7A6D}"/>
              </a:ext>
            </a:extLst>
          </p:cNvPr>
          <p:cNvSpPr txBox="1"/>
          <p:nvPr/>
        </p:nvSpPr>
        <p:spPr>
          <a:xfrm>
            <a:off x="5484913" y="5319228"/>
            <a:ext cx="1888924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רמ"ד </a:t>
            </a:r>
            <a:r>
              <a:rPr lang="he-IL" sz="2000" dirty="0" err="1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קש"ח</a:t>
            </a:r>
            <a:endParaRPr lang="he-IL" sz="2000" dirty="0">
              <a:solidFill>
                <a:schemeClr val="bg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רס"ן אליסה </a:t>
            </a:r>
            <a:r>
              <a:rPr lang="he-IL" sz="2000" dirty="0" err="1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פניץ</a:t>
            </a:r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</a:t>
            </a:r>
            <a:endParaRPr lang="he-IL" sz="2000" dirty="0">
              <a:solidFill>
                <a:schemeClr val="bg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cxnSp>
        <p:nvCxnSpPr>
          <p:cNvPr id="79" name="מחבר ישר 78">
            <a:extLst>
              <a:ext uri="{FF2B5EF4-FFF2-40B4-BE49-F238E27FC236}">
                <a16:creationId xmlns:a16="http://schemas.microsoft.com/office/drawing/2014/main" id="{E10B3676-7B6D-40BE-82D3-9D454699647A}"/>
              </a:ext>
            </a:extLst>
          </p:cNvPr>
          <p:cNvCxnSpPr>
            <a:cxnSpLocks/>
          </p:cNvCxnSpPr>
          <p:nvPr/>
        </p:nvCxnSpPr>
        <p:spPr>
          <a:xfrm>
            <a:off x="10639425" y="4971707"/>
            <a:ext cx="0" cy="3689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מחבר ישר 81">
            <a:extLst>
              <a:ext uri="{FF2B5EF4-FFF2-40B4-BE49-F238E27FC236}">
                <a16:creationId xmlns:a16="http://schemas.microsoft.com/office/drawing/2014/main" id="{BEDD427B-5D16-4486-AD89-3E57F4A59B5E}"/>
              </a:ext>
            </a:extLst>
          </p:cNvPr>
          <p:cNvCxnSpPr>
            <a:cxnSpLocks/>
          </p:cNvCxnSpPr>
          <p:nvPr/>
        </p:nvCxnSpPr>
        <p:spPr>
          <a:xfrm>
            <a:off x="8553450" y="4992574"/>
            <a:ext cx="0" cy="3689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מחבר ישר 82">
            <a:extLst>
              <a:ext uri="{FF2B5EF4-FFF2-40B4-BE49-F238E27FC236}">
                <a16:creationId xmlns:a16="http://schemas.microsoft.com/office/drawing/2014/main" id="{D8B18800-2D5E-4055-BE79-D98058300454}"/>
              </a:ext>
            </a:extLst>
          </p:cNvPr>
          <p:cNvCxnSpPr>
            <a:cxnSpLocks/>
          </p:cNvCxnSpPr>
          <p:nvPr/>
        </p:nvCxnSpPr>
        <p:spPr>
          <a:xfrm>
            <a:off x="6429375" y="4962088"/>
            <a:ext cx="0" cy="3689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מחבר ישר 83">
            <a:extLst>
              <a:ext uri="{FF2B5EF4-FFF2-40B4-BE49-F238E27FC236}">
                <a16:creationId xmlns:a16="http://schemas.microsoft.com/office/drawing/2014/main" id="{EDF6910B-AE8E-40E6-B999-9DDC2EE7E2A5}"/>
              </a:ext>
            </a:extLst>
          </p:cNvPr>
          <p:cNvCxnSpPr>
            <a:cxnSpLocks/>
          </p:cNvCxnSpPr>
          <p:nvPr/>
        </p:nvCxnSpPr>
        <p:spPr>
          <a:xfrm>
            <a:off x="6429375" y="6054104"/>
            <a:ext cx="0" cy="3689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תיבת טקסט 85">
            <a:extLst>
              <a:ext uri="{FF2B5EF4-FFF2-40B4-BE49-F238E27FC236}">
                <a16:creationId xmlns:a16="http://schemas.microsoft.com/office/drawing/2014/main" id="{4412B1E3-5BD7-48D9-8F43-CAFB592A4AE7}"/>
              </a:ext>
            </a:extLst>
          </p:cNvPr>
          <p:cNvSpPr txBox="1"/>
          <p:nvPr/>
        </p:nvSpPr>
        <p:spPr>
          <a:xfrm>
            <a:off x="511145" y="5319228"/>
            <a:ext cx="1979505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רמ"ד מרכז למידה</a:t>
            </a:r>
          </a:p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ענת חן</a:t>
            </a:r>
          </a:p>
        </p:txBody>
      </p:sp>
      <p:cxnSp>
        <p:nvCxnSpPr>
          <p:cNvPr id="90" name="מחבר ישר 89">
            <a:extLst>
              <a:ext uri="{FF2B5EF4-FFF2-40B4-BE49-F238E27FC236}">
                <a16:creationId xmlns:a16="http://schemas.microsoft.com/office/drawing/2014/main" id="{08CF5FEF-7480-46B1-89C6-35582E4912CA}"/>
              </a:ext>
            </a:extLst>
          </p:cNvPr>
          <p:cNvCxnSpPr>
            <a:cxnSpLocks/>
          </p:cNvCxnSpPr>
          <p:nvPr/>
        </p:nvCxnSpPr>
        <p:spPr>
          <a:xfrm flipH="1" flipV="1">
            <a:off x="4981303" y="6423084"/>
            <a:ext cx="1448074" cy="2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תיבת טקסט 91">
            <a:extLst>
              <a:ext uri="{FF2B5EF4-FFF2-40B4-BE49-F238E27FC236}">
                <a16:creationId xmlns:a16="http://schemas.microsoft.com/office/drawing/2014/main" id="{B667A701-0937-4DE4-8BBD-437D2A11C6B4}"/>
              </a:ext>
            </a:extLst>
          </p:cNvPr>
          <p:cNvSpPr txBox="1"/>
          <p:nvPr/>
        </p:nvSpPr>
        <p:spPr>
          <a:xfrm>
            <a:off x="3192132" y="5991678"/>
            <a:ext cx="1888924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ע. רמ"ד </a:t>
            </a:r>
            <a:r>
              <a:rPr lang="he-IL" sz="2000" dirty="0" err="1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קש"ח</a:t>
            </a:r>
            <a:endParaRPr lang="he-IL" sz="2000" dirty="0">
              <a:solidFill>
                <a:schemeClr val="bg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 lvl="0" algn="ctr" rtl="1"/>
            <a:r>
              <a:rPr lang="he-IL" sz="2000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סגן אהרון אבל </a:t>
            </a:r>
          </a:p>
        </p:txBody>
      </p:sp>
    </p:spTree>
    <p:extLst>
      <p:ext uri="{BB962C8B-B14F-4D97-AF65-F5344CB8AC3E}">
        <p14:creationId xmlns:p14="http://schemas.microsoft.com/office/powerpoint/2010/main" val="8820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75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58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438" y="1902434"/>
            <a:ext cx="9745978" cy="226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המוסד ותפקידו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מה לומדים בו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הלימוד</a:t>
            </a:r>
          </a:p>
        </p:txBody>
      </p:sp>
    </p:spTree>
    <p:extLst>
      <p:ext uri="{BB962C8B-B14F-4D97-AF65-F5344CB8AC3E}">
        <p14:creationId xmlns:p14="http://schemas.microsoft.com/office/powerpoint/2010/main" val="36233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החלוקה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משתתפים בינ"ל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הפרדה בין מדריך למשתתף מאותו ארגון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 - אזרחים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33281"/>
            <a:ext cx="9637776" cy="59514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996956"/>
              </p:ext>
            </p:extLst>
          </p:nvPr>
        </p:nvGraphicFramePr>
        <p:xfrm>
          <a:off x="968023" y="1508749"/>
          <a:ext cx="10277857" cy="43891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489635">
                  <a:extLst>
                    <a:ext uri="{9D8B030D-6E8A-4147-A177-3AD203B41FA5}">
                      <a16:colId xmlns:a16="http://schemas.microsoft.com/office/drawing/2014/main" val="1379950137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1296333704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1976429746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val="3535152530"/>
                    </a:ext>
                  </a:extLst>
                </a:gridCol>
              </a:tblGrid>
              <a:tr h="34652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1 – אלונה פישר קם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2 – אמיר מימון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3 – יהודה יוחננוף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4 – אבי אלמוג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887461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Rob </a:t>
                      </a:r>
                      <a:r>
                        <a:rPr lang="en-US" dirty="0" err="1"/>
                        <a:t>Sinram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Tim</a:t>
                      </a:r>
                      <a:r>
                        <a:rPr lang="en-US" baseline="0" dirty="0"/>
                        <a:t> Scott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פייר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68254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Nicola </a:t>
                      </a:r>
                      <a:r>
                        <a:rPr lang="en-US" dirty="0" err="1"/>
                        <a:t>Mandolesi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Christian Bauer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</a:t>
                      </a:r>
                      <a:r>
                        <a:rPr lang="he-IL" dirty="0" err="1"/>
                        <a:t>כראדי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0479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Nikolaos </a:t>
                      </a:r>
                      <a:r>
                        <a:rPr lang="en-US" dirty="0" err="1"/>
                        <a:t>Skourellos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/>
                        <a:t>Mohit</a:t>
                      </a:r>
                      <a:r>
                        <a:rPr lang="en-US" dirty="0"/>
                        <a:t> Trivedi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שלומית</a:t>
                      </a:r>
                      <a:r>
                        <a:rPr lang="he-IL" baseline="0" dirty="0"/>
                        <a:t> סופה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301718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ירון </a:t>
                      </a:r>
                      <a:r>
                        <a:rPr lang="he-IL" dirty="0" err="1"/>
                        <a:t>יונגמן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אולגה </a:t>
                      </a:r>
                      <a:r>
                        <a:rPr lang="he-IL" dirty="0" err="1"/>
                        <a:t>פוליאקוב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עדנה אליה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אידית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אלמליח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527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ליאת פרל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עמרי דור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582742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שרגא </a:t>
                      </a:r>
                      <a:r>
                        <a:rPr lang="he-IL" dirty="0" err="1"/>
                        <a:t>גליסקמן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97571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איתמר בן 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יאיר הכהן </a:t>
                      </a:r>
                      <a:r>
                        <a:rPr lang="he-IL" dirty="0" err="1"/>
                        <a:t>עראקי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יניב </a:t>
                      </a:r>
                      <a:r>
                        <a:rPr lang="he-IL" dirty="0" err="1"/>
                        <a:t>אביטן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792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7302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טל </a:t>
                      </a:r>
                      <a:r>
                        <a:rPr lang="he-IL" dirty="0" err="1"/>
                        <a:t>פוליטיס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יואב </a:t>
                      </a:r>
                      <a:r>
                        <a:rPr lang="he-IL" dirty="0" err="1"/>
                        <a:t>טורחנסקי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34777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</a:t>
                      </a:r>
                      <a:r>
                        <a:rPr lang="he-IL" dirty="0" err="1"/>
                        <a:t>סלובטיצקי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איתן מנשה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רונן כהן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87485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גיל ברקת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פלד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2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6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11562</TotalTime>
  <Words>875</Words>
  <Application>Microsoft Office PowerPoint</Application>
  <PresentationFormat>Widescreen</PresentationFormat>
  <Paragraphs>290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맑은 고딕</vt:lpstr>
      <vt:lpstr>Arial</vt:lpstr>
      <vt:lpstr>Assistant</vt:lpstr>
      <vt:lpstr>Calibri</vt:lpstr>
      <vt:lpstr>Calibri Light</vt:lpstr>
      <vt:lpstr>David</vt:lpstr>
      <vt:lpstr>Levenim MT</vt:lpstr>
      <vt:lpstr>Segoe UI</vt:lpstr>
      <vt:lpstr>Tahoma</vt:lpstr>
      <vt:lpstr>Times New Roman</vt:lpstr>
      <vt:lpstr>Wingdings</vt:lpstr>
      <vt:lpstr>Wingdings 2</vt:lpstr>
      <vt:lpstr>ערכת נושא Office</vt:lpstr>
      <vt:lpstr>המכללה לביטחון לאומי</vt:lpstr>
      <vt:lpstr>כמה מילים עלי</vt:lpstr>
      <vt:lpstr>מבנה המכללות הצבאיות</vt:lpstr>
      <vt:lpstr>מה עוד יש בחצר המכללות?</vt:lpstr>
      <vt:lpstr>מבנה המב"ל</vt:lpstr>
      <vt:lpstr>PowerPoint Presentation</vt:lpstr>
      <vt:lpstr>יחודיות המב"ל</vt:lpstr>
      <vt:lpstr>עקרונות החלוקה לצוותים</vt:lpstr>
      <vt:lpstr>חלוקת הצוותים</vt:lpstr>
      <vt:lpstr>תחומי הלימוד במב"ל</vt:lpstr>
      <vt:lpstr>העונה הבינלאומית (1/4)</vt:lpstr>
      <vt:lpstr>סמינר וסיור לימודי באירופה 1-5 בנובמבר 2020</vt:lpstr>
      <vt:lpstr>העונה הישראלית (2/4)</vt:lpstr>
      <vt:lpstr>העונה הישראלית (2/4)</vt:lpstr>
      <vt:lpstr>עונת ההתמחות (3/4)</vt:lpstr>
      <vt:lpstr>העונה האינטגרטיבית (4/4)</vt:lpstr>
      <vt:lpstr>לימודים באנגלית</vt:lpstr>
      <vt:lpstr>תאום ציפיות</vt:lpstr>
      <vt:lpstr>PowerPoint Presentation</vt:lpstr>
      <vt:lpstr>PowerPoint Presentation</vt:lpstr>
      <vt:lpstr>PowerPoint Presentation</vt:lpstr>
      <vt:lpstr>PowerPoint Presentation</vt:lpstr>
      <vt:lpstr>משתתפים נושאי תפקיד</vt:lpstr>
      <vt:lpstr>מבנה שבוע (עקרוני) במב"ל</vt:lpstr>
      <vt:lpstr>שבוע הפתיחה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410</cp:revision>
  <cp:lastPrinted>2020-08-13T10:56:23Z</cp:lastPrinted>
  <dcterms:created xsi:type="dcterms:W3CDTF">2017-08-17T05:53:13Z</dcterms:created>
  <dcterms:modified xsi:type="dcterms:W3CDTF">2020-08-16T07:22:16Z</dcterms:modified>
</cp:coreProperties>
</file>