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4"/>
  </p:sldMasterIdLst>
  <p:notesMasterIdLst>
    <p:notesMasterId r:id="rId17"/>
  </p:notesMasterIdLst>
  <p:sldIdLst>
    <p:sldId id="256" r:id="rId5"/>
    <p:sldId id="277" r:id="rId6"/>
    <p:sldId id="275" r:id="rId7"/>
    <p:sldId id="276" r:id="rId8"/>
    <p:sldId id="262" r:id="rId9"/>
    <p:sldId id="278" r:id="rId10"/>
    <p:sldId id="280" r:id="rId11"/>
    <p:sldId id="281" r:id="rId12"/>
    <p:sldId id="282" r:id="rId13"/>
    <p:sldId id="273" r:id="rId14"/>
    <p:sldId id="283" r:id="rId15"/>
    <p:sldId id="284" r:id="rId1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EB557F-E91C-4233-9D6E-54CCEF1309FB}" v="6" dt="2019-12-11T20:25:14.859"/>
    <p1510:client id="{68210E90-5BA9-4020-8E2D-F3A05F512B36}" v="78" dt="2019-12-12T05:04:42.436"/>
    <p1510:client id="{6C41CA2A-7619-44FE-90C4-B91E4BD62360}" v="4" dt="2019-09-11T19:20:16.236"/>
    <p1510:client id="{858312E5-B587-49F7-B113-1618CD7BA589}" v="93" dt="2019-09-11T17:57:41.983"/>
    <p1510:client id="{C37EC11E-459B-3708-EB6C-73A184B88F41}" v="1150" dt="2019-09-11T19:05:47.5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7" d="100"/>
          <a:sy n="67" d="100"/>
        </p:scale>
        <p:origin x="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yamin De - Levie" userId="S::027232958@idf.il::4c82b49e-b2f7-49ed-bde6-4ad9d284b980" providerId="AD" clId="Web-{68210E90-5BA9-4020-8E2D-F3A05F512B36}"/>
    <pc:docChg chg="addSld modSld sldOrd">
      <pc:chgData name="Benyamin De - Levie" userId="S::027232958@idf.il::4c82b49e-b2f7-49ed-bde6-4ad9d284b980" providerId="AD" clId="Web-{68210E90-5BA9-4020-8E2D-F3A05F512B36}" dt="2019-12-12T05:04:42.436" v="74"/>
      <pc:docMkLst>
        <pc:docMk/>
      </pc:docMkLst>
      <pc:sldChg chg="modSp">
        <pc:chgData name="Benyamin De - Levie" userId="S::027232958@idf.il::4c82b49e-b2f7-49ed-bde6-4ad9d284b980" providerId="AD" clId="Web-{68210E90-5BA9-4020-8E2D-F3A05F512B36}" dt="2019-12-12T04:53:53.579" v="13" actId="20577"/>
        <pc:sldMkLst>
          <pc:docMk/>
          <pc:sldMk cId="3767551008" sldId="258"/>
        </pc:sldMkLst>
        <pc:spChg chg="mod">
          <ac:chgData name="Benyamin De - Levie" userId="S::027232958@idf.il::4c82b49e-b2f7-49ed-bde6-4ad9d284b980" providerId="AD" clId="Web-{68210E90-5BA9-4020-8E2D-F3A05F512B36}" dt="2019-12-12T04:53:53.579" v="13" actId="20577"/>
          <ac:spMkLst>
            <pc:docMk/>
            <pc:sldMk cId="3767551008" sldId="258"/>
            <ac:spMk id="5" creationId="{02F5B251-9E19-424E-B954-51E44042D95E}"/>
          </ac:spMkLst>
        </pc:spChg>
      </pc:sldChg>
      <pc:sldChg chg="modSp">
        <pc:chgData name="Benyamin De - Levie" userId="S::027232958@idf.il::4c82b49e-b2f7-49ed-bde6-4ad9d284b980" providerId="AD" clId="Web-{68210E90-5BA9-4020-8E2D-F3A05F512B36}" dt="2019-12-12T04:57:25.442" v="39" actId="20577"/>
        <pc:sldMkLst>
          <pc:docMk/>
          <pc:sldMk cId="1557672311" sldId="260"/>
        </pc:sldMkLst>
        <pc:spChg chg="mod">
          <ac:chgData name="Benyamin De - Levie" userId="S::027232958@idf.il::4c82b49e-b2f7-49ed-bde6-4ad9d284b980" providerId="AD" clId="Web-{68210E90-5BA9-4020-8E2D-F3A05F512B36}" dt="2019-12-12T04:57:25.442" v="39" actId="20577"/>
          <ac:spMkLst>
            <pc:docMk/>
            <pc:sldMk cId="1557672311" sldId="260"/>
            <ac:spMk id="5" creationId="{02F5B251-9E19-424E-B954-51E44042D95E}"/>
          </ac:spMkLst>
        </pc:spChg>
      </pc:sldChg>
      <pc:sldChg chg="modSp">
        <pc:chgData name="Benyamin De - Levie" userId="S::027232958@idf.il::4c82b49e-b2f7-49ed-bde6-4ad9d284b980" providerId="AD" clId="Web-{68210E90-5BA9-4020-8E2D-F3A05F512B36}" dt="2019-12-12T04:53:11.094" v="0"/>
        <pc:sldMkLst>
          <pc:docMk/>
          <pc:sldMk cId="933166429" sldId="268"/>
        </pc:sldMkLst>
        <pc:spChg chg="mod">
          <ac:chgData name="Benyamin De - Levie" userId="S::027232958@idf.il::4c82b49e-b2f7-49ed-bde6-4ad9d284b980" providerId="AD" clId="Web-{68210E90-5BA9-4020-8E2D-F3A05F512B36}" dt="2019-12-12T04:53:11.094" v="0"/>
          <ac:spMkLst>
            <pc:docMk/>
            <pc:sldMk cId="933166429" sldId="268"/>
            <ac:spMk id="9" creationId="{02F5B251-9E19-424E-B954-51E44042D95E}"/>
          </ac:spMkLst>
        </pc:spChg>
      </pc:sldChg>
      <pc:sldChg chg="addSp delSp modSp new ord">
        <pc:chgData name="Benyamin De - Levie" userId="S::027232958@idf.il::4c82b49e-b2f7-49ed-bde6-4ad9d284b980" providerId="AD" clId="Web-{68210E90-5BA9-4020-8E2D-F3A05F512B36}" dt="2019-12-12T05:04:42.436" v="74"/>
        <pc:sldMkLst>
          <pc:docMk/>
          <pc:sldMk cId="1418451041" sldId="277"/>
        </pc:sldMkLst>
        <pc:spChg chg="add mod">
          <ac:chgData name="Benyamin De - Levie" userId="S::027232958@idf.il::4c82b49e-b2f7-49ed-bde6-4ad9d284b980" providerId="AD" clId="Web-{68210E90-5BA9-4020-8E2D-F3A05F512B36}" dt="2019-12-12T05:04:42.436" v="74"/>
          <ac:spMkLst>
            <pc:docMk/>
            <pc:sldMk cId="1418451041" sldId="277"/>
            <ac:spMk id="5" creationId="{23417EDD-28E8-4AF6-A2E2-B63D9FD10FDD}"/>
          </ac:spMkLst>
        </pc:spChg>
        <pc:picChg chg="add del mod">
          <ac:chgData name="Benyamin De - Levie" userId="S::027232958@idf.il::4c82b49e-b2f7-49ed-bde6-4ad9d284b980" providerId="AD" clId="Web-{68210E90-5BA9-4020-8E2D-F3A05F512B36}" dt="2019-12-12T05:00:22.729" v="49"/>
          <ac:picMkLst>
            <pc:docMk/>
            <pc:sldMk cId="1418451041" sldId="277"/>
            <ac:picMk id="3" creationId="{F2A5B7B2-A8E6-423E-B399-55B867B4E57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CD4B453-4F99-4B42-BBB0-EEACAD94630E}" type="datetimeFigureOut">
              <a:rPr lang="he-IL" smtClean="0"/>
              <a:t>י"ד/כסלו/תש"פ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6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039322-A243-43C2-828E-B6EAE8FF68A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8050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273007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3992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39590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0670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6238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121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3240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5170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5611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9380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8A3B-DC37-4865-BB49-662BC7F259D2}" type="datetime8">
              <a:rPr lang="he-IL" smtClean="0"/>
              <a:t>12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964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A40-C34D-4EE7-8FF1-2DD9E006C563}" type="datetime8">
              <a:rPr lang="he-IL" smtClean="0"/>
              <a:t>12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043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66369-1997-4207-8362-099110A688AD}" type="datetime8">
              <a:rPr lang="he-IL" smtClean="0"/>
              <a:t>12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412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0A60-060C-4AFF-80A4-D93787EEC283}" type="datetime8">
              <a:rPr lang="he-IL" smtClean="0"/>
              <a:t>12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992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6753-AF2C-4792-87E7-B7B1CF5A0CB8}" type="datetime8">
              <a:rPr lang="he-IL" smtClean="0"/>
              <a:t>12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126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3259-C31A-45F6-92AF-F04D6C645AD3}" type="datetime8">
              <a:rPr lang="he-IL" smtClean="0"/>
              <a:t>12 דצמבר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665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841D-4E3B-4AA4-807F-1DBD0959359F}" type="datetime8">
              <a:rPr lang="he-IL" smtClean="0"/>
              <a:t>12 דצמבר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741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AC2C-EECA-49A0-91F3-C882849E128B}" type="datetime8">
              <a:rPr lang="he-IL" smtClean="0"/>
              <a:t>12 דצמבר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20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76C7-5ACB-437E-957A-36BE65B63397}" type="datetime8">
              <a:rPr lang="he-IL" smtClean="0"/>
              <a:t>12 דצמבר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066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9C4B-F79F-432C-9D5F-F310CC53BA89}" type="datetime8">
              <a:rPr lang="he-IL" smtClean="0"/>
              <a:t>12 דצמבר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8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A8CA-7DD9-45C6-B278-61D510121883}" type="datetime8">
              <a:rPr lang="he-IL" smtClean="0"/>
              <a:t>12 דצמבר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346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1AB73-4135-4B8D-9B48-8D430102DCE1}" type="datetime8">
              <a:rPr lang="he-IL" smtClean="0"/>
              <a:t>12 דצמבר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589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9.jpeg"/><Relationship Id="rId4" Type="http://schemas.openxmlformats.org/officeDocument/2006/relationships/image" Target="../media/image4.jpeg"/><Relationship Id="rId9" Type="http://schemas.openxmlformats.org/officeDocument/2006/relationships/hyperlink" Target="https://www.terrorism-info.org.il/he/%d7%97%d7%93%d7%a9%d7%95%d7%aa-%d7%94%d7%98%d7%a8%d7%95%d7%a8-%d7%95%d7%94%d7%a1%d7%9b%d7%a1%d7%95%d7%9a-%d7%94%d7%99%d7%a9%d7%a8%d7%90%d7%9c%d7%99-%d7%a4%d7%9c%d7%a1%d7%98%d7%99%d7%a0%d7%99-8-2-2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rrorism-info.org.il/he/%d7%90%d7%99%d7%a8%d7%95%d7%a2%d7%99-%d7%a6%d7%a2%d7%93%d7%aa-%d7%94%d7%a9%d7%99%d7%91%d7%94-%d7%94%d7%92%d7%93%d7%95%d7%9c%d7%94-%d7%94%d7%a6%d7%a4%d7%95%d7%99%d7%99%d7%9d-%d7%9c%d7%94%d7%92%d7%99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048000" y="2417215"/>
            <a:ext cx="9144000" cy="999290"/>
          </a:xfrm>
        </p:spPr>
        <p:txBody>
          <a:bodyPr>
            <a:noAutofit/>
          </a:bodyPr>
          <a:lstStyle/>
          <a:p>
            <a:r>
              <a:rPr lang="he-IL" sz="5400" b="1" dirty="0">
                <a:latin typeface="Guttman-Aram" panose="02010401010101010101" pitchFamily="2" charset="-79"/>
                <a:cs typeface="Guttman-Aram" panose="02010401010101010101" pitchFamily="2" charset="-79"/>
              </a:rPr>
              <a:t>חשיבה אסטרטגית</a:t>
            </a:r>
            <a:r>
              <a:rPr lang="he-IL" sz="4000" b="1" dirty="0">
                <a:latin typeface="Guttman-Aram" panose="02010401010101010101" pitchFamily="2" charset="-79"/>
                <a:cs typeface="Guttman-Aram" panose="02010401010101010101" pitchFamily="2" charset="-79"/>
              </a:rPr>
              <a:t/>
            </a:r>
            <a:br>
              <a:rPr lang="he-IL" sz="4000" b="1" dirty="0">
                <a:latin typeface="Guttman-Aram" panose="02010401010101010101" pitchFamily="2" charset="-79"/>
                <a:cs typeface="Guttman-Aram" panose="02010401010101010101" pitchFamily="2" charset="-79"/>
              </a:rPr>
            </a:br>
            <a:r>
              <a:rPr lang="he-IL" sz="4000" b="1" dirty="0">
                <a:latin typeface="Guttman-Aram" panose="02010401010101010101" pitchFamily="2" charset="-79"/>
                <a:cs typeface="Guttman-Aram" panose="02010401010101010101" pitchFamily="2" charset="-79"/>
              </a:rPr>
              <a:t/>
            </a:r>
            <a:br>
              <a:rPr lang="he-IL" sz="4000" b="1" dirty="0">
                <a:latin typeface="Guttman-Aram" panose="02010401010101010101" pitchFamily="2" charset="-79"/>
                <a:cs typeface="Guttman-Aram" panose="02010401010101010101" pitchFamily="2" charset="-79"/>
              </a:rPr>
            </a:br>
            <a:r>
              <a:rPr lang="he-IL" sz="4000" b="1" dirty="0">
                <a:latin typeface="Guttman-Aram" panose="02010401010101010101" pitchFamily="2" charset="-79"/>
                <a:cs typeface="Guttman-Aram" panose="02010401010101010101" pitchFamily="2" charset="-79"/>
              </a:rPr>
              <a:t>תדריך תרגילון מספר 1</a:t>
            </a:r>
            <a:br>
              <a:rPr lang="he-IL" sz="4000" b="1" dirty="0">
                <a:latin typeface="Guttman-Aram" panose="02010401010101010101" pitchFamily="2" charset="-79"/>
                <a:cs typeface="Guttman-Aram" panose="02010401010101010101" pitchFamily="2" charset="-79"/>
              </a:rPr>
            </a:br>
            <a:r>
              <a:rPr lang="he-IL" sz="4000" b="1" dirty="0">
                <a:latin typeface="Guttman-Aram" panose="02010401010101010101" pitchFamily="2" charset="-79"/>
                <a:cs typeface="Guttman-Aram" panose="02010401010101010101" pitchFamily="2" charset="-79"/>
              </a:rPr>
              <a:t/>
            </a:r>
            <a:br>
              <a:rPr lang="he-IL" sz="4000" b="1" dirty="0">
                <a:latin typeface="Guttman-Aram" panose="02010401010101010101" pitchFamily="2" charset="-79"/>
                <a:cs typeface="Guttman-Aram" panose="02010401010101010101" pitchFamily="2" charset="-79"/>
              </a:rPr>
            </a:br>
            <a:r>
              <a:rPr lang="he-IL" sz="3200" b="1" dirty="0">
                <a:latin typeface="Guttman-Aram" panose="02010401010101010101" pitchFamily="2" charset="-79"/>
                <a:cs typeface="Guttman-Aram" panose="02010401010101010101" pitchFamily="2" charset="-79"/>
              </a:rPr>
              <a:t>12 דצמבר 2019</a:t>
            </a:r>
          </a:p>
        </p:txBody>
      </p:sp>
      <p:pic>
        <p:nvPicPr>
          <p:cNvPr id="4" name="תמונה 4">
            <a:extLst>
              <a:ext uri="{FF2B5EF4-FFF2-40B4-BE49-F238E27FC236}">
                <a16:creationId xmlns:a16="http://schemas.microsoft.com/office/drawing/2014/main" xmlns="" id="{6EC57678-4686-4CDC-B772-B66252132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411193" y="540741"/>
            <a:ext cx="2743200" cy="5790894"/>
          </a:xfrm>
          <a:prstGeom prst="rect">
            <a:avLst/>
          </a:prstGeom>
        </p:spPr>
      </p:pic>
      <p:sp>
        <p:nvSpPr>
          <p:cNvPr id="10" name="תיבת טקסט 9">
            <a:extLst>
              <a:ext uri="{FF2B5EF4-FFF2-40B4-BE49-F238E27FC236}">
                <a16:creationId xmlns:a16="http://schemas.microsoft.com/office/drawing/2014/main" xmlns="" id="{578FF9CC-61ED-44FD-A729-3C12BD694234}"/>
              </a:ext>
            </a:extLst>
          </p:cNvPr>
          <p:cNvSpPr txBox="1"/>
          <p:nvPr/>
        </p:nvSpPr>
        <p:spPr>
          <a:xfrm>
            <a:off x="10185999" y="5541173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>
                <a:cs typeface="Arial"/>
              </a:rPr>
              <a:t>מחויבות</a:t>
            </a:r>
            <a:endParaRPr lang="he-IL" b="1" dirty="0"/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xmlns="" id="{3472FAEE-335F-4292-989A-1FACB42AF282}"/>
              </a:ext>
            </a:extLst>
          </p:cNvPr>
          <p:cNvSpPr txBox="1"/>
          <p:nvPr/>
        </p:nvSpPr>
        <p:spPr>
          <a:xfrm>
            <a:off x="8561356" y="554117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>
                <a:cs typeface="Arial"/>
              </a:rPr>
              <a:t>רעות</a:t>
            </a:r>
            <a:endParaRPr lang="he-IL" b="1" dirty="0"/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xmlns="" id="{E1DD0261-3CB5-43DF-8E86-EB2D1A2E74FB}"/>
              </a:ext>
            </a:extLst>
          </p:cNvPr>
          <p:cNvSpPr txBox="1"/>
          <p:nvPr/>
        </p:nvSpPr>
        <p:spPr>
          <a:xfrm>
            <a:off x="5225810" y="554117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>
                <a:cs typeface="Arial"/>
              </a:rPr>
              <a:t>פתיחות</a:t>
            </a:r>
            <a:endParaRPr lang="he-IL" b="1" dirty="0"/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xmlns="" id="{CC5739F2-8EA4-4615-B25E-827411149B93}"/>
              </a:ext>
            </a:extLst>
          </p:cNvPr>
          <p:cNvSpPr txBox="1"/>
          <p:nvPr/>
        </p:nvSpPr>
        <p:spPr>
          <a:xfrm>
            <a:off x="3572414" y="5541173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>
                <a:cs typeface="Arial"/>
              </a:rPr>
              <a:t>גמישות</a:t>
            </a:r>
            <a:endParaRPr lang="he-IL" b="1" dirty="0"/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xmlns="" id="{6A94CA5B-C505-4B30-84E6-ADCD4BE5A3E7}"/>
              </a:ext>
            </a:extLst>
          </p:cNvPr>
          <p:cNvSpPr txBox="1"/>
          <p:nvPr/>
        </p:nvSpPr>
        <p:spPr>
          <a:xfrm>
            <a:off x="6907961" y="5541173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>
                <a:cs typeface="Arial"/>
              </a:rPr>
              <a:t>השפעה</a:t>
            </a:r>
            <a:endParaRPr lang="he-IL" b="1" dirty="0"/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xmlns="" id="{DACE83F1-7C26-4245-BCB2-24C020933FD7}"/>
              </a:ext>
            </a:extLst>
          </p:cNvPr>
          <p:cNvSpPr txBox="1"/>
          <p:nvPr/>
        </p:nvSpPr>
        <p:spPr>
          <a:xfrm>
            <a:off x="10200375" y="597343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>
                <a:cs typeface="Arial"/>
              </a:rPr>
              <a:t>הנאה</a:t>
            </a:r>
            <a:endParaRPr lang="he-IL" b="1" dirty="0"/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xmlns="" id="{F0E1FDE8-3092-48D9-B9D8-B4EFBA3EC71E}"/>
              </a:ext>
            </a:extLst>
          </p:cNvPr>
          <p:cNvSpPr txBox="1"/>
          <p:nvPr/>
        </p:nvSpPr>
        <p:spPr>
          <a:xfrm>
            <a:off x="8575732" y="5973431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>
                <a:cs typeface="Arial"/>
              </a:rPr>
              <a:t>תכליתיות</a:t>
            </a:r>
            <a:endParaRPr lang="he-IL" b="1" dirty="0"/>
          </a:p>
        </p:txBody>
      </p:sp>
      <p:sp>
        <p:nvSpPr>
          <p:cNvPr id="21" name="תיבת טקסט 20">
            <a:extLst>
              <a:ext uri="{FF2B5EF4-FFF2-40B4-BE49-F238E27FC236}">
                <a16:creationId xmlns:a16="http://schemas.microsoft.com/office/drawing/2014/main" xmlns="" id="{18E94884-3C8F-4CFD-96D5-03BFFA7B0FC6}"/>
              </a:ext>
            </a:extLst>
          </p:cNvPr>
          <p:cNvSpPr txBox="1"/>
          <p:nvPr/>
        </p:nvSpPr>
        <p:spPr>
          <a:xfrm>
            <a:off x="5240186" y="5973431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>
                <a:cs typeface="Arial"/>
              </a:rPr>
              <a:t>ראיה רחבה</a:t>
            </a:r>
            <a:endParaRPr lang="he-IL" b="1" dirty="0"/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xmlns="" id="{0CBDB52D-4CF5-4A72-AB03-0B74061FD435}"/>
              </a:ext>
            </a:extLst>
          </p:cNvPr>
          <p:cNvSpPr txBox="1"/>
          <p:nvPr/>
        </p:nvSpPr>
        <p:spPr>
          <a:xfrm>
            <a:off x="3586790" y="597343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>
                <a:cs typeface="Arial"/>
              </a:rPr>
              <a:t>הטלת ספק</a:t>
            </a:r>
            <a:endParaRPr lang="he-IL" b="1" dirty="0"/>
          </a:p>
        </p:txBody>
      </p: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xmlns="" id="{10E7F94A-55EE-4985-81D7-BCC6E6E48DAC}"/>
              </a:ext>
            </a:extLst>
          </p:cNvPr>
          <p:cNvSpPr txBox="1"/>
          <p:nvPr/>
        </p:nvSpPr>
        <p:spPr>
          <a:xfrm>
            <a:off x="6922337" y="597343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>
                <a:cs typeface="Arial"/>
              </a:rPr>
              <a:t>סקרנות</a:t>
            </a:r>
            <a:endParaRPr lang="he-IL" b="1" dirty="0"/>
          </a:p>
        </p:txBody>
      </p:sp>
      <p:pic>
        <p:nvPicPr>
          <p:cNvPr id="24" name="Picture 2" descr="אתגר יום הנכבה: חמאס מנסה ליצור גל הדף אזורי שיזעזע את היציבות במצרים ובירדן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91613" y="3612422"/>
            <a:ext cx="2693900" cy="1515319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40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409433" y="259307"/>
            <a:ext cx="11423176" cy="5882186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>
          <a:xfrm>
            <a:off x="409433" y="6264322"/>
            <a:ext cx="11423175" cy="457153"/>
          </a:xfrm>
          <a:ln w="38100">
            <a:solidFill>
              <a:schemeClr val="accent6"/>
            </a:solidFill>
          </a:ln>
        </p:spPr>
        <p:txBody>
          <a:bodyPr/>
          <a:lstStyle/>
          <a:p>
            <a:pPr algn="r"/>
            <a:r>
              <a:rPr lang="he-IL" sz="2400" b="1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חשיבה אסטרטגית      									</a:t>
            </a:r>
            <a:fld id="{C07311A3-B94A-4C44-A08C-9720642C4E44}" type="slidenum">
              <a:rPr lang="he-IL" sz="2400" b="1" smtClean="0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10</a:t>
            </a:fld>
            <a:endParaRPr lang="he-IL" b="1">
              <a:solidFill>
                <a:schemeClr val="tx1"/>
              </a:solidFill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 txBox="1">
            <a:spLocks/>
          </p:cNvSpPr>
          <p:nvPr/>
        </p:nvSpPr>
        <p:spPr>
          <a:xfrm>
            <a:off x="648929" y="1519084"/>
            <a:ext cx="10729891" cy="4488383"/>
          </a:xfrm>
          <a:prstGeom prst="rect">
            <a:avLst/>
          </a:prstGeom>
        </p:spPr>
        <p:txBody>
          <a:bodyPr vert="horz" lIns="91440" tIns="45720" rIns="91440" bIns="45720" rtlCol="1" anchor="t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 txBox="1">
            <a:spLocks/>
          </p:cNvSpPr>
          <p:nvPr/>
        </p:nvSpPr>
        <p:spPr>
          <a:xfrm>
            <a:off x="863220" y="451287"/>
            <a:ext cx="10515600" cy="10677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5400" b="1" dirty="0">
                <a:latin typeface="Guttman-Aram" panose="02010401010101010101" pitchFamily="2" charset="-79"/>
                <a:cs typeface="Guttman-Aram" panose="02010401010101010101" pitchFamily="2" charset="-79"/>
              </a:rPr>
              <a:t>שלב </a:t>
            </a:r>
            <a:r>
              <a:rPr lang="he-IL" sz="54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רביעי– תכלית אזרחית</a:t>
            </a:r>
            <a:endParaRPr lang="he-IL" sz="54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  <p:sp>
        <p:nvSpPr>
          <p:cNvPr id="9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 txBox="1">
            <a:spLocks/>
          </p:cNvSpPr>
          <p:nvPr/>
        </p:nvSpPr>
        <p:spPr>
          <a:xfrm>
            <a:off x="648929" y="1580498"/>
            <a:ext cx="10729891" cy="4488383"/>
          </a:xfrm>
          <a:prstGeom prst="rect">
            <a:avLst/>
          </a:prstGeom>
        </p:spPr>
        <p:txBody>
          <a:bodyPr vert="horz" lIns="91440" tIns="45720" rIns="91440" bIns="45720" rtlCol="1" anchor="t">
            <a:normAutofit fontScale="925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מימוש פתיחת השגרירות בירושלים</a:t>
            </a: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ניצול האירוע לשיפור תחושת בטחון, גאווה לאומית והצגת הצד האזרחי-ישראלי </a:t>
            </a:r>
            <a:endParaRPr lang="he-IL" sz="2800" b="1" dirty="0" smtClean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שימור מרקם חיים מלא, קיום שגרות מלאות בחיי האזרחים תוך פגיעה מינימלית בחקלאות</a:t>
            </a: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שימור החוסן בערים ובמועצות</a:t>
            </a: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קידום מוכנות להסלמה </a:t>
            </a: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שימור לגיטימציה פנימית וחיצונית בראי האזרחי</a:t>
            </a: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63520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409433" y="259307"/>
            <a:ext cx="11423176" cy="5882186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>
          <a:xfrm>
            <a:off x="409433" y="6264322"/>
            <a:ext cx="11423175" cy="457153"/>
          </a:xfrm>
          <a:ln w="38100">
            <a:solidFill>
              <a:schemeClr val="accent6"/>
            </a:solidFill>
          </a:ln>
        </p:spPr>
        <p:txBody>
          <a:bodyPr/>
          <a:lstStyle/>
          <a:p>
            <a:pPr algn="r"/>
            <a:r>
              <a:rPr lang="he-IL" sz="2400" b="1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חשיבה אסטרטגית      									</a:t>
            </a:r>
            <a:fld id="{C07311A3-B94A-4C44-A08C-9720642C4E44}" type="slidenum">
              <a:rPr lang="he-IL" sz="2400" b="1" smtClean="0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11</a:t>
            </a:fld>
            <a:endParaRPr lang="he-IL" b="1">
              <a:solidFill>
                <a:schemeClr val="tx1"/>
              </a:solidFill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 txBox="1">
            <a:spLocks/>
          </p:cNvSpPr>
          <p:nvPr/>
        </p:nvSpPr>
        <p:spPr>
          <a:xfrm>
            <a:off x="648929" y="1519084"/>
            <a:ext cx="10729891" cy="4488383"/>
          </a:xfrm>
          <a:prstGeom prst="rect">
            <a:avLst/>
          </a:prstGeom>
        </p:spPr>
        <p:txBody>
          <a:bodyPr vert="horz" lIns="91440" tIns="45720" rIns="91440" bIns="45720" rtlCol="1" anchor="t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 txBox="1">
            <a:spLocks/>
          </p:cNvSpPr>
          <p:nvPr/>
        </p:nvSpPr>
        <p:spPr>
          <a:xfrm>
            <a:off x="863220" y="451287"/>
            <a:ext cx="10515600" cy="10677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5400" b="1" dirty="0">
                <a:latin typeface="Guttman-Aram" panose="02010401010101010101" pitchFamily="2" charset="-79"/>
                <a:cs typeface="Guttman-Aram" panose="02010401010101010101" pitchFamily="2" charset="-79"/>
              </a:rPr>
              <a:t>שלב </a:t>
            </a:r>
            <a:r>
              <a:rPr lang="he-IL" sz="54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רביעי– תכלית אזרחית</a:t>
            </a:r>
            <a:endParaRPr lang="he-IL" sz="54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  <p:sp>
        <p:nvSpPr>
          <p:cNvPr id="9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 txBox="1">
            <a:spLocks/>
          </p:cNvSpPr>
          <p:nvPr/>
        </p:nvSpPr>
        <p:spPr>
          <a:xfrm>
            <a:off x="648929" y="1580498"/>
            <a:ext cx="10729891" cy="4488383"/>
          </a:xfrm>
          <a:prstGeom prst="rect">
            <a:avLst/>
          </a:prstGeom>
        </p:spPr>
        <p:txBody>
          <a:bodyPr vert="horz" lIns="91440" tIns="45720" rIns="91440" bIns="45720" rtlCol="1" anchor="t">
            <a:normAutofit fontScale="925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מימוש פתיחת השגרירות בירושלים</a:t>
            </a: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ניצול האירוע לשיפור תחושת בטחון, גאווה לאומית והצגת הצד האזרחי-ישראלי </a:t>
            </a:r>
            <a:endParaRPr lang="he-IL" sz="2800" b="1" dirty="0" smtClean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שימור מרקם חיים מלא, קיום שגרות מלאות בחיי האזרחים תוך פגיעה מינימלית בחקלאות, תפקוד מלא של תשתיות לאומיות</a:t>
            </a: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שימור החוסן בערים ובמועצות</a:t>
            </a: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קידום  מוכנות אזרחית להסלמה </a:t>
            </a: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שימור לגיטימציה פנימית וחיצונית</a:t>
            </a: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87408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409433" y="259307"/>
            <a:ext cx="11423176" cy="5882186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>
          <a:xfrm>
            <a:off x="409433" y="6264322"/>
            <a:ext cx="11423175" cy="457153"/>
          </a:xfrm>
          <a:ln w="38100">
            <a:solidFill>
              <a:schemeClr val="accent6"/>
            </a:solidFill>
          </a:ln>
        </p:spPr>
        <p:txBody>
          <a:bodyPr/>
          <a:lstStyle/>
          <a:p>
            <a:pPr algn="r"/>
            <a:r>
              <a:rPr lang="he-IL" sz="2400" b="1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חשיבה אסטרטגית      									</a:t>
            </a:r>
            <a:fld id="{C07311A3-B94A-4C44-A08C-9720642C4E44}" type="slidenum">
              <a:rPr lang="he-IL" sz="2400" b="1" smtClean="0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12</a:t>
            </a:fld>
            <a:endParaRPr lang="he-IL" b="1">
              <a:solidFill>
                <a:schemeClr val="tx1"/>
              </a:solidFill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 txBox="1">
            <a:spLocks/>
          </p:cNvSpPr>
          <p:nvPr/>
        </p:nvSpPr>
        <p:spPr>
          <a:xfrm>
            <a:off x="648929" y="1519084"/>
            <a:ext cx="10729891" cy="4488383"/>
          </a:xfrm>
          <a:prstGeom prst="rect">
            <a:avLst/>
          </a:prstGeom>
        </p:spPr>
        <p:txBody>
          <a:bodyPr vert="horz" lIns="91440" tIns="45720" rIns="91440" bIns="45720" rtlCol="1" anchor="t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 txBox="1">
            <a:spLocks/>
          </p:cNvSpPr>
          <p:nvPr/>
        </p:nvSpPr>
        <p:spPr>
          <a:xfrm>
            <a:off x="863220" y="451287"/>
            <a:ext cx="10515600" cy="10677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5400" b="1" dirty="0">
                <a:latin typeface="Guttman-Aram" panose="02010401010101010101" pitchFamily="2" charset="-79"/>
                <a:cs typeface="Guttman-Aram" panose="02010401010101010101" pitchFamily="2" charset="-79"/>
              </a:rPr>
              <a:t>שלב </a:t>
            </a:r>
            <a:r>
              <a:rPr lang="he-IL" sz="54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רביעי– רעיון מסדר</a:t>
            </a:r>
            <a:endParaRPr lang="he-IL" sz="54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  <p:sp>
        <p:nvSpPr>
          <p:cNvPr id="9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 txBox="1">
            <a:spLocks/>
          </p:cNvSpPr>
          <p:nvPr/>
        </p:nvSpPr>
        <p:spPr>
          <a:xfrm>
            <a:off x="648929" y="1580498"/>
            <a:ext cx="10729891" cy="4488383"/>
          </a:xfrm>
          <a:prstGeom prst="rect">
            <a:avLst/>
          </a:prstGeom>
        </p:spPr>
        <p:txBody>
          <a:bodyPr vert="horz" lIns="91440" tIns="45720" rIns="91440" bIns="45720" rtlCol="1" anchor="t">
            <a:normAutofit fontScale="775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בטחון על חקלאות ותעשייה</a:t>
            </a: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חופש תנועה בצירים תוך בידוד מרחב הטקס</a:t>
            </a: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בידוד הר הבית תוך קיום שגרת התפילות</a:t>
            </a:r>
            <a:endParaRPr lang="he-IL" sz="2800" b="1" dirty="0" smtClean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פריסת </a:t>
            </a:r>
            <a:r>
              <a:rPr lang="he-IL" sz="2800" b="1" dirty="0" err="1" smtClean="0">
                <a:latin typeface="Guttman-Aram" panose="02010401010101010101" pitchFamily="2" charset="-79"/>
                <a:cs typeface="Guttman-Aram" panose="02010401010101010101" pitchFamily="2" charset="-79"/>
              </a:rPr>
              <a:t>כיפ"ב</a:t>
            </a: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 רחבה</a:t>
            </a: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תמיכה במערכת החינוך ורווחה</a:t>
            </a: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ריכוז עוצמה של מערכות החירום (</a:t>
            </a:r>
            <a:r>
              <a:rPr lang="he-IL" sz="2800" b="1" dirty="0" err="1" smtClean="0">
                <a:latin typeface="Guttman-Aram" panose="02010401010101010101" pitchFamily="2" charset="-79"/>
                <a:cs typeface="Guttman-Aram" panose="02010401010101010101" pitchFamily="2" charset="-79"/>
              </a:rPr>
              <a:t>כב"ה</a:t>
            </a: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, מד"א וכו')</a:t>
            </a: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הסברה אזרחית דומיננטית</a:t>
            </a: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הפעלת כוח מידתית – שימור לגיטימציה</a:t>
            </a: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שיח רשויות מקדים (ירושלים) לפעילות מונעת</a:t>
            </a: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פיקוד ושליטה - תיאום סנכרון ושליטה מרכזית</a:t>
            </a:r>
            <a:endParaRPr lang="he-IL" sz="2800" b="1" dirty="0" smtClean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endParaRPr lang="he-IL" sz="2800" b="1" dirty="0" smtClean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endParaRPr lang="he-IL" sz="2800" b="1" dirty="0" smtClean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>
              <a:lnSpc>
                <a:spcPct val="150000"/>
              </a:lnSpc>
              <a:buFont typeface="+mj-cs"/>
              <a:buAutoNum type="hebrew2Minus"/>
            </a:pP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99153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xmlns="" id="{64BFC040-A0F7-48A4-BCA0-AE0BE555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2</a:t>
            </a:fld>
            <a:endParaRPr lang="he-IL" dirty="0"/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xmlns="" id="{23417EDD-28E8-4AF6-A2E2-B63D9FD10FDD}"/>
              </a:ext>
            </a:extLst>
          </p:cNvPr>
          <p:cNvSpPr txBox="1"/>
          <p:nvPr/>
        </p:nvSpPr>
        <p:spPr>
          <a:xfrm>
            <a:off x="3430439" y="1230703"/>
            <a:ext cx="5331123" cy="4832092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מִי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שֶׁבֵּ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רַך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ְ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אֲבוֹתֵינו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ּ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אַבְרָהָם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יִצְחָק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וְיַעֲקֹב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מֹש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ֶׁה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וְאַהֲרֹן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דָּ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וִד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וּש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ְׁ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לֹמֹה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הוּא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יְבָרֵך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ְ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וִירַפ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ֵּא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אֶת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(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פלוני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בן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פלונית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),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הַק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ָּ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דוֹש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ׁ בָּ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רוּך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ְ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הוּא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יִמ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ָּלֵּא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רַחֲמִים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עָלָיו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לְהַחֲלִימו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ֹ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וּלְרַפ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ְּ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אֹתו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ֹ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וּלְהַחֲזִיקו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ֹ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וּלְהַחֲיוֹתו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ֹ,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וְיִש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ְׁ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לַח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לו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ֹ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מְהֵרָה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רְפוּאָה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שְׁ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לֵמָה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מִן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הַש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ָּׁ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מַיִם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לְרַמ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ַ"ח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אֵבָרָיו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וּש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ְׁ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סָ"ה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גִּ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ידָיו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בְּ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תוֹך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ְ שְׁ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אָר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חוֹלֵי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יִש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ְׂ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רָאֵל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,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רְפוּאַת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הַנ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ֶּ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פֶש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ׁ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וּרְפוּאַת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הַגּוּף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,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הַש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ְׁתָּא בַּ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עֲגָלָא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וּבִזְמַן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קָרִיב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.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וְנֹאמַר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 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אָמֵן</a:t>
            </a:r>
            <a:r>
              <a:rPr lang="en-US" sz="2800" b="1" i="1" dirty="0">
                <a:solidFill>
                  <a:srgbClr val="222222"/>
                </a:solidFill>
                <a:latin typeface="David"/>
                <a:cs typeface="Guttman Mantova-Decor" panose="02010401010101010101" pitchFamily="2" charset="-79"/>
              </a:rPr>
              <a:t>:</a:t>
            </a:r>
          </a:p>
          <a:p>
            <a:pPr algn="just"/>
            <a:endParaRPr lang="en-US" sz="2800" b="1" i="1" dirty="0">
              <a:latin typeface="David"/>
              <a:cs typeface="Guttman Mantova-Decor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1845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478"/>
            <a:ext cx="10515600" cy="1325563"/>
          </a:xfrm>
        </p:spPr>
        <p:txBody>
          <a:bodyPr/>
          <a:lstStyle/>
          <a:p>
            <a:pPr algn="ctr"/>
            <a:r>
              <a:rPr lang="he-IL" b="1" u="sng" dirty="0">
                <a:latin typeface="Guttman-Aram" panose="02010401010101010101" pitchFamily="2" charset="-79"/>
                <a:cs typeface="Guttman-Aram" panose="02010401010101010101" pitchFamily="2" charset="-79"/>
              </a:rPr>
              <a:t>אפריל-מאי 2018</a:t>
            </a:r>
          </a:p>
        </p:txBody>
      </p:sp>
      <p:sp>
        <p:nvSpPr>
          <p:cNvPr id="6" name="מלבן 5"/>
          <p:cNvSpPr/>
          <p:nvPr/>
        </p:nvSpPr>
        <p:spPr>
          <a:xfrm>
            <a:off x="409433" y="259307"/>
            <a:ext cx="11423176" cy="5882186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>
              <a:noFill/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>
          <a:xfrm>
            <a:off x="409433" y="6264322"/>
            <a:ext cx="11423175" cy="457153"/>
          </a:xfrm>
          <a:ln w="38100">
            <a:solidFill>
              <a:schemeClr val="accent6"/>
            </a:solidFill>
          </a:ln>
        </p:spPr>
        <p:txBody>
          <a:bodyPr/>
          <a:lstStyle/>
          <a:p>
            <a:pPr algn="r"/>
            <a:r>
              <a:rPr lang="he-IL" sz="2400" b="1" dirty="0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חשיבה אסטרטגית										</a:t>
            </a:r>
            <a:fld id="{C07311A3-B94A-4C44-A08C-9720642C4E44}" type="slidenum">
              <a:rPr lang="he-IL" sz="2400" b="1" smtClean="0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3</a:t>
            </a:fld>
            <a:endParaRPr lang="he-IL" b="1" dirty="0">
              <a:solidFill>
                <a:schemeClr val="tx1"/>
              </a:solidFill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xmlns="" id="{504D7C35-9183-41F5-A5AA-B3894F675AF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05641" y="1101429"/>
            <a:ext cx="3739296" cy="11801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xmlns="" id="{D1371F91-3B05-4B9A-97C2-7F7447E9DBB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19693" y="438174"/>
            <a:ext cx="3238159" cy="30977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xmlns="" id="{D891B8FA-1F46-41B7-A8EE-3D8502AA309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84778" y="2751851"/>
            <a:ext cx="3129527" cy="13542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xmlns="" id="{AF8CCFE6-E3C7-4A8E-8D6E-8CA078D9060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7254" y="1161947"/>
            <a:ext cx="3677944" cy="13255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תמונה 11">
            <a:extLst>
              <a:ext uri="{FF2B5EF4-FFF2-40B4-BE49-F238E27FC236}">
                <a16:creationId xmlns:a16="http://schemas.microsoft.com/office/drawing/2014/main" xmlns="" id="{3FA9CF02-AC07-47FE-864C-1F2E9A96FC96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254" y="2724620"/>
            <a:ext cx="3129527" cy="1854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תמונה 12">
            <a:extLst>
              <a:ext uri="{FF2B5EF4-FFF2-40B4-BE49-F238E27FC236}">
                <a16:creationId xmlns:a16="http://schemas.microsoft.com/office/drawing/2014/main" xmlns="" id="{C2651A95-C6A1-4E20-A4C6-8D00093FB3F2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8136" y="4658270"/>
            <a:ext cx="6851695" cy="1387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תמונה 13">
            <a:hlinkClick r:id="rId9"/>
            <a:extLst>
              <a:ext uri="{FF2B5EF4-FFF2-40B4-BE49-F238E27FC236}">
                <a16:creationId xmlns:a16="http://schemas.microsoft.com/office/drawing/2014/main" xmlns="" id="{370A0D1E-0C1D-4FB9-AB48-DAD433381AF5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30711" y="3793241"/>
            <a:ext cx="3516544" cy="22528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3786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478"/>
            <a:ext cx="10515600" cy="1325563"/>
          </a:xfrm>
        </p:spPr>
        <p:txBody>
          <a:bodyPr/>
          <a:lstStyle/>
          <a:p>
            <a:pPr algn="ctr"/>
            <a:r>
              <a:rPr lang="he-IL" b="1" u="sng" dirty="0">
                <a:latin typeface="Guttman-Aram" panose="02010401010101010101" pitchFamily="2" charset="-79"/>
                <a:cs typeface="Guttman-Aram" panose="02010401010101010101" pitchFamily="2" charset="-79"/>
              </a:rPr>
              <a:t>בין נטע לעזה</a:t>
            </a:r>
          </a:p>
        </p:txBody>
      </p:sp>
      <p:sp>
        <p:nvSpPr>
          <p:cNvPr id="6" name="מלבן 5"/>
          <p:cNvSpPr/>
          <p:nvPr/>
        </p:nvSpPr>
        <p:spPr>
          <a:xfrm>
            <a:off x="409433" y="259307"/>
            <a:ext cx="11423176" cy="5882186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>
              <a:noFill/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>
          <a:xfrm>
            <a:off x="409433" y="6264322"/>
            <a:ext cx="11423175" cy="457153"/>
          </a:xfrm>
          <a:ln w="38100">
            <a:solidFill>
              <a:schemeClr val="accent6"/>
            </a:solidFill>
          </a:ln>
        </p:spPr>
        <p:txBody>
          <a:bodyPr/>
          <a:lstStyle/>
          <a:p>
            <a:pPr algn="r"/>
            <a:r>
              <a:rPr lang="he-IL" sz="2400" b="1" dirty="0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חשיבה </a:t>
            </a:r>
            <a:r>
              <a:rPr lang="he-IL" sz="2400" b="1" dirty="0" smtClean="0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אסטרטגית</a:t>
            </a:r>
            <a:r>
              <a:rPr lang="he-IL" sz="2400" b="1" dirty="0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									</a:t>
            </a:r>
            <a:fld id="{C07311A3-B94A-4C44-A08C-9720642C4E44}" type="slidenum">
              <a:rPr lang="he-IL" sz="2400" b="1" smtClean="0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4</a:t>
            </a:fld>
            <a:endParaRPr lang="he-IL" b="1" dirty="0">
              <a:solidFill>
                <a:schemeClr val="tx1"/>
              </a:solidFill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  <p:pic>
        <p:nvPicPr>
          <p:cNvPr id="7" name="תמונה 6">
            <a:hlinkClick r:id="rId3"/>
            <a:extLst>
              <a:ext uri="{FF2B5EF4-FFF2-40B4-BE49-F238E27FC236}">
                <a16:creationId xmlns:a16="http://schemas.microsoft.com/office/drawing/2014/main" xmlns="" id="{1BAE607F-87F9-4814-B17F-B85BB7EEB52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5742" y="1287377"/>
            <a:ext cx="6248400" cy="43513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2" descr="Image result for ‫חדשות 13.5.18‬‎">
            <a:extLst>
              <a:ext uri="{FF2B5EF4-FFF2-40B4-BE49-F238E27FC236}">
                <a16:creationId xmlns:a16="http://schemas.microsoft.com/office/drawing/2014/main" xmlns="" id="{F4437AD9-CEFC-4D83-A0AA-FE26685E3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0242" y="1219283"/>
            <a:ext cx="3168650" cy="441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980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8242"/>
            <a:ext cx="10515600" cy="1325563"/>
          </a:xfrm>
        </p:spPr>
        <p:txBody>
          <a:bodyPr/>
          <a:lstStyle/>
          <a:p>
            <a:pPr algn="ctr"/>
            <a:r>
              <a:rPr lang="he-IL" b="1" u="sng" dirty="0">
                <a:latin typeface="Guttman-Aram" panose="02010401010101010101" pitchFamily="2" charset="-79"/>
                <a:cs typeface="Guttman-Aram" panose="02010401010101010101" pitchFamily="2" charset="-79"/>
              </a:rPr>
              <a:t>מפה מושגית נתונה</a:t>
            </a:r>
          </a:p>
        </p:txBody>
      </p:sp>
      <p:sp>
        <p:nvSpPr>
          <p:cNvPr id="6" name="מלבן 5"/>
          <p:cNvSpPr/>
          <p:nvPr/>
        </p:nvSpPr>
        <p:spPr>
          <a:xfrm>
            <a:off x="109182" y="136478"/>
            <a:ext cx="11928143" cy="661916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>
              <a:noFill/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4598877" y="2148471"/>
            <a:ext cx="3694223" cy="222629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" name="אליפסה 8"/>
          <p:cNvSpPr/>
          <p:nvPr/>
        </p:nvSpPr>
        <p:spPr>
          <a:xfrm>
            <a:off x="5684628" y="3520892"/>
            <a:ext cx="1411111" cy="73377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err="1">
                <a:solidFill>
                  <a:schemeClr val="tx1"/>
                </a:solidFill>
              </a:rPr>
              <a:t>ישובי</a:t>
            </a:r>
            <a:r>
              <a:rPr lang="he-IL" sz="1600" b="1" dirty="0">
                <a:solidFill>
                  <a:schemeClr val="tx1"/>
                </a:solidFill>
              </a:rPr>
              <a:t> העוטף</a:t>
            </a:r>
          </a:p>
        </p:txBody>
      </p:sp>
      <p:sp>
        <p:nvSpPr>
          <p:cNvPr id="10" name="אליפסה 9"/>
          <p:cNvSpPr/>
          <p:nvPr/>
        </p:nvSpPr>
        <p:spPr>
          <a:xfrm>
            <a:off x="5672661" y="2228626"/>
            <a:ext cx="1411111" cy="73377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>
                <a:solidFill>
                  <a:schemeClr val="tx1"/>
                </a:solidFill>
              </a:rPr>
              <a:t>חקלאי העוטף</a:t>
            </a:r>
          </a:p>
        </p:txBody>
      </p:sp>
      <p:sp>
        <p:nvSpPr>
          <p:cNvPr id="11" name="אליפסה 10"/>
          <p:cNvSpPr/>
          <p:nvPr/>
        </p:nvSpPr>
        <p:spPr>
          <a:xfrm>
            <a:off x="10086612" y="1687691"/>
            <a:ext cx="1411111" cy="733778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>
                <a:solidFill>
                  <a:schemeClr val="tx1"/>
                </a:solidFill>
              </a:rPr>
              <a:t>אלוף פיקוד העורף</a:t>
            </a:r>
          </a:p>
        </p:txBody>
      </p:sp>
      <p:sp>
        <p:nvSpPr>
          <p:cNvPr id="12" name="אליפסה 11"/>
          <p:cNvSpPr/>
          <p:nvPr/>
        </p:nvSpPr>
        <p:spPr>
          <a:xfrm>
            <a:off x="2549895" y="2563969"/>
            <a:ext cx="1411111" cy="73377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b="1">
                <a:solidFill>
                  <a:schemeClr val="bg1"/>
                </a:solidFill>
              </a:rPr>
              <a:t>ממ"ז ירושלים ושוטרי המחוז</a:t>
            </a:r>
          </a:p>
        </p:txBody>
      </p:sp>
      <p:sp>
        <p:nvSpPr>
          <p:cNvPr id="13" name="אליפסה 12"/>
          <p:cNvSpPr/>
          <p:nvPr/>
        </p:nvSpPr>
        <p:spPr>
          <a:xfrm>
            <a:off x="5687444" y="1120064"/>
            <a:ext cx="1411111" cy="73377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b="1">
                <a:solidFill>
                  <a:schemeClr val="tx1"/>
                </a:solidFill>
              </a:rPr>
              <a:t>ראש העיר ירושלים והעיר ירושלים</a:t>
            </a:r>
          </a:p>
        </p:txBody>
      </p:sp>
      <p:sp>
        <p:nvSpPr>
          <p:cNvPr id="14" name="אליפסה 13"/>
          <p:cNvSpPr/>
          <p:nvPr/>
        </p:nvSpPr>
        <p:spPr>
          <a:xfrm>
            <a:off x="9311180" y="5766547"/>
            <a:ext cx="1411111" cy="73377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>
                <a:solidFill>
                  <a:schemeClr val="bg1"/>
                </a:solidFill>
              </a:rPr>
              <a:t>כב"ה מרחב דרום</a:t>
            </a:r>
          </a:p>
        </p:txBody>
      </p:sp>
      <p:sp>
        <p:nvSpPr>
          <p:cNvPr id="15" name="אליפסה 14"/>
          <p:cNvSpPr/>
          <p:nvPr/>
        </p:nvSpPr>
        <p:spPr>
          <a:xfrm>
            <a:off x="5564005" y="4557888"/>
            <a:ext cx="1411111" cy="73377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>
                <a:solidFill>
                  <a:schemeClr val="tx1"/>
                </a:solidFill>
              </a:rPr>
              <a:t>מתפ"ש</a:t>
            </a:r>
          </a:p>
        </p:txBody>
      </p:sp>
      <p:sp>
        <p:nvSpPr>
          <p:cNvPr id="16" name="אליפסה 15"/>
          <p:cNvSpPr/>
          <p:nvPr/>
        </p:nvSpPr>
        <p:spPr>
          <a:xfrm>
            <a:off x="4858450" y="2874759"/>
            <a:ext cx="1411111" cy="73377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b="1">
                <a:solidFill>
                  <a:schemeClr val="tx1"/>
                </a:solidFill>
              </a:rPr>
              <a:t>ראש העיר שדרות והעיר שדרות</a:t>
            </a:r>
          </a:p>
        </p:txBody>
      </p:sp>
      <p:sp>
        <p:nvSpPr>
          <p:cNvPr id="17" name="אליפסה 16"/>
          <p:cNvSpPr/>
          <p:nvPr/>
        </p:nvSpPr>
        <p:spPr>
          <a:xfrm>
            <a:off x="6510805" y="2874759"/>
            <a:ext cx="1411111" cy="73377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b="1">
                <a:solidFill>
                  <a:schemeClr val="tx1"/>
                </a:solidFill>
              </a:rPr>
              <a:t>ראש העיר אשקלון והעיר אשקלון</a:t>
            </a:r>
          </a:p>
        </p:txBody>
      </p:sp>
      <p:sp>
        <p:nvSpPr>
          <p:cNvPr id="18" name="אליפסה 17"/>
          <p:cNvSpPr/>
          <p:nvPr/>
        </p:nvSpPr>
        <p:spPr>
          <a:xfrm>
            <a:off x="10086611" y="2736848"/>
            <a:ext cx="1411111" cy="733778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>
                <a:solidFill>
                  <a:schemeClr val="tx1"/>
                </a:solidFill>
              </a:rPr>
              <a:t>מפקד מחוז דרום פקער</a:t>
            </a:r>
          </a:p>
        </p:txBody>
      </p:sp>
      <p:sp>
        <p:nvSpPr>
          <p:cNvPr id="19" name="אליפסה 18"/>
          <p:cNvSpPr/>
          <p:nvPr/>
        </p:nvSpPr>
        <p:spPr>
          <a:xfrm>
            <a:off x="1844340" y="1589605"/>
            <a:ext cx="1411111" cy="73377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>
                <a:solidFill>
                  <a:schemeClr val="bg1"/>
                </a:solidFill>
              </a:rPr>
              <a:t>המפכ"ל</a:t>
            </a:r>
          </a:p>
        </p:txBody>
      </p:sp>
      <p:sp>
        <p:nvSpPr>
          <p:cNvPr id="20" name="אליפסה 19"/>
          <p:cNvSpPr/>
          <p:nvPr/>
        </p:nvSpPr>
        <p:spPr>
          <a:xfrm>
            <a:off x="1023071" y="2612469"/>
            <a:ext cx="1411111" cy="73377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b="1">
                <a:solidFill>
                  <a:schemeClr val="bg1"/>
                </a:solidFill>
              </a:rPr>
              <a:t>ממ"ז דרום ושוטרי המחוז</a:t>
            </a:r>
          </a:p>
        </p:txBody>
      </p:sp>
      <p:sp>
        <p:nvSpPr>
          <p:cNvPr id="21" name="אליפסה 20"/>
          <p:cNvSpPr/>
          <p:nvPr/>
        </p:nvSpPr>
        <p:spPr>
          <a:xfrm>
            <a:off x="8566574" y="5008018"/>
            <a:ext cx="1411111" cy="73377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>
                <a:solidFill>
                  <a:schemeClr val="bg1"/>
                </a:solidFill>
              </a:rPr>
              <a:t>בתי חולים מרחב דרום</a:t>
            </a:r>
          </a:p>
        </p:txBody>
      </p:sp>
      <p:sp>
        <p:nvSpPr>
          <p:cNvPr id="22" name="אליפסה 21"/>
          <p:cNvSpPr/>
          <p:nvPr/>
        </p:nvSpPr>
        <p:spPr>
          <a:xfrm>
            <a:off x="3378889" y="887577"/>
            <a:ext cx="1411111" cy="73377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>
                <a:solidFill>
                  <a:schemeClr val="bg1"/>
                </a:solidFill>
              </a:rPr>
              <a:t>בתי חולים מרחב ירושלים</a:t>
            </a:r>
          </a:p>
        </p:txBody>
      </p:sp>
      <p:sp>
        <p:nvSpPr>
          <p:cNvPr id="23" name="אליפסה 22"/>
          <p:cNvSpPr/>
          <p:nvPr/>
        </p:nvSpPr>
        <p:spPr>
          <a:xfrm>
            <a:off x="8651486" y="2218246"/>
            <a:ext cx="1411111" cy="733778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b="1">
                <a:solidFill>
                  <a:schemeClr val="tx1"/>
                </a:solidFill>
              </a:rPr>
              <a:t>החלטה על מיקום כיפות ברזל בדרום</a:t>
            </a:r>
          </a:p>
        </p:txBody>
      </p:sp>
      <p:sp>
        <p:nvSpPr>
          <p:cNvPr id="24" name="אליפסה 23"/>
          <p:cNvSpPr/>
          <p:nvPr/>
        </p:nvSpPr>
        <p:spPr>
          <a:xfrm>
            <a:off x="10016736" y="5014457"/>
            <a:ext cx="1411111" cy="73377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>
                <a:solidFill>
                  <a:schemeClr val="bg1"/>
                </a:solidFill>
              </a:rPr>
              <a:t>מד"א מרחב דרום</a:t>
            </a:r>
          </a:p>
        </p:txBody>
      </p:sp>
      <p:sp>
        <p:nvSpPr>
          <p:cNvPr id="25" name="אליפסה 24"/>
          <p:cNvSpPr/>
          <p:nvPr/>
        </p:nvSpPr>
        <p:spPr>
          <a:xfrm>
            <a:off x="2989506" y="5213842"/>
            <a:ext cx="1411111" cy="73377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300" b="1">
                <a:solidFill>
                  <a:schemeClr val="tx1"/>
                </a:solidFill>
              </a:rPr>
              <a:t>אזרחים עזתים שמפגינים בגדר</a:t>
            </a:r>
          </a:p>
        </p:txBody>
      </p:sp>
      <p:sp>
        <p:nvSpPr>
          <p:cNvPr id="26" name="אליפסה 25"/>
          <p:cNvSpPr/>
          <p:nvPr/>
        </p:nvSpPr>
        <p:spPr>
          <a:xfrm>
            <a:off x="5564004" y="5842935"/>
            <a:ext cx="1411111" cy="73377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300" b="1">
                <a:solidFill>
                  <a:schemeClr val="tx1"/>
                </a:solidFill>
              </a:rPr>
              <a:t>כוחות צה"ל במרחב הגדר</a:t>
            </a:r>
          </a:p>
        </p:txBody>
      </p:sp>
      <p:sp>
        <p:nvSpPr>
          <p:cNvPr id="27" name="אליפסה 26"/>
          <p:cNvSpPr/>
          <p:nvPr/>
        </p:nvSpPr>
        <p:spPr>
          <a:xfrm>
            <a:off x="1611912" y="4750541"/>
            <a:ext cx="1411111" cy="73377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>
                <a:solidFill>
                  <a:schemeClr val="tx1"/>
                </a:solidFill>
              </a:rPr>
              <a:t>פעילי </a:t>
            </a:r>
            <a:r>
              <a:rPr lang="en-US" sz="1400" b="1">
                <a:solidFill>
                  <a:schemeClr val="tx1"/>
                </a:solidFill>
              </a:rPr>
              <a:t>BDS</a:t>
            </a:r>
            <a:r>
              <a:rPr lang="he-IL" sz="1400" b="1">
                <a:solidFill>
                  <a:schemeClr val="tx1"/>
                </a:solidFill>
              </a:rPr>
              <a:t> בנתב"ג</a:t>
            </a:r>
          </a:p>
        </p:txBody>
      </p:sp>
      <p:cxnSp>
        <p:nvCxnSpPr>
          <p:cNvPr id="28" name="מחבר ישר 27"/>
          <p:cNvCxnSpPr>
            <a:stCxn id="19" idx="4"/>
            <a:endCxn id="20" idx="0"/>
          </p:cNvCxnSpPr>
          <p:nvPr/>
        </p:nvCxnSpPr>
        <p:spPr>
          <a:xfrm flipH="1">
            <a:off x="1728627" y="2323383"/>
            <a:ext cx="821269" cy="28908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מחבר ישר 28"/>
          <p:cNvCxnSpPr>
            <a:stCxn id="19" idx="4"/>
            <a:endCxn id="12" idx="0"/>
          </p:cNvCxnSpPr>
          <p:nvPr/>
        </p:nvCxnSpPr>
        <p:spPr>
          <a:xfrm>
            <a:off x="2549896" y="2323383"/>
            <a:ext cx="705555" cy="24058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מחבר ישר 29"/>
          <p:cNvCxnSpPr>
            <a:stCxn id="11" idx="4"/>
            <a:endCxn id="18" idx="0"/>
          </p:cNvCxnSpPr>
          <p:nvPr/>
        </p:nvCxnSpPr>
        <p:spPr>
          <a:xfrm flipH="1">
            <a:off x="10792167" y="2421469"/>
            <a:ext cx="1" cy="31537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מחבר מעוקל 30"/>
          <p:cNvCxnSpPr>
            <a:stCxn id="18" idx="2"/>
            <a:endCxn id="23" idx="4"/>
          </p:cNvCxnSpPr>
          <p:nvPr/>
        </p:nvCxnSpPr>
        <p:spPr>
          <a:xfrm rot="10800000">
            <a:off x="9357043" y="2952025"/>
            <a:ext cx="729569" cy="151713"/>
          </a:xfrm>
          <a:prstGeom prst="curvedConnector2">
            <a:avLst/>
          </a:prstGeom>
          <a:ln>
            <a:solidFill>
              <a:schemeClr val="accent2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מחבר מעוקל 31"/>
          <p:cNvCxnSpPr>
            <a:stCxn id="11" idx="2"/>
            <a:endCxn id="23" idx="0"/>
          </p:cNvCxnSpPr>
          <p:nvPr/>
        </p:nvCxnSpPr>
        <p:spPr>
          <a:xfrm rot="10800000" flipV="1">
            <a:off x="9357042" y="2054580"/>
            <a:ext cx="729570" cy="163666"/>
          </a:xfrm>
          <a:prstGeom prst="curvedConnector2">
            <a:avLst/>
          </a:prstGeom>
          <a:ln>
            <a:solidFill>
              <a:schemeClr val="accent2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מחבר מעוקל 32"/>
          <p:cNvCxnSpPr>
            <a:stCxn id="12" idx="6"/>
            <a:endCxn id="13" idx="2"/>
          </p:cNvCxnSpPr>
          <p:nvPr/>
        </p:nvCxnSpPr>
        <p:spPr>
          <a:xfrm flipV="1">
            <a:off x="3961006" y="1486953"/>
            <a:ext cx="1726438" cy="1443905"/>
          </a:xfrm>
          <a:prstGeom prst="curvedConnector3">
            <a:avLst>
              <a:gd name="adj1" fmla="val 50000"/>
            </a:avLst>
          </a:prstGeom>
          <a:ln>
            <a:solidFill>
              <a:schemeClr val="accent1">
                <a:lumMod val="50000"/>
              </a:schemeClr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מחבר מעוקל 33"/>
          <p:cNvCxnSpPr>
            <a:stCxn id="20" idx="4"/>
            <a:endCxn id="7" idx="3"/>
          </p:cNvCxnSpPr>
          <p:nvPr/>
        </p:nvCxnSpPr>
        <p:spPr>
          <a:xfrm rot="16200000" flipH="1">
            <a:off x="3083014" y="1991860"/>
            <a:ext cx="702483" cy="3411256"/>
          </a:xfrm>
          <a:prstGeom prst="curvedConnector3">
            <a:avLst>
              <a:gd name="adj1" fmla="val 178953"/>
            </a:avLst>
          </a:prstGeom>
          <a:ln>
            <a:solidFill>
              <a:schemeClr val="accent1">
                <a:lumMod val="50000"/>
              </a:schemeClr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מחבר מעוקל 34"/>
          <p:cNvCxnSpPr>
            <a:stCxn id="18" idx="4"/>
            <a:endCxn id="7" idx="5"/>
          </p:cNvCxnSpPr>
          <p:nvPr/>
        </p:nvCxnSpPr>
        <p:spPr>
          <a:xfrm rot="5400000">
            <a:off x="8983079" y="2239642"/>
            <a:ext cx="578104" cy="3040073"/>
          </a:xfrm>
          <a:prstGeom prst="curvedConnector3">
            <a:avLst>
              <a:gd name="adj1" fmla="val 195940"/>
            </a:avLst>
          </a:prstGeom>
          <a:ln>
            <a:solidFill>
              <a:schemeClr val="accent2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מחבר מעוקל 35"/>
          <p:cNvCxnSpPr>
            <a:stCxn id="19" idx="2"/>
            <a:endCxn id="27" idx="2"/>
          </p:cNvCxnSpPr>
          <p:nvPr/>
        </p:nvCxnSpPr>
        <p:spPr>
          <a:xfrm rot="10800000" flipV="1">
            <a:off x="1611912" y="1956494"/>
            <a:ext cx="232428" cy="3160936"/>
          </a:xfrm>
          <a:prstGeom prst="curvedConnector3">
            <a:avLst>
              <a:gd name="adj1" fmla="val 628648"/>
            </a:avLst>
          </a:prstGeom>
          <a:ln>
            <a:solidFill>
              <a:schemeClr val="accent1">
                <a:lumMod val="50000"/>
              </a:schemeClr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מחבר מעוקל 36"/>
          <p:cNvCxnSpPr>
            <a:stCxn id="15" idx="2"/>
            <a:endCxn id="25" idx="6"/>
          </p:cNvCxnSpPr>
          <p:nvPr/>
        </p:nvCxnSpPr>
        <p:spPr>
          <a:xfrm rot="10800000" flipV="1">
            <a:off x="4400617" y="4924777"/>
            <a:ext cx="1163388" cy="655954"/>
          </a:xfrm>
          <a:prstGeom prst="curvedConnector3">
            <a:avLst>
              <a:gd name="adj1" fmla="val 50000"/>
            </a:avLst>
          </a:prstGeom>
          <a:ln>
            <a:solidFill>
              <a:schemeClr val="accent6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מחבר מעוקל 37"/>
          <p:cNvCxnSpPr>
            <a:stCxn id="26" idx="2"/>
            <a:endCxn id="25" idx="6"/>
          </p:cNvCxnSpPr>
          <p:nvPr/>
        </p:nvCxnSpPr>
        <p:spPr>
          <a:xfrm rot="10800000">
            <a:off x="4400618" y="5580732"/>
            <a:ext cx="1163387" cy="629093"/>
          </a:xfrm>
          <a:prstGeom prst="curvedConnector3">
            <a:avLst>
              <a:gd name="adj1" fmla="val 50000"/>
            </a:avLst>
          </a:prstGeom>
          <a:ln>
            <a:solidFill>
              <a:schemeClr val="accent6"/>
            </a:solidFill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מחבר חץ ישר 38"/>
          <p:cNvCxnSpPr>
            <a:stCxn id="15" idx="4"/>
            <a:endCxn id="26" idx="0"/>
          </p:cNvCxnSpPr>
          <p:nvPr/>
        </p:nvCxnSpPr>
        <p:spPr>
          <a:xfrm flipH="1">
            <a:off x="6269560" y="5291666"/>
            <a:ext cx="1" cy="551269"/>
          </a:xfrm>
          <a:prstGeom prst="straightConnector1">
            <a:avLst/>
          </a:prstGeom>
          <a:ln w="25400">
            <a:solidFill>
              <a:schemeClr val="accent6"/>
            </a:solidFill>
            <a:prstDash val="sysDash"/>
            <a:headEnd type="triangle"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מחבר מעוקל 39"/>
          <p:cNvCxnSpPr>
            <a:stCxn id="12" idx="0"/>
            <a:endCxn id="22" idx="4"/>
          </p:cNvCxnSpPr>
          <p:nvPr/>
        </p:nvCxnSpPr>
        <p:spPr>
          <a:xfrm rot="5400000" flipH="1" flipV="1">
            <a:off x="3198641" y="1678165"/>
            <a:ext cx="942614" cy="828994"/>
          </a:xfrm>
          <a:prstGeom prst="curvedConnector3">
            <a:avLst/>
          </a:prstGeom>
          <a:ln>
            <a:solidFill>
              <a:schemeClr val="accent1">
                <a:lumMod val="50000"/>
              </a:schemeClr>
            </a:solidFill>
            <a:prstDash val="sysDash"/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מחבר מעוקל 40"/>
          <p:cNvCxnSpPr>
            <a:stCxn id="22" idx="6"/>
            <a:endCxn id="13" idx="2"/>
          </p:cNvCxnSpPr>
          <p:nvPr/>
        </p:nvCxnSpPr>
        <p:spPr>
          <a:xfrm>
            <a:off x="4790000" y="1254466"/>
            <a:ext cx="897444" cy="232487"/>
          </a:xfrm>
          <a:prstGeom prst="curvedConnector3">
            <a:avLst>
              <a:gd name="adj1" fmla="val 50000"/>
            </a:avLst>
          </a:prstGeom>
          <a:ln>
            <a:solidFill>
              <a:schemeClr val="accent1">
                <a:lumMod val="50000"/>
              </a:schemeClr>
            </a:solidFill>
            <a:prstDash val="sysDash"/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אליפסה 41"/>
          <p:cNvSpPr/>
          <p:nvPr/>
        </p:nvSpPr>
        <p:spPr>
          <a:xfrm>
            <a:off x="8169623" y="4686480"/>
            <a:ext cx="3694223" cy="1963654"/>
          </a:xfrm>
          <a:prstGeom prst="ellipse">
            <a:avLst/>
          </a:pr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43" name="מחבר מעוקל 42"/>
          <p:cNvCxnSpPr>
            <a:stCxn id="42" idx="4"/>
            <a:endCxn id="20" idx="2"/>
          </p:cNvCxnSpPr>
          <p:nvPr/>
        </p:nvCxnSpPr>
        <p:spPr>
          <a:xfrm rot="5400000" flipH="1">
            <a:off x="3684515" y="317914"/>
            <a:ext cx="3670776" cy="8993664"/>
          </a:xfrm>
          <a:prstGeom prst="curvedConnector4">
            <a:avLst>
              <a:gd name="adj1" fmla="val -779"/>
              <a:gd name="adj2" fmla="val 107308"/>
            </a:avLst>
          </a:prstGeom>
          <a:ln>
            <a:solidFill>
              <a:schemeClr val="accent1">
                <a:lumMod val="50000"/>
              </a:schemeClr>
            </a:solidFill>
            <a:prstDash val="sysDash"/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מחבר מעוקל 43"/>
          <p:cNvCxnSpPr>
            <a:stCxn id="7" idx="6"/>
            <a:endCxn id="42" idx="0"/>
          </p:cNvCxnSpPr>
          <p:nvPr/>
        </p:nvCxnSpPr>
        <p:spPr>
          <a:xfrm>
            <a:off x="8293100" y="3261617"/>
            <a:ext cx="1723635" cy="1424863"/>
          </a:xfrm>
          <a:prstGeom prst="curvedConnector2">
            <a:avLst/>
          </a:prstGeom>
          <a:ln>
            <a:solidFill>
              <a:schemeClr val="accent1">
                <a:lumMod val="50000"/>
              </a:schemeClr>
            </a:solidFill>
            <a:prstDash val="sysDash"/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מחבר מעוקל 44"/>
          <p:cNvCxnSpPr>
            <a:stCxn id="18" idx="4"/>
            <a:endCxn id="42" idx="7"/>
          </p:cNvCxnSpPr>
          <p:nvPr/>
        </p:nvCxnSpPr>
        <p:spPr>
          <a:xfrm rot="16200000" flipH="1">
            <a:off x="10305791" y="3957001"/>
            <a:ext cx="1503424" cy="530673"/>
          </a:xfrm>
          <a:prstGeom prst="curvedConnector3">
            <a:avLst>
              <a:gd name="adj1" fmla="val 50000"/>
            </a:avLst>
          </a:prstGeom>
          <a:ln>
            <a:solidFill>
              <a:schemeClr val="accent2"/>
            </a:solidFill>
            <a:prstDash val="sysDash"/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1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109182" y="136478"/>
            <a:ext cx="11928143" cy="661916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>
              <a:noFill/>
            </a:endParaRPr>
          </a:p>
        </p:txBody>
      </p:sp>
      <p:sp>
        <p:nvSpPr>
          <p:cNvPr id="42" name="אליפסה 41"/>
          <p:cNvSpPr/>
          <p:nvPr/>
        </p:nvSpPr>
        <p:spPr>
          <a:xfrm>
            <a:off x="5066014" y="164188"/>
            <a:ext cx="6888810" cy="6624253"/>
          </a:xfrm>
          <a:prstGeom prst="ellipse">
            <a:avLst/>
          </a:pr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אליפסה 45"/>
          <p:cNvSpPr/>
          <p:nvPr/>
        </p:nvSpPr>
        <p:spPr>
          <a:xfrm>
            <a:off x="42595" y="94633"/>
            <a:ext cx="7025568" cy="6763367"/>
          </a:xfrm>
          <a:prstGeom prst="ellipse">
            <a:avLst/>
          </a:prstGeom>
          <a:solidFill>
            <a:srgbClr val="00B05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אליפסה 3"/>
          <p:cNvSpPr/>
          <p:nvPr/>
        </p:nvSpPr>
        <p:spPr>
          <a:xfrm>
            <a:off x="156670" y="3510081"/>
            <a:ext cx="1238353" cy="79467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err="1" smtClean="0"/>
              <a:t>מתפ"ש</a:t>
            </a:r>
            <a:endParaRPr lang="he-IL" dirty="0"/>
          </a:p>
        </p:txBody>
      </p:sp>
      <p:sp>
        <p:nvSpPr>
          <p:cNvPr id="47" name="אליפסה 46"/>
          <p:cNvSpPr/>
          <p:nvPr/>
        </p:nvSpPr>
        <p:spPr>
          <a:xfrm>
            <a:off x="1575215" y="2292726"/>
            <a:ext cx="981029" cy="74893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עורף</a:t>
            </a:r>
            <a:endParaRPr lang="he-IL" dirty="0"/>
          </a:p>
        </p:txBody>
      </p:sp>
      <p:sp>
        <p:nvSpPr>
          <p:cNvPr id="48" name="אליפסה 47"/>
          <p:cNvSpPr/>
          <p:nvPr/>
        </p:nvSpPr>
        <p:spPr>
          <a:xfrm>
            <a:off x="1477524" y="3207943"/>
            <a:ext cx="1055077" cy="193107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err="1" smtClean="0">
                <a:solidFill>
                  <a:schemeClr val="tx1"/>
                </a:solidFill>
              </a:rPr>
              <a:t>פד"מ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51" name="אליפסה 50"/>
          <p:cNvSpPr/>
          <p:nvPr/>
        </p:nvSpPr>
        <p:spPr>
          <a:xfrm>
            <a:off x="8985200" y="672778"/>
            <a:ext cx="1234167" cy="62493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bg1"/>
                </a:solidFill>
              </a:rPr>
              <a:t>פקמ"ז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52" name="אליפסה 51"/>
          <p:cNvSpPr/>
          <p:nvPr/>
        </p:nvSpPr>
        <p:spPr>
          <a:xfrm>
            <a:off x="7706276" y="945948"/>
            <a:ext cx="1265039" cy="78227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ארגוני הצלה</a:t>
            </a:r>
            <a:endParaRPr lang="he-IL" dirty="0"/>
          </a:p>
        </p:txBody>
      </p:sp>
      <p:sp>
        <p:nvSpPr>
          <p:cNvPr id="53" name="אליפסה 52"/>
          <p:cNvSpPr/>
          <p:nvPr/>
        </p:nvSpPr>
        <p:spPr>
          <a:xfrm>
            <a:off x="9634310" y="2848831"/>
            <a:ext cx="903954" cy="8428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עורף</a:t>
            </a:r>
            <a:endParaRPr lang="he-IL" dirty="0"/>
          </a:p>
        </p:txBody>
      </p:sp>
      <p:sp>
        <p:nvSpPr>
          <p:cNvPr id="55" name="אליפסה 54"/>
          <p:cNvSpPr/>
          <p:nvPr/>
        </p:nvSpPr>
        <p:spPr>
          <a:xfrm>
            <a:off x="1348793" y="929516"/>
            <a:ext cx="1207477" cy="939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חינוך/ רווחה</a:t>
            </a:r>
            <a:endParaRPr lang="he-IL" dirty="0"/>
          </a:p>
        </p:txBody>
      </p:sp>
      <p:sp>
        <p:nvSpPr>
          <p:cNvPr id="56" name="אליפסה 55"/>
          <p:cNvSpPr/>
          <p:nvPr/>
        </p:nvSpPr>
        <p:spPr>
          <a:xfrm>
            <a:off x="3491029" y="1013331"/>
            <a:ext cx="1222921" cy="814262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ערים</a:t>
            </a:r>
            <a:endParaRPr lang="he-IL" dirty="0"/>
          </a:p>
        </p:txBody>
      </p:sp>
      <p:sp>
        <p:nvSpPr>
          <p:cNvPr id="57" name="אליפסה 56"/>
          <p:cNvSpPr/>
          <p:nvPr/>
        </p:nvSpPr>
        <p:spPr>
          <a:xfrm>
            <a:off x="2532601" y="962316"/>
            <a:ext cx="1207477" cy="93901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מועצות מקומית</a:t>
            </a:r>
            <a:endParaRPr lang="he-IL" dirty="0"/>
          </a:p>
        </p:txBody>
      </p:sp>
      <p:sp>
        <p:nvSpPr>
          <p:cNvPr id="58" name="אליפסה 57"/>
          <p:cNvSpPr/>
          <p:nvPr/>
        </p:nvSpPr>
        <p:spPr>
          <a:xfrm>
            <a:off x="1217577" y="5293208"/>
            <a:ext cx="1397212" cy="64525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ארגוני הצלה</a:t>
            </a:r>
            <a:endParaRPr lang="he-IL" dirty="0"/>
          </a:p>
        </p:txBody>
      </p:sp>
      <p:sp>
        <p:nvSpPr>
          <p:cNvPr id="59" name="אליפסה 58"/>
          <p:cNvSpPr/>
          <p:nvPr/>
        </p:nvSpPr>
        <p:spPr>
          <a:xfrm>
            <a:off x="9797117" y="1206459"/>
            <a:ext cx="1220186" cy="83192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err="1" smtClean="0"/>
              <a:t>מתפ"ש</a:t>
            </a:r>
            <a:endParaRPr lang="he-IL" dirty="0"/>
          </a:p>
        </p:txBody>
      </p:sp>
      <p:sp>
        <p:nvSpPr>
          <p:cNvPr id="62" name="אליפסה 61"/>
          <p:cNvSpPr/>
          <p:nvPr/>
        </p:nvSpPr>
        <p:spPr>
          <a:xfrm>
            <a:off x="5398798" y="3575625"/>
            <a:ext cx="1393669" cy="5120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תקשורת</a:t>
            </a:r>
            <a:endParaRPr lang="he-IL" dirty="0"/>
          </a:p>
        </p:txBody>
      </p:sp>
      <p:sp>
        <p:nvSpPr>
          <p:cNvPr id="65" name="אליפסה 64"/>
          <p:cNvSpPr/>
          <p:nvPr/>
        </p:nvSpPr>
        <p:spPr>
          <a:xfrm>
            <a:off x="5376188" y="4287915"/>
            <a:ext cx="1472157" cy="5323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מוסדות בינ"ל</a:t>
            </a:r>
            <a:endParaRPr lang="he-IL" dirty="0"/>
          </a:p>
        </p:txBody>
      </p:sp>
      <p:sp>
        <p:nvSpPr>
          <p:cNvPr id="68" name="אליפסה 67"/>
          <p:cNvSpPr/>
          <p:nvPr/>
        </p:nvSpPr>
        <p:spPr>
          <a:xfrm>
            <a:off x="5174553" y="985245"/>
            <a:ext cx="2079915" cy="6046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דרג מדיני</a:t>
            </a:r>
            <a:endParaRPr lang="he-IL" dirty="0"/>
          </a:p>
        </p:txBody>
      </p:sp>
      <p:sp>
        <p:nvSpPr>
          <p:cNvPr id="69" name="אליפסה 68"/>
          <p:cNvSpPr/>
          <p:nvPr/>
        </p:nvSpPr>
        <p:spPr>
          <a:xfrm>
            <a:off x="10149812" y="3909723"/>
            <a:ext cx="1442048" cy="93901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err="1" smtClean="0">
                <a:solidFill>
                  <a:sysClr val="windowText" lastClr="000000"/>
                </a:solidFill>
              </a:rPr>
              <a:t>bds</a:t>
            </a:r>
            <a:endParaRPr lang="he-IL" dirty="0">
              <a:solidFill>
                <a:sysClr val="windowText" lastClr="000000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2183147" y="128684"/>
            <a:ext cx="27655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עוטף עזה</a:t>
            </a:r>
            <a:endParaRPr lang="he-I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0" name="מלבן 69"/>
          <p:cNvSpPr/>
          <p:nvPr/>
        </p:nvSpPr>
        <p:spPr>
          <a:xfrm>
            <a:off x="9507156" y="4562387"/>
            <a:ext cx="10021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י-ם</a:t>
            </a:r>
            <a:endParaRPr lang="he-I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2" name="אליפסה 71"/>
          <p:cNvSpPr/>
          <p:nvPr/>
        </p:nvSpPr>
        <p:spPr>
          <a:xfrm>
            <a:off x="10262319" y="2119626"/>
            <a:ext cx="948424" cy="76820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שב"כ</a:t>
            </a:r>
            <a:endParaRPr lang="he-IL" dirty="0"/>
          </a:p>
        </p:txBody>
      </p:sp>
      <p:sp>
        <p:nvSpPr>
          <p:cNvPr id="73" name="אליפסה 72"/>
          <p:cNvSpPr/>
          <p:nvPr/>
        </p:nvSpPr>
        <p:spPr>
          <a:xfrm>
            <a:off x="395017" y="4405325"/>
            <a:ext cx="1018629" cy="79645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שב"כ</a:t>
            </a:r>
            <a:endParaRPr lang="he-IL" dirty="0"/>
          </a:p>
        </p:txBody>
      </p:sp>
      <p:sp>
        <p:nvSpPr>
          <p:cNvPr id="74" name="אליפסה 73"/>
          <p:cNvSpPr/>
          <p:nvPr/>
        </p:nvSpPr>
        <p:spPr>
          <a:xfrm>
            <a:off x="8660956" y="1661661"/>
            <a:ext cx="1310566" cy="108672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מחוז ירושלים וש"י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75" name="אליפסה 74"/>
          <p:cNvSpPr/>
          <p:nvPr/>
        </p:nvSpPr>
        <p:spPr>
          <a:xfrm>
            <a:off x="279919" y="2669366"/>
            <a:ext cx="1243372" cy="78383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מחוז דרום</a:t>
            </a:r>
            <a:endParaRPr lang="he-IL" dirty="0"/>
          </a:p>
        </p:txBody>
      </p:sp>
      <p:sp>
        <p:nvSpPr>
          <p:cNvPr id="76" name="אליפסה 75"/>
          <p:cNvSpPr/>
          <p:nvPr/>
        </p:nvSpPr>
        <p:spPr>
          <a:xfrm>
            <a:off x="3201577" y="5254732"/>
            <a:ext cx="1442048" cy="93901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ysClr val="windowText" lastClr="000000"/>
                </a:solidFill>
              </a:rPr>
              <a:t>פעילים על הגדר</a:t>
            </a:r>
            <a:endParaRPr lang="he-IL" dirty="0">
              <a:solidFill>
                <a:sysClr val="windowText" lastClr="000000"/>
              </a:solidFill>
            </a:endParaRPr>
          </a:p>
        </p:txBody>
      </p:sp>
      <p:sp>
        <p:nvSpPr>
          <p:cNvPr id="78" name="אליפסה 77"/>
          <p:cNvSpPr/>
          <p:nvPr/>
        </p:nvSpPr>
        <p:spPr>
          <a:xfrm>
            <a:off x="8101477" y="5388362"/>
            <a:ext cx="1373081" cy="671757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מזרח ירושלים</a:t>
            </a:r>
            <a:endParaRPr lang="he-IL" dirty="0"/>
          </a:p>
        </p:txBody>
      </p:sp>
      <p:sp>
        <p:nvSpPr>
          <p:cNvPr id="79" name="אליפסה 78"/>
          <p:cNvSpPr/>
          <p:nvPr/>
        </p:nvSpPr>
        <p:spPr>
          <a:xfrm>
            <a:off x="7988487" y="4057604"/>
            <a:ext cx="1349931" cy="719773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מקומות קדושים</a:t>
            </a:r>
            <a:endParaRPr lang="he-IL" dirty="0"/>
          </a:p>
        </p:txBody>
      </p:sp>
      <p:sp>
        <p:nvSpPr>
          <p:cNvPr id="80" name="אליפסה 79"/>
          <p:cNvSpPr/>
          <p:nvPr/>
        </p:nvSpPr>
        <p:spPr>
          <a:xfrm>
            <a:off x="3457175" y="1671660"/>
            <a:ext cx="1517071" cy="50200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חקלאות</a:t>
            </a:r>
            <a:endParaRPr lang="he-IL" dirty="0"/>
          </a:p>
        </p:txBody>
      </p:sp>
      <p:sp>
        <p:nvSpPr>
          <p:cNvPr id="82" name="אליפסה 81"/>
          <p:cNvSpPr/>
          <p:nvPr/>
        </p:nvSpPr>
        <p:spPr>
          <a:xfrm>
            <a:off x="8008614" y="4724844"/>
            <a:ext cx="1268705" cy="75530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עיריית ירושלים</a:t>
            </a:r>
            <a:endParaRPr lang="he-IL" dirty="0"/>
          </a:p>
        </p:txBody>
      </p:sp>
      <p:sp>
        <p:nvSpPr>
          <p:cNvPr id="83" name="אליפסה 82"/>
          <p:cNvSpPr/>
          <p:nvPr/>
        </p:nvSpPr>
        <p:spPr>
          <a:xfrm>
            <a:off x="2204174" y="1699292"/>
            <a:ext cx="1517071" cy="50200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תעשייה</a:t>
            </a:r>
            <a:endParaRPr lang="he-IL" dirty="0"/>
          </a:p>
        </p:txBody>
      </p:sp>
      <p:sp>
        <p:nvSpPr>
          <p:cNvPr id="84" name="אליפסה 83"/>
          <p:cNvSpPr/>
          <p:nvPr/>
        </p:nvSpPr>
        <p:spPr>
          <a:xfrm>
            <a:off x="9710344" y="5379406"/>
            <a:ext cx="1084377" cy="70061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תיירות</a:t>
            </a:r>
            <a:endParaRPr lang="he-IL" dirty="0"/>
          </a:p>
        </p:txBody>
      </p:sp>
      <p:sp>
        <p:nvSpPr>
          <p:cNvPr id="85" name="אליפסה 84"/>
          <p:cNvSpPr/>
          <p:nvPr/>
        </p:nvSpPr>
        <p:spPr>
          <a:xfrm>
            <a:off x="5432905" y="2751676"/>
            <a:ext cx="1331578" cy="6321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משרדי ממשלה</a:t>
            </a:r>
            <a:endParaRPr lang="he-IL" dirty="0"/>
          </a:p>
        </p:txBody>
      </p:sp>
      <p:sp>
        <p:nvSpPr>
          <p:cNvPr id="86" name="אליפסה 85"/>
          <p:cNvSpPr/>
          <p:nvPr/>
        </p:nvSpPr>
        <p:spPr>
          <a:xfrm>
            <a:off x="10803988" y="5784275"/>
            <a:ext cx="1303236" cy="115656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bg1"/>
              </a:solidFill>
            </a:endParaRPr>
          </a:p>
        </p:txBody>
      </p:sp>
      <p:sp>
        <p:nvSpPr>
          <p:cNvPr id="87" name="מלבן 86"/>
          <p:cNvSpPr/>
          <p:nvPr/>
        </p:nvSpPr>
        <p:spPr>
          <a:xfrm>
            <a:off x="10745131" y="6100948"/>
            <a:ext cx="130146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80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איוש</a:t>
            </a:r>
            <a:endParaRPr lang="he-IL" sz="28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8" name="אליפסה 87"/>
          <p:cNvSpPr/>
          <p:nvPr/>
        </p:nvSpPr>
        <p:spPr>
          <a:xfrm>
            <a:off x="-99543" y="5769089"/>
            <a:ext cx="1303236" cy="115656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bg1"/>
              </a:solidFill>
            </a:endParaRPr>
          </a:p>
        </p:txBody>
      </p:sp>
      <p:sp>
        <p:nvSpPr>
          <p:cNvPr id="89" name="מלבן 88"/>
          <p:cNvSpPr/>
          <p:nvPr/>
        </p:nvSpPr>
        <p:spPr>
          <a:xfrm>
            <a:off x="-158400" y="6085762"/>
            <a:ext cx="130146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80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מרכז</a:t>
            </a:r>
            <a:endParaRPr lang="he-IL" sz="28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0" name="אליפסה 89"/>
          <p:cNvSpPr/>
          <p:nvPr/>
        </p:nvSpPr>
        <p:spPr>
          <a:xfrm>
            <a:off x="5170064" y="1803294"/>
            <a:ext cx="2079915" cy="6046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דרג בטחוני בכיר</a:t>
            </a:r>
            <a:endParaRPr lang="he-IL" dirty="0"/>
          </a:p>
        </p:txBody>
      </p:sp>
      <p:sp>
        <p:nvSpPr>
          <p:cNvPr id="91" name="אליפסה 90"/>
          <p:cNvSpPr/>
          <p:nvPr/>
        </p:nvSpPr>
        <p:spPr>
          <a:xfrm>
            <a:off x="3012691" y="2468231"/>
            <a:ext cx="1084377" cy="70061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תיירות</a:t>
            </a:r>
            <a:endParaRPr lang="he-IL" dirty="0"/>
          </a:p>
        </p:txBody>
      </p:sp>
      <p:sp>
        <p:nvSpPr>
          <p:cNvPr id="92" name="אליפסה 91"/>
          <p:cNvSpPr/>
          <p:nvPr/>
        </p:nvSpPr>
        <p:spPr>
          <a:xfrm>
            <a:off x="-102893" y="0"/>
            <a:ext cx="1303236" cy="115656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bg1"/>
                </a:solidFill>
              </a:rPr>
              <a:t>צפון</a:t>
            </a:r>
            <a:endParaRPr lang="he-I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55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409433" y="259307"/>
            <a:ext cx="11423176" cy="5882186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>
          <a:xfrm>
            <a:off x="409433" y="6264322"/>
            <a:ext cx="11423175" cy="457153"/>
          </a:xfrm>
          <a:ln w="38100">
            <a:solidFill>
              <a:schemeClr val="accent6"/>
            </a:solidFill>
          </a:ln>
        </p:spPr>
        <p:txBody>
          <a:bodyPr/>
          <a:lstStyle/>
          <a:p>
            <a:pPr algn="r"/>
            <a:r>
              <a:rPr lang="he-IL" sz="2400" b="1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חשיבה אסטרטגית      									</a:t>
            </a:r>
            <a:fld id="{C07311A3-B94A-4C44-A08C-9720642C4E44}" type="slidenum">
              <a:rPr lang="he-IL" sz="2400" b="1" smtClean="0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7</a:t>
            </a:fld>
            <a:endParaRPr lang="he-IL" b="1">
              <a:solidFill>
                <a:schemeClr val="tx1"/>
              </a:solidFill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 txBox="1">
            <a:spLocks/>
          </p:cNvSpPr>
          <p:nvPr/>
        </p:nvSpPr>
        <p:spPr>
          <a:xfrm>
            <a:off x="648929" y="1586097"/>
            <a:ext cx="10729891" cy="4488383"/>
          </a:xfrm>
          <a:prstGeom prst="rect">
            <a:avLst/>
          </a:prstGeom>
        </p:spPr>
        <p:txBody>
          <a:bodyPr vert="horz" lIns="91440" tIns="45720" rIns="91440" bIns="45720" rtlCol="1" anchor="t">
            <a:normAutofit fontScale="925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just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14/5 כניסת מרחב ירושלים במקביל לעזה</a:t>
            </a:r>
          </a:p>
          <a:p>
            <a:pPr marL="514350" indent="-514350" algn="just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א-סימטריה בראי האזרח </a:t>
            </a:r>
          </a:p>
          <a:p>
            <a:pPr marL="514350" indent="-514350" algn="just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התלכדות של משפיעים (יום הנכבה, יום ירושלים, העברת השגרירות)</a:t>
            </a:r>
          </a:p>
          <a:p>
            <a:pPr marL="514350" indent="-514350" algn="just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הכלה בדרום לצד ניצחון בירושלים – תמונות סיום </a:t>
            </a:r>
          </a:p>
          <a:p>
            <a:pPr marL="514350" indent="-514350" algn="just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אסטרטגיית בידול – בין עזה </a:t>
            </a:r>
            <a:r>
              <a:rPr lang="he-IL" sz="2800" b="1" dirty="0" err="1" smtClean="0">
                <a:latin typeface="Guttman-Aram" panose="02010401010101010101" pitchFamily="2" charset="-79"/>
                <a:cs typeface="Guttman-Aram" panose="02010401010101010101" pitchFamily="2" charset="-79"/>
              </a:rPr>
              <a:t>לאיו"ש</a:t>
            </a:r>
            <a:endParaRPr lang="he-IL" sz="2800" b="1" dirty="0" smtClean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 algn="just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דומיננטיות השחקנים השתנתה (העברת מרכז כובד לצד האזרחי)</a:t>
            </a:r>
          </a:p>
          <a:p>
            <a:pPr marL="514350" indent="-514350" algn="just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המשך מרקם החיים (מקומות קודשים, יום רגיל/שבתון)</a:t>
            </a:r>
          </a:p>
          <a:p>
            <a:pPr marL="514350" indent="-514350" algn="just">
              <a:lnSpc>
                <a:spcPct val="150000"/>
              </a:lnSpc>
              <a:buFont typeface="+mj-cs"/>
              <a:buAutoNum type="hebrew2Minus"/>
            </a:pPr>
            <a:r>
              <a:rPr lang="he-IL" sz="2800" b="1" dirty="0" err="1" smtClean="0">
                <a:latin typeface="Guttman-Aram" panose="02010401010101010101" pitchFamily="2" charset="-79"/>
                <a:cs typeface="Guttman-Aram" panose="02010401010101010101" pitchFamily="2" charset="-79"/>
              </a:rPr>
              <a:t>אתגור</a:t>
            </a:r>
            <a:r>
              <a:rPr lang="he-IL" sz="28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 החוסן האזרחי - מגיע לכדי נק' שיא</a:t>
            </a:r>
          </a:p>
          <a:p>
            <a:pPr marL="514350" indent="-514350" algn="just">
              <a:lnSpc>
                <a:spcPct val="150000"/>
              </a:lnSpc>
              <a:buFont typeface="+mj-cs"/>
              <a:buAutoNum type="hebrew2Minus"/>
            </a:pPr>
            <a:endParaRPr lang="he-IL" sz="2800" b="1" dirty="0" smtClean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 algn="just">
              <a:lnSpc>
                <a:spcPct val="150000"/>
              </a:lnSpc>
              <a:buFont typeface="+mj-cs"/>
              <a:buAutoNum type="hebrew2Minus"/>
            </a:pPr>
            <a:endParaRPr lang="he-IL" sz="2800" b="1" dirty="0" smtClean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 algn="just">
              <a:lnSpc>
                <a:spcPct val="150000"/>
              </a:lnSpc>
              <a:buFont typeface="+mj-cs"/>
              <a:buAutoNum type="hebrew2Minus"/>
            </a:pPr>
            <a:endParaRPr lang="he-IL" sz="2800" b="1" dirty="0" smtClean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 algn="just">
              <a:lnSpc>
                <a:spcPct val="150000"/>
              </a:lnSpc>
              <a:buFont typeface="+mj-cs"/>
              <a:buAutoNum type="hebrew2Minus"/>
            </a:pP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algn="just">
              <a:lnSpc>
                <a:spcPct val="150000"/>
              </a:lnSpc>
            </a:pP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  <a:p>
            <a:pPr marL="514350" indent="-514350" algn="just">
              <a:lnSpc>
                <a:spcPct val="150000"/>
              </a:lnSpc>
              <a:buFont typeface="+mj-cs"/>
              <a:buAutoNum type="hebrew2Minus"/>
            </a:pPr>
            <a:endParaRPr lang="he-IL" sz="28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 txBox="1">
            <a:spLocks/>
          </p:cNvSpPr>
          <p:nvPr/>
        </p:nvSpPr>
        <p:spPr>
          <a:xfrm>
            <a:off x="863220" y="451287"/>
            <a:ext cx="10515600" cy="10677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5400" b="1" dirty="0">
                <a:latin typeface="Guttman-Aram" panose="02010401010101010101" pitchFamily="2" charset="-79"/>
                <a:cs typeface="Guttman-Aram" panose="02010401010101010101" pitchFamily="2" charset="-79"/>
              </a:rPr>
              <a:t>שלב </a:t>
            </a:r>
            <a:r>
              <a:rPr lang="he-IL" sz="54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שני- אסטרטגיה כהבנה</a:t>
            </a:r>
            <a:endParaRPr lang="he-IL" sz="54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0150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409433" y="259307"/>
            <a:ext cx="11423176" cy="5882186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>
          <a:xfrm>
            <a:off x="409433" y="6264322"/>
            <a:ext cx="11423175" cy="457153"/>
          </a:xfrm>
          <a:ln w="38100">
            <a:solidFill>
              <a:schemeClr val="accent6"/>
            </a:solidFill>
          </a:ln>
        </p:spPr>
        <p:txBody>
          <a:bodyPr/>
          <a:lstStyle/>
          <a:p>
            <a:pPr algn="r"/>
            <a:r>
              <a:rPr lang="he-IL" sz="2400" b="1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חשיבה אסטרטגית      									</a:t>
            </a:r>
            <a:fld id="{C07311A3-B94A-4C44-A08C-9720642C4E44}" type="slidenum">
              <a:rPr lang="he-IL" sz="2400" b="1" smtClean="0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8</a:t>
            </a:fld>
            <a:endParaRPr lang="he-IL" b="1">
              <a:solidFill>
                <a:schemeClr val="tx1"/>
              </a:solidFill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  <p:sp>
        <p:nvSpPr>
          <p:cNvPr id="3" name="אליפסה 2"/>
          <p:cNvSpPr/>
          <p:nvPr/>
        </p:nvSpPr>
        <p:spPr>
          <a:xfrm>
            <a:off x="3532564" y="1820068"/>
            <a:ext cx="5176911" cy="942975"/>
          </a:xfrm>
          <a:prstGeom prst="ellipse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ysClr val="windowText" lastClr="000000"/>
                </a:solidFill>
              </a:rPr>
              <a:t>קבינט</a:t>
            </a:r>
          </a:p>
        </p:txBody>
      </p:sp>
      <p:sp>
        <p:nvSpPr>
          <p:cNvPr id="13" name="אליפסה 12"/>
          <p:cNvSpPr/>
          <p:nvPr/>
        </p:nvSpPr>
        <p:spPr>
          <a:xfrm>
            <a:off x="3559625" y="3069487"/>
            <a:ext cx="2227716" cy="2019659"/>
          </a:xfrm>
          <a:prstGeom prst="ellipse">
            <a:avLst/>
          </a:prstGeom>
          <a:solidFill>
            <a:srgbClr val="FF000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ysClr val="windowText" lastClr="000000"/>
                </a:solidFill>
              </a:rPr>
              <a:t>מפקד מחוז י-ם</a:t>
            </a:r>
          </a:p>
          <a:p>
            <a:pPr algn="ctr"/>
            <a:r>
              <a:rPr lang="he-IL" b="1" dirty="0" smtClean="0">
                <a:solidFill>
                  <a:sysClr val="windowText" lastClr="000000"/>
                </a:solidFill>
              </a:rPr>
              <a:t>ראשי ערים ומועצות</a:t>
            </a:r>
          </a:p>
        </p:txBody>
      </p:sp>
      <p:sp>
        <p:nvSpPr>
          <p:cNvPr id="14" name="אליפסה 13"/>
          <p:cNvSpPr/>
          <p:nvPr/>
        </p:nvSpPr>
        <p:spPr>
          <a:xfrm>
            <a:off x="3343010" y="4706627"/>
            <a:ext cx="1604656" cy="1261608"/>
          </a:xfrm>
          <a:prstGeom prst="ellipse">
            <a:avLst/>
          </a:prstGeom>
          <a:solidFill>
            <a:schemeClr val="accent4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err="1" smtClean="0">
                <a:solidFill>
                  <a:sysClr val="windowText" lastClr="000000"/>
                </a:solidFill>
              </a:rPr>
              <a:t>מאו"ג</a:t>
            </a:r>
            <a:r>
              <a:rPr lang="he-IL" b="1" dirty="0" smtClean="0">
                <a:solidFill>
                  <a:sysClr val="windowText" lastClr="000000"/>
                </a:solidFill>
              </a:rPr>
              <a:t> ומקביליו</a:t>
            </a:r>
          </a:p>
          <a:p>
            <a:pPr algn="ctr"/>
            <a:endParaRPr lang="he-IL" b="1" dirty="0">
              <a:solidFill>
                <a:sysClr val="windowText" lastClr="000000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3559625" y="2447378"/>
            <a:ext cx="5176911" cy="942975"/>
          </a:xfrm>
          <a:prstGeom prst="ellipse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ysClr val="windowText" lastClr="000000"/>
                </a:solidFill>
              </a:rPr>
              <a:t>רמטכ"ל ומפכ"ל</a:t>
            </a:r>
          </a:p>
        </p:txBody>
      </p:sp>
      <p:sp>
        <p:nvSpPr>
          <p:cNvPr id="16" name="אליפסה 15"/>
          <p:cNvSpPr/>
          <p:nvPr/>
        </p:nvSpPr>
        <p:spPr>
          <a:xfrm>
            <a:off x="6643821" y="3069486"/>
            <a:ext cx="2227716" cy="2019659"/>
          </a:xfrm>
          <a:prstGeom prst="ellipse">
            <a:avLst/>
          </a:prstGeom>
          <a:solidFill>
            <a:srgbClr val="FF000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ysClr val="windowText" lastClr="000000"/>
                </a:solidFill>
              </a:rPr>
              <a:t>אלוף </a:t>
            </a:r>
            <a:r>
              <a:rPr lang="he-IL" b="1" dirty="0" err="1" smtClean="0">
                <a:solidFill>
                  <a:sysClr val="windowText" lastClr="000000"/>
                </a:solidFill>
              </a:rPr>
              <a:t>פד"מ</a:t>
            </a:r>
            <a:endParaRPr lang="he-IL" b="1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he-IL" b="1" dirty="0" smtClean="0">
                <a:solidFill>
                  <a:sysClr val="windowText" lastClr="000000"/>
                </a:solidFill>
              </a:rPr>
              <a:t>ראשי ערים ומועצות</a:t>
            </a:r>
          </a:p>
        </p:txBody>
      </p:sp>
      <p:sp>
        <p:nvSpPr>
          <p:cNvPr id="17" name="אליפסה 16"/>
          <p:cNvSpPr/>
          <p:nvPr/>
        </p:nvSpPr>
        <p:spPr>
          <a:xfrm>
            <a:off x="7511976" y="4870096"/>
            <a:ext cx="1391812" cy="1098139"/>
          </a:xfrm>
          <a:prstGeom prst="ellipse">
            <a:avLst/>
          </a:prstGeom>
          <a:solidFill>
            <a:schemeClr val="accent4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err="1" smtClean="0">
                <a:solidFill>
                  <a:sysClr val="windowText" lastClr="000000"/>
                </a:solidFill>
              </a:rPr>
              <a:t>מאו"ג</a:t>
            </a:r>
            <a:r>
              <a:rPr lang="he-IL" b="1" dirty="0" smtClean="0">
                <a:solidFill>
                  <a:sysClr val="windowText" lastClr="000000"/>
                </a:solidFill>
              </a:rPr>
              <a:t> ומקביליו</a:t>
            </a:r>
          </a:p>
          <a:p>
            <a:pPr algn="ctr"/>
            <a:endParaRPr lang="he-IL" b="1" dirty="0">
              <a:solidFill>
                <a:sysClr val="windowText" lastClr="000000"/>
              </a:solidFill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10326973" y="4947248"/>
            <a:ext cx="1340888" cy="1000816"/>
          </a:xfrm>
          <a:prstGeom prst="ellipse">
            <a:avLst/>
          </a:prstGeom>
          <a:solidFill>
            <a:schemeClr val="bg1">
              <a:lumMod val="6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ysClr val="windowText" lastClr="000000"/>
                </a:solidFill>
              </a:rPr>
              <a:t>שב"כ</a:t>
            </a:r>
          </a:p>
          <a:p>
            <a:pPr algn="ctr"/>
            <a:endParaRPr lang="he-IL" b="1" dirty="0">
              <a:solidFill>
                <a:sysClr val="windowText" lastClr="000000"/>
              </a:solidFill>
            </a:endParaRPr>
          </a:p>
        </p:txBody>
      </p:sp>
      <p:sp>
        <p:nvSpPr>
          <p:cNvPr id="19" name="אליפסה 18"/>
          <p:cNvSpPr/>
          <p:nvPr/>
        </p:nvSpPr>
        <p:spPr>
          <a:xfrm>
            <a:off x="10326973" y="3838977"/>
            <a:ext cx="1340888" cy="1000816"/>
          </a:xfrm>
          <a:prstGeom prst="ellipse">
            <a:avLst/>
          </a:prstGeom>
          <a:solidFill>
            <a:schemeClr val="bg1">
              <a:lumMod val="6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ysClr val="windowText" lastClr="000000"/>
                </a:solidFill>
              </a:rPr>
              <a:t>פיקוד העורף</a:t>
            </a:r>
          </a:p>
          <a:p>
            <a:pPr algn="ctr"/>
            <a:endParaRPr lang="he-IL" b="1" dirty="0">
              <a:solidFill>
                <a:sysClr val="windowText" lastClr="000000"/>
              </a:solidFill>
            </a:endParaRPr>
          </a:p>
        </p:txBody>
      </p:sp>
      <p:sp>
        <p:nvSpPr>
          <p:cNvPr id="20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 txBox="1">
            <a:spLocks/>
          </p:cNvSpPr>
          <p:nvPr/>
        </p:nvSpPr>
        <p:spPr>
          <a:xfrm>
            <a:off x="863220" y="451287"/>
            <a:ext cx="10515600" cy="10677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5400" b="1">
                <a:latin typeface="Guttman-Aram" panose="02010401010101010101" pitchFamily="2" charset="-79"/>
                <a:cs typeface="Guttman-Aram" panose="02010401010101010101" pitchFamily="2" charset="-79"/>
              </a:rPr>
              <a:t>שלב שלישי – רעיון האמצע</a:t>
            </a:r>
          </a:p>
        </p:txBody>
      </p:sp>
    </p:spTree>
    <p:extLst>
      <p:ext uri="{BB962C8B-B14F-4D97-AF65-F5344CB8AC3E}">
        <p14:creationId xmlns:p14="http://schemas.microsoft.com/office/powerpoint/2010/main" val="1751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409433" y="259307"/>
            <a:ext cx="11423176" cy="5882186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>
          <a:xfrm>
            <a:off x="409433" y="6264322"/>
            <a:ext cx="11423175" cy="457153"/>
          </a:xfrm>
          <a:ln w="38100">
            <a:solidFill>
              <a:schemeClr val="accent6"/>
            </a:solidFill>
          </a:ln>
        </p:spPr>
        <p:txBody>
          <a:bodyPr/>
          <a:lstStyle/>
          <a:p>
            <a:pPr algn="r"/>
            <a:r>
              <a:rPr lang="he-IL" sz="2400" b="1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חשיבה אסטרטגית      									</a:t>
            </a:r>
            <a:fld id="{C07311A3-B94A-4C44-A08C-9720642C4E44}" type="slidenum">
              <a:rPr lang="he-IL" sz="2400" b="1" smtClean="0">
                <a:solidFill>
                  <a:schemeClr val="tx1"/>
                </a:solidFill>
                <a:latin typeface="Guttman-Aram" panose="02010401010101010101" pitchFamily="2" charset="-79"/>
                <a:cs typeface="Guttman-Aram" panose="02010401010101010101" pitchFamily="2" charset="-79"/>
              </a:rPr>
              <a:t>9</a:t>
            </a:fld>
            <a:endParaRPr lang="he-IL" b="1">
              <a:solidFill>
                <a:schemeClr val="tx1"/>
              </a:solidFill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  <p:sp>
        <p:nvSpPr>
          <p:cNvPr id="16" name="אליפסה 15"/>
          <p:cNvSpPr/>
          <p:nvPr/>
        </p:nvSpPr>
        <p:spPr>
          <a:xfrm>
            <a:off x="6989602" y="2557196"/>
            <a:ext cx="1392904" cy="1044446"/>
          </a:xfrm>
          <a:prstGeom prst="ellipse">
            <a:avLst/>
          </a:prstGeom>
          <a:solidFill>
            <a:srgbClr val="00B05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ysClr val="windowText" lastClr="000000"/>
                </a:solidFill>
              </a:rPr>
              <a:t>לימודים</a:t>
            </a:r>
          </a:p>
        </p:txBody>
      </p:sp>
      <p:sp>
        <p:nvSpPr>
          <p:cNvPr id="20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 txBox="1">
            <a:spLocks/>
          </p:cNvSpPr>
          <p:nvPr/>
        </p:nvSpPr>
        <p:spPr>
          <a:xfrm>
            <a:off x="842961" y="506694"/>
            <a:ext cx="10515600" cy="10677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5400" b="1" dirty="0">
                <a:latin typeface="Guttman-Aram" panose="02010401010101010101" pitchFamily="2" charset="-79"/>
                <a:cs typeface="Guttman-Aram" panose="02010401010101010101" pitchFamily="2" charset="-79"/>
              </a:rPr>
              <a:t>שלב שלישי – </a:t>
            </a:r>
            <a:r>
              <a:rPr lang="he-IL" sz="5400" b="1" dirty="0" smtClean="0">
                <a:latin typeface="Guttman-Aram" panose="02010401010101010101" pitchFamily="2" charset="-79"/>
                <a:cs typeface="Guttman-Aram" panose="02010401010101010101" pitchFamily="2" charset="-79"/>
              </a:rPr>
              <a:t>מתחים</a:t>
            </a:r>
            <a:endParaRPr lang="he-IL" sz="5400" b="1" dirty="0">
              <a:latin typeface="Guttman-Aram" panose="02010401010101010101" pitchFamily="2" charset="-79"/>
              <a:cs typeface="Guttman-Aram" panose="02010401010101010101" pitchFamily="2" charset="-79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6012704" y="2557196"/>
            <a:ext cx="1304210" cy="973466"/>
          </a:xfrm>
          <a:prstGeom prst="ellipse">
            <a:avLst/>
          </a:prstGeom>
          <a:solidFill>
            <a:srgbClr val="00B05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ysClr val="windowText" lastClr="000000"/>
                </a:solidFill>
              </a:rPr>
              <a:t>הר הבית</a:t>
            </a:r>
          </a:p>
        </p:txBody>
      </p:sp>
      <p:sp>
        <p:nvSpPr>
          <p:cNvPr id="22" name="אליפסה 21"/>
          <p:cNvSpPr/>
          <p:nvPr/>
        </p:nvSpPr>
        <p:spPr>
          <a:xfrm>
            <a:off x="5080836" y="2597685"/>
            <a:ext cx="1304210" cy="973466"/>
          </a:xfrm>
          <a:prstGeom prst="ellipse">
            <a:avLst/>
          </a:prstGeom>
          <a:solidFill>
            <a:srgbClr val="00B05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ysClr val="windowText" lastClr="000000"/>
                </a:solidFill>
              </a:rPr>
              <a:t>עבודה</a:t>
            </a:r>
          </a:p>
        </p:txBody>
      </p:sp>
      <p:sp>
        <p:nvSpPr>
          <p:cNvPr id="23" name="אליפסה 22"/>
          <p:cNvSpPr/>
          <p:nvPr/>
        </p:nvSpPr>
        <p:spPr>
          <a:xfrm>
            <a:off x="3764303" y="2616872"/>
            <a:ext cx="1625306" cy="973466"/>
          </a:xfrm>
          <a:prstGeom prst="ellipse">
            <a:avLst/>
          </a:prstGeom>
          <a:solidFill>
            <a:srgbClr val="00B05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ysClr val="windowText" lastClr="000000"/>
                </a:solidFill>
              </a:rPr>
              <a:t>פועלים פלסטינים</a:t>
            </a:r>
          </a:p>
        </p:txBody>
      </p:sp>
      <p:sp>
        <p:nvSpPr>
          <p:cNvPr id="25" name="אליפסה 24"/>
          <p:cNvSpPr/>
          <p:nvPr/>
        </p:nvSpPr>
        <p:spPr>
          <a:xfrm>
            <a:off x="7095168" y="4241086"/>
            <a:ext cx="1497826" cy="1417275"/>
          </a:xfrm>
          <a:prstGeom prst="ellipse">
            <a:avLst/>
          </a:prstGeom>
          <a:solidFill>
            <a:srgbClr val="00B05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ysClr val="windowText" lastClr="000000"/>
                </a:solidFill>
              </a:rPr>
              <a:t>תחושת בטחון של האזרח</a:t>
            </a:r>
          </a:p>
        </p:txBody>
      </p:sp>
      <p:sp>
        <p:nvSpPr>
          <p:cNvPr id="26" name="אליפסה 25"/>
          <p:cNvSpPr/>
          <p:nvPr/>
        </p:nvSpPr>
        <p:spPr>
          <a:xfrm>
            <a:off x="5714996" y="4317255"/>
            <a:ext cx="1601918" cy="1327120"/>
          </a:xfrm>
          <a:prstGeom prst="ellipse">
            <a:avLst/>
          </a:prstGeom>
          <a:solidFill>
            <a:srgbClr val="00B05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ysClr val="windowText" lastClr="000000"/>
                </a:solidFill>
              </a:rPr>
              <a:t>לגיטימציה פנימית</a:t>
            </a:r>
          </a:p>
        </p:txBody>
      </p:sp>
      <p:sp>
        <p:nvSpPr>
          <p:cNvPr id="29" name="אליפסה 28"/>
          <p:cNvSpPr/>
          <p:nvPr/>
        </p:nvSpPr>
        <p:spPr>
          <a:xfrm>
            <a:off x="4401766" y="4324248"/>
            <a:ext cx="1601918" cy="1327120"/>
          </a:xfrm>
          <a:prstGeom prst="ellipse">
            <a:avLst/>
          </a:prstGeom>
          <a:solidFill>
            <a:srgbClr val="00B05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ysClr val="windowText" lastClr="000000"/>
                </a:solidFill>
              </a:rPr>
              <a:t>לגיטימציה חיצונית</a:t>
            </a:r>
          </a:p>
        </p:txBody>
      </p:sp>
      <p:sp>
        <p:nvSpPr>
          <p:cNvPr id="2" name="מלבן מעוגל 1"/>
          <p:cNvSpPr/>
          <p:nvPr/>
        </p:nvSpPr>
        <p:spPr>
          <a:xfrm>
            <a:off x="8563104" y="2051095"/>
            <a:ext cx="935356" cy="7178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ביטחון</a:t>
            </a:r>
            <a:endParaRPr lang="he-IL" dirty="0"/>
          </a:p>
        </p:txBody>
      </p:sp>
      <p:sp>
        <p:nvSpPr>
          <p:cNvPr id="31" name="מלבן מעוגל 30"/>
          <p:cNvSpPr/>
          <p:nvPr/>
        </p:nvSpPr>
        <p:spPr>
          <a:xfrm>
            <a:off x="2549877" y="2044994"/>
            <a:ext cx="1345435" cy="7178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מרקם חיים</a:t>
            </a:r>
            <a:endParaRPr lang="he-IL" dirty="0"/>
          </a:p>
        </p:txBody>
      </p:sp>
      <p:cxnSp>
        <p:nvCxnSpPr>
          <p:cNvPr id="5" name="מחבר חץ ישר 4"/>
          <p:cNvCxnSpPr>
            <a:stCxn id="31" idx="3"/>
            <a:endCxn id="2" idx="1"/>
          </p:cNvCxnSpPr>
          <p:nvPr/>
        </p:nvCxnSpPr>
        <p:spPr>
          <a:xfrm>
            <a:off x="3895312" y="2403900"/>
            <a:ext cx="4667792" cy="610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מלבן מעוגל 31"/>
          <p:cNvSpPr/>
          <p:nvPr/>
        </p:nvSpPr>
        <p:spPr>
          <a:xfrm>
            <a:off x="8547604" y="3817301"/>
            <a:ext cx="1136873" cy="7178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עוצמה מתירנית</a:t>
            </a:r>
            <a:endParaRPr lang="he-IL" dirty="0"/>
          </a:p>
        </p:txBody>
      </p:sp>
      <p:sp>
        <p:nvSpPr>
          <p:cNvPr id="33" name="מלבן מעוגל 32"/>
          <p:cNvSpPr/>
          <p:nvPr/>
        </p:nvSpPr>
        <p:spPr>
          <a:xfrm>
            <a:off x="2534378" y="3811200"/>
            <a:ext cx="1345435" cy="7178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עוצמה שמרנית</a:t>
            </a:r>
            <a:endParaRPr lang="he-IL" dirty="0"/>
          </a:p>
        </p:txBody>
      </p:sp>
      <p:cxnSp>
        <p:nvCxnSpPr>
          <p:cNvPr id="34" name="מחבר חץ ישר 33"/>
          <p:cNvCxnSpPr>
            <a:stCxn id="33" idx="3"/>
            <a:endCxn id="32" idx="1"/>
          </p:cNvCxnSpPr>
          <p:nvPr/>
        </p:nvCxnSpPr>
        <p:spPr>
          <a:xfrm>
            <a:off x="3879813" y="4170106"/>
            <a:ext cx="4667791" cy="610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44956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446441837EA543A75788DB83E257C9" ma:contentTypeVersion="8" ma:contentTypeDescription="Create a new document." ma:contentTypeScope="" ma:versionID="3d48336f4017d8b8bdd81c8f878a82b4">
  <xsd:schema xmlns:xsd="http://www.w3.org/2001/XMLSchema" xmlns:xs="http://www.w3.org/2001/XMLSchema" xmlns:p="http://schemas.microsoft.com/office/2006/metadata/properties" xmlns:ns2="d98c9973-610b-494f-80d4-07cfab7bd9d1" xmlns:ns3="4509648c-74db-4e07-8cc5-5462f742b81f" targetNamespace="http://schemas.microsoft.com/office/2006/metadata/properties" ma:root="true" ma:fieldsID="fde4b04444a0593428c4045de1ef2e23" ns2:_="" ns3:_="">
    <xsd:import namespace="d98c9973-610b-494f-80d4-07cfab7bd9d1"/>
    <xsd:import namespace="4509648c-74db-4e07-8cc5-5462f742b8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_x05d4__x05e1__x05d1__x05e8_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8c9973-610b-494f-80d4-07cfab7bd9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_x05d4__x05e1__x05d1__x05e8_" ma:index="13" nillable="true" ma:displayName="הסבר" ma:format="Dropdown" ma:internalName="_x05d4__x05e1__x05d1__x05e8_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09648c-74db-4e07-8cc5-5462f742b81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5d4__x05e1__x05d1__x05e8_ xmlns="d98c9973-610b-494f-80d4-07cfab7bd9d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62C450-A581-4745-AE92-A37C2DE8E0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8c9973-610b-494f-80d4-07cfab7bd9d1"/>
    <ds:schemaRef ds:uri="4509648c-74db-4e07-8cc5-5462f742b8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5C9196-8C97-41E0-BBBF-6D9436AEE066}">
  <ds:schemaRefs>
    <ds:schemaRef ds:uri="d98c9973-610b-494f-80d4-07cfab7bd9d1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509648c-74db-4e07-8cc5-5462f742b81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514A76A-99A2-4FB9-B080-2D9C206255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512</Words>
  <Application>Microsoft Office PowerPoint</Application>
  <PresentationFormat>מסך רחב</PresentationFormat>
  <Paragraphs>151</Paragraphs>
  <Slides>12</Slides>
  <Notes>10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David</vt:lpstr>
      <vt:lpstr>Guttman Mantova-Decor</vt:lpstr>
      <vt:lpstr>Guttman-Aram</vt:lpstr>
      <vt:lpstr>Times New Roman</vt:lpstr>
      <vt:lpstr>ערכת נושא Office</vt:lpstr>
      <vt:lpstr>חשיבה אסטרטגית  תדריך תרגילון מספר 1  12 דצמבר 2019</vt:lpstr>
      <vt:lpstr>מצגת של PowerPoint</vt:lpstr>
      <vt:lpstr>אפריל-מאי 2018</vt:lpstr>
      <vt:lpstr>בין נטע לעזה</vt:lpstr>
      <vt:lpstr>מפה מושגית נתונה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איילת דה לוי</dc:creator>
  <cp:lastModifiedBy>איילת דה לוי</cp:lastModifiedBy>
  <cp:revision>59</cp:revision>
  <cp:lastPrinted>2019-12-12T09:15:08Z</cp:lastPrinted>
  <dcterms:created xsi:type="dcterms:W3CDTF">2012-09-06T21:35:36Z</dcterms:created>
  <dcterms:modified xsi:type="dcterms:W3CDTF">2019-12-12T10:47:58Z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0x010100DB446441837EA543A75788DB83E257C9</vt:lpwstr>
  </property>
</Properties>
</file>