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2" r:id="rId6"/>
    <p:sldId id="331" r:id="rId7"/>
    <p:sldId id="309" r:id="rId8"/>
    <p:sldId id="332" r:id="rId9"/>
    <p:sldId id="324" r:id="rId10"/>
    <p:sldId id="305" r:id="rId11"/>
    <p:sldId id="310" r:id="rId12"/>
    <p:sldId id="311" r:id="rId13"/>
    <p:sldId id="312" r:id="rId14"/>
    <p:sldId id="327" r:id="rId15"/>
    <p:sldId id="326" r:id="rId16"/>
    <p:sldId id="316" r:id="rId17"/>
    <p:sldId id="315" r:id="rId18"/>
    <p:sldId id="313" r:id="rId19"/>
    <p:sldId id="314" r:id="rId20"/>
    <p:sldId id="317" r:id="rId21"/>
    <p:sldId id="330" r:id="rId22"/>
    <p:sldId id="321" r:id="rId23"/>
    <p:sldId id="322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25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>
                <a:latin typeface="Arial (body)"/>
                <a:cs typeface="+mn-cs"/>
              </a:rPr>
              <a:t>ביטחון לאומי:</a:t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יסודות </a:t>
            </a:r>
            <a:r>
              <a:rPr lang="he-IL" b="1" dirty="0" smtClean="0">
                <a:latin typeface="Arial (body)"/>
                <a:cs typeface="+mn-cs"/>
              </a:rPr>
              <a:t>ומושגים</a:t>
            </a:r>
            <a:br>
              <a:rPr lang="he-IL" b="1" dirty="0" smtClean="0">
                <a:latin typeface="Arial (body)"/>
                <a:cs typeface="+mn-cs"/>
              </a:rPr>
            </a:br>
            <a:r>
              <a:rPr lang="he-IL" b="1" dirty="0" smtClean="0">
                <a:latin typeface="Arial (body)"/>
                <a:cs typeface="+mn-cs"/>
              </a:rPr>
              <a:t> בעידן של תמורות ושינויים</a:t>
            </a:r>
            <a:endParaRPr lang="he-IL" b="1" dirty="0">
              <a:latin typeface="Arial (body)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איתי ברון ודורון נבות</a:t>
            </a:r>
          </a:p>
          <a:p>
            <a:r>
              <a:rPr lang="he-IL" sz="3200" dirty="0" smtClean="0"/>
              <a:t>13 באוגוסט 2020</a:t>
            </a:r>
          </a:p>
          <a:p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dirty="0">
                <a:cs typeface="+mn-cs"/>
              </a:rPr>
              <a:t>שיעור שני: </a:t>
            </a:r>
            <a:r>
              <a:rPr lang="he-IL" sz="3600" b="1" dirty="0" smtClean="0">
                <a:cs typeface="+mn-cs"/>
              </a:rPr>
              <a:t/>
            </a:r>
            <a:br>
              <a:rPr lang="he-IL" sz="3600" b="1" dirty="0" smtClean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דיסציפלינות רלבנטיות וגישות מרכזיות להבנת המערכת </a:t>
            </a:r>
            <a:r>
              <a:rPr lang="he-IL" sz="3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הבינ"ל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המערכת </a:t>
            </a:r>
            <a:r>
              <a:rPr lang="he-IL" sz="2400" dirty="0">
                <a:solidFill>
                  <a:prstClr val="black"/>
                </a:solidFill>
              </a:rPr>
              <a:t>הבינ"ל </a:t>
            </a:r>
            <a:r>
              <a:rPr lang="he-IL" sz="2400" dirty="0" smtClean="0">
                <a:solidFill>
                  <a:prstClr val="black"/>
                </a:solidFill>
              </a:rPr>
              <a:t>כמושג מפתח בתחום </a:t>
            </a:r>
            <a:r>
              <a:rPr lang="he-IL" sz="2400" dirty="0" err="1" smtClean="0">
                <a:solidFill>
                  <a:prstClr val="black"/>
                </a:solidFill>
              </a:rPr>
              <a:t>הבטל"מ</a:t>
            </a:r>
            <a:r>
              <a:rPr lang="he-IL" sz="2400" dirty="0" smtClean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המערכת הבינ"ל מאז </a:t>
            </a:r>
            <a:r>
              <a:rPr lang="he-IL" sz="2400" dirty="0">
                <a:solidFill>
                  <a:prstClr val="black"/>
                </a:solidFill>
              </a:rPr>
              <a:t>התמוטטות הגוש </a:t>
            </a:r>
            <a:r>
              <a:rPr lang="he-IL" sz="2400" dirty="0" smtClean="0">
                <a:solidFill>
                  <a:prstClr val="black"/>
                </a:solidFill>
              </a:rPr>
              <a:t>הסובייטי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r>
              <a:rPr lang="he-IL" sz="2400" dirty="0"/>
              <a:t>הפרופסיות הרלבנטיות: היסטוריה, גיאוגרפיה, </a:t>
            </a:r>
            <a:r>
              <a:rPr lang="he-IL" sz="2400" dirty="0" smtClean="0"/>
              <a:t>מדע-המדינה, כלכלה ועוד </a:t>
            </a:r>
          </a:p>
          <a:p>
            <a:pPr algn="r" rtl="1"/>
            <a:r>
              <a:rPr lang="he-IL" sz="2400" dirty="0" smtClean="0"/>
              <a:t>גישות </a:t>
            </a:r>
            <a:r>
              <a:rPr lang="he-IL" sz="2400" dirty="0"/>
              <a:t>מרכזיות </a:t>
            </a:r>
            <a:r>
              <a:rPr lang="he-IL" sz="2400" dirty="0" smtClean="0"/>
              <a:t>ביחב"ל: ריאליזם, ליברליזם וקונסטרוקטיביזם </a:t>
            </a:r>
            <a:endParaRPr lang="he-IL" sz="2400" dirty="0"/>
          </a:p>
          <a:p>
            <a:pPr algn="r" rtl="1"/>
            <a:r>
              <a:rPr lang="he-IL" sz="2400" dirty="0"/>
              <a:t>מושגים מרכזיים בעיסוק האקדמי: מאזן כוחות, דילמת הביטחון, המבנה האנרכי של </a:t>
            </a:r>
            <a:r>
              <a:rPr lang="he-IL" sz="2400" dirty="0" smtClean="0"/>
              <a:t>המערכת</a:t>
            </a:r>
          </a:p>
          <a:p>
            <a:pPr algn="r" rtl="1"/>
            <a:r>
              <a:rPr lang="he-IL" sz="2400" dirty="0" smtClean="0"/>
              <a:t>המשגת </a:t>
            </a:r>
            <a:r>
              <a:rPr lang="he-IL" sz="2400" dirty="0" err="1" smtClean="0"/>
              <a:t>בטל"מ</a:t>
            </a:r>
            <a:r>
              <a:rPr lang="he-IL" sz="2400" dirty="0" smtClean="0"/>
              <a:t>: געגועיי למלחמה הקרה?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36618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349" y="365125"/>
            <a:ext cx="11482981" cy="1325563"/>
          </a:xfrm>
        </p:spPr>
        <p:txBody>
          <a:bodyPr>
            <a:normAutofit/>
          </a:bodyPr>
          <a:lstStyle/>
          <a:p>
            <a:pPr algn="ctr" rtl="1"/>
            <a:r>
              <a:rPr lang="he-IL" sz="3600" dirty="0">
                <a:cs typeface="+mn-cs"/>
              </a:rPr>
              <a:t>שיעור שלישי</a:t>
            </a:r>
            <a:r>
              <a:rPr lang="he-IL" sz="3600" dirty="0" smtClean="0">
                <a:cs typeface="+mn-cs"/>
              </a:rPr>
              <a:t>:</a:t>
            </a:r>
            <a:r>
              <a:rPr lang="he-IL" sz="3600" b="1" dirty="0" smtClean="0">
                <a:cs typeface="+mn-cs"/>
              </a:rPr>
              <a:t/>
            </a:r>
            <a:br>
              <a:rPr lang="he-IL" sz="3600" b="1" dirty="0" smtClean="0">
                <a:cs typeface="+mn-cs"/>
              </a:rPr>
            </a:br>
            <a:r>
              <a:rPr lang="he-IL" sz="3600" b="1" dirty="0" smtClean="0">
                <a:cs typeface="+mn-cs"/>
              </a:rPr>
              <a:t>גאו-פוליטיקה, גאו-אסטרטגיה </a:t>
            </a:r>
            <a:r>
              <a:rPr lang="he-IL" sz="3600" b="1" dirty="0">
                <a:cs typeface="+mn-cs"/>
              </a:rPr>
              <a:t>והמזרח-התיכון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he-IL" dirty="0" smtClean="0"/>
              <a:t>גאו-פוליטיקה וגאו-אסטרטגיה כמושג וכתופעה: מבוא כללי 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גישות </a:t>
            </a:r>
            <a:r>
              <a:rPr lang="he-IL" dirty="0" err="1" smtClean="0">
                <a:solidFill>
                  <a:prstClr val="black"/>
                </a:solidFill>
              </a:rPr>
              <a:t>לגאו</a:t>
            </a:r>
            <a:r>
              <a:rPr lang="he-IL" dirty="0" smtClean="0">
                <a:solidFill>
                  <a:prstClr val="black"/>
                </a:solidFill>
              </a:rPr>
              <a:t>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</a:t>
            </a:r>
            <a:r>
              <a:rPr lang="he-IL" dirty="0" smtClean="0">
                <a:solidFill>
                  <a:prstClr val="black"/>
                </a:solidFill>
              </a:rPr>
              <a:t>הגישה </a:t>
            </a:r>
            <a:r>
              <a:rPr lang="he-IL" dirty="0" err="1">
                <a:solidFill>
                  <a:prstClr val="black"/>
                </a:solidFill>
              </a:rPr>
              <a:t>התרבותנית</a:t>
            </a:r>
            <a:r>
              <a:rPr lang="he-IL" dirty="0">
                <a:solidFill>
                  <a:prstClr val="black"/>
                </a:solidFill>
              </a:rPr>
              <a:t> ו</a:t>
            </a:r>
            <a:r>
              <a:rPr lang="he-IL" dirty="0" smtClean="0">
                <a:solidFill>
                  <a:prstClr val="black"/>
                </a:solidFill>
              </a:rPr>
              <a:t>גישות </a:t>
            </a:r>
            <a:r>
              <a:rPr lang="he-IL" dirty="0">
                <a:solidFill>
                  <a:prstClr val="black"/>
                </a:solidFill>
              </a:rPr>
              <a:t>פוליטיות </a:t>
            </a:r>
            <a:endParaRPr lang="he-IL" dirty="0" smtClean="0">
              <a:solidFill>
                <a:prstClr val="black"/>
              </a:solidFill>
            </a:endParaRPr>
          </a:p>
          <a:p>
            <a:pPr marL="0" lvl="0" indent="0" algn="r" rtl="1">
              <a:buNone/>
            </a:pPr>
            <a:r>
              <a:rPr lang="he-IL" dirty="0" smtClean="0">
                <a:solidFill>
                  <a:prstClr val="black"/>
                </a:solidFill>
              </a:rPr>
              <a:t>	מהותנות לעומת היסטוריות בחקר גאו-אסטרטגיה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 smtClean="0"/>
              <a:t>המערכת האזורית כמושג מתווך בין הרמה הגלובאלית והלאומית</a:t>
            </a:r>
          </a:p>
          <a:p>
            <a:pPr algn="r" rtl="1"/>
            <a:r>
              <a:rPr lang="he-IL" dirty="0" smtClean="0"/>
              <a:t>ניתוח </a:t>
            </a:r>
            <a:r>
              <a:rPr lang="he-IL" dirty="0"/>
              <a:t>המערכת האזורית מאז </a:t>
            </a:r>
            <a:r>
              <a:rPr lang="he-IL" dirty="0" smtClean="0"/>
              <a:t>"האביב הערבי" </a:t>
            </a:r>
            <a:r>
              <a:rPr lang="he-IL" dirty="0"/>
              <a:t>ועד </a:t>
            </a:r>
            <a:r>
              <a:rPr lang="he-IL" dirty="0" smtClean="0"/>
              <a:t>היום</a:t>
            </a:r>
          </a:p>
          <a:p>
            <a:pPr algn="r" rtl="1"/>
            <a:r>
              <a:rPr lang="he-IL" dirty="0" smtClean="0"/>
              <a:t>אמ"ן מגלה את הציבור עם "האביב הערבי" (עוד </a:t>
            </a:r>
            <a:r>
              <a:rPr lang="he-IL" dirty="0" smtClean="0">
                <a:solidFill>
                  <a:prstClr val="black"/>
                </a:solidFill>
              </a:rPr>
              <a:t>על </a:t>
            </a:r>
            <a:r>
              <a:rPr lang="he-IL" dirty="0">
                <a:solidFill>
                  <a:prstClr val="black"/>
                </a:solidFill>
              </a:rPr>
              <a:t>היסטוריה </a:t>
            </a:r>
            <a:r>
              <a:rPr lang="he-IL" dirty="0" smtClean="0">
                <a:solidFill>
                  <a:prstClr val="black"/>
                </a:solidFill>
              </a:rPr>
              <a:t>והמשגה)</a:t>
            </a: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מחנה, ציר ומדינת-הלאום</a:t>
            </a: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האם ישראל היא חלק מהמזרח-התיכון?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0758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dirty="0" smtClean="0">
                <a:cs typeface="+mn-cs"/>
              </a:rPr>
              <a:t>שיעור רביעי:</a:t>
            </a:r>
            <a:r>
              <a:rPr lang="he-IL" sz="3200" b="1" dirty="0" smtClean="0">
                <a:cs typeface="+mn-cs"/>
              </a:rPr>
              <a:t/>
            </a:r>
            <a:br>
              <a:rPr lang="he-IL" sz="3200" b="1" dirty="0" smtClean="0">
                <a:cs typeface="+mn-cs"/>
              </a:rPr>
            </a:br>
            <a:r>
              <a:rPr lang="he-IL" sz="32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צורות חשיבה ותהליכי </a:t>
            </a:r>
            <a:r>
              <a:rPr lang="he-IL" sz="32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קבלת </a:t>
            </a:r>
            <a:r>
              <a:rPr lang="he-IL" sz="32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החלטות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המאפיינים של "חדרי הביטחון הלאומי</a:t>
            </a:r>
            <a:r>
              <a:rPr lang="he-IL" dirty="0" smtClean="0">
                <a:solidFill>
                  <a:prstClr val="black"/>
                </a:solidFill>
              </a:rPr>
              <a:t>"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שלוש אפיסטמולוגיות: (1) יש אמת ואני אגיד לכם אותה; (2) יש אמת, אבל...; (3) אבנה לכם אמת</a:t>
            </a:r>
            <a:endParaRPr lang="he-IL" dirty="0">
              <a:solidFill>
                <a:prstClr val="black"/>
              </a:solidFill>
            </a:endParaRP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מאפייני </a:t>
            </a:r>
            <a:r>
              <a:rPr lang="he-IL" dirty="0">
                <a:solidFill>
                  <a:prstClr val="black"/>
                </a:solidFill>
              </a:rPr>
              <a:t>הבעיות בתחום הביטחון </a:t>
            </a:r>
            <a:r>
              <a:rPr lang="he-IL" dirty="0"/>
              <a:t>הלאומי </a:t>
            </a:r>
            <a:r>
              <a:rPr lang="he-IL" dirty="0" smtClean="0"/>
              <a:t>(קובייה הונגרית </a:t>
            </a:r>
            <a:r>
              <a:rPr lang="en-GB" dirty="0" smtClean="0"/>
              <a:t>vs.</a:t>
            </a:r>
            <a:r>
              <a:rPr lang="he-IL" dirty="0" smtClean="0"/>
              <a:t> בעיה פתוחה)</a:t>
            </a:r>
            <a:endParaRPr lang="he-IL" dirty="0"/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מודל ה-</a:t>
            </a:r>
            <a:r>
              <a:rPr lang="en-US" dirty="0">
                <a:solidFill>
                  <a:prstClr val="black"/>
                </a:solidFill>
              </a:rPr>
              <a:t>OODA LOOP</a:t>
            </a:r>
            <a:r>
              <a:rPr lang="he-IL" dirty="0">
                <a:solidFill>
                  <a:prstClr val="black"/>
                </a:solidFill>
              </a:rPr>
              <a:t> ומודלים נוספים</a:t>
            </a:r>
          </a:p>
          <a:p>
            <a:pPr algn="r" rtl="1"/>
            <a:r>
              <a:rPr lang="he-IL" dirty="0" smtClean="0"/>
              <a:t>האדם המתכנן? </a:t>
            </a:r>
          </a:p>
          <a:p>
            <a:pPr marL="0" indent="0" algn="r" rtl="1">
              <a:buNone/>
            </a:pPr>
            <a:r>
              <a:rPr lang="he-IL" dirty="0"/>
              <a:t>	</a:t>
            </a:r>
            <a:r>
              <a:rPr lang="he-IL" dirty="0" smtClean="0"/>
              <a:t>איש המטה לעומת המסייר	</a:t>
            </a:r>
          </a:p>
          <a:p>
            <a:pPr marL="0" indent="0" algn="r" rtl="1">
              <a:buNone/>
            </a:pPr>
            <a:r>
              <a:rPr lang="he-IL" dirty="0"/>
              <a:t>	</a:t>
            </a:r>
            <a:r>
              <a:rPr lang="he-IL" dirty="0" smtClean="0"/>
              <a:t>שחמט לעומת תרחישים </a:t>
            </a:r>
          </a:p>
          <a:p>
            <a:pPr lvl="0" algn="r" rtl="1"/>
            <a:r>
              <a:rPr lang="he-IL" sz="2600" dirty="0">
                <a:solidFill>
                  <a:prstClr val="black"/>
                </a:solidFill>
              </a:rPr>
              <a:t>כשלי </a:t>
            </a:r>
            <a:r>
              <a:rPr lang="he-IL" sz="2600" dirty="0" smtClean="0">
                <a:solidFill>
                  <a:prstClr val="black"/>
                </a:solidFill>
              </a:rPr>
              <a:t>חשיבה ודינמיקה של קבל החלטות </a:t>
            </a:r>
            <a:r>
              <a:rPr lang="he-IL" sz="2600" dirty="0">
                <a:solidFill>
                  <a:prstClr val="black"/>
                </a:solidFill>
              </a:rPr>
              <a:t>(+ דוגמאות מאירועים)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– עיוותי תפיסה, כשל דמיון, דבקות </a:t>
            </a:r>
            <a:r>
              <a:rPr lang="he-IL" sz="2200" dirty="0" smtClean="0">
                <a:solidFill>
                  <a:prstClr val="black"/>
                </a:solidFill>
              </a:rPr>
              <a:t>בקונספציה וחשיבה קבוצתית</a:t>
            </a:r>
            <a:endParaRPr lang="he-IL" sz="2200" dirty="0">
              <a:solidFill>
                <a:prstClr val="black"/>
              </a:solidFill>
            </a:endParaRP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מועצמות – השלכות מהפיכת המידע ושינויים </a:t>
            </a:r>
            <a:r>
              <a:rPr lang="he-IL" sz="2200" dirty="0" smtClean="0">
                <a:solidFill>
                  <a:prstClr val="black"/>
                </a:solidFill>
              </a:rPr>
              <a:t>נוספים</a:t>
            </a:r>
          </a:p>
          <a:p>
            <a:pPr lvl="1" algn="r" rtl="1"/>
            <a:r>
              <a:rPr lang="he-IL" sz="2200" dirty="0" smtClean="0">
                <a:solidFill>
                  <a:prstClr val="black"/>
                </a:solidFill>
              </a:rPr>
              <a:t>בעיית הפוסט אמת – רקע ראשוני</a:t>
            </a:r>
            <a:endParaRPr lang="he-IL" dirty="0" smtClean="0"/>
          </a:p>
          <a:p>
            <a:pPr algn="r" rtl="1"/>
            <a:r>
              <a:rPr lang="he-IL" dirty="0" smtClean="0"/>
              <a:t>על הגבולות המוסדיים של העיסוק </a:t>
            </a:r>
            <a:r>
              <a:rPr lang="he-IL" dirty="0" err="1" smtClean="0"/>
              <a:t>בבטל"מ</a:t>
            </a:r>
            <a:r>
              <a:rPr lang="he-IL" dirty="0" smtClean="0"/>
              <a:t>: זווית נוספת לכישלון ההתמודדות עם התערבות רוסיה בבחירות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49946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rtl="1">
              <a:spcBef>
                <a:spcPts val="1000"/>
              </a:spcBef>
            </a:pPr>
            <a:r>
              <a:rPr lang="he-IL" sz="3200" dirty="0" smtClean="0">
                <a:cs typeface="+mn-cs"/>
              </a:rPr>
              <a:t>שיעור חמישי:</a:t>
            </a:r>
            <a:br>
              <a:rPr lang="he-IL" sz="3200" dirty="0" smtClean="0">
                <a:cs typeface="+mn-cs"/>
              </a:rPr>
            </a:br>
            <a:r>
              <a:rPr lang="he-IL" sz="3200" b="1" dirty="0" smtClean="0">
                <a:cs typeface="+mn-cs"/>
              </a:rPr>
              <a:t>אמת, פוסט-אמת ותחושת המציאות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 smtClean="0"/>
              <a:t>אמת, אמתיות ודיוק </a:t>
            </a:r>
          </a:p>
          <a:p>
            <a:pPr algn="r" rtl="1"/>
            <a:r>
              <a:rPr lang="he-IL" dirty="0" smtClean="0"/>
              <a:t>ידע, מידע ו – </a:t>
            </a:r>
            <a:r>
              <a:rPr lang="en-GB" dirty="0" smtClean="0"/>
              <a:t>big data</a:t>
            </a:r>
            <a:r>
              <a:rPr lang="he-IL" dirty="0" smtClean="0"/>
              <a:t> </a:t>
            </a:r>
          </a:p>
          <a:p>
            <a:pPr algn="r" rtl="1"/>
            <a:r>
              <a:rPr lang="he-IL" u="sng" dirty="0" smtClean="0"/>
              <a:t>סוגים של פוסט-אמת</a:t>
            </a:r>
            <a:r>
              <a:rPr lang="he-IL" dirty="0" smtClean="0"/>
              <a:t>: פוליטיזציה מופלגת; אי-אמון במומחים; אמון במקורות כוזבים; ספקנות רדיקלית</a:t>
            </a:r>
          </a:p>
          <a:p>
            <a:pPr algn="r" rtl="1"/>
            <a:r>
              <a:rPr lang="he-IL" dirty="0" smtClean="0"/>
              <a:t>זליגה של פוסט-אמת לחדרי הביטחון הלאומי</a:t>
            </a:r>
          </a:p>
          <a:p>
            <a:pPr algn="r" rtl="1"/>
            <a:r>
              <a:rPr lang="he-IL" u="sng" dirty="0" smtClean="0"/>
              <a:t>דוגמאות</a:t>
            </a:r>
            <a:r>
              <a:rPr lang="he-IL" dirty="0" smtClean="0"/>
              <a:t>: הטרור; שוחד ושחיתות; חרדים בצבא;</a:t>
            </a:r>
            <a:r>
              <a:rPr lang="he-IL" dirty="0">
                <a:solidFill>
                  <a:prstClr val="black"/>
                </a:solidFill>
              </a:rPr>
              <a:t> </a:t>
            </a:r>
            <a:r>
              <a:rPr lang="he-IL" dirty="0" smtClean="0">
                <a:solidFill>
                  <a:prstClr val="black"/>
                </a:solidFill>
              </a:rPr>
              <a:t>חולי קורונה</a:t>
            </a:r>
          </a:p>
          <a:p>
            <a:pPr lvl="0" algn="r" rtl="1"/>
            <a:r>
              <a:rPr lang="he-IL" dirty="0" smtClean="0"/>
              <a:t> </a:t>
            </a:r>
            <a:r>
              <a:rPr lang="he-IL" dirty="0">
                <a:solidFill>
                  <a:prstClr val="black"/>
                </a:solidFill>
              </a:rPr>
              <a:t>חשיבה ביקורתית וניתוח </a:t>
            </a:r>
            <a:r>
              <a:rPr lang="he-IL" dirty="0" smtClean="0">
                <a:solidFill>
                  <a:prstClr val="black"/>
                </a:solidFill>
              </a:rPr>
              <a:t>מערכתי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תחושת המציאות: </a:t>
            </a:r>
            <a:r>
              <a:rPr lang="he-IL" dirty="0">
                <a:solidFill>
                  <a:prstClr val="black"/>
                </a:solidFill>
              </a:rPr>
              <a:t>בין "ידיעה" לבין "הבנה"</a:t>
            </a:r>
          </a:p>
          <a:p>
            <a:pPr lvl="0" algn="r" rtl="1"/>
            <a:endParaRPr lang="he-IL" sz="2600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670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</a:t>
            </a:r>
            <a:r>
              <a:rPr lang="he-IL" sz="3200" dirty="0" smtClean="0">
                <a:cs typeface="+mn-cs"/>
              </a:rPr>
              <a:t>שישי:</a:t>
            </a:r>
            <a:br>
              <a:rPr lang="he-IL" sz="3200" dirty="0" smtClean="0">
                <a:cs typeface="+mn-cs"/>
              </a:rPr>
            </a:br>
            <a:r>
              <a:rPr lang="he-IL" sz="3200" b="1" dirty="0" smtClean="0">
                <a:cs typeface="+mn-cs"/>
              </a:rPr>
              <a:t>כלכלה </a:t>
            </a:r>
            <a:r>
              <a:rPr lang="he-IL" sz="3200" b="1" dirty="0">
                <a:cs typeface="+mn-cs"/>
              </a:rPr>
              <a:t>פוליטית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dirty="0" smtClean="0"/>
              <a:t>האם צריך ללמוד כלכלה פוליטית במסגרת </a:t>
            </a:r>
            <a:r>
              <a:rPr lang="he-IL" dirty="0" err="1" smtClean="0"/>
              <a:t>בטל"מ</a:t>
            </a:r>
            <a:r>
              <a:rPr lang="he-IL" dirty="0" smtClean="0"/>
              <a:t>? כיצד?</a:t>
            </a:r>
            <a:r>
              <a:rPr lang="he-IL" dirty="0" smtClean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צמיחה </a:t>
            </a:r>
            <a:r>
              <a:rPr lang="he-IL" dirty="0">
                <a:solidFill>
                  <a:prstClr val="black"/>
                </a:solidFill>
              </a:rPr>
              <a:t>והקצאת </a:t>
            </a:r>
            <a:r>
              <a:rPr lang="he-IL" dirty="0" smtClean="0">
                <a:solidFill>
                  <a:prstClr val="black"/>
                </a:solidFill>
              </a:rPr>
              <a:t>משאבים: הבסיס לכלכלה </a:t>
            </a:r>
            <a:r>
              <a:rPr lang="he-IL" dirty="0" err="1" smtClean="0">
                <a:solidFill>
                  <a:prstClr val="black"/>
                </a:solidFill>
              </a:rPr>
              <a:t>ולבטל"מ</a:t>
            </a:r>
            <a:endParaRPr lang="he-IL" dirty="0">
              <a:solidFill>
                <a:prstClr val="black"/>
              </a:solidFill>
            </a:endParaRP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מדיניות פיסקלית ומדיניות מוניטארית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קפיטליזם: תחרות, רווח, מסחור ורציונליות </a:t>
            </a: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התועלת הציבורית של אינטרסנטיות ובעיית הידע כהצדקות לקפיטליזם 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כשלי שוק והצדקות אחרות להתערבות ממשלתית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רגולציה</a:t>
            </a:r>
            <a:r>
              <a:rPr lang="he-IL" dirty="0">
                <a:solidFill>
                  <a:prstClr val="black"/>
                </a:solidFill>
              </a:rPr>
              <a:t>, משטרי </a:t>
            </a:r>
            <a:r>
              <a:rPr lang="he-IL" dirty="0" smtClean="0">
                <a:solidFill>
                  <a:prstClr val="black"/>
                </a:solidFill>
              </a:rPr>
              <a:t>רווחה, כלכלה </a:t>
            </a:r>
            <a:r>
              <a:rPr lang="he-IL" dirty="0" err="1">
                <a:solidFill>
                  <a:prstClr val="black"/>
                </a:solidFill>
              </a:rPr>
              <a:t>קינסייאנית</a:t>
            </a:r>
            <a:r>
              <a:rPr lang="he-IL" dirty="0">
                <a:solidFill>
                  <a:prstClr val="black"/>
                </a:solidFill>
              </a:rPr>
              <a:t> </a:t>
            </a:r>
            <a:r>
              <a:rPr lang="he-IL" dirty="0" smtClean="0">
                <a:solidFill>
                  <a:prstClr val="black"/>
                </a:solidFill>
              </a:rPr>
              <a:t>וניאו-ליברליזם</a:t>
            </a: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הכלכלה הפוליטית של מפלגות פופוליסטיות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673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</a:t>
            </a:r>
            <a:r>
              <a:rPr lang="he-IL" sz="3200" dirty="0" smtClean="0">
                <a:cs typeface="+mn-cs"/>
              </a:rPr>
              <a:t>שביעי</a:t>
            </a:r>
            <a:r>
              <a:rPr lang="he-IL" sz="3200" dirty="0">
                <a:cs typeface="+mn-cs"/>
              </a:rPr>
              <a:t>: </a:t>
            </a:r>
            <a:r>
              <a:rPr lang="he-IL" sz="3200" dirty="0" smtClean="0">
                <a:cs typeface="+mn-cs"/>
              </a:rPr>
              <a:t/>
            </a:r>
            <a:br>
              <a:rPr lang="he-IL" sz="3200" dirty="0" smtClean="0">
                <a:cs typeface="+mn-cs"/>
              </a:rPr>
            </a:br>
            <a:r>
              <a:rPr lang="he-IL" sz="3200" b="1" dirty="0" smtClean="0">
                <a:cs typeface="+mn-cs"/>
              </a:rPr>
              <a:t>חברות </a:t>
            </a:r>
            <a:r>
              <a:rPr lang="he-IL" sz="3200" b="1" dirty="0">
                <a:cs typeface="+mn-cs"/>
              </a:rPr>
              <a:t>בנות-זמננו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he-IL" dirty="0" smtClean="0"/>
              <a:t>האם צריך להבין חברות במסגרת </a:t>
            </a:r>
            <a:r>
              <a:rPr lang="he-IL" dirty="0" err="1" smtClean="0"/>
              <a:t>בטל"מ</a:t>
            </a:r>
            <a:r>
              <a:rPr lang="he-IL" dirty="0" smtClean="0"/>
              <a:t>? </a:t>
            </a:r>
          </a:p>
          <a:p>
            <a:pPr algn="r" rtl="1"/>
            <a:r>
              <a:rPr lang="he-IL" dirty="0" smtClean="0"/>
              <a:t>מה </a:t>
            </a:r>
            <a:r>
              <a:rPr lang="he-IL" dirty="0"/>
              <a:t>הופך חברה לכזאת</a:t>
            </a:r>
            <a:r>
              <a:rPr lang="he-IL" dirty="0" smtClean="0"/>
              <a:t>? היכרות ראשונית עם המושג חברה </a:t>
            </a:r>
          </a:p>
          <a:p>
            <a:pPr lvl="0" algn="r" rtl="1"/>
            <a:r>
              <a:rPr lang="he-IL" dirty="0"/>
              <a:t>האם אפשר להבין </a:t>
            </a:r>
            <a:r>
              <a:rPr lang="he-IL" dirty="0" smtClean="0"/>
              <a:t>חברות, ואם-כן, כיצד? </a:t>
            </a:r>
          </a:p>
          <a:p>
            <a:pPr marL="0" lvl="0" indent="0" algn="r" rtl="1">
              <a:buNone/>
            </a:pPr>
            <a:r>
              <a:rPr lang="he-IL" dirty="0"/>
              <a:t>	</a:t>
            </a:r>
            <a:r>
              <a:rPr lang="he-IL" dirty="0" smtClean="0"/>
              <a:t>אינדיבידואליזם מתודולוגי לעומת </a:t>
            </a:r>
            <a:r>
              <a:rPr lang="he-IL" dirty="0"/>
              <a:t>הוליזם </a:t>
            </a:r>
          </a:p>
          <a:p>
            <a:pPr marL="0" lvl="0" indent="0" algn="r" rtl="1">
              <a:buNone/>
            </a:pPr>
            <a:r>
              <a:rPr lang="he-IL" dirty="0" smtClean="0"/>
              <a:t>	גישות </a:t>
            </a:r>
            <a:r>
              <a:rPr lang="he-IL" dirty="0"/>
              <a:t>קונצנזוס לעומת גישות קונפליקט </a:t>
            </a:r>
          </a:p>
          <a:p>
            <a:pPr lvl="0" algn="r" rtl="1"/>
            <a:r>
              <a:rPr lang="he-IL" dirty="0" smtClean="0"/>
              <a:t>תיאוריית </a:t>
            </a:r>
            <a:r>
              <a:rPr lang="he-IL" dirty="0"/>
              <a:t>המודרניזציה </a:t>
            </a:r>
            <a:r>
              <a:rPr lang="he-IL" dirty="0" smtClean="0"/>
              <a:t>ומבקריה</a:t>
            </a:r>
          </a:p>
          <a:p>
            <a:pPr marL="0" lvl="0" indent="0" algn="r" rtl="1">
              <a:buNone/>
            </a:pPr>
            <a:r>
              <a:rPr lang="he-IL" dirty="0"/>
              <a:t>	</a:t>
            </a:r>
            <a:r>
              <a:rPr lang="he-IL" dirty="0" smtClean="0"/>
              <a:t>מדוע </a:t>
            </a:r>
            <a:r>
              <a:rPr lang="he-IL" dirty="0"/>
              <a:t>יש חברות שאינן מתפתחות</a:t>
            </a:r>
            <a:r>
              <a:rPr lang="he-IL" dirty="0" smtClean="0"/>
              <a:t>? </a:t>
            </a:r>
          </a:p>
          <a:p>
            <a:pPr marL="0" lvl="0" indent="0" algn="r" rtl="1">
              <a:buNone/>
            </a:pPr>
            <a:r>
              <a:rPr lang="he-IL" dirty="0"/>
              <a:t>	</a:t>
            </a:r>
            <a:r>
              <a:rPr lang="he-IL" dirty="0" smtClean="0"/>
              <a:t>מה גורם לחוסר יציבות?</a:t>
            </a:r>
          </a:p>
          <a:p>
            <a:pPr marL="0" lvl="0" indent="0" algn="r" rtl="1">
              <a:buNone/>
            </a:pPr>
            <a:r>
              <a:rPr lang="he-IL" dirty="0"/>
              <a:t>	</a:t>
            </a:r>
            <a:r>
              <a:rPr lang="he-IL" dirty="0" smtClean="0"/>
              <a:t>תרבות לעומת מטריאליזם 	</a:t>
            </a:r>
          </a:p>
          <a:p>
            <a:pPr lvl="0" algn="r" rtl="1"/>
            <a:r>
              <a:rPr lang="he-IL" dirty="0" smtClean="0"/>
              <a:t> </a:t>
            </a:r>
            <a:r>
              <a:rPr lang="he-IL" dirty="0"/>
              <a:t>מושגי יסוד: שסעים, </a:t>
            </a:r>
            <a:r>
              <a:rPr lang="he-IL" dirty="0" smtClean="0"/>
              <a:t>סולידריות הון חברתי </a:t>
            </a:r>
            <a:r>
              <a:rPr lang="he-IL" dirty="0"/>
              <a:t>ו</a:t>
            </a:r>
            <a:r>
              <a:rPr lang="he-IL" dirty="0" smtClean="0"/>
              <a:t>שני </a:t>
            </a:r>
            <a:r>
              <a:rPr lang="he-IL" dirty="0"/>
              <a:t>סוגים של </a:t>
            </a:r>
            <a:r>
              <a:rPr lang="he-IL" dirty="0" smtClean="0"/>
              <a:t>אמון</a:t>
            </a:r>
          </a:p>
          <a:p>
            <a:pPr lvl="0" algn="r" rtl="1"/>
            <a:r>
              <a:rPr lang="he-IL" dirty="0" smtClean="0"/>
              <a:t>המושג חוסן לאומי כמשקף מתח פנימי בשדה </a:t>
            </a:r>
            <a:r>
              <a:rPr lang="he-IL" dirty="0" err="1" smtClean="0"/>
              <a:t>הבטל"מ</a:t>
            </a:r>
            <a:endParaRPr lang="he-IL" dirty="0"/>
          </a:p>
          <a:p>
            <a:pPr algn="r" rtl="1"/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19095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63" y="365125"/>
            <a:ext cx="11349549" cy="1325563"/>
          </a:xfrm>
        </p:spPr>
        <p:txBody>
          <a:bodyPr>
            <a:no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</a:t>
            </a:r>
            <a:r>
              <a:rPr lang="he-IL" sz="3200" dirty="0" smtClean="0">
                <a:cs typeface="+mn-cs"/>
              </a:rPr>
              <a:t>שמיני:</a:t>
            </a:r>
            <a:r>
              <a:rPr lang="he-IL" sz="3200" b="1" dirty="0" smtClean="0">
                <a:cs typeface="+mn-cs"/>
              </a:rPr>
              <a:t/>
            </a:r>
            <a:br>
              <a:rPr lang="he-IL" sz="3200" b="1" dirty="0" smtClean="0">
                <a:cs typeface="+mn-cs"/>
              </a:rPr>
            </a:br>
            <a:r>
              <a:rPr lang="he-IL" sz="3200" b="1" dirty="0" smtClean="0">
                <a:cs typeface="+mn-cs"/>
              </a:rPr>
              <a:t> </a:t>
            </a:r>
            <a:r>
              <a:rPr lang="he-IL" sz="3200" b="1" dirty="0">
                <a:cs typeface="+mn-cs"/>
              </a:rPr>
              <a:t>משטר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מהו משטר וכיצד הוא קשור לביטחון לאומי </a:t>
            </a:r>
          </a:p>
          <a:p>
            <a:pPr algn="r" rtl="1"/>
            <a:r>
              <a:rPr lang="he-IL" dirty="0" smtClean="0"/>
              <a:t>הפן המטריאלי לעומת הפן המוסדי בחוקה הלאומית</a:t>
            </a:r>
          </a:p>
          <a:p>
            <a:pPr algn="r" rtl="1"/>
            <a:r>
              <a:rPr lang="he-IL" dirty="0" smtClean="0"/>
              <a:t>שלטון החוק, מרות </a:t>
            </a:r>
            <a:r>
              <a:rPr lang="he-IL" dirty="0"/>
              <a:t>המשפט </a:t>
            </a:r>
            <a:r>
              <a:rPr lang="he-IL" dirty="0" smtClean="0"/>
              <a:t>והביטחון הלאומי </a:t>
            </a:r>
            <a:endParaRPr lang="he-IL" dirty="0"/>
          </a:p>
          <a:p>
            <a:pPr lvl="0" algn="r" rtl="1"/>
            <a:r>
              <a:rPr lang="he-IL" dirty="0" smtClean="0"/>
              <a:t>הרעיון הדמוקרטי, השיטה הדמוקרטית והדמוקרטיה הליברלית</a:t>
            </a:r>
          </a:p>
          <a:p>
            <a:pPr lvl="0" algn="r" rtl="1"/>
            <a:r>
              <a:rPr lang="he-IL" dirty="0" smtClean="0"/>
              <a:t>דמוקרטיה, ליברליזם וביטחון לאומי </a:t>
            </a:r>
            <a:endParaRPr lang="he-IL" dirty="0"/>
          </a:p>
          <a:p>
            <a:pPr algn="r" rtl="1"/>
            <a:r>
              <a:rPr lang="he-IL" dirty="0"/>
              <a:t>עליית הפופוליזם ברחבי העולם </a:t>
            </a:r>
            <a:r>
              <a:rPr lang="he-IL" dirty="0" smtClean="0"/>
              <a:t>כאתגר פנימי וחיצוני לביטחון הלאומי</a:t>
            </a:r>
          </a:p>
          <a:p>
            <a:pPr algn="r" rtl="1"/>
            <a:r>
              <a:rPr lang="he-IL" dirty="0" smtClean="0"/>
              <a:t>חברה ומשטר כסוגיות גבול מוסדית בעיסוק בביטחון לאומי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6070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200" dirty="0">
                <a:cs typeface="+mn-cs"/>
              </a:rPr>
              <a:t>שיעור </a:t>
            </a:r>
            <a:r>
              <a:rPr lang="he-IL" sz="3200" dirty="0" smtClean="0">
                <a:cs typeface="+mn-cs"/>
              </a:rPr>
              <a:t>תשיעי</a:t>
            </a:r>
            <a:r>
              <a:rPr lang="he-IL" sz="3200" dirty="0">
                <a:cs typeface="+mn-cs"/>
              </a:rPr>
              <a:t>: </a:t>
            </a:r>
            <a:r>
              <a:rPr lang="he-IL" sz="3200" b="1" dirty="0" smtClean="0">
                <a:cs typeface="+mn-cs"/>
              </a:rPr>
              <a:t/>
            </a:r>
            <a:br>
              <a:rPr lang="he-IL" sz="3200" b="1" dirty="0" smtClean="0">
                <a:cs typeface="+mn-cs"/>
              </a:rPr>
            </a:br>
            <a:r>
              <a:rPr lang="he-IL" sz="32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מדינאות 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ודיפלומטיה</a:t>
            </a:r>
            <a:r>
              <a:rPr lang="he-IL" sz="3200" b="1" dirty="0" smtClean="0">
                <a:cs typeface="+mn-cs"/>
              </a:rPr>
              <a:t/>
            </a:r>
            <a:br>
              <a:rPr lang="he-IL" sz="3200" b="1" dirty="0" smtClean="0">
                <a:cs typeface="+mn-cs"/>
              </a:rPr>
            </a:br>
            <a:endParaRPr lang="he-IL" sz="3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רקע היסטורי: לפני ואחרי הסכמי </a:t>
            </a:r>
            <a:r>
              <a:rPr lang="he-IL" dirty="0" err="1" smtClean="0"/>
              <a:t>ווסטפליה</a:t>
            </a:r>
            <a:r>
              <a:rPr lang="he-IL" dirty="0" smtClean="0"/>
              <a:t> </a:t>
            </a:r>
            <a:endParaRPr lang="he-IL" dirty="0"/>
          </a:p>
          <a:p>
            <a:pPr algn="r" rtl="1"/>
            <a:r>
              <a:rPr lang="he-IL" dirty="0"/>
              <a:t>לגיטימציה חיצונית </a:t>
            </a:r>
          </a:p>
          <a:p>
            <a:pPr algn="r" rtl="1"/>
            <a:r>
              <a:rPr lang="he-IL" dirty="0"/>
              <a:t> מעמד מדיני</a:t>
            </a:r>
          </a:p>
          <a:p>
            <a:pPr algn="r" rtl="1"/>
            <a:r>
              <a:rPr lang="he-IL" dirty="0"/>
              <a:t>המשפט הבינלאומי </a:t>
            </a:r>
          </a:p>
          <a:p>
            <a:pPr algn="r" rtl="1"/>
            <a:r>
              <a:rPr lang="he-IL" dirty="0"/>
              <a:t>הסכמים בינלאומיים </a:t>
            </a:r>
            <a:endParaRPr lang="he-IL" dirty="0" smtClean="0"/>
          </a:p>
          <a:p>
            <a:pPr algn="r" rtl="1"/>
            <a:r>
              <a:rPr lang="he-IL" dirty="0" smtClean="0"/>
              <a:t>אמנות, בריתות ומועדונים </a:t>
            </a:r>
          </a:p>
          <a:p>
            <a:pPr algn="r" rtl="1"/>
            <a:r>
              <a:rPr lang="he-IL" dirty="0" smtClean="0"/>
              <a:t>דיון ביקורתי: המדינאות של סאדאת וגולדה מאיר ערב מלחמת </a:t>
            </a:r>
            <a:r>
              <a:rPr lang="he-IL" dirty="0" err="1" smtClean="0"/>
              <a:t>יוהכ"פ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8992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</a:t>
            </a:r>
            <a:r>
              <a:rPr lang="he-IL" sz="3200" dirty="0" smtClean="0">
                <a:cs typeface="+mn-cs"/>
              </a:rPr>
              <a:t>עשירי ואחד-עשר: </a:t>
            </a:r>
            <a:r>
              <a:rPr lang="he-IL" sz="3200" b="1" dirty="0" smtClean="0">
                <a:cs typeface="+mn-cs"/>
              </a:rPr>
              <a:t/>
            </a:r>
            <a:br>
              <a:rPr lang="he-IL" sz="3200" b="1" dirty="0" smtClean="0">
                <a:cs typeface="+mn-cs"/>
              </a:rPr>
            </a:br>
            <a:r>
              <a:rPr lang="he-IL" sz="3200" b="1" dirty="0" smtClean="0">
                <a:cs typeface="+mn-cs"/>
              </a:rPr>
              <a:t> </a:t>
            </a:r>
            <a:r>
              <a:rPr lang="he-IL" sz="3200" b="1" dirty="0">
                <a:cs typeface="+mn-cs"/>
              </a:rPr>
              <a:t>הגנה לאומית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 smtClean="0"/>
              <a:t>הערות מבוא (חלק משיעור עשירי)</a:t>
            </a:r>
          </a:p>
          <a:p>
            <a:pPr marL="0" indent="0" algn="r" rtl="1">
              <a:buNone/>
            </a:pPr>
            <a:r>
              <a:rPr lang="he-IL" dirty="0" smtClean="0"/>
              <a:t>	הגנה לאומית: הבסיס? ואם הבסיס – מה המשמעות הפדגוגית? </a:t>
            </a:r>
          </a:p>
          <a:p>
            <a:pPr marL="0" indent="0" algn="r" rtl="1">
              <a:buNone/>
            </a:pPr>
            <a:r>
              <a:rPr lang="he-IL" dirty="0" smtClean="0"/>
              <a:t>	הגנה לאומית – איומי חוץ (צבא, גבולות) מול ביטחון-פנים (משטרה 	ושב"כ)</a:t>
            </a:r>
          </a:p>
          <a:p>
            <a:pPr marL="0" indent="0" algn="r" rtl="1">
              <a:buNone/>
            </a:pPr>
            <a:r>
              <a:rPr lang="he-IL" dirty="0" smtClean="0"/>
              <a:t>	</a:t>
            </a:r>
            <a:r>
              <a:rPr lang="en-US" dirty="0" smtClean="0"/>
              <a:t>=</a:t>
            </a:r>
            <a:r>
              <a:rPr lang="he-IL" dirty="0" smtClean="0"/>
              <a:t> גישה רחבה לעומת גישה צרה </a:t>
            </a:r>
            <a:endParaRPr lang="he-IL" sz="2600" dirty="0" smtClean="0"/>
          </a:p>
          <a:p>
            <a:pPr marL="0" lvl="0" indent="0" algn="r" rtl="1">
              <a:buNone/>
            </a:pPr>
            <a:r>
              <a:rPr lang="he-IL" sz="2600" dirty="0" smtClean="0"/>
              <a:t>	סכנות לדמוקרטיה, אלימות פוליטית ופשיעה כמקרי גבול של הגנה לאומית </a:t>
            </a:r>
          </a:p>
          <a:p>
            <a:pPr marL="0" lvl="0" indent="0" algn="r" rtl="1">
              <a:buNone/>
            </a:pPr>
            <a:r>
              <a:rPr lang="he-IL" sz="2600" dirty="0"/>
              <a:t>	</a:t>
            </a:r>
            <a:r>
              <a:rPr lang="he-IL" sz="2600" dirty="0" smtClean="0"/>
              <a:t>וכמקרי גבול של ביטחון לאומי </a:t>
            </a:r>
            <a:endParaRPr lang="he-IL" sz="2600" dirty="0"/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1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 smtClean="0">
                <a:cs typeface="+mn-cs"/>
              </a:rPr>
              <a:t>הגנה לאומית (המשך שיעורים עשירי ואחד-עשר)</a:t>
            </a:r>
            <a:endParaRPr lang="he-IL" sz="3200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המלחמה </a:t>
            </a:r>
            <a:r>
              <a:rPr lang="he-IL" dirty="0"/>
              <a:t>והביטחון הלאומי</a:t>
            </a:r>
          </a:p>
          <a:p>
            <a:pPr lvl="0" algn="r" rtl="1"/>
            <a:r>
              <a:rPr lang="he-IL" dirty="0"/>
              <a:t>השינויים </a:t>
            </a:r>
            <a:r>
              <a:rPr lang="he-IL" dirty="0" smtClean="0"/>
              <a:t>במלחמה וטרור</a:t>
            </a:r>
            <a:endParaRPr lang="he-IL" dirty="0"/>
          </a:p>
          <a:p>
            <a:pPr lvl="0" algn="r" rtl="1"/>
            <a:r>
              <a:rPr lang="he-IL" dirty="0"/>
              <a:t>מושגים – התרעה, </a:t>
            </a:r>
            <a:r>
              <a:rPr lang="he-IL" dirty="0" smtClean="0"/>
              <a:t>הרתעה (כולל נשק בלתי קונבנציונלי), הכרעה לעומת ניצחון, הגנה, </a:t>
            </a:r>
            <a:r>
              <a:rPr lang="he-IL" sz="2600" dirty="0" smtClean="0"/>
              <a:t>עליונות לעומת יתרון </a:t>
            </a:r>
            <a:r>
              <a:rPr lang="he-IL" sz="2600" dirty="0"/>
              <a:t>יחסי </a:t>
            </a:r>
            <a:endParaRPr lang="he-IL" sz="2600" dirty="0" smtClean="0"/>
          </a:p>
          <a:p>
            <a:pPr lvl="0" algn="r" rtl="1"/>
            <a:r>
              <a:rPr lang="he-IL" dirty="0" smtClean="0"/>
              <a:t>התפתחות </a:t>
            </a:r>
            <a:r>
              <a:rPr lang="he-IL" dirty="0"/>
              <a:t>החשיבה בענייני </a:t>
            </a:r>
            <a:r>
              <a:rPr lang="he-IL" dirty="0" smtClean="0"/>
              <a:t>ביטחון </a:t>
            </a:r>
            <a:r>
              <a:rPr lang="he-IL" dirty="0"/>
              <a:t>לאומי של "הצד השני": מדינות וארגונים</a:t>
            </a:r>
          </a:p>
          <a:p>
            <a:pPr lvl="0" algn="r" rtl="1"/>
            <a:r>
              <a:rPr lang="he-IL" dirty="0" smtClean="0"/>
              <a:t>אסטרטגיה רבתי/אסטרטגיית על לעומת אסטרטגיה צבאית </a:t>
            </a:r>
          </a:p>
          <a:p>
            <a:pPr lvl="0" algn="r" rtl="1"/>
            <a:r>
              <a:rPr lang="he-IL" dirty="0" smtClean="0"/>
              <a:t>האסטרטגיה </a:t>
            </a:r>
            <a:r>
              <a:rPr lang="he-IL" dirty="0"/>
              <a:t>הצבאית של ישראל במבחן הזמן</a:t>
            </a:r>
          </a:p>
          <a:p>
            <a:pPr lvl="1" algn="r" rtl="1"/>
            <a:r>
              <a:rPr lang="he-IL" sz="2800" dirty="0"/>
              <a:t>היחס המשתנה בין התמרון והאש</a:t>
            </a:r>
          </a:p>
          <a:p>
            <a:pPr lvl="1" algn="r" rtl="1"/>
            <a:r>
              <a:rPr lang="he-IL" sz="2800" dirty="0"/>
              <a:t>ההשלכות של שיקולים חברתיים, כלכליים, פוליטיים </a:t>
            </a:r>
            <a:r>
              <a:rPr lang="he-IL" sz="2800" dirty="0" smtClean="0"/>
              <a:t>ומדיניות חוץ – </a:t>
            </a:r>
            <a:r>
              <a:rPr lang="he-IL" sz="2800" dirty="0"/>
              <a:t>מחיר המלחמה</a:t>
            </a:r>
          </a:p>
          <a:p>
            <a:pPr lvl="1" algn="r" rtl="1"/>
            <a:r>
              <a:rPr lang="he-IL" sz="2800" dirty="0"/>
              <a:t>עליית מקומם של הכוח האווירי והמודיעין – ניתוח ביקורתי</a:t>
            </a:r>
          </a:p>
          <a:p>
            <a:pPr lvl="0" algn="r" rtl="1"/>
            <a:r>
              <a:rPr lang="he-IL" dirty="0"/>
              <a:t>השלכות מהפכת </a:t>
            </a:r>
            <a:r>
              <a:rPr lang="he-IL" dirty="0" smtClean="0"/>
              <a:t>המידע/המהפכה הטכנולוגית (</a:t>
            </a:r>
            <a:r>
              <a:rPr lang="he-IL" dirty="0" err="1" smtClean="0"/>
              <a:t>דיגיטל</a:t>
            </a:r>
            <a:r>
              <a:rPr lang="he-IL" dirty="0" smtClean="0"/>
              <a:t>, סייבר, ספקטרום וחלל) </a:t>
            </a:r>
          </a:p>
          <a:p>
            <a:pPr lvl="0" algn="r" rtl="1"/>
            <a:r>
              <a:rPr lang="he-IL" dirty="0" smtClean="0"/>
              <a:t>עימותים </a:t>
            </a:r>
            <a:r>
              <a:rPr lang="he-IL" dirty="0"/>
              <a:t>אחרונים – מלבנון השנייה לצוק איתן (+ הסלמה לא מתוכננת</a:t>
            </a:r>
            <a:r>
              <a:rPr lang="he-IL" dirty="0" smtClean="0"/>
              <a:t>)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535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הכרת יסודות הביטחון </a:t>
            </a:r>
            <a:r>
              <a:rPr lang="he-IL" sz="2400" dirty="0" smtClean="0"/>
              <a:t>הלאומי, יחסי-הגומלין ביניהם וההקשר ההיסטורי בו התפתחו</a:t>
            </a:r>
            <a:endParaRPr lang="he-IL" sz="2400" dirty="0"/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להבין </a:t>
            </a:r>
            <a:r>
              <a:rPr lang="he-IL" sz="2400" dirty="0" smtClean="0">
                <a:solidFill>
                  <a:prstClr val="black"/>
                </a:solidFill>
              </a:rPr>
              <a:t>כיצד העידן הנוכחי משפיע על </a:t>
            </a:r>
            <a:r>
              <a:rPr lang="he-IL" sz="2400" dirty="0" err="1" smtClean="0">
                <a:solidFill>
                  <a:prstClr val="black"/>
                </a:solidFill>
              </a:rPr>
              <a:t>הבטל"מ</a:t>
            </a:r>
            <a:r>
              <a:rPr lang="he-IL" sz="2400" dirty="0" smtClean="0">
                <a:solidFill>
                  <a:prstClr val="black"/>
                </a:solidFill>
              </a:rPr>
              <a:t> בימינו והאופן בו אנו עוסקים בו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r>
              <a:rPr lang="he-IL" sz="2400" dirty="0" smtClean="0"/>
              <a:t>הכרת </a:t>
            </a:r>
            <a:r>
              <a:rPr lang="he-IL" sz="2400" dirty="0"/>
              <a:t>מושגי יסוד </a:t>
            </a:r>
            <a:r>
              <a:rPr lang="he-IL" sz="2400" dirty="0" err="1"/>
              <a:t>בבטל"מ</a:t>
            </a:r>
            <a:endParaRPr lang="he-IL" sz="2400" dirty="0"/>
          </a:p>
          <a:p>
            <a:pPr lvl="0" algn="r" rtl="1"/>
            <a:r>
              <a:rPr lang="he-IL" sz="2400" dirty="0"/>
              <a:t>טיפוח </a:t>
            </a:r>
            <a:r>
              <a:rPr lang="he-IL" sz="2400" dirty="0" smtClean="0"/>
              <a:t>הבנה על </a:t>
            </a:r>
            <a:r>
              <a:rPr lang="he-IL" sz="2400" dirty="0"/>
              <a:t>תחום </a:t>
            </a:r>
            <a:r>
              <a:rPr lang="he-IL" sz="2400" dirty="0" err="1"/>
              <a:t>הבטל"מ</a:t>
            </a:r>
            <a:r>
              <a:rPr lang="he-IL" sz="2400" dirty="0"/>
              <a:t> על מרכיביו השונים, ובפרט, על תהליכי הערכת מצב ברמה הלאומית ותהליכי תכנון אסטרטגי </a:t>
            </a:r>
            <a:endParaRPr lang="he-IL" sz="2400" dirty="0" smtClean="0"/>
          </a:p>
          <a:p>
            <a:pPr lvl="0" algn="r" rtl="1"/>
            <a:r>
              <a:rPr lang="he-IL" sz="2400" dirty="0" smtClean="0"/>
              <a:t>לפתח מודעות </a:t>
            </a:r>
            <a:r>
              <a:rPr lang="he-IL" sz="2400" dirty="0">
                <a:solidFill>
                  <a:prstClr val="black"/>
                </a:solidFill>
              </a:rPr>
              <a:t>בקרב המשתתפים </a:t>
            </a:r>
            <a:r>
              <a:rPr lang="he-IL" sz="2400" dirty="0" smtClean="0"/>
              <a:t>לאפשרות קיומה של גישה ורגישות </a:t>
            </a:r>
            <a:r>
              <a:rPr lang="he-IL" sz="2400" dirty="0" err="1" smtClean="0"/>
              <a:t>בטל"מית</a:t>
            </a:r>
            <a:endParaRPr lang="he-IL" sz="2400" dirty="0"/>
          </a:p>
          <a:p>
            <a:pPr marL="0" indent="0" algn="r" rtl="1">
              <a:buNone/>
            </a:pPr>
            <a:r>
              <a:rPr lang="he-IL" sz="2000" u="sng" dirty="0"/>
              <a:t>מטרות לצרכי </a:t>
            </a:r>
            <a:r>
              <a:rPr lang="he-IL" sz="2000" u="sng" dirty="0" err="1"/>
              <a:t>המב"ל</a:t>
            </a:r>
            <a:r>
              <a:rPr lang="he-IL" sz="2000" u="sng" dirty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שילמדו </a:t>
            </a:r>
            <a:r>
              <a:rPr lang="he-IL" sz="2400" dirty="0" err="1">
                <a:solidFill>
                  <a:prstClr val="black"/>
                </a:solidFill>
              </a:rPr>
              <a:t>במב"ל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שנים-עשר: </a:t>
            </a:r>
            <a:r>
              <a:rPr lang="he-IL" sz="3200" b="1" dirty="0" smtClean="0">
                <a:cs typeface="+mn-cs"/>
              </a:rPr>
              <a:t/>
            </a:r>
            <a:br>
              <a:rPr lang="he-IL" sz="3200" b="1" dirty="0" smtClean="0">
                <a:cs typeface="+mn-cs"/>
              </a:rPr>
            </a:br>
            <a:r>
              <a:rPr lang="he-IL" sz="3200" b="1" dirty="0" smtClean="0">
                <a:cs typeface="+mn-cs"/>
              </a:rPr>
              <a:t>ניתוח </a:t>
            </a:r>
            <a:r>
              <a:rPr lang="he-IL" sz="3200" b="1" dirty="0">
                <a:cs typeface="+mn-cs"/>
              </a:rPr>
              <a:t>ההתמודדות עם מגפת הקורונה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עבודה בקבוצות על שאלות ממשבר הקורנה:</a:t>
            </a:r>
          </a:p>
          <a:p>
            <a:pPr lvl="1" algn="r" rtl="1"/>
            <a:r>
              <a:rPr lang="he-IL" dirty="0" err="1" smtClean="0"/>
              <a:t>הוירוס</a:t>
            </a:r>
            <a:r>
              <a:rPr lang="he-IL" dirty="0" smtClean="0"/>
              <a:t> </a:t>
            </a:r>
          </a:p>
          <a:p>
            <a:pPr lvl="1" algn="r" rtl="1"/>
            <a:r>
              <a:rPr lang="he-IL" dirty="0" err="1" smtClean="0"/>
              <a:t>מגיפת</a:t>
            </a:r>
            <a:r>
              <a:rPr lang="he-IL" dirty="0" smtClean="0"/>
              <a:t> הקורונה כנקודת מפגש בין מציאות אבסולוטית ומדיניות </a:t>
            </a:r>
          </a:p>
          <a:p>
            <a:pPr lvl="1" algn="r" rtl="1"/>
            <a:r>
              <a:rPr lang="he-IL" dirty="0" smtClean="0"/>
              <a:t>ההתמודדות הראשונה של המדינות עם התפשטות </a:t>
            </a:r>
            <a:r>
              <a:rPr lang="he-IL" dirty="0" err="1" smtClean="0"/>
              <a:t>הוירוס</a:t>
            </a:r>
            <a:r>
              <a:rPr lang="he-IL" dirty="0" smtClean="0"/>
              <a:t>  </a:t>
            </a:r>
            <a:endParaRPr lang="he-IL" dirty="0"/>
          </a:p>
          <a:p>
            <a:pPr lvl="1" algn="r" rtl="1"/>
            <a:r>
              <a:rPr lang="he-IL" dirty="0" smtClean="0"/>
              <a:t>"אסטרטגיית היציאה" בישראל ובעולם </a:t>
            </a:r>
          </a:p>
          <a:p>
            <a:pPr lvl="1" algn="r" rtl="1"/>
            <a:r>
              <a:rPr lang="he-IL" dirty="0" smtClean="0"/>
              <a:t>חזרתו של הווירוס: מה הלאה?  </a:t>
            </a:r>
            <a:endParaRPr lang="he-IL" dirty="0"/>
          </a:p>
          <a:p>
            <a:pPr algn="r" rtl="1"/>
            <a:r>
              <a:rPr lang="he-IL" dirty="0" smtClean="0"/>
              <a:t>עבודה במליאה: מה משבר הקורונה מלמד אותנו על הביטחון הלאומי? </a:t>
            </a:r>
            <a:endParaRPr lang="he-IL" dirty="0"/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6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שלושה-עשר: </a:t>
            </a:r>
            <a:r>
              <a:rPr lang="he-IL" sz="3200" b="1" dirty="0" smtClean="0">
                <a:cs typeface="+mn-cs"/>
              </a:rPr>
              <a:t/>
            </a:r>
            <a:br>
              <a:rPr lang="he-IL" sz="3200" b="1" dirty="0" smtClean="0">
                <a:cs typeface="+mn-cs"/>
              </a:rPr>
            </a:br>
            <a:r>
              <a:rPr lang="he-IL" sz="3200" b="1" dirty="0" err="1" smtClean="0">
                <a:cs typeface="+mn-cs"/>
              </a:rPr>
              <a:t>בטל"מ</a:t>
            </a:r>
            <a:r>
              <a:rPr lang="he-IL" sz="3200" b="1" dirty="0" smtClean="0">
                <a:cs typeface="+mn-cs"/>
              </a:rPr>
              <a:t> </a:t>
            </a:r>
            <a:r>
              <a:rPr lang="he-IL" sz="3200" b="1" dirty="0">
                <a:cs typeface="+mn-cs"/>
              </a:rPr>
              <a:t>במאה ה-</a:t>
            </a:r>
            <a:r>
              <a:rPr lang="he-IL" sz="3600" b="1" dirty="0">
                <a:cs typeface="+mn-cs"/>
              </a:rPr>
              <a:t>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</a:t>
            </a:r>
            <a:r>
              <a:rPr lang="he-IL" dirty="0" smtClean="0">
                <a:ea typeface="Calibri" panose="020F0502020204030204" pitchFamily="34" charset="0"/>
              </a:rPr>
              <a:t>העולמי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</a:t>
            </a:r>
            <a:r>
              <a:rPr lang="he-IL" dirty="0" smtClean="0">
                <a:ea typeface="Calibri" panose="020F0502020204030204" pitchFamily="34" charset="0"/>
              </a:rPr>
              <a:t>ופוסט-אמת </a:t>
            </a: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אי שוויון גובר וניאו ליברליזם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פופוליזם, סמכותנות וקשיי הדמוקרטיה הליברלית</a:t>
            </a:r>
          </a:p>
          <a:p>
            <a:pPr algn="r" rtl="1"/>
            <a:r>
              <a:rPr lang="he-IL" dirty="0" smtClean="0"/>
              <a:t>מגפות, אתגרים חדשים והבלתי ידוע "הבלתי ידוע"</a:t>
            </a:r>
            <a:endParaRPr lang="en-US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9076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 להבין מהו </a:t>
            </a:r>
            <a:r>
              <a:rPr lang="he-IL" dirty="0" err="1">
                <a:ea typeface="Calibri" panose="020F0502020204030204" pitchFamily="34" charset="0"/>
              </a:rPr>
              <a:t>בטל"מ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 smtClean="0"/>
              <a:t>להבין </a:t>
            </a:r>
            <a:r>
              <a:rPr lang="he-IL" dirty="0"/>
              <a:t>סוגיות בתחום הביטחון הלאומי ולנתח אותן </a:t>
            </a:r>
            <a:r>
              <a:rPr lang="he-IL" dirty="0" smtClean="0"/>
              <a:t>באופן ביקורתי</a:t>
            </a:r>
          </a:p>
          <a:p>
            <a:pPr algn="r" rtl="1"/>
            <a:r>
              <a:rPr lang="he-IL" dirty="0" smtClean="0"/>
              <a:t>להבין כיצד שינויים במערכת הבינ"ל משפיעים על המושגים - ולהפך</a:t>
            </a:r>
          </a:p>
          <a:p>
            <a:pPr algn="r" rtl="1"/>
            <a:r>
              <a:rPr lang="he-IL" dirty="0" smtClean="0"/>
              <a:t>להכיר סוגיות ייחודיות </a:t>
            </a:r>
            <a:r>
              <a:rPr lang="he-IL" dirty="0" err="1"/>
              <a:t>ל</a:t>
            </a:r>
            <a:r>
              <a:rPr lang="he-IL" dirty="0" err="1" smtClean="0"/>
              <a:t>בטל"מ</a:t>
            </a:r>
            <a:r>
              <a:rPr lang="he-IL" dirty="0" smtClean="0"/>
              <a:t> במאה ה – 21</a:t>
            </a:r>
          </a:p>
          <a:p>
            <a:pPr algn="r" rtl="1"/>
            <a:r>
              <a:rPr lang="he-IL" dirty="0" smtClean="0"/>
              <a:t>לפתח מודעות לקיומן של צורות חשיבה וגישות בתחום </a:t>
            </a:r>
            <a:r>
              <a:rPr lang="he-IL" dirty="0" err="1" smtClean="0"/>
              <a:t>הבטל"מ</a:t>
            </a:r>
            <a:endParaRPr lang="he-IL" dirty="0" smtClean="0"/>
          </a:p>
          <a:p>
            <a:pPr marL="0" indent="0" algn="r" rtl="1">
              <a:buNone/>
            </a:pPr>
            <a:endParaRPr lang="he-IL" dirty="0">
              <a:solidFill>
                <a:schemeClr val="accent1"/>
              </a:solidFill>
            </a:endParaRPr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sz="3200" b="1" dirty="0">
                <a:cs typeface="Arial" panose="020B0604020202020204" pitchFamily="34" charset="0"/>
              </a:rPr>
              <a:t>הנחת היסוד של הקורס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he-IL" dirty="0" smtClean="0"/>
              <a:t>תחום </a:t>
            </a:r>
            <a:r>
              <a:rPr lang="he-IL" dirty="0" err="1" smtClean="0"/>
              <a:t>הבטל"מ</a:t>
            </a:r>
            <a:r>
              <a:rPr lang="he-IL" dirty="0" smtClean="0"/>
              <a:t> כולל שלושה רבדים: בינ"ל, אזורי ולאומי שיש להביא את שלושתם בחשבון בבואנו לטפל בסוגיות שונות</a:t>
            </a:r>
          </a:p>
          <a:p>
            <a:pPr algn="just" rtl="1"/>
            <a:r>
              <a:rPr lang="he-IL" dirty="0" smtClean="0"/>
              <a:t>עיסוק </a:t>
            </a:r>
            <a:r>
              <a:rPr lang="he-IL" dirty="0"/>
              <a:t>מושכל בביטחון לאומי מחייב נקודת מבט </a:t>
            </a:r>
            <a:r>
              <a:rPr lang="he-IL" dirty="0" smtClean="0"/>
              <a:t>פנימית – מתוך מחויבות לתחום ועיסוק בו -  </a:t>
            </a:r>
            <a:r>
              <a:rPr lang="he-IL" dirty="0"/>
              <a:t>וביקורתית גם יחד </a:t>
            </a:r>
            <a:endParaRPr lang="he-IL" dirty="0" smtClean="0"/>
          </a:p>
          <a:p>
            <a:pPr algn="just" rtl="1"/>
            <a:r>
              <a:rPr lang="he-IL" dirty="0" smtClean="0"/>
              <a:t>עיסוק מושכל </a:t>
            </a:r>
            <a:r>
              <a:rPr lang="he-IL" dirty="0" err="1" smtClean="0"/>
              <a:t>בבטל"מ</a:t>
            </a:r>
            <a:r>
              <a:rPr lang="he-IL" dirty="0" smtClean="0"/>
              <a:t> מותנה בטיפוח </a:t>
            </a:r>
            <a:r>
              <a:rPr lang="he-IL" dirty="0"/>
              <a:t>יכולות </a:t>
            </a:r>
            <a:r>
              <a:rPr lang="he-IL" dirty="0" smtClean="0"/>
              <a:t>אינטלקטואליות, גישה, מודעות ורגישות </a:t>
            </a:r>
            <a:r>
              <a:rPr lang="he-IL" dirty="0"/>
              <a:t>ייחודיות לתחום</a:t>
            </a:r>
          </a:p>
          <a:p>
            <a:pPr algn="just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34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הרציונל הפדגוגי של הקורס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 smtClean="0"/>
              <a:t>הכרת </a:t>
            </a:r>
            <a:r>
              <a:rPr lang="he-IL" dirty="0"/>
              <a:t>המערכת המושגית של </a:t>
            </a:r>
            <a:r>
              <a:rPr lang="he-IL" dirty="0" err="1"/>
              <a:t>הבטל"מ</a:t>
            </a:r>
            <a:r>
              <a:rPr lang="he-IL" dirty="0"/>
              <a:t> ויסודותיו, </a:t>
            </a:r>
            <a:r>
              <a:rPr lang="he-IL" dirty="0" smtClean="0"/>
              <a:t>תהליכי </a:t>
            </a:r>
            <a:r>
              <a:rPr lang="he-IL" dirty="0"/>
              <a:t>קבלת </a:t>
            </a:r>
            <a:r>
              <a:rPr lang="he-IL" dirty="0" smtClean="0"/>
              <a:t>החלטות שונים, </a:t>
            </a:r>
            <a:r>
              <a:rPr lang="he-IL" dirty="0"/>
              <a:t>ניתוח </a:t>
            </a:r>
            <a:r>
              <a:rPr lang="he-IL" dirty="0" smtClean="0"/>
              <a:t>מקרים והתמודדות </a:t>
            </a:r>
            <a:r>
              <a:rPr lang="he-IL" dirty="0"/>
              <a:t>עם אתגרים </a:t>
            </a:r>
            <a:r>
              <a:rPr lang="he-IL" dirty="0" smtClean="0"/>
              <a:t>בני-זמננו – מתוך נקודת המבט של "חדרי הביטחון הלאומי" אל מול נקודות מבט נוספות, וזאת כדי לפתח גישה, מודעות ואתוס </a:t>
            </a:r>
            <a:r>
              <a:rPr lang="he-IL" dirty="0" err="1" smtClean="0"/>
              <a:t>בטל"מ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93" y="367569"/>
            <a:ext cx="11277852" cy="633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8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הביטחון הלאומי במאה ה-21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u="sng" dirty="0" smtClean="0">
                <a:ea typeface="Calibri" panose="020F0502020204030204" pitchFamily="34" charset="0"/>
              </a:rPr>
              <a:t>שינויים בולטים</a:t>
            </a:r>
            <a:r>
              <a:rPr lang="he-IL" dirty="0" smtClean="0">
                <a:ea typeface="Calibri" panose="020F0502020204030204" pitchFamily="34" charset="0"/>
              </a:rPr>
              <a:t>:</a:t>
            </a:r>
          </a:p>
          <a:p>
            <a:pPr algn="r" rtl="1"/>
            <a:r>
              <a:rPr lang="he-IL" dirty="0" err="1" smtClean="0">
                <a:ea typeface="Calibri" panose="020F0502020204030204" pitchFamily="34" charset="0"/>
              </a:rPr>
              <a:t>מגיפת</a:t>
            </a:r>
            <a:r>
              <a:rPr lang="he-IL" dirty="0" smtClean="0">
                <a:ea typeface="Calibri" panose="020F0502020204030204" pitchFamily="34" charset="0"/>
              </a:rPr>
              <a:t> הקורונה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מבנה מערכת לא מוגדר</a:t>
            </a: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מלחמות חדשות 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משבר אקלים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האטה בגלובליזציה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</a:t>
            </a:r>
            <a:r>
              <a:rPr lang="he-IL" dirty="0" smtClean="0">
                <a:ea typeface="Calibri" panose="020F0502020204030204" pitchFamily="34" charset="0"/>
              </a:rPr>
              <a:t>המידע ופוסט אמת </a:t>
            </a: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פופוליזם וקפיטליזם אוטוריטארי </a:t>
            </a:r>
            <a:endParaRPr lang="he-IL" dirty="0">
              <a:ea typeface="Calibri" panose="020F0502020204030204" pitchFamily="34" charset="0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19F2B2F-ACF0-4026-97C7-49EBFD99CEC7}"/>
              </a:ext>
            </a:extLst>
          </p:cNvPr>
          <p:cNvSpPr/>
          <p:nvPr/>
        </p:nvSpPr>
        <p:spPr>
          <a:xfrm>
            <a:off x="2523833" y="1923736"/>
            <a:ext cx="3990777" cy="404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u="sng" dirty="0"/>
              <a:t>אתגרי ביטחון לאומי</a:t>
            </a:r>
            <a:r>
              <a:rPr lang="he-IL" sz="2800" dirty="0"/>
              <a:t>:</a:t>
            </a:r>
          </a:p>
          <a:p>
            <a:r>
              <a:rPr lang="he-IL" sz="2800" dirty="0" smtClean="0"/>
              <a:t>בריאות הציבור וכלכלה</a:t>
            </a:r>
            <a:endParaRPr lang="he-IL" sz="2800" dirty="0"/>
          </a:p>
          <a:p>
            <a:r>
              <a:rPr lang="he-IL" sz="2800" dirty="0" smtClean="0"/>
              <a:t>יחסים עם מעצמות ומדינות</a:t>
            </a:r>
            <a:endParaRPr lang="he-IL" sz="2800" dirty="0"/>
          </a:p>
          <a:p>
            <a:r>
              <a:rPr lang="he-IL" sz="2800" dirty="0" smtClean="0"/>
              <a:t>הגנה לאומית, חוסן לאומי</a:t>
            </a:r>
            <a:endParaRPr lang="he-IL" sz="2800" dirty="0"/>
          </a:p>
          <a:p>
            <a:r>
              <a:rPr lang="he-IL" sz="2800" dirty="0" smtClean="0"/>
              <a:t>עורף </a:t>
            </a:r>
            <a:endParaRPr lang="he-IL" sz="2800" dirty="0"/>
          </a:p>
          <a:p>
            <a:r>
              <a:rPr lang="he-IL" sz="2800" dirty="0"/>
              <a:t>אתגרי פנים </a:t>
            </a:r>
            <a:r>
              <a:rPr lang="he-IL" sz="2800" dirty="0" smtClean="0"/>
              <a:t>מערערים</a:t>
            </a:r>
          </a:p>
          <a:p>
            <a:r>
              <a:rPr lang="he-IL" sz="2800" dirty="0" smtClean="0"/>
              <a:t>סולידריות וקונצנזוס </a:t>
            </a:r>
          </a:p>
          <a:p>
            <a:r>
              <a:rPr lang="he-IL" sz="2800" dirty="0" smtClean="0"/>
              <a:t>מקצועיות וענייניות </a:t>
            </a:r>
          </a:p>
          <a:p>
            <a:r>
              <a:rPr lang="he-IL" sz="2800" dirty="0" smtClean="0"/>
              <a:t>עתיד הדמוקרטיה הליברלית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97168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מערכי-השיעורים </a:t>
            </a:r>
            <a:br>
              <a:rPr lang="he-IL" sz="3200" b="1" dirty="0">
                <a:cs typeface="+mn-cs"/>
              </a:rPr>
            </a:br>
            <a:r>
              <a:rPr lang="he-IL" sz="1800" b="1" dirty="0">
                <a:cs typeface="+mn-cs"/>
              </a:rPr>
              <a:t>(כל מערך-שיעור 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r" rtl="1">
              <a:buNone/>
            </a:pPr>
            <a:r>
              <a:rPr lang="he-IL" sz="3100" dirty="0"/>
              <a:t>1. ביטחון לאומי – מבוא כללי ומושגי יסוד (מדינה, אינטרס לאומי, עוצמה) </a:t>
            </a:r>
          </a:p>
          <a:p>
            <a:pPr marL="0" indent="0" algn="r" rtl="1">
              <a:buNone/>
            </a:pPr>
            <a:r>
              <a:rPr lang="he-IL" sz="3100" dirty="0"/>
              <a:t>2. דיסציפלינות רלבנטיות ותיאוריות מרכזיות: שלושים שנה להתמוטטות הגוש הסובייטי כמקרה </a:t>
            </a:r>
            <a:r>
              <a:rPr lang="he-IL" sz="3100" dirty="0" smtClean="0"/>
              <a:t>בוחן </a:t>
            </a:r>
            <a:endParaRPr lang="he-IL" b="1" dirty="0"/>
          </a:p>
          <a:p>
            <a:pPr marL="0" lvl="0" indent="0" algn="r" rtl="1">
              <a:buNone/>
            </a:pPr>
            <a:r>
              <a:rPr lang="he-IL" sz="3100" dirty="0"/>
              <a:t>3. גיאו-אסטרטגיה והמזרח-התיכון: עשור לאביב הערבי כמקרה </a:t>
            </a:r>
            <a:r>
              <a:rPr lang="he-IL" sz="3100" dirty="0" smtClean="0"/>
              <a:t>בוחן</a:t>
            </a:r>
            <a:endParaRPr lang="he-IL" sz="3100" dirty="0"/>
          </a:p>
          <a:p>
            <a:pPr marL="0" lvl="0" indent="0" algn="r" rtl="1">
              <a:buNone/>
            </a:pPr>
            <a:r>
              <a:rPr lang="he-IL" b="1" dirty="0" smtClean="0">
                <a:solidFill>
                  <a:prstClr val="black"/>
                </a:solidFill>
              </a:rPr>
              <a:t>אתגרים בגיבוש </a:t>
            </a:r>
            <a:r>
              <a:rPr lang="he-IL" b="1" dirty="0">
                <a:solidFill>
                  <a:prstClr val="black"/>
                </a:solidFill>
              </a:rPr>
              <a:t>הערכת מצב לאומית </a:t>
            </a:r>
            <a:r>
              <a:rPr lang="he-IL" b="1" dirty="0" smtClean="0">
                <a:solidFill>
                  <a:prstClr val="black"/>
                </a:solidFill>
              </a:rPr>
              <a:t>ואסטרטגיה</a:t>
            </a:r>
          </a:p>
          <a:p>
            <a:pPr marL="0" lvl="0" indent="0" algn="r" rtl="1">
              <a:buNone/>
            </a:pPr>
            <a:r>
              <a:rPr lang="he-IL" b="1" dirty="0" smtClean="0">
                <a:solidFill>
                  <a:prstClr val="black"/>
                </a:solidFill>
              </a:rPr>
              <a:t> </a:t>
            </a:r>
            <a:r>
              <a:rPr lang="he-IL" sz="3000" dirty="0" smtClean="0"/>
              <a:t>4</a:t>
            </a:r>
            <a:r>
              <a:rPr lang="he-IL" sz="3000" dirty="0"/>
              <a:t>. </a:t>
            </a:r>
            <a:r>
              <a:rPr lang="he-IL" sz="3000" dirty="0">
                <a:solidFill>
                  <a:prstClr val="black"/>
                </a:solidFill>
              </a:rPr>
              <a:t>צורות </a:t>
            </a:r>
            <a:r>
              <a:rPr lang="he-IL" sz="3000" dirty="0" smtClean="0">
                <a:solidFill>
                  <a:prstClr val="black"/>
                </a:solidFill>
              </a:rPr>
              <a:t>חשיבה ותהליכי </a:t>
            </a:r>
            <a:r>
              <a:rPr lang="he-IL" sz="3000" dirty="0">
                <a:solidFill>
                  <a:prstClr val="black"/>
                </a:solidFill>
              </a:rPr>
              <a:t>קבלת החלטות </a:t>
            </a:r>
            <a:endParaRPr lang="he-IL" sz="3000" dirty="0" smtClean="0">
              <a:solidFill>
                <a:prstClr val="black"/>
              </a:solidFill>
            </a:endParaRPr>
          </a:p>
          <a:p>
            <a:pPr marL="0" lvl="0" indent="0" algn="r" rtl="1">
              <a:buNone/>
            </a:pPr>
            <a:r>
              <a:rPr lang="he-IL" sz="3000" dirty="0" smtClean="0"/>
              <a:t>5. אמת, פוסט-אמת ותחושת המציאות</a:t>
            </a:r>
          </a:p>
          <a:p>
            <a:pPr marL="0" lvl="0" indent="0" algn="r" rtl="1">
              <a:buNone/>
            </a:pPr>
            <a:r>
              <a:rPr lang="he-IL" sz="3100" b="1" dirty="0" smtClean="0"/>
              <a:t>יסודות </a:t>
            </a:r>
            <a:r>
              <a:rPr lang="he-IL" sz="3100" b="1" dirty="0" err="1" smtClean="0"/>
              <a:t>הבטל"מ</a:t>
            </a:r>
            <a:endParaRPr lang="he-IL" sz="3100" b="1" dirty="0" smtClean="0"/>
          </a:p>
          <a:p>
            <a:pPr marL="0" lvl="0" indent="0" algn="r" rtl="1">
              <a:buNone/>
            </a:pPr>
            <a:r>
              <a:rPr lang="he-IL" sz="3000" dirty="0" smtClean="0"/>
              <a:t>6. </a:t>
            </a:r>
            <a:r>
              <a:rPr lang="he-IL" sz="3000" dirty="0">
                <a:solidFill>
                  <a:prstClr val="black"/>
                </a:solidFill>
              </a:rPr>
              <a:t>כלכלה פוליטית </a:t>
            </a:r>
            <a:endParaRPr lang="he-IL" sz="3000" dirty="0" smtClean="0">
              <a:solidFill>
                <a:prstClr val="black"/>
              </a:solidFill>
            </a:endParaRPr>
          </a:p>
          <a:p>
            <a:pPr marL="0" indent="0" algn="r" rtl="1">
              <a:buNone/>
            </a:pPr>
            <a:r>
              <a:rPr lang="he-IL" sz="3000" dirty="0" smtClean="0"/>
              <a:t>7. </a:t>
            </a:r>
            <a:r>
              <a:rPr lang="he-IL" sz="3000" dirty="0"/>
              <a:t>חברות בנות-זמננו </a:t>
            </a:r>
          </a:p>
          <a:p>
            <a:pPr marL="0" lvl="0" indent="0" algn="r" rtl="1">
              <a:buNone/>
            </a:pPr>
            <a:r>
              <a:rPr lang="he-IL" sz="3000" dirty="0" smtClean="0"/>
              <a:t>8</a:t>
            </a:r>
            <a:r>
              <a:rPr lang="he-IL" sz="3000" dirty="0" smtClean="0">
                <a:solidFill>
                  <a:prstClr val="black"/>
                </a:solidFill>
              </a:rPr>
              <a:t>. </a:t>
            </a:r>
            <a:r>
              <a:rPr lang="he-IL" sz="3000" dirty="0">
                <a:solidFill>
                  <a:prstClr val="black"/>
                </a:solidFill>
              </a:rPr>
              <a:t>משטר</a:t>
            </a:r>
          </a:p>
          <a:p>
            <a:pPr marL="0" lvl="0" indent="0" algn="r" rtl="1">
              <a:buNone/>
            </a:pPr>
            <a:r>
              <a:rPr lang="he-IL" sz="3000" dirty="0" smtClean="0">
                <a:solidFill>
                  <a:prstClr val="black"/>
                </a:solidFill>
              </a:rPr>
              <a:t>9. </a:t>
            </a:r>
            <a:r>
              <a:rPr lang="he-IL" sz="3000" dirty="0">
                <a:solidFill>
                  <a:prstClr val="black"/>
                </a:solidFill>
              </a:rPr>
              <a:t>מדינאות ודיפלומטיה - ניתוח מלחמת </a:t>
            </a:r>
            <a:r>
              <a:rPr lang="he-IL" sz="3000" dirty="0" smtClean="0">
                <a:solidFill>
                  <a:prstClr val="black"/>
                </a:solidFill>
              </a:rPr>
              <a:t>יום-הכיפורים</a:t>
            </a:r>
            <a:endParaRPr lang="he-IL" sz="3000" dirty="0"/>
          </a:p>
          <a:p>
            <a:pPr marL="0" lvl="0" indent="0" algn="r" rtl="1">
              <a:buNone/>
            </a:pPr>
            <a:r>
              <a:rPr lang="he-IL" sz="3000" dirty="0" smtClean="0"/>
              <a:t>10. </a:t>
            </a:r>
            <a:r>
              <a:rPr lang="he-IL" sz="3000" dirty="0"/>
              <a:t>הגנה לאומית </a:t>
            </a:r>
          </a:p>
          <a:p>
            <a:pPr marL="0" lvl="0" indent="0" algn="r" rtl="1">
              <a:buNone/>
            </a:pPr>
            <a:r>
              <a:rPr lang="he-IL" sz="3000" dirty="0" smtClean="0"/>
              <a:t>11. </a:t>
            </a:r>
            <a:r>
              <a:rPr lang="he-IL" sz="3000" dirty="0"/>
              <a:t>הגנה לאומית – המשך + המקרה של מלחמת לבנון השנייה/מבצעי צה"ל </a:t>
            </a:r>
            <a:r>
              <a:rPr lang="he-IL" sz="3000" dirty="0" smtClean="0"/>
              <a:t>בעזה. </a:t>
            </a:r>
            <a:endParaRPr lang="he-IL" sz="3000" dirty="0"/>
          </a:p>
          <a:p>
            <a:pPr marL="0" lvl="0" indent="0" algn="r" rtl="1">
              <a:buNone/>
            </a:pPr>
            <a:r>
              <a:rPr lang="he-IL" sz="3100" dirty="0"/>
              <a:t> </a:t>
            </a:r>
            <a:r>
              <a:rPr lang="he-IL" sz="3100" b="1" dirty="0"/>
              <a:t>מקרי בוחן ו</a:t>
            </a:r>
            <a:r>
              <a:rPr lang="he-IL" sz="2900" b="1" dirty="0"/>
              <a:t>התנסות – עבודה בקבוצות  </a:t>
            </a:r>
          </a:p>
          <a:p>
            <a:pPr marL="0" lvl="0" indent="0" algn="r" rtl="1">
              <a:buNone/>
            </a:pPr>
            <a:r>
              <a:rPr lang="he-IL" sz="3100" dirty="0" smtClean="0"/>
              <a:t>12. </a:t>
            </a:r>
            <a:r>
              <a:rPr lang="he-IL" sz="3200" dirty="0" smtClean="0"/>
              <a:t>ניתוח </a:t>
            </a:r>
            <a:r>
              <a:rPr lang="he-IL" sz="3200" dirty="0"/>
              <a:t>התמודדות ישראל עם מגפת הקורונה </a:t>
            </a:r>
            <a:endParaRPr lang="he-IL" sz="3200" dirty="0" smtClean="0"/>
          </a:p>
          <a:p>
            <a:pPr marL="0" lvl="0" indent="0" algn="r" rtl="1">
              <a:buNone/>
            </a:pPr>
            <a:r>
              <a:rPr lang="he-IL" sz="3200" dirty="0" smtClean="0"/>
              <a:t>13</a:t>
            </a:r>
            <a:r>
              <a:rPr lang="he-IL" sz="3200" dirty="0"/>
              <a:t>. ביטחון לאומי בעידן שלאחר המגיפה? – ברור המציאות, גיבוש הערכת מצב ואסטרטגיות פעולה</a:t>
            </a: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b="1" dirty="0" smtClean="0">
                <a:cs typeface="+mn-cs"/>
              </a:rPr>
              <a:t/>
            </a:r>
            <a:br>
              <a:rPr lang="he-IL" sz="3600" b="1" dirty="0" smtClean="0">
                <a:cs typeface="+mn-cs"/>
              </a:rPr>
            </a:br>
            <a:r>
              <a:rPr lang="he-IL" sz="3600" dirty="0" smtClean="0">
                <a:cs typeface="+mn-cs"/>
              </a:rPr>
              <a:t>שיעור ראשון:</a:t>
            </a:r>
            <a:r>
              <a:rPr lang="he-IL" sz="3600" dirty="0">
                <a:cs typeface="+mn-cs"/>
              </a:rPr>
              <a:t> </a:t>
            </a:r>
            <a:r>
              <a:rPr lang="he-IL" sz="3600" b="1" dirty="0" smtClean="0">
                <a:cs typeface="+mn-cs"/>
              </a:rPr>
              <a:t/>
            </a:r>
            <a:br>
              <a:rPr lang="he-IL" sz="3600" b="1" dirty="0" smtClean="0">
                <a:cs typeface="+mn-cs"/>
              </a:rPr>
            </a:br>
            <a:r>
              <a:rPr lang="he-IL" sz="3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מבוא </a:t>
            </a: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כללי ומושגי יסוד</a:t>
            </a:r>
            <a:r>
              <a:rPr lang="he-IL" sz="3600" b="1" dirty="0" smtClean="0">
                <a:cs typeface="+mn-cs"/>
              </a:rPr>
              <a:t/>
            </a:r>
            <a:br>
              <a:rPr lang="he-IL" sz="3600" b="1" dirty="0" smtClean="0">
                <a:cs typeface="+mn-cs"/>
              </a:rPr>
            </a:br>
            <a:r>
              <a:rPr lang="he-IL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 smtClean="0"/>
              <a:t>פתיחה: הסוגיות שנלמד ואופיו של הקורס</a:t>
            </a:r>
          </a:p>
          <a:p>
            <a:pPr algn="r" rtl="1"/>
            <a:r>
              <a:rPr lang="he-IL" sz="2400" dirty="0" smtClean="0"/>
              <a:t>1962 מול 2016; משבר הטילים בקובה (קטע וידאו) לעומת התערבות רוסיה במערכת הבחירות לנשיאות בארה"ב</a:t>
            </a:r>
          </a:p>
          <a:p>
            <a:pPr algn="r" rtl="1"/>
            <a:r>
              <a:rPr lang="he-IL" sz="2400" dirty="0" smtClean="0"/>
              <a:t>המשגה ראשונית של </a:t>
            </a:r>
            <a:r>
              <a:rPr lang="he-IL" sz="2400" dirty="0" err="1" smtClean="0"/>
              <a:t>בטל"מ</a:t>
            </a:r>
            <a:endParaRPr lang="he-IL" sz="2400" dirty="0" smtClean="0"/>
          </a:p>
          <a:p>
            <a:pPr algn="r" rtl="1"/>
            <a:r>
              <a:rPr lang="he-IL" sz="2400" dirty="0" smtClean="0"/>
              <a:t>על חשיבות המלחמה הקרה על התפתחות מושגים ויסודות</a:t>
            </a:r>
            <a:endParaRPr lang="he-IL" sz="2400" dirty="0"/>
          </a:p>
          <a:p>
            <a:pPr algn="r" rtl="1"/>
            <a:r>
              <a:rPr lang="he-IL" sz="2400" dirty="0" smtClean="0"/>
              <a:t>מאפייני </a:t>
            </a:r>
            <a:r>
              <a:rPr lang="he-IL" sz="2400" dirty="0"/>
              <a:t>החשיבה הפרקטית </a:t>
            </a:r>
            <a:r>
              <a:rPr lang="he-IL" sz="2400" dirty="0" smtClean="0"/>
              <a:t>לעומת חשיבה תיאורטית</a:t>
            </a:r>
          </a:p>
          <a:p>
            <a:pPr lvl="0" algn="r" rtl="1"/>
            <a:r>
              <a:rPr lang="he-IL" sz="2400" dirty="0" smtClean="0"/>
              <a:t> </a:t>
            </a:r>
            <a:r>
              <a:rPr lang="he-IL" sz="2400" dirty="0"/>
              <a:t>הגנה לאומית: הבסיס? ואם </a:t>
            </a:r>
            <a:r>
              <a:rPr lang="he-IL" sz="2400" dirty="0" smtClean="0"/>
              <a:t>הבסיס </a:t>
            </a:r>
            <a:r>
              <a:rPr lang="he-IL" sz="2400" dirty="0"/>
              <a:t>– מה המשמעות הפדגוגית? </a:t>
            </a:r>
          </a:p>
          <a:p>
            <a:pPr algn="r" rtl="1"/>
            <a:r>
              <a:rPr lang="he-IL" sz="2400" dirty="0"/>
              <a:t>מושגי יסוד: עוצמה, </a:t>
            </a:r>
            <a:r>
              <a:rPr lang="he-IL" sz="2400" dirty="0" smtClean="0"/>
              <a:t>אינטרס לאומי ומדינה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7199102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1060</Words>
  <Application>Microsoft Office PowerPoint</Application>
  <PresentationFormat>Widescreen</PresentationFormat>
  <Paragraphs>179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(body)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ביטחון לאומי:  יסודות ומושגים  בעידן של תמורות ושינויים</vt:lpstr>
      <vt:lpstr>מטרות הקורס</vt:lpstr>
      <vt:lpstr>ההישג הנדרש למשתתף בתם הקורס </vt:lpstr>
      <vt:lpstr>הנחת היסוד של הקורס</vt:lpstr>
      <vt:lpstr>הרציונל הפדגוגי של הקורס</vt:lpstr>
      <vt:lpstr>PowerPoint Presentation</vt:lpstr>
      <vt:lpstr>הביטחון הלאומי במאה ה-21</vt:lpstr>
      <vt:lpstr>מערכי-השיעורים  (כל מערך-שיעור שני משכים) </vt:lpstr>
      <vt:lpstr> שיעור ראשון:  מבוא כללי ומושגי יסוד  </vt:lpstr>
      <vt:lpstr>שיעור שני:  דיסציפלינות רלבנטיות וגישות מרכזיות להבנת המערכת הבינ"ל</vt:lpstr>
      <vt:lpstr>שיעור שלישי: גאו-פוליטיקה, גאו-אסטרטגיה והמזרח-התיכון</vt:lpstr>
      <vt:lpstr>שיעור רביעי: צורות חשיבה ותהליכי קבלת החלטות</vt:lpstr>
      <vt:lpstr>שיעור חמישי: אמת, פוסט-אמת ותחושת המציאות</vt:lpstr>
      <vt:lpstr>שיעור שישי: כלכלה פוליטית</vt:lpstr>
      <vt:lpstr>שיעור שביעי:  חברות בנות-זמננו</vt:lpstr>
      <vt:lpstr>שיעור שמיני:  משטר</vt:lpstr>
      <vt:lpstr>שיעור תשיעי:  מדינאות ודיפלומטיה </vt:lpstr>
      <vt:lpstr>שיעור עשירי ואחד-עשר:   הגנה לאומית</vt:lpstr>
      <vt:lpstr>הגנה לאומית (המשך שיעורים עשירי ואחד-עשר)</vt:lpstr>
      <vt:lpstr>שיעור שנים-עשר:  ניתוח ההתמודדות עם מגפת הקורונה</vt:lpstr>
      <vt:lpstr>שיעור שלושה-עשר:  בטל"מ במאה ה-21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DNavot-157872</cp:lastModifiedBy>
  <cp:revision>221</cp:revision>
  <dcterms:created xsi:type="dcterms:W3CDTF">2020-02-19T03:51:37Z</dcterms:created>
  <dcterms:modified xsi:type="dcterms:W3CDTF">2020-08-13T05:17:00Z</dcterms:modified>
</cp:coreProperties>
</file>