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304" r:id="rId4"/>
    <p:sldId id="299" r:id="rId5"/>
    <p:sldId id="302" r:id="rId6"/>
    <p:sldId id="331" r:id="rId7"/>
    <p:sldId id="309" r:id="rId8"/>
    <p:sldId id="332" r:id="rId9"/>
    <p:sldId id="324" r:id="rId10"/>
    <p:sldId id="305" r:id="rId11"/>
    <p:sldId id="310" r:id="rId12"/>
    <p:sldId id="311" r:id="rId13"/>
    <p:sldId id="312" r:id="rId14"/>
    <p:sldId id="327" r:id="rId15"/>
    <p:sldId id="326" r:id="rId16"/>
    <p:sldId id="316" r:id="rId17"/>
    <p:sldId id="315" r:id="rId18"/>
    <p:sldId id="313" r:id="rId19"/>
    <p:sldId id="314" r:id="rId20"/>
    <p:sldId id="317" r:id="rId21"/>
    <p:sldId id="330" r:id="rId22"/>
    <p:sldId id="321" r:id="rId23"/>
    <p:sldId id="322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o" initials="S" lastIdx="4" clrIdx="0">
    <p:extLst>
      <p:ext uri="{19B8F6BF-5375-455C-9EA6-DF929625EA0E}">
        <p15:presenceInfo xmlns:p15="http://schemas.microsoft.com/office/powerpoint/2012/main" userId="Shlom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162" d="100"/>
          <a:sy n="162" d="100"/>
        </p:scale>
        <p:origin x="252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9B483-D8B1-4144-AB98-82D91A9A7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3C37367-4E71-4531-B7F0-9C01E22C0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B60540-83AA-4343-AED7-67C0BB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CA495-48D2-49FB-B8B1-40E18AA6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C959B3-10AA-49C4-BC29-4DABAC8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7DBD7-7F77-40E8-94F2-AD86E416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8553E33-7DFD-48DD-B154-7389FC6E3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052E0-4C74-4CB0-8D73-82D64D27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DD6606-3708-4FAF-B3AA-70BF7D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7719A1-D021-4FFF-B765-CC36260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43E8E4A-F299-4C31-9321-422D9A7F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7E96AF-C0F1-4931-9DE0-DFCE0254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227F9F-D45F-474F-B5A9-52C06726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47CFE-6CDC-4279-8B2F-A0613B7E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3FEF55-88B7-46D7-BCA7-60D852DD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3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0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1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44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8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4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605EF5-57EC-49B4-85E2-4EAF1863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202EF0-74A4-459A-8A5E-6FFAFD1A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2AEB1A-3FA2-40A3-96E4-B683757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646CD-D80D-4B94-BD84-3CFA36A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D3BF96-DFA3-4010-ADCD-DB5D14B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9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9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69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99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7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92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0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1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89C3-4421-4D6F-9690-4A1F1BCC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B00D26-0995-4566-98F4-AACB43889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3FB92A-472D-4C77-AC55-739A4CBA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BCBCDA-4E4B-4911-BA2A-88136E52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E49CC9-27CE-42AD-B3F3-BC49964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8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45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32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1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0C7B1D-457B-484B-B07A-39C10383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9F2D62-7612-4BA0-9253-59668240B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FB30AD5-5A85-4780-849B-0F0420D6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DEF439-539F-4F4B-A14E-D6C8889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12525-0FAC-48F1-996E-F93B3907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A55B91-0EEF-4E09-8EE5-C247C9CA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7C8FD-8D2B-469D-BE14-5084B503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0F8365-6775-446B-86E2-E8C6D764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934F06-409F-47F9-9CB8-2477DBF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4FCD8-CA1C-4FF8-BAC1-952F0D4F3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06671E7-8727-405A-AAB4-420AFF0B7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5AE0F60-C674-4234-867C-DDE4A55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A1A4FFB-461C-4A50-85EA-56B7D19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EE44FC3-9923-455D-A8C9-1CD3C09A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7C53D9-7CF4-46E7-A803-DF6AAB4C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D42867A-6A0B-42E2-9812-3FA268C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50C3970-C75C-4142-A957-93E9AD4E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1FE6F7-7066-44FF-B4C7-3EE7386E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99003A1-36EC-4A96-B1E9-667AC5A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382852-48F9-4639-AA73-E9B76BBD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2CF77B-FBC3-4AAE-BB04-60497CF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5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DF6335-0E04-4897-9B6E-38857AE4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785BFA-CB35-4E54-B795-430C8FC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0B3F99-D52A-424A-A13C-6829CE86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F23B4C-D169-4005-83BB-3CD5D58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F6FB9-FEE7-4CA4-A527-499ADC93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E3077-8796-466E-87A3-64DF5858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C95BD-C00C-409A-A7BC-0084904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994F96-1FAE-48C3-9C55-BF539F02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2869C-BA61-4FC5-9EB1-900516AF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4F5C33-6A09-4992-B1A1-D6A380C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2AC4EF-3514-417E-9127-7914D6A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6FC1DA4-1844-49E5-AC67-D31C99B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2001740-1A32-444A-B5CB-330EBF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CC4BB0-DBAC-47E2-9514-49056D06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4D5711-E1F6-4449-8A1B-FF053437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3AA6E7-B178-49A0-8530-000FE0AA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B9977-5538-4D0B-9F2C-1770E205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4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>
                <a:latin typeface="Arial (body)"/>
                <a:cs typeface="+mn-cs"/>
              </a:rPr>
              <a:t>ביטחון לאומי:</a:t>
            </a:r>
            <a:br>
              <a:rPr lang="he-IL" b="1" dirty="0">
                <a:latin typeface="Arial (body)"/>
                <a:cs typeface="+mn-cs"/>
              </a:rPr>
            </a:br>
            <a:r>
              <a:rPr lang="he-IL" b="1" dirty="0">
                <a:latin typeface="Arial (body)"/>
                <a:cs typeface="+mn-cs"/>
              </a:rPr>
              <a:t> יסודות </a:t>
            </a:r>
            <a:r>
              <a:rPr lang="he-IL" b="1" dirty="0" smtClean="0">
                <a:latin typeface="Arial (body)"/>
                <a:cs typeface="+mn-cs"/>
              </a:rPr>
              <a:t>ומושגים</a:t>
            </a:r>
            <a:br>
              <a:rPr lang="he-IL" b="1" dirty="0" smtClean="0">
                <a:latin typeface="Arial (body)"/>
                <a:cs typeface="+mn-cs"/>
              </a:rPr>
            </a:br>
            <a:r>
              <a:rPr lang="he-IL" b="1" dirty="0" smtClean="0">
                <a:latin typeface="Arial (body)"/>
                <a:cs typeface="+mn-cs"/>
              </a:rPr>
              <a:t> בעידן של תמורות ושינויים</a:t>
            </a:r>
            <a:endParaRPr lang="he-IL" b="1" dirty="0">
              <a:latin typeface="Arial (body)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איתי ברון ודורון נבות</a:t>
            </a:r>
          </a:p>
          <a:p>
            <a:r>
              <a:rPr lang="he-IL" sz="3200" dirty="0" smtClean="0"/>
              <a:t>13 באוגוסט 2020</a:t>
            </a:r>
          </a:p>
          <a:p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1483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600" dirty="0">
                <a:cs typeface="+mn-cs"/>
              </a:rPr>
              <a:t>שיעור שני: </a:t>
            </a:r>
            <a:r>
              <a:rPr lang="he-IL" sz="3600" b="1" dirty="0" smtClean="0">
                <a:cs typeface="+mn-cs"/>
              </a:rPr>
              <a:t/>
            </a:r>
            <a:br>
              <a:rPr lang="he-IL" sz="3600" b="1" dirty="0" smtClean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cs typeface="Arial" panose="020B0604020202020204" pitchFamily="34" charset="0"/>
              </a:rPr>
              <a:t>דיסציפלינות רלבנטיות וגישות מרכזיות להבנת המערכת </a:t>
            </a:r>
            <a:r>
              <a:rPr lang="he-IL" sz="3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הבינ"ל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המערכת </a:t>
            </a:r>
            <a:r>
              <a:rPr lang="he-IL" sz="2400" dirty="0">
                <a:solidFill>
                  <a:prstClr val="black"/>
                </a:solidFill>
              </a:rPr>
              <a:t>הבינ"ל </a:t>
            </a:r>
            <a:r>
              <a:rPr lang="he-IL" sz="2400" dirty="0" smtClean="0">
                <a:solidFill>
                  <a:prstClr val="black"/>
                </a:solidFill>
              </a:rPr>
              <a:t>כמושג מפתח בתחום </a:t>
            </a:r>
            <a:r>
              <a:rPr lang="he-IL" sz="2400" dirty="0" err="1" smtClean="0">
                <a:solidFill>
                  <a:prstClr val="black"/>
                </a:solidFill>
              </a:rPr>
              <a:t>הבטל"מ</a:t>
            </a:r>
            <a:r>
              <a:rPr lang="he-IL" sz="2400" dirty="0" smtClean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המערכת הבינ"ל מאז </a:t>
            </a:r>
            <a:r>
              <a:rPr lang="he-IL" sz="2400" dirty="0">
                <a:solidFill>
                  <a:prstClr val="black"/>
                </a:solidFill>
              </a:rPr>
              <a:t>התמוטטות הגוש </a:t>
            </a:r>
            <a:r>
              <a:rPr lang="he-IL" sz="2400" dirty="0" smtClean="0">
                <a:solidFill>
                  <a:prstClr val="black"/>
                </a:solidFill>
              </a:rPr>
              <a:t>הסובייטי</a:t>
            </a:r>
            <a:endParaRPr lang="he-IL" sz="2400" dirty="0">
              <a:solidFill>
                <a:prstClr val="black"/>
              </a:solidFill>
            </a:endParaRPr>
          </a:p>
          <a:p>
            <a:pPr algn="r" rtl="1"/>
            <a:r>
              <a:rPr lang="he-IL" sz="2400" dirty="0"/>
              <a:t>הפרופסיות הרלבנטיות: היסטוריה, גיאוגרפיה, </a:t>
            </a:r>
            <a:r>
              <a:rPr lang="he-IL" sz="2400" dirty="0" smtClean="0"/>
              <a:t>מדע-המדינה, כלכלה ועוד </a:t>
            </a:r>
          </a:p>
          <a:p>
            <a:pPr algn="r" rtl="1"/>
            <a:r>
              <a:rPr lang="he-IL" sz="2400" dirty="0" smtClean="0"/>
              <a:t>גישות </a:t>
            </a:r>
            <a:r>
              <a:rPr lang="he-IL" sz="2400" dirty="0"/>
              <a:t>מרכזיות </a:t>
            </a:r>
            <a:r>
              <a:rPr lang="he-IL" sz="2400" dirty="0" smtClean="0"/>
              <a:t>ביחב"ל: ריאליזם, ליברליזם וקונסטרוקטיביזם </a:t>
            </a:r>
            <a:endParaRPr lang="he-IL" sz="2400" dirty="0"/>
          </a:p>
          <a:p>
            <a:pPr algn="r" rtl="1"/>
            <a:r>
              <a:rPr lang="he-IL" sz="2400" dirty="0"/>
              <a:t>מושגים מרכזיים בעיסוק האקדמי: מאזן כוחות, דילמת הביטחון, המבנה האנרכי של </a:t>
            </a:r>
            <a:r>
              <a:rPr lang="he-IL" sz="2400" dirty="0" smtClean="0"/>
              <a:t>המערכת</a:t>
            </a:r>
          </a:p>
          <a:p>
            <a:pPr algn="r" rtl="1"/>
            <a:r>
              <a:rPr lang="he-IL" sz="2400" dirty="0" smtClean="0"/>
              <a:t>המשגת </a:t>
            </a:r>
            <a:r>
              <a:rPr lang="he-IL" sz="2400" dirty="0" err="1" smtClean="0"/>
              <a:t>בטל"מ</a:t>
            </a:r>
            <a:r>
              <a:rPr lang="he-IL" sz="2400" dirty="0" smtClean="0"/>
              <a:t>: געגועיי למלחמה הקרה?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36618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9" y="365125"/>
            <a:ext cx="11482981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600" dirty="0">
                <a:cs typeface="+mn-cs"/>
              </a:rPr>
              <a:t>שיעור שלישי</a:t>
            </a:r>
            <a:r>
              <a:rPr lang="he-IL" sz="3600" dirty="0" smtClean="0">
                <a:cs typeface="+mn-cs"/>
              </a:rPr>
              <a:t>:</a:t>
            </a:r>
            <a:r>
              <a:rPr lang="he-IL" sz="3600" b="1" dirty="0" smtClean="0">
                <a:cs typeface="+mn-cs"/>
              </a:rPr>
              <a:t/>
            </a:r>
            <a:br>
              <a:rPr lang="he-IL" sz="3600" b="1" dirty="0" smtClean="0">
                <a:cs typeface="+mn-cs"/>
              </a:rPr>
            </a:br>
            <a:r>
              <a:rPr lang="he-IL" sz="3600" b="1" dirty="0" smtClean="0">
                <a:cs typeface="+mn-cs"/>
              </a:rPr>
              <a:t>גאו-פוליטיקה, גאו-אסטרטגיה </a:t>
            </a:r>
            <a:r>
              <a:rPr lang="he-IL" sz="3600" b="1" dirty="0">
                <a:cs typeface="+mn-cs"/>
              </a:rPr>
              <a:t>והמזרח-התיכון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dirty="0" smtClean="0"/>
              <a:t>גאו-פוליטיקה וגאו-אסטרטגיה כמושג וכתופעה: מבוא כללי </a:t>
            </a: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גישות </a:t>
            </a:r>
            <a:r>
              <a:rPr lang="he-IL" dirty="0" err="1" smtClean="0">
                <a:solidFill>
                  <a:prstClr val="black"/>
                </a:solidFill>
              </a:rPr>
              <a:t>לגאו</a:t>
            </a:r>
            <a:r>
              <a:rPr lang="he-IL" dirty="0" smtClean="0">
                <a:solidFill>
                  <a:prstClr val="black"/>
                </a:solidFill>
              </a:rPr>
              <a:t>-אסטרטגיה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</a:t>
            </a:r>
            <a:r>
              <a:rPr lang="he-IL" dirty="0" smtClean="0">
                <a:solidFill>
                  <a:prstClr val="black"/>
                </a:solidFill>
              </a:rPr>
              <a:t>הגישה </a:t>
            </a:r>
            <a:r>
              <a:rPr lang="he-IL" dirty="0" err="1">
                <a:solidFill>
                  <a:prstClr val="black"/>
                </a:solidFill>
              </a:rPr>
              <a:t>התרבותנית</a:t>
            </a:r>
            <a:r>
              <a:rPr lang="he-IL" dirty="0">
                <a:solidFill>
                  <a:prstClr val="black"/>
                </a:solidFill>
              </a:rPr>
              <a:t> ו</a:t>
            </a:r>
            <a:r>
              <a:rPr lang="he-IL" dirty="0" smtClean="0">
                <a:solidFill>
                  <a:prstClr val="black"/>
                </a:solidFill>
              </a:rPr>
              <a:t>גישות </a:t>
            </a:r>
            <a:r>
              <a:rPr lang="he-IL" dirty="0">
                <a:solidFill>
                  <a:prstClr val="black"/>
                </a:solidFill>
              </a:rPr>
              <a:t>פוליטיות </a:t>
            </a:r>
            <a:endParaRPr lang="he-IL" dirty="0" smtClean="0">
              <a:solidFill>
                <a:prstClr val="black"/>
              </a:solidFill>
            </a:endParaRPr>
          </a:p>
          <a:p>
            <a:pPr marL="0" lvl="0" indent="0" algn="r" rtl="1">
              <a:buNone/>
            </a:pPr>
            <a:r>
              <a:rPr lang="he-IL" dirty="0" smtClean="0">
                <a:solidFill>
                  <a:prstClr val="black"/>
                </a:solidFill>
              </a:rPr>
              <a:t>	מהותנות לעומת היסטוריות בחקר גאו-אסטרטגיה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r>
              <a:rPr lang="he-IL" dirty="0" smtClean="0"/>
              <a:t>המערכת האזורית כמושג מתווך בין הרמה הגלובאלית והלאומית</a:t>
            </a:r>
          </a:p>
          <a:p>
            <a:pPr algn="r" rtl="1"/>
            <a:r>
              <a:rPr lang="he-IL" dirty="0" smtClean="0"/>
              <a:t>ניתוח </a:t>
            </a:r>
            <a:r>
              <a:rPr lang="he-IL" dirty="0"/>
              <a:t>המערכת האזורית מאז </a:t>
            </a:r>
            <a:r>
              <a:rPr lang="he-IL" dirty="0" smtClean="0"/>
              <a:t>"האביב הערבי" </a:t>
            </a:r>
            <a:r>
              <a:rPr lang="he-IL" dirty="0"/>
              <a:t>ועד </a:t>
            </a:r>
            <a:r>
              <a:rPr lang="he-IL" dirty="0" smtClean="0"/>
              <a:t>היום</a:t>
            </a:r>
          </a:p>
          <a:p>
            <a:pPr algn="r" rtl="1"/>
            <a:r>
              <a:rPr lang="he-IL" dirty="0" smtClean="0"/>
              <a:t>אמ"ן מגלה את הציבור עם "האביב הערבי" (עוד </a:t>
            </a:r>
            <a:r>
              <a:rPr lang="he-IL" dirty="0" smtClean="0">
                <a:solidFill>
                  <a:prstClr val="black"/>
                </a:solidFill>
              </a:rPr>
              <a:t>על </a:t>
            </a:r>
            <a:r>
              <a:rPr lang="he-IL" dirty="0">
                <a:solidFill>
                  <a:prstClr val="black"/>
                </a:solidFill>
              </a:rPr>
              <a:t>היסטוריה </a:t>
            </a:r>
            <a:r>
              <a:rPr lang="he-IL" dirty="0" smtClean="0">
                <a:solidFill>
                  <a:prstClr val="black"/>
                </a:solidFill>
              </a:rPr>
              <a:t>והמשגה)</a:t>
            </a:r>
          </a:p>
          <a:p>
            <a:pPr algn="r" rtl="1"/>
            <a:r>
              <a:rPr lang="he-IL" dirty="0" smtClean="0">
                <a:solidFill>
                  <a:prstClr val="black"/>
                </a:solidFill>
              </a:rPr>
              <a:t>מחנה, ציר ומדינת-הלאום</a:t>
            </a:r>
          </a:p>
          <a:p>
            <a:pPr algn="r" rtl="1"/>
            <a:r>
              <a:rPr lang="he-IL" dirty="0" smtClean="0">
                <a:solidFill>
                  <a:prstClr val="black"/>
                </a:solidFill>
              </a:rPr>
              <a:t>האם ישראל היא חלק מהמזרח-התיכון?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0758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dirty="0" smtClean="0">
                <a:cs typeface="+mn-cs"/>
              </a:rPr>
              <a:t>שיעור רביעי:</a:t>
            </a:r>
            <a:r>
              <a:rPr lang="he-IL" sz="3200" b="1" dirty="0" smtClean="0">
                <a:cs typeface="+mn-cs"/>
              </a:rPr>
              <a:t/>
            </a:r>
            <a:br>
              <a:rPr lang="he-IL" sz="3200" b="1" dirty="0" smtClean="0">
                <a:cs typeface="+mn-cs"/>
              </a:rPr>
            </a:br>
            <a:r>
              <a:rPr lang="he-IL" sz="32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צורות חשיבה ותהליכי </a:t>
            </a:r>
            <a:r>
              <a:rPr lang="he-IL" sz="3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קבלת </a:t>
            </a:r>
            <a:r>
              <a:rPr lang="he-IL" sz="32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החלטות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המאפיינים של "חדרי הביטחון הלאומי</a:t>
            </a:r>
            <a:r>
              <a:rPr lang="he-IL" dirty="0" smtClean="0">
                <a:solidFill>
                  <a:prstClr val="black"/>
                </a:solidFill>
              </a:rPr>
              <a:t>"</a:t>
            </a: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שלוש אפיסטמולוגיות: (1) יש אמת ואני אגיד לכם אותה; (2) יש אמת, אבל...; (3) אבנה לכם אמת</a:t>
            </a:r>
            <a:endParaRPr lang="he-IL" dirty="0">
              <a:solidFill>
                <a:prstClr val="black"/>
              </a:solidFill>
            </a:endParaRP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מאפייני </a:t>
            </a:r>
            <a:r>
              <a:rPr lang="he-IL" dirty="0">
                <a:solidFill>
                  <a:prstClr val="black"/>
                </a:solidFill>
              </a:rPr>
              <a:t>הבעיות בתחום הביטחון </a:t>
            </a:r>
            <a:r>
              <a:rPr lang="he-IL" dirty="0"/>
              <a:t>הלאומי </a:t>
            </a:r>
            <a:r>
              <a:rPr lang="he-IL" dirty="0" smtClean="0"/>
              <a:t>(קובייה הונגרית </a:t>
            </a:r>
            <a:r>
              <a:rPr lang="en-GB" dirty="0" smtClean="0"/>
              <a:t>vs.</a:t>
            </a:r>
            <a:r>
              <a:rPr lang="he-IL" dirty="0" smtClean="0"/>
              <a:t> בעיה פתוחה)</a:t>
            </a:r>
            <a:endParaRPr lang="he-IL" dirty="0"/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מודל ה-</a:t>
            </a:r>
            <a:r>
              <a:rPr lang="en-US" dirty="0">
                <a:solidFill>
                  <a:prstClr val="black"/>
                </a:solidFill>
              </a:rPr>
              <a:t>OODA LOOP</a:t>
            </a:r>
            <a:r>
              <a:rPr lang="he-IL" dirty="0">
                <a:solidFill>
                  <a:prstClr val="black"/>
                </a:solidFill>
              </a:rPr>
              <a:t> ומודלים נוספים</a:t>
            </a:r>
          </a:p>
          <a:p>
            <a:pPr algn="r" rtl="1"/>
            <a:r>
              <a:rPr lang="he-IL" dirty="0" smtClean="0"/>
              <a:t>האדם המתכנן? </a:t>
            </a:r>
          </a:p>
          <a:p>
            <a:pPr marL="0" indent="0" algn="r" rtl="1">
              <a:buNone/>
            </a:pPr>
            <a:r>
              <a:rPr lang="he-IL" dirty="0"/>
              <a:t>	</a:t>
            </a:r>
            <a:r>
              <a:rPr lang="he-IL" dirty="0" smtClean="0"/>
              <a:t>איש המטה לעומת המסייר	</a:t>
            </a:r>
          </a:p>
          <a:p>
            <a:pPr marL="0" indent="0" algn="r" rtl="1">
              <a:buNone/>
            </a:pPr>
            <a:r>
              <a:rPr lang="he-IL" dirty="0"/>
              <a:t>	</a:t>
            </a:r>
            <a:r>
              <a:rPr lang="he-IL" dirty="0" smtClean="0"/>
              <a:t>שחמט לעומת תרחישים </a:t>
            </a:r>
          </a:p>
          <a:p>
            <a:pPr lvl="0" algn="r" rtl="1"/>
            <a:r>
              <a:rPr lang="he-IL" sz="2600" dirty="0">
                <a:solidFill>
                  <a:prstClr val="black"/>
                </a:solidFill>
              </a:rPr>
              <a:t>כשלי </a:t>
            </a:r>
            <a:r>
              <a:rPr lang="he-IL" sz="2600" dirty="0" smtClean="0">
                <a:solidFill>
                  <a:prstClr val="black"/>
                </a:solidFill>
              </a:rPr>
              <a:t>חשיבה ודינמיקה של קבל החלטות </a:t>
            </a:r>
            <a:r>
              <a:rPr lang="he-IL" sz="2600" dirty="0">
                <a:solidFill>
                  <a:prstClr val="black"/>
                </a:solidFill>
              </a:rPr>
              <a:t>(+ דוגמאות מאירועים)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– עיוותי תפיסה, כשל דמיון, דבקות </a:t>
            </a:r>
            <a:r>
              <a:rPr lang="he-IL" sz="2200" dirty="0" smtClean="0">
                <a:solidFill>
                  <a:prstClr val="black"/>
                </a:solidFill>
              </a:rPr>
              <a:t>בקונספציה וחשיבה קבוצתית</a:t>
            </a:r>
            <a:endParaRPr lang="he-IL" sz="2200" dirty="0">
              <a:solidFill>
                <a:prstClr val="black"/>
              </a:solidFill>
            </a:endParaRP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מועצמות – השלכות מהפיכת המידע ושינויים </a:t>
            </a:r>
            <a:r>
              <a:rPr lang="he-IL" sz="2200" dirty="0" smtClean="0">
                <a:solidFill>
                  <a:prstClr val="black"/>
                </a:solidFill>
              </a:rPr>
              <a:t>נוספים</a:t>
            </a:r>
          </a:p>
          <a:p>
            <a:pPr lvl="1" algn="r" rtl="1"/>
            <a:r>
              <a:rPr lang="he-IL" sz="2200" dirty="0" smtClean="0">
                <a:solidFill>
                  <a:prstClr val="black"/>
                </a:solidFill>
              </a:rPr>
              <a:t>בעיית הפוסט אמת – רקע ראשוני</a:t>
            </a:r>
            <a:endParaRPr lang="he-IL" dirty="0" smtClean="0"/>
          </a:p>
          <a:p>
            <a:pPr algn="r" rtl="1"/>
            <a:r>
              <a:rPr lang="he-IL" dirty="0" smtClean="0"/>
              <a:t>על הגבולות המוסדיים של העיסוק </a:t>
            </a:r>
            <a:r>
              <a:rPr lang="he-IL" dirty="0" err="1" smtClean="0"/>
              <a:t>בבטל"מ</a:t>
            </a:r>
            <a:r>
              <a:rPr lang="he-IL" dirty="0" smtClean="0"/>
              <a:t>: זווית נוספת לכישלון ההתמודדות עם התערבות רוסיה בבחירות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4994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rtl="1">
              <a:spcBef>
                <a:spcPts val="1000"/>
              </a:spcBef>
            </a:pPr>
            <a:r>
              <a:rPr lang="he-IL" sz="3200" dirty="0" smtClean="0">
                <a:cs typeface="+mn-cs"/>
              </a:rPr>
              <a:t>שיעור חמישי:</a:t>
            </a:r>
            <a:br>
              <a:rPr lang="he-IL" sz="3200" dirty="0" smtClean="0">
                <a:cs typeface="+mn-cs"/>
              </a:rPr>
            </a:br>
            <a:r>
              <a:rPr lang="he-IL" sz="3200" b="1" dirty="0" smtClean="0">
                <a:cs typeface="+mn-cs"/>
              </a:rPr>
              <a:t>אמת, פוסט-אמת ותחושת המציאות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 smtClean="0"/>
              <a:t>אמת, אמתיות ודיוק </a:t>
            </a:r>
          </a:p>
          <a:p>
            <a:pPr algn="r" rtl="1"/>
            <a:r>
              <a:rPr lang="he-IL" dirty="0" smtClean="0"/>
              <a:t>ידע, מידע ו – </a:t>
            </a:r>
            <a:r>
              <a:rPr lang="en-GB" dirty="0" smtClean="0"/>
              <a:t>big data</a:t>
            </a:r>
            <a:r>
              <a:rPr lang="he-IL" dirty="0" smtClean="0"/>
              <a:t> </a:t>
            </a:r>
          </a:p>
          <a:p>
            <a:pPr algn="r" rtl="1"/>
            <a:r>
              <a:rPr lang="he-IL" u="sng" dirty="0" smtClean="0"/>
              <a:t>סוגים של פוסט-אמת</a:t>
            </a:r>
            <a:r>
              <a:rPr lang="he-IL" dirty="0" smtClean="0"/>
              <a:t>: פוליטיזציה מופלגת; אי-אמון במומחים; אמון במקורות כוזבים; ספקנות רדיקלית</a:t>
            </a:r>
          </a:p>
          <a:p>
            <a:pPr algn="r" rtl="1"/>
            <a:r>
              <a:rPr lang="he-IL" dirty="0" smtClean="0"/>
              <a:t>זליגה של פוסט-אמת לחדרי הביטחון הלאומי</a:t>
            </a:r>
          </a:p>
          <a:p>
            <a:pPr algn="r" rtl="1"/>
            <a:r>
              <a:rPr lang="he-IL" u="sng" dirty="0" smtClean="0"/>
              <a:t>דוגמאות</a:t>
            </a:r>
            <a:r>
              <a:rPr lang="he-IL" dirty="0" smtClean="0"/>
              <a:t>: הטרור; שוחד ושחיתות; חרדים בצבא;</a:t>
            </a:r>
            <a:r>
              <a:rPr lang="he-IL" dirty="0">
                <a:solidFill>
                  <a:prstClr val="black"/>
                </a:solidFill>
              </a:rPr>
              <a:t> </a:t>
            </a:r>
            <a:r>
              <a:rPr lang="he-IL" dirty="0" smtClean="0">
                <a:solidFill>
                  <a:prstClr val="black"/>
                </a:solidFill>
              </a:rPr>
              <a:t>חולי קורונה</a:t>
            </a:r>
          </a:p>
          <a:p>
            <a:pPr lvl="0" algn="r" rtl="1"/>
            <a:r>
              <a:rPr lang="he-IL" dirty="0" smtClean="0"/>
              <a:t> </a:t>
            </a:r>
            <a:r>
              <a:rPr lang="he-IL" dirty="0">
                <a:solidFill>
                  <a:prstClr val="black"/>
                </a:solidFill>
              </a:rPr>
              <a:t>חשיבה ביקורתית וניתוח </a:t>
            </a:r>
            <a:r>
              <a:rPr lang="he-IL" dirty="0" smtClean="0">
                <a:solidFill>
                  <a:prstClr val="black"/>
                </a:solidFill>
              </a:rPr>
              <a:t>מערכתי</a:t>
            </a: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תחושת המציאות: </a:t>
            </a:r>
            <a:r>
              <a:rPr lang="he-IL" dirty="0">
                <a:solidFill>
                  <a:prstClr val="black"/>
                </a:solidFill>
              </a:rPr>
              <a:t>בין "ידיעה" לבין "הבנה"</a:t>
            </a:r>
          </a:p>
          <a:p>
            <a:pPr lvl="0" algn="r" rtl="1"/>
            <a:endParaRPr lang="he-IL" sz="2600" dirty="0">
              <a:solidFill>
                <a:prstClr val="black"/>
              </a:solidFill>
            </a:endParaRP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670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</a:t>
            </a:r>
            <a:r>
              <a:rPr lang="he-IL" sz="3200" dirty="0" smtClean="0">
                <a:cs typeface="+mn-cs"/>
              </a:rPr>
              <a:t>שישי:</a:t>
            </a:r>
            <a:br>
              <a:rPr lang="he-IL" sz="3200" dirty="0" smtClean="0">
                <a:cs typeface="+mn-cs"/>
              </a:rPr>
            </a:br>
            <a:r>
              <a:rPr lang="he-IL" sz="3200" b="1" dirty="0" smtClean="0">
                <a:cs typeface="+mn-cs"/>
              </a:rPr>
              <a:t>כלכלה </a:t>
            </a:r>
            <a:r>
              <a:rPr lang="he-IL" sz="3200" b="1" dirty="0">
                <a:cs typeface="+mn-cs"/>
              </a:rPr>
              <a:t>פוליטית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dirty="0" smtClean="0"/>
              <a:t>האם צריך ללמוד כלכלה פוליטית במסגרת </a:t>
            </a:r>
            <a:r>
              <a:rPr lang="he-IL" dirty="0" err="1" smtClean="0"/>
              <a:t>בטל"מ</a:t>
            </a:r>
            <a:r>
              <a:rPr lang="he-IL" dirty="0" smtClean="0"/>
              <a:t>? כיצד?</a:t>
            </a:r>
            <a:r>
              <a:rPr lang="he-IL" dirty="0" smtClean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צמיחה </a:t>
            </a:r>
            <a:r>
              <a:rPr lang="he-IL" dirty="0">
                <a:solidFill>
                  <a:prstClr val="black"/>
                </a:solidFill>
              </a:rPr>
              <a:t>והקצאת </a:t>
            </a:r>
            <a:r>
              <a:rPr lang="he-IL" dirty="0" smtClean="0">
                <a:solidFill>
                  <a:prstClr val="black"/>
                </a:solidFill>
              </a:rPr>
              <a:t>משאבים: הבסיס לכלכלה </a:t>
            </a:r>
            <a:r>
              <a:rPr lang="he-IL" dirty="0" err="1" smtClean="0">
                <a:solidFill>
                  <a:prstClr val="black"/>
                </a:solidFill>
              </a:rPr>
              <a:t>ולבטל"מ</a:t>
            </a:r>
            <a:endParaRPr lang="he-IL" dirty="0">
              <a:solidFill>
                <a:prstClr val="black"/>
              </a:solidFill>
            </a:endParaRP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מדיניות פיסקלית ומדיניות מוניטארית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r>
              <a:rPr lang="he-IL" dirty="0" smtClean="0">
                <a:solidFill>
                  <a:prstClr val="black"/>
                </a:solidFill>
              </a:rPr>
              <a:t>קפיטליזם: תחרות, רווח, מסחור ורציונליות </a:t>
            </a:r>
          </a:p>
          <a:p>
            <a:pPr algn="r" rtl="1"/>
            <a:r>
              <a:rPr lang="he-IL" dirty="0" smtClean="0">
                <a:solidFill>
                  <a:prstClr val="black"/>
                </a:solidFill>
              </a:rPr>
              <a:t>התועלת הציבורית של אינטרסנטיות ובעיית הידע כהצדקות לקפיטליזם 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r>
              <a:rPr lang="he-IL" dirty="0" smtClean="0">
                <a:solidFill>
                  <a:prstClr val="black"/>
                </a:solidFill>
              </a:rPr>
              <a:t>כשלי שוק והצדקות אחרות להתערבות ממשלתית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r>
              <a:rPr lang="he-IL" dirty="0" smtClean="0">
                <a:solidFill>
                  <a:prstClr val="black"/>
                </a:solidFill>
              </a:rPr>
              <a:t>רגולציה</a:t>
            </a:r>
            <a:r>
              <a:rPr lang="he-IL" dirty="0">
                <a:solidFill>
                  <a:prstClr val="black"/>
                </a:solidFill>
              </a:rPr>
              <a:t>, משטרי </a:t>
            </a:r>
            <a:r>
              <a:rPr lang="he-IL" dirty="0" smtClean="0">
                <a:solidFill>
                  <a:prstClr val="black"/>
                </a:solidFill>
              </a:rPr>
              <a:t>רווחה, כלכלה </a:t>
            </a:r>
            <a:r>
              <a:rPr lang="he-IL" dirty="0" err="1">
                <a:solidFill>
                  <a:prstClr val="black"/>
                </a:solidFill>
              </a:rPr>
              <a:t>קינסייאנית</a:t>
            </a:r>
            <a:r>
              <a:rPr lang="he-IL" dirty="0">
                <a:solidFill>
                  <a:prstClr val="black"/>
                </a:solidFill>
              </a:rPr>
              <a:t> </a:t>
            </a:r>
            <a:r>
              <a:rPr lang="he-IL" dirty="0" smtClean="0">
                <a:solidFill>
                  <a:prstClr val="black"/>
                </a:solidFill>
              </a:rPr>
              <a:t>וניאו-ליברליזם</a:t>
            </a:r>
          </a:p>
          <a:p>
            <a:pPr algn="r" rtl="1"/>
            <a:r>
              <a:rPr lang="he-IL" dirty="0" smtClean="0">
                <a:solidFill>
                  <a:prstClr val="black"/>
                </a:solidFill>
              </a:rPr>
              <a:t>הכלכלה הפוליטית של מפלגות פופוליסטיות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4673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</a:t>
            </a:r>
            <a:r>
              <a:rPr lang="he-IL" sz="3200" dirty="0" smtClean="0">
                <a:cs typeface="+mn-cs"/>
              </a:rPr>
              <a:t>שביעי</a:t>
            </a:r>
            <a:r>
              <a:rPr lang="he-IL" sz="3200" dirty="0">
                <a:cs typeface="+mn-cs"/>
              </a:rPr>
              <a:t>: </a:t>
            </a:r>
            <a:r>
              <a:rPr lang="he-IL" sz="3200" dirty="0" smtClean="0">
                <a:cs typeface="+mn-cs"/>
              </a:rPr>
              <a:t/>
            </a:r>
            <a:br>
              <a:rPr lang="he-IL" sz="3200" dirty="0" smtClean="0">
                <a:cs typeface="+mn-cs"/>
              </a:rPr>
            </a:br>
            <a:r>
              <a:rPr lang="he-IL" sz="3200" b="1" dirty="0" smtClean="0">
                <a:cs typeface="+mn-cs"/>
              </a:rPr>
              <a:t>חברות </a:t>
            </a:r>
            <a:r>
              <a:rPr lang="he-IL" sz="3200" b="1" dirty="0">
                <a:cs typeface="+mn-cs"/>
              </a:rPr>
              <a:t>בנות-זמננו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he-IL" dirty="0" smtClean="0"/>
              <a:t>האם צריך להבין חברות במסגרת </a:t>
            </a:r>
            <a:r>
              <a:rPr lang="he-IL" dirty="0" err="1" smtClean="0"/>
              <a:t>בטל"מ</a:t>
            </a:r>
            <a:r>
              <a:rPr lang="he-IL" dirty="0" smtClean="0"/>
              <a:t>? </a:t>
            </a:r>
          </a:p>
          <a:p>
            <a:pPr algn="r" rtl="1"/>
            <a:r>
              <a:rPr lang="he-IL" dirty="0" smtClean="0"/>
              <a:t>מה </a:t>
            </a:r>
            <a:r>
              <a:rPr lang="he-IL" dirty="0"/>
              <a:t>הופך חברה לכזאת</a:t>
            </a:r>
            <a:r>
              <a:rPr lang="he-IL" dirty="0" smtClean="0"/>
              <a:t>? היכרות ראשונית עם המושג חברה </a:t>
            </a:r>
          </a:p>
          <a:p>
            <a:pPr lvl="0" algn="r" rtl="1"/>
            <a:r>
              <a:rPr lang="he-IL" dirty="0"/>
              <a:t>האם אפשר להבין </a:t>
            </a:r>
            <a:r>
              <a:rPr lang="he-IL" dirty="0" smtClean="0"/>
              <a:t>חברות, ואם-כן, כיצד? </a:t>
            </a:r>
          </a:p>
          <a:p>
            <a:pPr marL="0" lvl="0" indent="0" algn="r" rtl="1">
              <a:buNone/>
            </a:pPr>
            <a:r>
              <a:rPr lang="he-IL" dirty="0"/>
              <a:t>	</a:t>
            </a:r>
            <a:r>
              <a:rPr lang="he-IL" dirty="0" smtClean="0"/>
              <a:t>אינדיבידואליזם מתודולוגי לעומת </a:t>
            </a:r>
            <a:r>
              <a:rPr lang="he-IL" dirty="0"/>
              <a:t>הוליזם </a:t>
            </a:r>
          </a:p>
          <a:p>
            <a:pPr marL="0" lvl="0" indent="0" algn="r" rtl="1">
              <a:buNone/>
            </a:pPr>
            <a:r>
              <a:rPr lang="he-IL" dirty="0" smtClean="0"/>
              <a:t>	גישות </a:t>
            </a:r>
            <a:r>
              <a:rPr lang="he-IL" dirty="0"/>
              <a:t>קונצנזוס לעומת גישות קונפליקט </a:t>
            </a:r>
          </a:p>
          <a:p>
            <a:pPr lvl="0" algn="r" rtl="1"/>
            <a:r>
              <a:rPr lang="he-IL" dirty="0" smtClean="0"/>
              <a:t>תיאוריית </a:t>
            </a:r>
            <a:r>
              <a:rPr lang="he-IL" dirty="0"/>
              <a:t>המודרניזציה </a:t>
            </a:r>
            <a:r>
              <a:rPr lang="he-IL" dirty="0" smtClean="0"/>
              <a:t>ומבקריה</a:t>
            </a:r>
          </a:p>
          <a:p>
            <a:pPr marL="0" lvl="0" indent="0" algn="r" rtl="1">
              <a:buNone/>
            </a:pPr>
            <a:r>
              <a:rPr lang="he-IL" dirty="0"/>
              <a:t>	</a:t>
            </a:r>
            <a:r>
              <a:rPr lang="he-IL" dirty="0" smtClean="0"/>
              <a:t>מדוע </a:t>
            </a:r>
            <a:r>
              <a:rPr lang="he-IL" dirty="0"/>
              <a:t>יש חברות שאינן מתפתחות</a:t>
            </a:r>
            <a:r>
              <a:rPr lang="he-IL" dirty="0" smtClean="0"/>
              <a:t>? </a:t>
            </a:r>
          </a:p>
          <a:p>
            <a:pPr marL="0" lvl="0" indent="0" algn="r" rtl="1">
              <a:buNone/>
            </a:pPr>
            <a:r>
              <a:rPr lang="he-IL" dirty="0"/>
              <a:t>	</a:t>
            </a:r>
            <a:r>
              <a:rPr lang="he-IL" dirty="0" smtClean="0"/>
              <a:t>מה גורם לחוסר יציבות?</a:t>
            </a:r>
          </a:p>
          <a:p>
            <a:pPr marL="0" lvl="0" indent="0" algn="r" rtl="1">
              <a:buNone/>
            </a:pPr>
            <a:r>
              <a:rPr lang="he-IL" dirty="0"/>
              <a:t>	</a:t>
            </a:r>
            <a:r>
              <a:rPr lang="he-IL" dirty="0" smtClean="0"/>
              <a:t>תרבות לעומת מטריאליזם 	</a:t>
            </a:r>
          </a:p>
          <a:p>
            <a:pPr lvl="0" algn="r" rtl="1"/>
            <a:r>
              <a:rPr lang="he-IL" dirty="0" smtClean="0"/>
              <a:t> </a:t>
            </a:r>
            <a:r>
              <a:rPr lang="he-IL" dirty="0"/>
              <a:t>מושגי יסוד: שסעים, </a:t>
            </a:r>
            <a:r>
              <a:rPr lang="he-IL" dirty="0" smtClean="0"/>
              <a:t>סולידריות הון חברתי </a:t>
            </a:r>
            <a:r>
              <a:rPr lang="he-IL" dirty="0"/>
              <a:t>ו</a:t>
            </a:r>
            <a:r>
              <a:rPr lang="he-IL" dirty="0" smtClean="0"/>
              <a:t>שני </a:t>
            </a:r>
            <a:r>
              <a:rPr lang="he-IL" dirty="0"/>
              <a:t>סוגים של </a:t>
            </a:r>
            <a:r>
              <a:rPr lang="he-IL" dirty="0" smtClean="0"/>
              <a:t>אמון</a:t>
            </a:r>
          </a:p>
          <a:p>
            <a:pPr lvl="0" algn="r" rtl="1"/>
            <a:r>
              <a:rPr lang="he-IL" dirty="0" smtClean="0"/>
              <a:t>המושג חוסן לאומי כמשקף מתח פנימי בשדה </a:t>
            </a:r>
            <a:r>
              <a:rPr lang="he-IL" dirty="0" err="1" smtClean="0"/>
              <a:t>הבטל"מ</a:t>
            </a:r>
            <a:endParaRPr lang="he-IL" dirty="0"/>
          </a:p>
          <a:p>
            <a:pPr algn="r" rtl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19095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63" y="365125"/>
            <a:ext cx="11349549" cy="1325563"/>
          </a:xfrm>
        </p:spPr>
        <p:txBody>
          <a:bodyPr>
            <a:no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</a:t>
            </a:r>
            <a:r>
              <a:rPr lang="he-IL" sz="3200" dirty="0" smtClean="0">
                <a:cs typeface="+mn-cs"/>
              </a:rPr>
              <a:t>שמיני:</a:t>
            </a:r>
            <a:r>
              <a:rPr lang="he-IL" sz="3200" b="1" dirty="0" smtClean="0">
                <a:cs typeface="+mn-cs"/>
              </a:rPr>
              <a:t/>
            </a:r>
            <a:br>
              <a:rPr lang="he-IL" sz="3200" b="1" dirty="0" smtClean="0">
                <a:cs typeface="+mn-cs"/>
              </a:rPr>
            </a:br>
            <a:r>
              <a:rPr lang="he-IL" sz="3200" b="1" dirty="0" smtClean="0">
                <a:cs typeface="+mn-cs"/>
              </a:rPr>
              <a:t> </a:t>
            </a:r>
            <a:r>
              <a:rPr lang="he-IL" sz="3200" b="1" dirty="0">
                <a:cs typeface="+mn-cs"/>
              </a:rPr>
              <a:t>משטר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מהו משטר וכיצד הוא קשור לביטחון לאומי </a:t>
            </a:r>
          </a:p>
          <a:p>
            <a:pPr algn="r" rtl="1"/>
            <a:r>
              <a:rPr lang="he-IL" dirty="0" smtClean="0"/>
              <a:t>הפן המטריאלי לעומת הפן המוסדי בחוקה הלאומית</a:t>
            </a:r>
          </a:p>
          <a:p>
            <a:pPr algn="r" rtl="1"/>
            <a:r>
              <a:rPr lang="he-IL" dirty="0" smtClean="0"/>
              <a:t>שלטון החוק, מרות </a:t>
            </a:r>
            <a:r>
              <a:rPr lang="he-IL" dirty="0"/>
              <a:t>המשפט </a:t>
            </a:r>
            <a:r>
              <a:rPr lang="he-IL" dirty="0" smtClean="0"/>
              <a:t>והביטחון הלאומי </a:t>
            </a:r>
            <a:endParaRPr lang="he-IL" dirty="0"/>
          </a:p>
          <a:p>
            <a:pPr lvl="0" algn="r" rtl="1"/>
            <a:r>
              <a:rPr lang="he-IL" dirty="0" smtClean="0"/>
              <a:t>הרעיון הדמוקרטי, השיטה הדמוקרטית והדמוקרטיה הליברלית</a:t>
            </a:r>
          </a:p>
          <a:p>
            <a:pPr lvl="0" algn="r" rtl="1"/>
            <a:r>
              <a:rPr lang="he-IL" dirty="0" smtClean="0"/>
              <a:t>דמוקרטיה, ליברליזם וביטחון לאומי </a:t>
            </a:r>
            <a:endParaRPr lang="he-IL" dirty="0"/>
          </a:p>
          <a:p>
            <a:pPr algn="r" rtl="1"/>
            <a:r>
              <a:rPr lang="he-IL" dirty="0"/>
              <a:t>עליית הפופוליזם ברחבי העולם </a:t>
            </a:r>
            <a:r>
              <a:rPr lang="he-IL" dirty="0" smtClean="0"/>
              <a:t>כאתגר פנימי וחיצוני לביטחון הלאומי</a:t>
            </a:r>
          </a:p>
          <a:p>
            <a:pPr algn="r" rtl="1"/>
            <a:r>
              <a:rPr lang="he-IL" dirty="0" smtClean="0"/>
              <a:t>חברה ומשטר כסוגיות גבול מוסדית בעיסוק בביטחון לאומי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60708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200" dirty="0">
                <a:cs typeface="+mn-cs"/>
              </a:rPr>
              <a:t>שיעור </a:t>
            </a:r>
            <a:r>
              <a:rPr lang="he-IL" sz="3200" dirty="0" smtClean="0">
                <a:cs typeface="+mn-cs"/>
              </a:rPr>
              <a:t>תשיעי</a:t>
            </a:r>
            <a:r>
              <a:rPr lang="he-IL" sz="3200" dirty="0">
                <a:cs typeface="+mn-cs"/>
              </a:rPr>
              <a:t>: </a:t>
            </a:r>
            <a:r>
              <a:rPr lang="he-IL" sz="3200" b="1" dirty="0" smtClean="0">
                <a:cs typeface="+mn-cs"/>
              </a:rPr>
              <a:t/>
            </a:r>
            <a:br>
              <a:rPr lang="he-IL" sz="3200" b="1" dirty="0" smtClean="0">
                <a:cs typeface="+mn-cs"/>
              </a:rPr>
            </a:br>
            <a:r>
              <a:rPr lang="he-IL" sz="32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מדינאות 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ודיפלומטיה</a:t>
            </a:r>
            <a:r>
              <a:rPr lang="he-IL" sz="3200" b="1" dirty="0" smtClean="0">
                <a:cs typeface="+mn-cs"/>
              </a:rPr>
              <a:t/>
            </a:r>
            <a:br>
              <a:rPr lang="he-IL" sz="3200" b="1" dirty="0" smtClean="0">
                <a:cs typeface="+mn-cs"/>
              </a:rPr>
            </a:br>
            <a:endParaRPr lang="he-IL" sz="3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רקע היסטורי: לפני ואחרי הסכמי </a:t>
            </a:r>
            <a:r>
              <a:rPr lang="he-IL" dirty="0" err="1" smtClean="0"/>
              <a:t>ווסטפליה</a:t>
            </a:r>
            <a:r>
              <a:rPr lang="he-IL" dirty="0" smtClean="0"/>
              <a:t> </a:t>
            </a:r>
            <a:endParaRPr lang="he-IL" dirty="0"/>
          </a:p>
          <a:p>
            <a:pPr algn="r" rtl="1"/>
            <a:r>
              <a:rPr lang="he-IL" dirty="0"/>
              <a:t>לגיטימציה חיצונית </a:t>
            </a:r>
          </a:p>
          <a:p>
            <a:pPr algn="r" rtl="1"/>
            <a:r>
              <a:rPr lang="he-IL" dirty="0"/>
              <a:t> מעמד מדיני</a:t>
            </a:r>
          </a:p>
          <a:p>
            <a:pPr algn="r" rtl="1"/>
            <a:r>
              <a:rPr lang="he-IL" dirty="0"/>
              <a:t>המשפט הבינלאומי </a:t>
            </a:r>
          </a:p>
          <a:p>
            <a:pPr algn="r" rtl="1"/>
            <a:r>
              <a:rPr lang="he-IL" dirty="0"/>
              <a:t>הסכמים בינלאומיים </a:t>
            </a:r>
            <a:endParaRPr lang="he-IL" dirty="0" smtClean="0"/>
          </a:p>
          <a:p>
            <a:pPr algn="r" rtl="1"/>
            <a:r>
              <a:rPr lang="he-IL" dirty="0" smtClean="0"/>
              <a:t>אמנות, בריתות ומועדונים </a:t>
            </a:r>
          </a:p>
          <a:p>
            <a:pPr algn="r" rtl="1"/>
            <a:r>
              <a:rPr lang="he-IL" dirty="0" smtClean="0"/>
              <a:t>דיון ביקורתי: המדינאות של סאדאת וגולדה מאיר ערב מלחמת </a:t>
            </a:r>
            <a:r>
              <a:rPr lang="he-IL" dirty="0" err="1" smtClean="0"/>
              <a:t>יוהכ"פ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8992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</a:t>
            </a:r>
            <a:r>
              <a:rPr lang="he-IL" sz="3200" dirty="0" smtClean="0">
                <a:cs typeface="+mn-cs"/>
              </a:rPr>
              <a:t>עשירי ואחד-עשר: </a:t>
            </a:r>
            <a:r>
              <a:rPr lang="he-IL" sz="3200" b="1" dirty="0" smtClean="0">
                <a:cs typeface="+mn-cs"/>
              </a:rPr>
              <a:t/>
            </a:r>
            <a:br>
              <a:rPr lang="he-IL" sz="3200" b="1" dirty="0" smtClean="0">
                <a:cs typeface="+mn-cs"/>
              </a:rPr>
            </a:br>
            <a:r>
              <a:rPr lang="he-IL" sz="3200" b="1" dirty="0" smtClean="0">
                <a:cs typeface="+mn-cs"/>
              </a:rPr>
              <a:t> </a:t>
            </a:r>
            <a:r>
              <a:rPr lang="he-IL" sz="3200" b="1" dirty="0">
                <a:cs typeface="+mn-cs"/>
              </a:rPr>
              <a:t>הגנה לאומית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 smtClean="0"/>
              <a:t>הערות מבוא (חלק משיעור עשירי)</a:t>
            </a:r>
          </a:p>
          <a:p>
            <a:pPr marL="0" indent="0" algn="r" rtl="1">
              <a:buNone/>
            </a:pPr>
            <a:r>
              <a:rPr lang="he-IL" dirty="0" smtClean="0"/>
              <a:t>	הגנה לאומית: הבסיס? ואם הבסיס – מה המשמעות הפדגוגית? </a:t>
            </a:r>
          </a:p>
          <a:p>
            <a:pPr marL="0" indent="0" algn="r" rtl="1">
              <a:buNone/>
            </a:pPr>
            <a:r>
              <a:rPr lang="he-IL" dirty="0" smtClean="0"/>
              <a:t>	הגנה לאומית – איומי חוץ (צבא, גבולות) מול ביטחון-פנים (משטרה 	ושב"כ)</a:t>
            </a:r>
          </a:p>
          <a:p>
            <a:pPr marL="0" indent="0" algn="r" rtl="1">
              <a:buNone/>
            </a:pPr>
            <a:r>
              <a:rPr lang="he-IL" dirty="0" smtClean="0"/>
              <a:t>	</a:t>
            </a:r>
            <a:r>
              <a:rPr lang="en-US" dirty="0" smtClean="0"/>
              <a:t>=</a:t>
            </a:r>
            <a:r>
              <a:rPr lang="he-IL" dirty="0" smtClean="0"/>
              <a:t> גישה רחבה לעומת גישה צרה </a:t>
            </a:r>
            <a:endParaRPr lang="he-IL" sz="2600" dirty="0" smtClean="0"/>
          </a:p>
          <a:p>
            <a:pPr marL="0" lvl="0" indent="0" algn="r" rtl="1">
              <a:buNone/>
            </a:pPr>
            <a:r>
              <a:rPr lang="he-IL" sz="2600" dirty="0" smtClean="0"/>
              <a:t>	סכנות לדמוקרטיה, אלימות פוליטית ופשיעה כמקרי גבול של הגנה לאומית </a:t>
            </a:r>
          </a:p>
          <a:p>
            <a:pPr marL="0" lvl="0" indent="0" algn="r" rtl="1">
              <a:buNone/>
            </a:pPr>
            <a:r>
              <a:rPr lang="he-IL" sz="2600" dirty="0"/>
              <a:t>	</a:t>
            </a:r>
            <a:r>
              <a:rPr lang="he-IL" sz="2600" dirty="0" smtClean="0"/>
              <a:t>וכמקרי גבול של ביטחון לאומי </a:t>
            </a:r>
            <a:endParaRPr lang="he-IL" sz="2600" dirty="0"/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21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 smtClean="0">
                <a:cs typeface="+mn-cs"/>
              </a:rPr>
              <a:t>הגנה לאומית (המשך שיעורים עשירי ואחד-עשר)</a:t>
            </a:r>
            <a:endParaRPr lang="he-IL" sz="3200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המלחמה </a:t>
            </a:r>
            <a:r>
              <a:rPr lang="he-IL" dirty="0"/>
              <a:t>והביטחון הלאומי</a:t>
            </a:r>
          </a:p>
          <a:p>
            <a:pPr lvl="0" algn="r" rtl="1"/>
            <a:r>
              <a:rPr lang="he-IL" dirty="0"/>
              <a:t>השינויים </a:t>
            </a:r>
            <a:r>
              <a:rPr lang="he-IL" dirty="0" smtClean="0"/>
              <a:t>במלחמה וטרור</a:t>
            </a:r>
            <a:endParaRPr lang="he-IL" dirty="0"/>
          </a:p>
          <a:p>
            <a:pPr lvl="0" algn="r" rtl="1"/>
            <a:r>
              <a:rPr lang="he-IL" dirty="0"/>
              <a:t>מושגים – התרעה, </a:t>
            </a:r>
            <a:r>
              <a:rPr lang="he-IL" dirty="0" smtClean="0"/>
              <a:t>הרתעה (כולל נשק בלתי קונבנציונלי), הכרעה לעומת ניצחון, הגנה, </a:t>
            </a:r>
            <a:r>
              <a:rPr lang="he-IL" sz="2600" dirty="0" smtClean="0"/>
              <a:t>עליונות לעומת יתרון </a:t>
            </a:r>
            <a:r>
              <a:rPr lang="he-IL" sz="2600" dirty="0"/>
              <a:t>יחסי </a:t>
            </a:r>
            <a:endParaRPr lang="he-IL" sz="2600" dirty="0" smtClean="0"/>
          </a:p>
          <a:p>
            <a:pPr lvl="0" algn="r" rtl="1"/>
            <a:r>
              <a:rPr lang="he-IL" dirty="0" smtClean="0"/>
              <a:t>התפתחות </a:t>
            </a:r>
            <a:r>
              <a:rPr lang="he-IL" dirty="0"/>
              <a:t>החשיבה בענייני </a:t>
            </a:r>
            <a:r>
              <a:rPr lang="he-IL" dirty="0" smtClean="0"/>
              <a:t>ביטחון </a:t>
            </a:r>
            <a:r>
              <a:rPr lang="he-IL" dirty="0"/>
              <a:t>לאומי של "הצד השני": מדינות וארגונים</a:t>
            </a:r>
          </a:p>
          <a:p>
            <a:pPr lvl="0" algn="r" rtl="1"/>
            <a:r>
              <a:rPr lang="he-IL" dirty="0" smtClean="0"/>
              <a:t>אסטרטגיה רבתי/אסטרטגיית על לעומת אסטרטגיה צבאית </a:t>
            </a:r>
          </a:p>
          <a:p>
            <a:pPr lvl="0" algn="r" rtl="1"/>
            <a:r>
              <a:rPr lang="he-IL" dirty="0" smtClean="0"/>
              <a:t>האסטרטגיה </a:t>
            </a:r>
            <a:r>
              <a:rPr lang="he-IL" dirty="0"/>
              <a:t>הצבאית של ישראל במבחן הזמן</a:t>
            </a:r>
          </a:p>
          <a:p>
            <a:pPr lvl="1" algn="r" rtl="1"/>
            <a:r>
              <a:rPr lang="he-IL" sz="2800" dirty="0"/>
              <a:t>היחס המשתנה בין התמרון והאש</a:t>
            </a:r>
          </a:p>
          <a:p>
            <a:pPr lvl="1" algn="r" rtl="1"/>
            <a:r>
              <a:rPr lang="he-IL" sz="2800" dirty="0"/>
              <a:t>ההשלכות של שיקולים חברתיים, כלכליים, פוליטיים </a:t>
            </a:r>
            <a:r>
              <a:rPr lang="he-IL" sz="2800" dirty="0" smtClean="0"/>
              <a:t>ומדיניות חוץ – </a:t>
            </a:r>
            <a:r>
              <a:rPr lang="he-IL" sz="2800" dirty="0"/>
              <a:t>מחיר המלחמה</a:t>
            </a:r>
          </a:p>
          <a:p>
            <a:pPr lvl="1" algn="r" rtl="1"/>
            <a:r>
              <a:rPr lang="he-IL" sz="2800" dirty="0"/>
              <a:t>עליית מקומם של הכוח האווירי והמודיעין – ניתוח ביקורתי</a:t>
            </a:r>
          </a:p>
          <a:p>
            <a:pPr lvl="0" algn="r" rtl="1"/>
            <a:r>
              <a:rPr lang="he-IL" dirty="0"/>
              <a:t>השלכות מהפכת </a:t>
            </a:r>
            <a:r>
              <a:rPr lang="he-IL" dirty="0" smtClean="0"/>
              <a:t>המידע/המהפכה הטכנולוגית (</a:t>
            </a:r>
            <a:r>
              <a:rPr lang="he-IL" dirty="0" err="1" smtClean="0"/>
              <a:t>דיגיטל</a:t>
            </a:r>
            <a:r>
              <a:rPr lang="he-IL" dirty="0" smtClean="0"/>
              <a:t>, סייבר, ספקטרום וחלל) </a:t>
            </a:r>
          </a:p>
          <a:p>
            <a:pPr lvl="0" algn="r" rtl="1"/>
            <a:r>
              <a:rPr lang="he-IL" dirty="0" smtClean="0"/>
              <a:t>עימותים </a:t>
            </a:r>
            <a:r>
              <a:rPr lang="he-IL" dirty="0"/>
              <a:t>אחרונים – מלבנון השנייה לצוק איתן (+ הסלמה לא מתוכננת</a:t>
            </a:r>
            <a:r>
              <a:rPr lang="he-IL" dirty="0" smtClean="0"/>
              <a:t>)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535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8991-2687-4332-88D0-8E22B62D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מטרות הקורס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6D4-E8D1-4F23-AE45-CBFDC884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הכרת יסודות הביטחון </a:t>
            </a:r>
            <a:r>
              <a:rPr lang="he-IL" sz="2400" dirty="0" smtClean="0"/>
              <a:t>הלאומי, יחסי-הגומלין ביניהם וההקשר ההיסטורי בו התפתחו</a:t>
            </a:r>
            <a:endParaRPr lang="he-IL" sz="2400" dirty="0"/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להבין </a:t>
            </a:r>
            <a:r>
              <a:rPr lang="he-IL" sz="2400" dirty="0" smtClean="0">
                <a:solidFill>
                  <a:prstClr val="black"/>
                </a:solidFill>
              </a:rPr>
              <a:t>כיצד העידן הנוכחי משפיע על </a:t>
            </a:r>
            <a:r>
              <a:rPr lang="he-IL" sz="2400" dirty="0" err="1" smtClean="0">
                <a:solidFill>
                  <a:prstClr val="black"/>
                </a:solidFill>
              </a:rPr>
              <a:t>הבטל"מ</a:t>
            </a:r>
            <a:r>
              <a:rPr lang="he-IL" sz="2400" dirty="0" smtClean="0">
                <a:solidFill>
                  <a:prstClr val="black"/>
                </a:solidFill>
              </a:rPr>
              <a:t> בימינו והאופן בו אנו עוסקים בו</a:t>
            </a:r>
            <a:endParaRPr lang="he-IL" sz="2400" dirty="0">
              <a:solidFill>
                <a:prstClr val="black"/>
              </a:solidFill>
            </a:endParaRPr>
          </a:p>
          <a:p>
            <a:pPr algn="r" rtl="1"/>
            <a:r>
              <a:rPr lang="he-IL" sz="2400" dirty="0" smtClean="0"/>
              <a:t>הכרת </a:t>
            </a:r>
            <a:r>
              <a:rPr lang="he-IL" sz="2400" dirty="0"/>
              <a:t>מושגי יסוד </a:t>
            </a:r>
            <a:r>
              <a:rPr lang="he-IL" sz="2400" dirty="0" err="1"/>
              <a:t>בבטל"מ</a:t>
            </a:r>
            <a:endParaRPr lang="he-IL" sz="2400" dirty="0"/>
          </a:p>
          <a:p>
            <a:pPr lvl="0" algn="r" rtl="1"/>
            <a:r>
              <a:rPr lang="he-IL" sz="2400" dirty="0"/>
              <a:t>טיפוח </a:t>
            </a:r>
            <a:r>
              <a:rPr lang="he-IL" sz="2400" dirty="0" smtClean="0"/>
              <a:t>הבנה על </a:t>
            </a:r>
            <a:r>
              <a:rPr lang="he-IL" sz="2400" dirty="0"/>
              <a:t>תחום </a:t>
            </a:r>
            <a:r>
              <a:rPr lang="he-IL" sz="2400" dirty="0" err="1"/>
              <a:t>הבטל"מ</a:t>
            </a:r>
            <a:r>
              <a:rPr lang="he-IL" sz="2400" dirty="0"/>
              <a:t> על מרכיביו השונים, ובפרט, על תהליכי הערכת מצב ברמה הלאומית ותהליכי תכנון אסטרטגי </a:t>
            </a:r>
            <a:endParaRPr lang="he-IL" sz="2400" dirty="0" smtClean="0"/>
          </a:p>
          <a:p>
            <a:pPr lvl="0" algn="r" rtl="1"/>
            <a:r>
              <a:rPr lang="he-IL" sz="2400" dirty="0" smtClean="0"/>
              <a:t>לפתח מודעות </a:t>
            </a:r>
            <a:r>
              <a:rPr lang="he-IL" sz="2400" dirty="0">
                <a:solidFill>
                  <a:prstClr val="black"/>
                </a:solidFill>
              </a:rPr>
              <a:t>בקרב המשתתפים </a:t>
            </a:r>
            <a:r>
              <a:rPr lang="he-IL" sz="2400" dirty="0" smtClean="0"/>
              <a:t>לאפשרות קיומה של גישה ורגישות </a:t>
            </a:r>
            <a:r>
              <a:rPr lang="he-IL" sz="2400" dirty="0" err="1" smtClean="0"/>
              <a:t>בטל"מית</a:t>
            </a:r>
            <a:endParaRPr lang="he-IL" sz="2400" dirty="0"/>
          </a:p>
          <a:p>
            <a:pPr marL="0" indent="0" algn="r" rtl="1">
              <a:buNone/>
            </a:pPr>
            <a:r>
              <a:rPr lang="he-IL" sz="2000" u="sng" dirty="0"/>
              <a:t>מטרות לצרכי </a:t>
            </a:r>
            <a:r>
              <a:rPr lang="he-IL" sz="2000" u="sng" dirty="0" err="1"/>
              <a:t>המב"ל</a:t>
            </a:r>
            <a:r>
              <a:rPr lang="he-IL" sz="2000" u="sng" dirty="0"/>
              <a:t>: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יצירת שפה משותפת למשתתפים במהלך שנת הלימודים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התווית רעיון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prstClr val="black"/>
                </a:solidFill>
              </a:rPr>
              <a:t>מארגן למכלול הקורסים שילמדו </a:t>
            </a:r>
            <a:r>
              <a:rPr lang="he-IL" sz="2400" dirty="0" err="1">
                <a:solidFill>
                  <a:prstClr val="black"/>
                </a:solidFill>
              </a:rPr>
              <a:t>במב"ל</a:t>
            </a:r>
            <a:endParaRPr lang="he-IL" sz="2400" dirty="0">
              <a:solidFill>
                <a:prstClr val="black"/>
              </a:solidFill>
            </a:endParaRP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923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שנים-עשר: </a:t>
            </a:r>
            <a:r>
              <a:rPr lang="he-IL" sz="3200" b="1" dirty="0" smtClean="0">
                <a:cs typeface="+mn-cs"/>
              </a:rPr>
              <a:t/>
            </a:r>
            <a:br>
              <a:rPr lang="he-IL" sz="3200" b="1" dirty="0" smtClean="0">
                <a:cs typeface="+mn-cs"/>
              </a:rPr>
            </a:br>
            <a:r>
              <a:rPr lang="he-IL" sz="3200" b="1" dirty="0" smtClean="0">
                <a:cs typeface="+mn-cs"/>
              </a:rPr>
              <a:t>ניתוח </a:t>
            </a:r>
            <a:r>
              <a:rPr lang="he-IL" sz="3200" b="1" dirty="0">
                <a:cs typeface="+mn-cs"/>
              </a:rPr>
              <a:t>ההתמודדות עם מגפת הקורונה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עבודה בקבוצות על שאלות ממשבר הקורנה:</a:t>
            </a:r>
          </a:p>
          <a:p>
            <a:pPr lvl="1" algn="r" rtl="1"/>
            <a:r>
              <a:rPr lang="he-IL" dirty="0" err="1" smtClean="0"/>
              <a:t>הוירוס</a:t>
            </a:r>
            <a:r>
              <a:rPr lang="he-IL" dirty="0" smtClean="0"/>
              <a:t> </a:t>
            </a:r>
          </a:p>
          <a:p>
            <a:pPr lvl="1" algn="r" rtl="1"/>
            <a:r>
              <a:rPr lang="he-IL" dirty="0" err="1" smtClean="0"/>
              <a:t>מגיפת</a:t>
            </a:r>
            <a:r>
              <a:rPr lang="he-IL" dirty="0" smtClean="0"/>
              <a:t> הקורונה כנקודת מפגש בין מציאות אבסולוטית ומדיניות </a:t>
            </a:r>
          </a:p>
          <a:p>
            <a:pPr lvl="1" algn="r" rtl="1"/>
            <a:r>
              <a:rPr lang="he-IL" dirty="0" smtClean="0"/>
              <a:t>ההתמודדות הראשונה של המדינות עם התפשטות </a:t>
            </a:r>
            <a:r>
              <a:rPr lang="he-IL" dirty="0" err="1" smtClean="0"/>
              <a:t>הוירוס</a:t>
            </a:r>
            <a:r>
              <a:rPr lang="he-IL" dirty="0" smtClean="0"/>
              <a:t>  </a:t>
            </a:r>
            <a:endParaRPr lang="he-IL" dirty="0"/>
          </a:p>
          <a:p>
            <a:pPr lvl="1" algn="r" rtl="1"/>
            <a:r>
              <a:rPr lang="he-IL" dirty="0" smtClean="0"/>
              <a:t>"אסטרטגיית היציאה" בישראל ובעולם </a:t>
            </a:r>
          </a:p>
          <a:p>
            <a:pPr lvl="1" algn="r" rtl="1"/>
            <a:r>
              <a:rPr lang="he-IL" dirty="0" smtClean="0"/>
              <a:t>חזרתו של הווירוס: מה הלאה?  </a:t>
            </a:r>
            <a:endParaRPr lang="he-IL" dirty="0"/>
          </a:p>
          <a:p>
            <a:pPr algn="r" rtl="1"/>
            <a:r>
              <a:rPr lang="he-IL" dirty="0" smtClean="0"/>
              <a:t>עבודה במליאה: מה משבר הקורונה מלמד אותנו על הביטחון הלאומי? </a:t>
            </a:r>
            <a:endParaRPr lang="he-IL" dirty="0"/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26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שלושה-עשר: </a:t>
            </a:r>
            <a:r>
              <a:rPr lang="he-IL" sz="3200" b="1" dirty="0" smtClean="0">
                <a:cs typeface="+mn-cs"/>
              </a:rPr>
              <a:t/>
            </a:r>
            <a:br>
              <a:rPr lang="he-IL" sz="3200" b="1" dirty="0" smtClean="0">
                <a:cs typeface="+mn-cs"/>
              </a:rPr>
            </a:br>
            <a:r>
              <a:rPr lang="he-IL" sz="3200" b="1" dirty="0" err="1" smtClean="0">
                <a:cs typeface="+mn-cs"/>
              </a:rPr>
              <a:t>בטל"מ</a:t>
            </a:r>
            <a:r>
              <a:rPr lang="he-IL" sz="3200" b="1" dirty="0" smtClean="0">
                <a:cs typeface="+mn-cs"/>
              </a:rPr>
              <a:t> </a:t>
            </a:r>
            <a:r>
              <a:rPr lang="he-IL" sz="3200" b="1" dirty="0">
                <a:cs typeface="+mn-cs"/>
              </a:rPr>
              <a:t>במאה ה-</a:t>
            </a:r>
            <a:r>
              <a:rPr lang="he-IL" sz="3600" b="1" dirty="0">
                <a:cs typeface="+mn-cs"/>
              </a:rPr>
              <a:t>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בסדר </a:t>
            </a:r>
            <a:r>
              <a:rPr lang="he-IL" dirty="0" smtClean="0">
                <a:ea typeface="Calibri" panose="020F0502020204030204" pitchFamily="34" charset="0"/>
              </a:rPr>
              <a:t>העולמי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השינויים במלחמה ובאויבים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</a:t>
            </a:r>
            <a:r>
              <a:rPr lang="he-IL" dirty="0" smtClean="0">
                <a:ea typeface="Calibri" panose="020F0502020204030204" pitchFamily="34" charset="0"/>
              </a:rPr>
              <a:t>ופוסט-אמת </a:t>
            </a: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אי שוויון גובר וניאו ליברליזם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פופוליזם, סמכותנות וקשיי הדמוקרטיה הליברלית</a:t>
            </a:r>
          </a:p>
          <a:p>
            <a:pPr algn="r" rtl="1"/>
            <a:r>
              <a:rPr lang="he-IL" dirty="0" smtClean="0"/>
              <a:t>מגפות, אתגרים חדשים והבלתי ידוע "הבלתי ידוע"</a:t>
            </a:r>
            <a:endParaRPr lang="en-US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076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ההישג הנדרש למשתתף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 בתם הקורס</a:t>
            </a:r>
            <a:r>
              <a:rPr lang="he-IL" sz="3200" b="1" dirty="0">
                <a:cs typeface="+mn-cs"/>
              </a:rPr>
              <a:t> 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 להבין מהו </a:t>
            </a:r>
            <a:r>
              <a:rPr lang="he-IL" dirty="0" err="1">
                <a:ea typeface="Calibri" panose="020F0502020204030204" pitchFamily="34" charset="0"/>
              </a:rPr>
              <a:t>בטל"מ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 smtClean="0"/>
              <a:t>להבין </a:t>
            </a:r>
            <a:r>
              <a:rPr lang="he-IL" dirty="0"/>
              <a:t>סוגיות בתחום הביטחון הלאומי ולנתח אותן </a:t>
            </a:r>
            <a:r>
              <a:rPr lang="he-IL" dirty="0" smtClean="0"/>
              <a:t>באופן ביקורתי</a:t>
            </a:r>
          </a:p>
          <a:p>
            <a:pPr algn="r" rtl="1"/>
            <a:r>
              <a:rPr lang="he-IL" dirty="0" smtClean="0"/>
              <a:t>להבין כיצד שינויים במערכת הבינ"ל משפיעים על המושגים - ולהפך</a:t>
            </a:r>
          </a:p>
          <a:p>
            <a:pPr algn="r" rtl="1"/>
            <a:r>
              <a:rPr lang="he-IL" dirty="0" smtClean="0"/>
              <a:t>להכיר סוגיות ייחודיות </a:t>
            </a:r>
            <a:r>
              <a:rPr lang="he-IL" dirty="0" err="1"/>
              <a:t>ל</a:t>
            </a:r>
            <a:r>
              <a:rPr lang="he-IL" dirty="0" err="1" smtClean="0"/>
              <a:t>בטל"מ</a:t>
            </a:r>
            <a:r>
              <a:rPr lang="he-IL" dirty="0" smtClean="0"/>
              <a:t> במאה ה – 21</a:t>
            </a:r>
          </a:p>
          <a:p>
            <a:pPr algn="r" rtl="1"/>
            <a:r>
              <a:rPr lang="he-IL" dirty="0" smtClean="0"/>
              <a:t>לפתח מודעות לקיומן של צורות חשיבה וגישות בתחום </a:t>
            </a:r>
            <a:r>
              <a:rPr lang="he-IL" dirty="0" err="1" smtClean="0"/>
              <a:t>הבטל"מ</a:t>
            </a:r>
            <a:endParaRPr lang="he-IL" dirty="0" smtClean="0"/>
          </a:p>
          <a:p>
            <a:pPr marL="0" indent="0" algn="r" rtl="1">
              <a:buNone/>
            </a:pPr>
            <a:endParaRPr lang="he-IL" dirty="0">
              <a:solidFill>
                <a:schemeClr val="accent1"/>
              </a:solidFill>
            </a:endParaRPr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sz="3200" b="1" dirty="0">
                <a:cs typeface="Arial" panose="020B0604020202020204" pitchFamily="34" charset="0"/>
              </a:rPr>
              <a:t>הנחת היסוד של הקורס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he-IL" dirty="0" smtClean="0"/>
              <a:t>תחום </a:t>
            </a:r>
            <a:r>
              <a:rPr lang="he-IL" dirty="0" err="1" smtClean="0"/>
              <a:t>הבטל"מ</a:t>
            </a:r>
            <a:r>
              <a:rPr lang="he-IL" dirty="0" smtClean="0"/>
              <a:t> כולל שלושה רבדים: בינ"ל, אזורי ולאומי שיש להביא את שלושתם בחשבון בבואנו לטפל בסוגיות שונות</a:t>
            </a:r>
          </a:p>
          <a:p>
            <a:pPr algn="just" rtl="1"/>
            <a:r>
              <a:rPr lang="he-IL" dirty="0" smtClean="0"/>
              <a:t>עיסוק </a:t>
            </a:r>
            <a:r>
              <a:rPr lang="he-IL" dirty="0"/>
              <a:t>מושכל בביטחון לאומי מחייב נקודת מבט </a:t>
            </a:r>
            <a:r>
              <a:rPr lang="he-IL" dirty="0" smtClean="0"/>
              <a:t>פנימית – מתוך מחויבות לתחום ועיסוק בו -  </a:t>
            </a:r>
            <a:r>
              <a:rPr lang="he-IL" dirty="0"/>
              <a:t>וביקורתית גם יחד </a:t>
            </a:r>
            <a:endParaRPr lang="he-IL" dirty="0" smtClean="0"/>
          </a:p>
          <a:p>
            <a:pPr algn="just" rtl="1"/>
            <a:r>
              <a:rPr lang="he-IL" dirty="0" smtClean="0"/>
              <a:t>עיסוק מושכל </a:t>
            </a:r>
            <a:r>
              <a:rPr lang="he-IL" dirty="0" err="1" smtClean="0"/>
              <a:t>בבטל"מ</a:t>
            </a:r>
            <a:r>
              <a:rPr lang="he-IL" dirty="0" smtClean="0"/>
              <a:t> מותנה בטיפוח </a:t>
            </a:r>
            <a:r>
              <a:rPr lang="he-IL" dirty="0"/>
              <a:t>יכולות </a:t>
            </a:r>
            <a:r>
              <a:rPr lang="he-IL" dirty="0" smtClean="0"/>
              <a:t>אינטלקטואליות, גישה, מודעות ורגישות </a:t>
            </a:r>
            <a:r>
              <a:rPr lang="he-IL" dirty="0"/>
              <a:t>ייחודיות לתחום</a:t>
            </a:r>
          </a:p>
          <a:p>
            <a:pPr algn="just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34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הרציונל הפדגוגי של הקורס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dirty="0" smtClean="0"/>
              <a:t>הכרת </a:t>
            </a:r>
            <a:r>
              <a:rPr lang="he-IL" dirty="0"/>
              <a:t>המערכת המושגית של </a:t>
            </a:r>
            <a:r>
              <a:rPr lang="he-IL" dirty="0" err="1"/>
              <a:t>הבטל"מ</a:t>
            </a:r>
            <a:r>
              <a:rPr lang="he-IL" dirty="0"/>
              <a:t> ויסודותיו, </a:t>
            </a:r>
            <a:r>
              <a:rPr lang="he-IL" dirty="0" smtClean="0"/>
              <a:t>תהליכי </a:t>
            </a:r>
            <a:r>
              <a:rPr lang="he-IL" dirty="0"/>
              <a:t>קבלת </a:t>
            </a:r>
            <a:r>
              <a:rPr lang="he-IL" dirty="0" smtClean="0"/>
              <a:t>החלטות שונים, </a:t>
            </a:r>
            <a:r>
              <a:rPr lang="he-IL" dirty="0"/>
              <a:t>ניתוח </a:t>
            </a:r>
            <a:r>
              <a:rPr lang="he-IL" dirty="0" smtClean="0"/>
              <a:t>מקרים והתמודדות </a:t>
            </a:r>
            <a:r>
              <a:rPr lang="he-IL" dirty="0"/>
              <a:t>עם אתגרים </a:t>
            </a:r>
            <a:r>
              <a:rPr lang="he-IL" dirty="0" smtClean="0"/>
              <a:t>בני-זמננו – מתוך נקודת המבט של "חדרי הביטחון הלאומי" אל מול נקודות מבט נוספות, וזאת כדי לפתח גישה, מודעות ואתוס </a:t>
            </a:r>
            <a:r>
              <a:rPr lang="he-IL" dirty="0" err="1" smtClean="0"/>
              <a:t>בטל"מ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4075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93" y="367569"/>
            <a:ext cx="11277852" cy="633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8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הביטחון הלאומי במאה ה-21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u="sng" dirty="0" smtClean="0">
                <a:ea typeface="Calibri" panose="020F0502020204030204" pitchFamily="34" charset="0"/>
              </a:rPr>
              <a:t>שינויים בולטים</a:t>
            </a:r>
            <a:r>
              <a:rPr lang="he-IL" dirty="0" smtClean="0">
                <a:ea typeface="Calibri" panose="020F0502020204030204" pitchFamily="34" charset="0"/>
              </a:rPr>
              <a:t>:</a:t>
            </a:r>
          </a:p>
          <a:p>
            <a:pPr algn="r" rtl="1"/>
            <a:r>
              <a:rPr lang="he-IL" dirty="0" err="1" smtClean="0">
                <a:ea typeface="Calibri" panose="020F0502020204030204" pitchFamily="34" charset="0"/>
              </a:rPr>
              <a:t>מגיפת</a:t>
            </a:r>
            <a:r>
              <a:rPr lang="he-IL" dirty="0" smtClean="0">
                <a:ea typeface="Calibri" panose="020F0502020204030204" pitchFamily="34" charset="0"/>
              </a:rPr>
              <a:t> הקורונה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מבנה מערכת לא מוגדר</a:t>
            </a: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מלחמות חדשות 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משבר אקלים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האטה בגלובליזציה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</a:t>
            </a:r>
            <a:r>
              <a:rPr lang="he-IL" dirty="0" smtClean="0">
                <a:ea typeface="Calibri" panose="020F0502020204030204" pitchFamily="34" charset="0"/>
              </a:rPr>
              <a:t>המידע ופוסט אמת </a:t>
            </a: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פופוליזם וקפיטליזם אוטוריטארי </a:t>
            </a:r>
            <a:endParaRPr lang="he-IL" dirty="0">
              <a:ea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19F2B2F-ACF0-4026-97C7-49EBFD99CEC7}"/>
              </a:ext>
            </a:extLst>
          </p:cNvPr>
          <p:cNvSpPr/>
          <p:nvPr/>
        </p:nvSpPr>
        <p:spPr>
          <a:xfrm>
            <a:off x="2523833" y="1923736"/>
            <a:ext cx="3990777" cy="404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u="sng" dirty="0"/>
              <a:t>אתגרי ביטחון לאומי</a:t>
            </a:r>
            <a:r>
              <a:rPr lang="he-IL" sz="2800" dirty="0"/>
              <a:t>:</a:t>
            </a:r>
          </a:p>
          <a:p>
            <a:r>
              <a:rPr lang="he-IL" sz="2800" dirty="0" smtClean="0"/>
              <a:t>בריאות הציבור וכלכלה</a:t>
            </a:r>
            <a:endParaRPr lang="he-IL" sz="2800" dirty="0"/>
          </a:p>
          <a:p>
            <a:r>
              <a:rPr lang="he-IL" sz="2800" dirty="0" smtClean="0"/>
              <a:t>יחסים עם מעצמות ומדינות</a:t>
            </a:r>
            <a:endParaRPr lang="he-IL" sz="2800" dirty="0"/>
          </a:p>
          <a:p>
            <a:r>
              <a:rPr lang="he-IL" sz="2800" dirty="0" smtClean="0"/>
              <a:t>הגנה לאומית, חוסן לאומי</a:t>
            </a:r>
            <a:endParaRPr lang="he-IL" sz="2800" dirty="0"/>
          </a:p>
          <a:p>
            <a:r>
              <a:rPr lang="he-IL" sz="2800" dirty="0" smtClean="0"/>
              <a:t>עורף </a:t>
            </a:r>
            <a:endParaRPr lang="he-IL" sz="2800" dirty="0"/>
          </a:p>
          <a:p>
            <a:r>
              <a:rPr lang="he-IL" sz="2800" dirty="0"/>
              <a:t>אתגרי פנים </a:t>
            </a:r>
            <a:r>
              <a:rPr lang="he-IL" sz="2800" dirty="0" smtClean="0"/>
              <a:t>מערערים</a:t>
            </a:r>
          </a:p>
          <a:p>
            <a:r>
              <a:rPr lang="he-IL" sz="2800" dirty="0" smtClean="0"/>
              <a:t>סולידריות וקונצנזוס </a:t>
            </a:r>
          </a:p>
          <a:p>
            <a:r>
              <a:rPr lang="he-IL" sz="2800" dirty="0" smtClean="0"/>
              <a:t>מקצועיות וענייניות </a:t>
            </a:r>
          </a:p>
          <a:p>
            <a:r>
              <a:rPr lang="he-IL" sz="2800" dirty="0" smtClean="0"/>
              <a:t>עתיד הדמוקרטיה הליברלית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97168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12C-9EE0-4C83-A7FA-882E56A7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מערכי-השיעורים </a:t>
            </a:r>
            <a:br>
              <a:rPr lang="he-IL" sz="3200" b="1" dirty="0">
                <a:cs typeface="+mn-cs"/>
              </a:rPr>
            </a:br>
            <a:r>
              <a:rPr lang="he-IL" sz="1800" b="1" dirty="0">
                <a:cs typeface="+mn-cs"/>
              </a:rPr>
              <a:t>(כל מערך-שיעור שני משכים) </a:t>
            </a:r>
            <a:endParaRPr lang="en-US" sz="18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776B-6C83-42C9-905B-56A956B5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r" rtl="1">
              <a:buNone/>
            </a:pPr>
            <a:r>
              <a:rPr lang="he-IL" sz="3100" dirty="0"/>
              <a:t>1. ביטחון לאומי – מבוא כללי ומושגי יסוד (מדינה, אינטרס לאומי, עוצמה) </a:t>
            </a:r>
          </a:p>
          <a:p>
            <a:pPr marL="0" indent="0" algn="r" rtl="1">
              <a:buNone/>
            </a:pPr>
            <a:r>
              <a:rPr lang="he-IL" sz="3100" dirty="0"/>
              <a:t>2. דיסציפלינות רלבנטיות ותיאוריות מרכזיות: שלושים שנה להתמוטטות הגוש הסובייטי כמקרה </a:t>
            </a:r>
            <a:r>
              <a:rPr lang="he-IL" sz="3100" dirty="0" smtClean="0"/>
              <a:t>בוחן </a:t>
            </a:r>
            <a:endParaRPr lang="he-IL" b="1" dirty="0"/>
          </a:p>
          <a:p>
            <a:pPr marL="0" lvl="0" indent="0" algn="r" rtl="1">
              <a:buNone/>
            </a:pPr>
            <a:r>
              <a:rPr lang="he-IL" sz="3100" dirty="0"/>
              <a:t>3. גיאו-אסטרטגיה והמזרח-התיכון: עשור לאביב הערבי כמקרה </a:t>
            </a:r>
            <a:r>
              <a:rPr lang="he-IL" sz="3100" dirty="0" smtClean="0"/>
              <a:t>בוחן</a:t>
            </a:r>
            <a:endParaRPr lang="he-IL" sz="3100" dirty="0"/>
          </a:p>
          <a:p>
            <a:pPr marL="0" lvl="0" indent="0" algn="r" rtl="1">
              <a:buNone/>
            </a:pPr>
            <a:r>
              <a:rPr lang="he-IL" b="1" dirty="0" smtClean="0">
                <a:solidFill>
                  <a:prstClr val="black"/>
                </a:solidFill>
              </a:rPr>
              <a:t>אתגרים בגיבוש </a:t>
            </a:r>
            <a:r>
              <a:rPr lang="he-IL" b="1" dirty="0">
                <a:solidFill>
                  <a:prstClr val="black"/>
                </a:solidFill>
              </a:rPr>
              <a:t>הערכת מצב לאומית </a:t>
            </a:r>
            <a:r>
              <a:rPr lang="he-IL" b="1" dirty="0" smtClean="0">
                <a:solidFill>
                  <a:prstClr val="black"/>
                </a:solidFill>
              </a:rPr>
              <a:t>ואסטרטגיה</a:t>
            </a:r>
          </a:p>
          <a:p>
            <a:pPr marL="0" lvl="0" indent="0" algn="r" rtl="1">
              <a:buNone/>
            </a:pPr>
            <a:r>
              <a:rPr lang="he-IL" b="1" dirty="0" smtClean="0">
                <a:solidFill>
                  <a:prstClr val="black"/>
                </a:solidFill>
              </a:rPr>
              <a:t> </a:t>
            </a:r>
            <a:r>
              <a:rPr lang="he-IL" sz="3000" dirty="0" smtClean="0"/>
              <a:t>4</a:t>
            </a:r>
            <a:r>
              <a:rPr lang="he-IL" sz="3000" dirty="0"/>
              <a:t>. </a:t>
            </a:r>
            <a:r>
              <a:rPr lang="he-IL" sz="3000" dirty="0">
                <a:solidFill>
                  <a:prstClr val="black"/>
                </a:solidFill>
              </a:rPr>
              <a:t>צורות </a:t>
            </a:r>
            <a:r>
              <a:rPr lang="he-IL" sz="3000" dirty="0" smtClean="0">
                <a:solidFill>
                  <a:prstClr val="black"/>
                </a:solidFill>
              </a:rPr>
              <a:t>חשיבה ותהליכי </a:t>
            </a:r>
            <a:r>
              <a:rPr lang="he-IL" sz="3000" dirty="0">
                <a:solidFill>
                  <a:prstClr val="black"/>
                </a:solidFill>
              </a:rPr>
              <a:t>קבלת החלטות </a:t>
            </a:r>
            <a:endParaRPr lang="he-IL" sz="3000" dirty="0" smtClean="0">
              <a:solidFill>
                <a:prstClr val="black"/>
              </a:solidFill>
            </a:endParaRPr>
          </a:p>
          <a:p>
            <a:pPr marL="0" lvl="0" indent="0" algn="r" rtl="1">
              <a:buNone/>
            </a:pPr>
            <a:r>
              <a:rPr lang="he-IL" sz="3000" dirty="0" smtClean="0"/>
              <a:t>5. אמת, פוסט-אמת ותחושת המציאות</a:t>
            </a:r>
          </a:p>
          <a:p>
            <a:pPr marL="0" lvl="0" indent="0" algn="r" rtl="1">
              <a:buNone/>
            </a:pPr>
            <a:r>
              <a:rPr lang="he-IL" sz="3100" b="1" dirty="0" smtClean="0"/>
              <a:t>יסודות </a:t>
            </a:r>
            <a:r>
              <a:rPr lang="he-IL" sz="3100" b="1" dirty="0" err="1" smtClean="0"/>
              <a:t>הבטל"מ</a:t>
            </a:r>
            <a:endParaRPr lang="he-IL" sz="3100" b="1" dirty="0" smtClean="0"/>
          </a:p>
          <a:p>
            <a:pPr marL="0" lvl="0" indent="0" algn="r" rtl="1">
              <a:buNone/>
            </a:pPr>
            <a:r>
              <a:rPr lang="he-IL" sz="3000" dirty="0" smtClean="0"/>
              <a:t>6. </a:t>
            </a:r>
            <a:r>
              <a:rPr lang="he-IL" sz="3000" dirty="0">
                <a:solidFill>
                  <a:prstClr val="black"/>
                </a:solidFill>
              </a:rPr>
              <a:t>כלכלה פוליטית </a:t>
            </a:r>
            <a:endParaRPr lang="he-IL" sz="3000" dirty="0" smtClean="0">
              <a:solidFill>
                <a:prstClr val="black"/>
              </a:solidFill>
            </a:endParaRPr>
          </a:p>
          <a:p>
            <a:pPr marL="0" indent="0" algn="r" rtl="1">
              <a:buNone/>
            </a:pPr>
            <a:r>
              <a:rPr lang="he-IL" sz="3000" dirty="0" smtClean="0"/>
              <a:t>7. </a:t>
            </a:r>
            <a:r>
              <a:rPr lang="he-IL" sz="3000" dirty="0"/>
              <a:t>חברות בנות-זמננו </a:t>
            </a:r>
          </a:p>
          <a:p>
            <a:pPr marL="0" lvl="0" indent="0" algn="r" rtl="1">
              <a:buNone/>
            </a:pPr>
            <a:r>
              <a:rPr lang="he-IL" sz="3000" dirty="0" smtClean="0"/>
              <a:t>8</a:t>
            </a:r>
            <a:r>
              <a:rPr lang="he-IL" sz="3000" dirty="0" smtClean="0">
                <a:solidFill>
                  <a:prstClr val="black"/>
                </a:solidFill>
              </a:rPr>
              <a:t>. </a:t>
            </a:r>
            <a:r>
              <a:rPr lang="he-IL" sz="3000" dirty="0">
                <a:solidFill>
                  <a:prstClr val="black"/>
                </a:solidFill>
              </a:rPr>
              <a:t>משטר</a:t>
            </a:r>
          </a:p>
          <a:p>
            <a:pPr marL="0" lvl="0" indent="0" algn="r" rtl="1">
              <a:buNone/>
            </a:pPr>
            <a:r>
              <a:rPr lang="he-IL" sz="3000" dirty="0" smtClean="0">
                <a:solidFill>
                  <a:prstClr val="black"/>
                </a:solidFill>
              </a:rPr>
              <a:t>9. </a:t>
            </a:r>
            <a:r>
              <a:rPr lang="he-IL" sz="3000" dirty="0">
                <a:solidFill>
                  <a:prstClr val="black"/>
                </a:solidFill>
              </a:rPr>
              <a:t>מדינאות ודיפלומטיה - ניתוח מלחמת </a:t>
            </a:r>
            <a:r>
              <a:rPr lang="he-IL" sz="3000" dirty="0" smtClean="0">
                <a:solidFill>
                  <a:prstClr val="black"/>
                </a:solidFill>
              </a:rPr>
              <a:t>יום-הכיפורים</a:t>
            </a:r>
            <a:endParaRPr lang="he-IL" sz="3000" dirty="0"/>
          </a:p>
          <a:p>
            <a:pPr marL="0" lvl="0" indent="0" algn="r" rtl="1">
              <a:buNone/>
            </a:pPr>
            <a:r>
              <a:rPr lang="he-IL" sz="3000" dirty="0" smtClean="0"/>
              <a:t>10. </a:t>
            </a:r>
            <a:r>
              <a:rPr lang="he-IL" sz="3000" dirty="0"/>
              <a:t>הגנה לאומית </a:t>
            </a:r>
          </a:p>
          <a:p>
            <a:pPr marL="0" lvl="0" indent="0" algn="r" rtl="1">
              <a:buNone/>
            </a:pPr>
            <a:r>
              <a:rPr lang="he-IL" sz="3000" dirty="0" smtClean="0"/>
              <a:t>11. </a:t>
            </a:r>
            <a:r>
              <a:rPr lang="he-IL" sz="3000" dirty="0"/>
              <a:t>הגנה לאומית – המשך + המקרה של מלחמת לבנון השנייה/מבצעי צה"ל </a:t>
            </a:r>
            <a:r>
              <a:rPr lang="he-IL" sz="3000" dirty="0" smtClean="0"/>
              <a:t>בעזה. </a:t>
            </a:r>
            <a:endParaRPr lang="he-IL" sz="3000" dirty="0"/>
          </a:p>
          <a:p>
            <a:pPr marL="0" lvl="0" indent="0" algn="r" rtl="1">
              <a:buNone/>
            </a:pPr>
            <a:r>
              <a:rPr lang="he-IL" sz="3100" dirty="0"/>
              <a:t> </a:t>
            </a:r>
            <a:r>
              <a:rPr lang="he-IL" sz="3100" b="1" dirty="0"/>
              <a:t>מקרי בוחן ו</a:t>
            </a:r>
            <a:r>
              <a:rPr lang="he-IL" sz="2900" b="1" dirty="0"/>
              <a:t>התנסות – עבודה בקבוצות  </a:t>
            </a:r>
          </a:p>
          <a:p>
            <a:pPr marL="0" lvl="0" indent="0" algn="r" rtl="1">
              <a:buNone/>
            </a:pPr>
            <a:r>
              <a:rPr lang="he-IL" sz="3100" dirty="0" smtClean="0"/>
              <a:t>12. </a:t>
            </a:r>
            <a:r>
              <a:rPr lang="he-IL" sz="3200" dirty="0" smtClean="0"/>
              <a:t>ניתוח </a:t>
            </a:r>
            <a:r>
              <a:rPr lang="he-IL" sz="3200" dirty="0"/>
              <a:t>התמודדות ישראל עם מגפת הקורונה </a:t>
            </a:r>
            <a:endParaRPr lang="he-IL" sz="3200" dirty="0" smtClean="0"/>
          </a:p>
          <a:p>
            <a:pPr marL="0" lvl="0" indent="0" algn="r" rtl="1">
              <a:buNone/>
            </a:pPr>
            <a:r>
              <a:rPr lang="he-IL" sz="3200" dirty="0" smtClean="0"/>
              <a:t>13</a:t>
            </a:r>
            <a:r>
              <a:rPr lang="he-IL" sz="3200" dirty="0"/>
              <a:t>. ביטחון לאומי בעידן שלאחר המגיפה? – ברור המציאות, גיבוש הערכת מצב ואסטרטגיות פעולה</a:t>
            </a:r>
          </a:p>
          <a:p>
            <a:pPr marL="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88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600" b="1" dirty="0" smtClean="0">
                <a:cs typeface="+mn-cs"/>
              </a:rPr>
              <a:t/>
            </a:r>
            <a:br>
              <a:rPr lang="he-IL" sz="3600" b="1" dirty="0" smtClean="0">
                <a:cs typeface="+mn-cs"/>
              </a:rPr>
            </a:br>
            <a:r>
              <a:rPr lang="he-IL" sz="3600" dirty="0" smtClean="0">
                <a:cs typeface="+mn-cs"/>
              </a:rPr>
              <a:t>שיעור ראשון:</a:t>
            </a:r>
            <a:r>
              <a:rPr lang="he-IL" sz="3600" dirty="0">
                <a:cs typeface="+mn-cs"/>
              </a:rPr>
              <a:t> </a:t>
            </a:r>
            <a:r>
              <a:rPr lang="he-IL" sz="3600" b="1" dirty="0" smtClean="0">
                <a:cs typeface="+mn-cs"/>
              </a:rPr>
              <a:t/>
            </a:r>
            <a:br>
              <a:rPr lang="he-IL" sz="3600" b="1" dirty="0" smtClean="0">
                <a:cs typeface="+mn-cs"/>
              </a:rPr>
            </a:br>
            <a:r>
              <a:rPr lang="he-IL" sz="3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מבוא </a:t>
            </a:r>
            <a:r>
              <a:rPr lang="he-IL" sz="3600" b="1" dirty="0">
                <a:solidFill>
                  <a:prstClr val="black"/>
                </a:solidFill>
                <a:cs typeface="Arial" panose="020B0604020202020204" pitchFamily="34" charset="0"/>
              </a:rPr>
              <a:t>כללי ומושגי יסוד</a:t>
            </a:r>
            <a:r>
              <a:rPr lang="he-IL" sz="3600" b="1" dirty="0" smtClean="0">
                <a:cs typeface="+mn-cs"/>
              </a:rPr>
              <a:t/>
            </a:r>
            <a:br>
              <a:rPr lang="he-IL" sz="3600" b="1" dirty="0" smtClean="0">
                <a:cs typeface="+mn-cs"/>
              </a:rPr>
            </a:br>
            <a:r>
              <a:rPr lang="he-IL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he-IL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 smtClean="0"/>
              <a:t>פתיחה: הסוגיות שנלמד ואופיו של הקורס</a:t>
            </a:r>
          </a:p>
          <a:p>
            <a:pPr algn="r" rtl="1"/>
            <a:r>
              <a:rPr lang="he-IL" sz="2400" dirty="0" smtClean="0"/>
              <a:t>1962 מול 2016; משבר הטילים בקובה (קטע וידאו) לעומת התערבות רוסיה במערכת הבחירות לנשיאות בארה"ב</a:t>
            </a:r>
          </a:p>
          <a:p>
            <a:pPr algn="r" rtl="1"/>
            <a:r>
              <a:rPr lang="he-IL" sz="2400" dirty="0" smtClean="0"/>
              <a:t>המשגה ראשונית של </a:t>
            </a:r>
            <a:r>
              <a:rPr lang="he-IL" sz="2400" dirty="0" err="1" smtClean="0"/>
              <a:t>בטל"מ</a:t>
            </a:r>
            <a:endParaRPr lang="he-IL" sz="2400" dirty="0" smtClean="0"/>
          </a:p>
          <a:p>
            <a:pPr algn="r" rtl="1"/>
            <a:r>
              <a:rPr lang="he-IL" sz="2400" dirty="0" smtClean="0"/>
              <a:t>על חשיבות המלחמה הקרה על התפתחות מושגים ויסודות</a:t>
            </a:r>
            <a:endParaRPr lang="he-IL" sz="2400" dirty="0"/>
          </a:p>
          <a:p>
            <a:pPr algn="r" rtl="1"/>
            <a:r>
              <a:rPr lang="he-IL" sz="2400" dirty="0" smtClean="0"/>
              <a:t>מאפייני </a:t>
            </a:r>
            <a:r>
              <a:rPr lang="he-IL" sz="2400" dirty="0"/>
              <a:t>החשיבה הפרקטית </a:t>
            </a:r>
            <a:r>
              <a:rPr lang="he-IL" sz="2400" dirty="0" smtClean="0"/>
              <a:t>לעומת חשיבה תיאורטית</a:t>
            </a:r>
          </a:p>
          <a:p>
            <a:pPr lvl="0" algn="r" rtl="1"/>
            <a:r>
              <a:rPr lang="he-IL" sz="2400" dirty="0" smtClean="0"/>
              <a:t> </a:t>
            </a:r>
            <a:r>
              <a:rPr lang="he-IL" sz="2400" dirty="0"/>
              <a:t>הגנה לאומית: הבסיס? ואם </a:t>
            </a:r>
            <a:r>
              <a:rPr lang="he-IL" sz="2400" dirty="0" smtClean="0"/>
              <a:t>הבסיס </a:t>
            </a:r>
            <a:r>
              <a:rPr lang="he-IL" sz="2400" dirty="0"/>
              <a:t>– מה המשמעות הפדגוגית? </a:t>
            </a:r>
          </a:p>
          <a:p>
            <a:pPr algn="r" rtl="1"/>
            <a:r>
              <a:rPr lang="he-IL" sz="2400" dirty="0"/>
              <a:t>מושגי יסוד: עוצמה, </a:t>
            </a:r>
            <a:r>
              <a:rPr lang="he-IL" sz="2400" dirty="0" smtClean="0"/>
              <a:t>אינטרס לאומי ומדינה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71991022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1060</Words>
  <Application>Microsoft Office PowerPoint</Application>
  <PresentationFormat>Widescreen</PresentationFormat>
  <Paragraphs>179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(body)</vt:lpstr>
      <vt:lpstr>Calibri</vt:lpstr>
      <vt:lpstr>Calibri Light</vt:lpstr>
      <vt:lpstr>Times New Roman</vt:lpstr>
      <vt:lpstr>ערכת נושא Office</vt:lpstr>
      <vt:lpstr>Office Theme</vt:lpstr>
      <vt:lpstr>1_Office Theme</vt:lpstr>
      <vt:lpstr>ביטחון לאומי:  יסודות ומושגים  בעידן של תמורות ושינויים</vt:lpstr>
      <vt:lpstr>מטרות הקורס</vt:lpstr>
      <vt:lpstr>ההישג הנדרש למשתתף בתם הקורס </vt:lpstr>
      <vt:lpstr>הנחת היסוד של הקורס</vt:lpstr>
      <vt:lpstr>הרציונל הפדגוגי של הקורס</vt:lpstr>
      <vt:lpstr>PowerPoint Presentation</vt:lpstr>
      <vt:lpstr>הביטחון הלאומי במאה ה-21</vt:lpstr>
      <vt:lpstr>מערכי-השיעורים  (כל מערך-שיעור שני משכים) </vt:lpstr>
      <vt:lpstr> שיעור ראשון:  מבוא כללי ומושגי יסוד  </vt:lpstr>
      <vt:lpstr>שיעור שני:  דיסציפלינות רלבנטיות וגישות מרכזיות להבנת המערכת הבינ"ל</vt:lpstr>
      <vt:lpstr>שיעור שלישי: גאו-פוליטיקה, גאו-אסטרטגיה והמזרח-התיכון</vt:lpstr>
      <vt:lpstr>שיעור רביעי: צורות חשיבה ותהליכי קבלת החלטות</vt:lpstr>
      <vt:lpstr>שיעור חמישי: אמת, פוסט-אמת ותחושת המציאות</vt:lpstr>
      <vt:lpstr>שיעור שישי: כלכלה פוליטית</vt:lpstr>
      <vt:lpstr>שיעור שביעי:  חברות בנות-זמננו</vt:lpstr>
      <vt:lpstr>שיעור שמיני:  משטר</vt:lpstr>
      <vt:lpstr>שיעור תשיעי:  מדינאות ודיפלומטיה </vt:lpstr>
      <vt:lpstr>שיעור עשירי ואחד-עשר:   הגנה לאומית</vt:lpstr>
      <vt:lpstr>הגנה לאומית (המשך שיעורים עשירי ואחד-עשר)</vt:lpstr>
      <vt:lpstr>שיעור שנים-עשר:  ניתוח ההתמודדות עם מגפת הקורונה</vt:lpstr>
      <vt:lpstr>שיעור שלושה-עשר:  בטל"מ במאה ה-21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CYTICE_1</dc:creator>
  <cp:lastModifiedBy>DNavot-157872</cp:lastModifiedBy>
  <cp:revision>221</cp:revision>
  <dcterms:created xsi:type="dcterms:W3CDTF">2020-02-19T03:51:37Z</dcterms:created>
  <dcterms:modified xsi:type="dcterms:W3CDTF">2020-08-13T05:17:00Z</dcterms:modified>
</cp:coreProperties>
</file>