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281" r:id="rId4"/>
    <p:sldId id="267" r:id="rId5"/>
    <p:sldId id="286" r:id="rId6"/>
    <p:sldId id="283" r:id="rId7"/>
    <p:sldId id="282" r:id="rId8"/>
    <p:sldId id="284" r:id="rId9"/>
    <p:sldId id="285" r:id="rId10"/>
    <p:sldId id="271" r:id="rId11"/>
    <p:sldId id="276" r:id="rId12"/>
    <p:sldId id="273" r:id="rId13"/>
    <p:sldId id="274" r:id="rId14"/>
    <p:sldId id="270" r:id="rId15"/>
    <p:sldId id="264" r:id="rId16"/>
    <p:sldId id="263" r:id="rId17"/>
    <p:sldId id="265" r:id="rId18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>
        <p:scale>
          <a:sx n="58" d="100"/>
          <a:sy n="58" d="100"/>
        </p:scale>
        <p:origin x="1036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il/imgres?imgurl=https%3A%2F%2Fwww.tiuli.com%2Fimage%2F6532c96bac57a82e26f84e075ec456cb.jpg%3F%26width%3D1080&amp;imgrefurl=https%3A%2F%2Fwww.tiuli.com%2Ftracks%2F49%2F%25D7%2594%25D7%2591%25D7%25A0%25D7%2599%25D7%2590%25D7%25A1-%25D7%25A0%25D7%2597%25D7%259C-%25D7%2593%25D7%259F-%25D7%2595%25D7%25A0%25D7%2597%25D7%259C-%25D7%25A9%25D7%25A0%25D7%2599%25D7%25A8-%25D7%2598%25D7%2599%25D7%2595%25D7%259C-%25D7%2590%25D7%259C-%25D7%259E%25D7%25A7%25D7%2595%25D7%25A8%25D7%2595%25D7%25AA-%25D7%2594%25D7%2599%25D7%25A8%25D7%2593%25D7%259F&amp;docid=JClzmviC7p5ArM&amp;tbnid=7i5ujuknRD8suM%3A&amp;vet=10ahUKEwjkgNnV44jmAhWNxYUKHaYoCogQMwhPKAEwAQ..i&amp;w=800&amp;h=600&amp;bih=607&amp;biw=1280&amp;q=%D7%A0%D7%97%D7%9C%20%D7%93%D7%9F&amp;ved=0ahUKEwjkgNnV44jmAhWNxYUKHaYoCogQMwhPKAEwAQ&amp;iact=mrc&amp;uact=8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s://www.google.co.il/imgres?imgurl=https%3A%2F%2F4.bp.blogspot.com%2F-xY9y6_S8HvE%2FWxUA9uSY0dI%2FAAAAAAAAAGY%2FFCNV7VjdESALvfyDCP5D4cIQsclOkSODACLcBGAs%2Fs640%2FDSC07886.JPG&amp;imgrefurl=https%3A%2F%2Fwww.baliletayel.co.il%2F2018%2F06%2Fblog-post.html&amp;docid=io-AHOQQNfDacM&amp;tbnid=MAzDKKYqGNBM3M%3A&amp;vet=10ahUKEwjkgNnV44jmAhWNxYUKHaYoCogQMwhZKAswCw..i&amp;w=640&amp;h=427&amp;bih=607&amp;biw=1280&amp;q=%D7%A0%D7%97%D7%9C%20%D7%93%D7%9F&amp;ved=0ahUKEwjkgNnV44jmAhWNxYUKHaYoCogQMwhZKAswCw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imgres?imgurl=https%3A%2F%2Fwww.tiyoolim.com%2Fwp-content%2Fuploads%2F2017%2F06%2F800-800x480.jpg&amp;imgrefurl=https%3A%2F%2Fwww.tiyoolim.com%2F01-09-18-%25D7%2594%25D7%259B%25D7%2599-%25D7%25A7%25D7%25A8%25D7%2595%25D7%2591-%25D7%259C%25D7%2597%25D7%2595%25D7%259C-%25D7%25A9%25D7%259E%25D7%2595%25D7%25A8%25D7%25AA-%25D7%25A0%25D7%2597%25D7%259C-%25D7%2593%25D7%259F%2F&amp;docid=Trg3vOszIFOzZM&amp;tbnid=-UzLGieNv7mrYM%3A&amp;vet=10ahUKEwjkgNnV44jmAhWNxYUKHaYoCogQMwhgKBIwEg..i&amp;w=800&amp;h=480&amp;bih=607&amp;biw=1280&amp;q=%D7%A0%D7%97%D7%9C%20%D7%93%D7%9F&amp;ved=0ahUKEwjkgNnV44jmAhWNxYUKHaYoCogQMwhgKBIwEg&amp;iact=mrc&amp;uact=8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google.co.il/imgres?imgurl=http%3A%2F%2Fwww.funisrael.co.il%2Fimages%2Fstories%2Fgalile_zone%2Fetchba_galil%2Ftulim%2Fdan%2F20131122_124225.jpg&amp;imgrefurl=http%3A%2F%2Fwww.funisrael.co.il%2F%25D7%2598%25D7%2599%25D7%2595%25D7%259C%25D7%2599%25D7%259D-%25D7%2591%25D7%2590%25D7%25A6%25D7%2591%25D7%25A2-%25D7%2594%25D7%2592%25D7%259C%25D7%2599%25D7%259C%2F263-%25D7%2590%25D7%25A6%25D7%2591%25D7%25A2-%25D7%2594%25D7%2592%25D7%259C%25D7%2599%25D7%259C%2F2013-02-26-20-33-27%2F591-%25D7%25A9%25D7%259E%25D7%2595%25D7%25A8%25D7%25AA-%25D7%25A0%25D7%2597%25D7%259C-%25D7%2593%25D7%259F.html&amp;docid=fDbgPZid8sn3XM&amp;tbnid=sfXJjvv3BkmExM%3A&amp;vet=10ahUKEwjkgNnV44jmAhWNxYUKHaYoCogQMwhSKAQwBA..i&amp;w=560&amp;h=399&amp;bih=607&amp;biw=1280&amp;q=%D7%A0%D7%97%D7%9C%20%D7%93%D7%9F&amp;ved=0ahUKEwjkgNnV44jmAhWNxYUKHaYoCogQMwhSKAQwBA&amp;iact=mrc&amp;uact=8" TargetMode="External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il/imgres?imgurl=https%3A%2F%2Flookaside.fbsbx.com%2Flookaside%2Fcrawler%2Fmedia%2F%3Fmedia_id%3D1283604758447393&amp;imgrefurl=https%3A%2F%2Fwww.facebook.com%2FDagAlHadan%2Fphotos%2F%25D7%259E%25D7%25A1%25D7%25A2%25D7%2593%25D7%2594-%25D7%2597%25D7%25A0%25D7%2595%25D7%25AA-%25D7%2593%25D7%2592%25D7%2599%25D7%259D-%25D7%25A7%25D7%2599%25D7%2599%25D7%25A7%25D7%2599%25D7%259D-%25D7%25A7%25D7%259E%25D7%25A4%25D7%2599%25D7%25A0%25D7%2592-%25D7%2595%25D7%25A2%25D7%2595%25D7%2593-%25D7%2593%25D7%2592-%25D7%25A2%25D7%259C-%25D7%2594%25D7%2593%25D7%259F-%25D7%259E%25D7%2595%25D7%259C-%25D7%2594%25D7%259B%25D7%25A0%25D7%2599%25D7%25A1%25D7%2594-%25D7%259C%25D7%25A7%25D7%2599%25D7%2591%25D7%2595%25D7%25A5-%25D7%2594%25D7%2592%25D7%2595%25D7%25A9%25D7%25A8%25D7%2599%25D7%259D-04-695022%2F1283604758447393%2F&amp;docid=3ybNNMBuq254EM&amp;tbnid=Mpcpt3pQ416DLM%3A&amp;vet=10ahUKEwigqLey5ojmAhUGh1wKHWwCBh4QMwhPKAEwAQ..i&amp;w=960&amp;h=640&amp;bih=607&amp;biw=1280&amp;q=%D7%93%D7%92%20%D7%A2%D7%9C%20%D7%94%D7%93%D7%9F&amp;ved=0ahUKEwigqLey5ojmAhUGh1wKHWwCBh4QMwhPKAEwAQ&amp;iact=mrc&amp;uact=8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s://www.google.co.il/imgres?imgurl=https%3A%2F%2Fwww.tourgalil.co.il%2Fwp-content%2Fuploads%2F2017%2F03%2F001-725x385.jpg&amp;imgrefurl=https%3A%2F%2Fwww.tourgalil.co.il%2Fbusiness%2F%25D7%2593%25D7%2592-%25D7%25A2%25D7%259C-%25D7%2594%25D7%2593%25D7%259F%2F&amp;docid=-PoZaWdj3xdY5M&amp;tbnid=Ghkk22jncZsmvM%3A&amp;vet=10ahUKEwigqLey5ojmAhUGh1wKHWwCBh4QMwhVKAcwBw..i&amp;w=725&amp;h=385&amp;bih=607&amp;biw=1280&amp;q=%D7%93%D7%92%20%D7%A2%D7%9C%20%D7%94%D7%93%D7%9F&amp;ved=0ahUKEwigqLey5ojmAhUGh1wKHWwCBh4QMwhVKAcwBw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imgres?imgurl=https%3A%2F%2Fmedia-cdn.tripadvisor.com%2Fmedia%2Fphoto-s%2F09%2F18%2Fa0%2Fb2%2Fcaption.jpg&amp;imgrefurl=https%3A%2F%2Fwww.tripadvisor.co.il%2FLocationPhotoDirectLink-g303970-d1116178-i152608946-Dag_Al_HaDan_Restaurant-Qiryat_Shemona_Northern_District.html&amp;docid=Lay5S7EQ71LLpM&amp;tbnid=n4OkWAH1xHn_VM%3A&amp;vet=10ahUKEwigqLey5ojmAhUGh1wKHWwCBh4QMwhZKAswCw..i&amp;w=550&amp;h=309&amp;bih=607&amp;biw=1280&amp;q=%D7%93%D7%92%20%D7%A2%D7%9C%20%D7%94%D7%93%D7%9F&amp;ved=0ahUKEwigqLey5ojmAhUGh1wKHWwCBh4QMwhZKAswCw&amp;iact=mrc&amp;uact=8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s://www.google.co.il/imgres?imgurl=https%3A%2F%2Fwww.itravelisrael.co.il%2FUserfiles%2Fimages%2FBusinesses%2F21756%2Fbusiness21756_810346.jpeg&amp;imgrefurl=https%3A%2F%2Fwww.itravelisrael.co.il%2FBusinessPage.aspx%3FBusinessID%3D21756%26CategoriesID%3D2&amp;docid=_a7NXC5z5dP6UM&amp;tbnid=tHkd0LFEXV5EsM%3A&amp;vet=10ahUKEwigqLey5ojmAhUGh1wKHWwCBh4QMwhYKAowCg..i&amp;w=602&amp;h=400&amp;bih=607&amp;biw=1280&amp;q=%D7%93%D7%92%20%D7%A2%D7%9C%20%D7%94%D7%93%D7%9F&amp;ved=0ahUKEwigqLey5ojmAhUGh1wKHWwCBh4QMwhYKAowCg&amp;iact=mrc&amp;uact=8" TargetMode="External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il/imgres?imgurl=https%3A%2F%2Fwww.rosh-hanikra.com%2Fwp-content%2Fuploads%2F2014%2F08%2FMG_1697_copy.jpg&amp;imgrefurl=https%3A%2F%2Fwww.rosh-hanikra.com%2F&amp;docid=ytPo1pSAn6QoIM&amp;tbnid=hXmv5BR2GAIn6M%3A&amp;vet=10ahUKEwi1jOTN5IjmAhWwx4UKHay_BNwQMwhLKAEwAQ..i&amp;w=1200&amp;h=800&amp;bih=607&amp;biw=1280&amp;q=%D7%A8%D7%90%D7%A9%20%D7%94%D7%A0%D7%A7%D7%A8%D7%94&amp;ved=0ahUKEwi1jOTN5IjmAhWwx4UKHay_BNwQMwhLKAEwAQ&amp;iact=mrc&amp;uact=8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s://www.google.co.il/imgres?imgurl=https%3A%2F%2Fwww.rosh-hanikra.com%2Fwp-content%2Fuploads%2F2016%2F08%2FPicture-003.jpg&amp;imgrefurl=https%3A%2F%2Fwww.rosh-hanikra.com%2F%25D7%2594%25D7%25A0%25D7%25A7%25D7%25A8%25D7%2595%25D7%25AA-%25D7%2595%25D7%2594%25D7%25A8%25D7%259B%25D7%2591%25D7%259C%2F&amp;docid=LJk3NZs3BOuFcM&amp;tbnid=eHGAtv0QO90_CM%3A&amp;vet=10ahUKEwi1jOTN5IjmAhWwx4UKHay_BNwQMwhXKA0wDQ..i&amp;w=1500&amp;h=600&amp;bih=607&amp;biw=1280&amp;q=%D7%A8%D7%90%D7%A9%20%D7%94%D7%A0%D7%A7%D7%A8%D7%94&amp;ved=0ahUKEwi1jOTN5IjmAhWwx4UKHay_BNwQMwhXKA0wDQ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imgres?imgurl=https%3A%2F%2Fwww.rosh-hanikra.com%2Fwp-content%2Fuploads%2F2017%2F07%2FDSC01978-e1499939786201.jpg&amp;imgrefurl=https%3A%2F%2Fwww.rosh-hanikra.com%2F&amp;docid=ytPo1pSAn6QoIM&amp;tbnid=XflIda5P80JJgM%3A&amp;vet=10ahUKEwi1jOTN5IjmAhWwx4UKHay_BNwQMwhQKAYwBg..i&amp;w=1000&amp;h=668&amp;bih=607&amp;biw=1280&amp;q=%D7%A8%D7%90%D7%A9%20%D7%94%D7%A0%D7%A7%D7%A8%D7%94&amp;ved=0ahUKEwi1jOTN5IjmAhWwx4UKHay_BNwQMwhQKAYwBg&amp;iact=mrc&amp;uact=8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s://www.google.co.il/imgres?imgurl=https%3A%2F%2Fwww.rosh-hanikra.com%2Fwp-content%2Fuploads%2F2017%2F06%2FPVL_9174-e1498133391351.jpg&amp;imgrefurl=https%3A%2F%2Fwww.rosh-hanikra.com%2F&amp;docid=ytPo1pSAn6QoIM&amp;tbnid=nKfpr_vZwItPWM%3A&amp;vet=10ahUKEwi1jOTN5IjmAhWwx4UKHay_BNwQMwhKKAAwAA..i&amp;w=1200&amp;h=801&amp;bih=607&amp;biw=1280&amp;q=%D7%A8%D7%90%D7%A9%20%D7%94%D7%A0%D7%A7%D7%A8%D7%94&amp;ved=0ahUKEwi1jOTN5IjmAhWwx4UKHay_BNwQMwhKKAAwAA&amp;iact=mrc&amp;uact=8" TargetMode="External"/><Relationship Id="rId9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7.jpg"/><Relationship Id="rId2" Type="http://schemas.openxmlformats.org/officeDocument/2006/relationships/hyperlink" Target="https://www.google.co.il/imgres?imgurl=https%3A%2F%2Fwww.hatzuk.co.il%2Fwp-content%2Fuploads%2F2016%2F08%2F02.jpg&amp;imgrefurl=https%3A%2F%2Fwww.hatzuk.co.il%2F&amp;docid=_1PoC9EeRSeCYM&amp;tbnid=N5_11Md4iJqMqM%3A&amp;vet=10ahUKEwjziuWA5YjmAhVFxYUKHXfxARMQMwhFKAEwAQ..i&amp;w=1000&amp;h=667&amp;bih=607&amp;biw=1280&amp;q=%D7%9E%D7%A1%D7%A2%D7%93%D7%AA%20%D7%94%D7%A6%D7%95%D7%A7&amp;ved=0ahUKEwjziuWA5YjmAhVFxYUKHXfxARMQMwhFKAEwAQ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hyperlink" Target="https://www.google.co.il/imgres?imgurl=https%3A%2F%2Fwww.cuponofesh.co.il%2Fzimmers%2Fpictures%2Fcards%2Fbig%2F57071.jpg&amp;imgrefurl=https%3A%2F%2Fwww.cuponofesh.co.il%2F%25D7%259E%25D7%25A1%25D7%25A2%25D7%2593%25D7%25AA_%25D7%2594%25D7%25A6%25D7%2595%25D7%25A7_%25D7%259E%25D7%25A1%25D7%25A2%25D7%2593%25D7%25AA_%25D7%25A9%25D7%25A3_%25D7%259B%25D7%25A9%25D7%25A8%25D7%2594%2F%25D7%259E%25D7%25A1%25D7%25A2%25D7%2593%25D7%2595%25D7%25AA%2F1422.html&amp;docid=OivnC7Jpye2npM&amp;tbnid=jsu_EgFOIxgSjM%3A&amp;vet=10ahUKEwjziuWA5YjmAhVFxYUKHXfxARMQMwhHKAMwAw..i&amp;w=662&amp;h=495&amp;bih=607&amp;biw=1280&amp;q=%D7%9E%D7%A1%D7%A2%D7%93%D7%AA%20%D7%94%D7%A6%D7%95%D7%A7&amp;ved=0ahUKEwjziuWA5YjmAhVFxYUKHXfxARMQMwhHKAMwAw&amp;iact=mrc&amp;uact=8" TargetMode="External"/><Relationship Id="rId4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il/imgres?imgurl=http%3A%2F%2Fcafe.mouse.co.il%2Fmedia%2Ft%2F340%2F835%2F1%2Ffile_0.jpg&amp;imgrefurl=http%3A%2F%2Fcafe.mouse.co.il%2Fpost%2F3408350%2F&amp;docid=iMmYkShMYNxZyM&amp;tbnid=dz3kVcnUaXUyyM%3A&amp;vet=10ahUKEwjNrLWF44jmAhUB-YUKHbfsDg0QMwhOKAgwCA..i&amp;w=958&amp;h=958&amp;bih=607&amp;biw=1280&amp;q=%D7%9B%D7%91%D7%99%D7%A9%2090%20%D7%9E%D7%A1%D7%A2%D7%93%D7%94&amp;ved=0ahUKEwjNrLWF44jmAhUB-YUKHbfsDg0QMwhOKAgwCA&amp;iact=mrc&amp;uact=8" TargetMode="External"/><Relationship Id="rId3" Type="http://schemas.openxmlformats.org/officeDocument/2006/relationships/image" Target="../media/image18.jpeg"/><Relationship Id="rId7" Type="http://schemas.openxmlformats.org/officeDocument/2006/relationships/image" Target="../media/image20.jpeg"/><Relationship Id="rId2" Type="http://schemas.openxmlformats.org/officeDocument/2006/relationships/hyperlink" Target="https://www.google.co.il/imgres?imgurl=https%3A%2F%2Fmedia-cdn.tripadvisor.com%2Fmedia%2Fphoto-s%2F0f%2F0c%2Fa9%2F35%2Fphoto0jpg.jpg&amp;imgrefurl=https%3A%2F%2Fwww.tripadvisor.co.il%2FRestaurant_Review-g297762-d10388554-Reviews-Kvish_90-Rosh_Pina_Northern_District.html&amp;docid=TK8NebjRFj3uOM&amp;tbnid=sbkMRSn81wtCCM%3A&amp;vet=10ahUKEwjNrLWF44jmAhUB-YUKHbfsDg0QMwhFKAAwAA..i&amp;w=550&amp;h=413&amp;bih=607&amp;biw=1280&amp;q=%D7%9B%D7%91%D7%99%D7%A9%2090%20%D7%9E%D7%A1%D7%A2%D7%93%D7%94&amp;ved=0ahUKEwjNrLWF44jmAhUB-YUKHbfsDg0QMwhFKAAwAA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imgres?imgurl=https%3A%2F%2Fwww.winet.co.il%2Fwp-content%2Fuploads%2F2016%2F05%2FHamburger-Angus.jpg&amp;imgrefurl=http%3A%2F%2Fwww.festivito.com%2Fclipper%2F%25D7%259E%25D7%25A1%25D7%25A2%25D7%2593%25D7%25AA-%25D7%259B%25D7%2591%25D7%2599%25D7%25A9-90-%25D7%25A6%25D7%2595%25D7%259E%25D7%25AA-mouse-cafe&amp;docid=ANaGXZGXLhE4DM&amp;tbnid=XEqIVSzxXOalCM%3A&amp;vet=10ahUKEwjNrLWF44jmAhUB-YUKHbfsDg0QMwhWKBAwEA..i&amp;w=1024&amp;h=493&amp;itg=1&amp;bih=607&amp;biw=1280&amp;q=%D7%9B%D7%91%D7%99%D7%A9%2090%20%D7%9E%D7%A1%D7%A2%D7%93%D7%94&amp;ved=0ahUKEwjNrLWF44jmAhUB-YUKHbfsDg0QMwhWKBAwEA&amp;iact=mrc&amp;uact=8" TargetMode="External"/><Relationship Id="rId5" Type="http://schemas.openxmlformats.org/officeDocument/2006/relationships/image" Target="../media/image19.jpeg"/><Relationship Id="rId4" Type="http://schemas.openxmlformats.org/officeDocument/2006/relationships/hyperlink" Target="https://www.google.co.il/imgres?imgurl=http%3A%2F%2Fcafe.mouse.co.il%2Fmedia%2Ft%2F340%2F834%2F0%2Ffile_0.jpg&amp;imgrefurl=http%3A%2F%2Fcafe.mouse.co.il%2Fpost%2F3408350%2F&amp;docid=iMmYkShMYNxZyM&amp;tbnid=TKA6tge6RAU0qM%3A&amp;vet=10ahUKEwjNrLWF44jmAhUB-YUKHbfsDg0QMwhRKAswCw..i&amp;w=960&amp;h=960&amp;bih=607&amp;biw=1280&amp;q=%D7%9B%D7%91%D7%99%D7%A9%2090%20%D7%9E%D7%A1%D7%A2%D7%93%D7%94&amp;ved=0ahUKEwjNrLWF44jmAhUB-YUKHbfsDg0QMwhRKAswCw&amp;iact=mrc&amp;uact=8" TargetMode="External"/><Relationship Id="rId9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hyperlink" Target="https://www.google.co.il/imgres?imgurl=http%3A%2F%2Fwww.mebelarch.co.il%2Fsysvault%2Fdocsgalleries1%2Fcdp636397688209905204.jpg&amp;imgrefurl=http%3A%2F%2Fwww.mebelarch.co.il%2Fdocument%2F71%2C291%2C264.aspx&amp;docid=h02LHCnNQyBnvM&amp;tbnid=AuegpSGR3gJc0M%3A&amp;vet=10ahUKEwjTj4rpkYbmAhXCxIUKHYNhC6gQMwhPKA8wDw..i&amp;w=1600&amp;h=900&amp;bih=607&amp;biw=1280&amp;q=%D7%9E%D7%A1%D7%A2%D7%93%D7%AA%20%D7%9C%D7%99%D7%9E%D7%95%D7%96%D7%99%D7%9F&amp;ved=0ahUKEwjTj4rpkYbmAhXCxIUKHYNhC6gQMwhPKA8wDw&amp;iact=mrc&amp;uact=8" TargetMode="External"/><Relationship Id="rId7" Type="http://schemas.openxmlformats.org/officeDocument/2006/relationships/image" Target="../media/image25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imgres?imgurl=https%3A%2F%2Fstatic.wixstatic.com%2Fmedia%2Fdfa367_c94f6dda47a94261ad15017f1b06d7b0~mv2_d_2048_1387_s_2.jpg%2Fv1%2Ffill%2Fw_974%2Ch_590%2Cal_c%2Cq_85%2Cusm_0.66_1.00_0.01%2Fdfa367_c94f6dda47a94261ad15017f1b06d7b0~mv2_d_2048_1387_s_2.webp&amp;imgrefurl=https%3A%2F%2Fwww.limousine98.co.il%2Frestaurant-ixym9&amp;docid=ZdTcIdsD-W2amM&amp;tbnid=b1zb7ufQt7zl3M%3A&amp;vet=10ahUKEwjTj4rpkYbmAhXCxIUKHYNhC6gQMwhBKAEwAQ..i&amp;w=974&amp;h=590&amp;bih=607&amp;biw=1280&amp;q=%D7%9E%D7%A1%D7%A2%D7%93%D7%AA%20%D7%9C%D7%99%D7%9E%D7%95%D7%96%D7%99%D7%9F&amp;ved=0ahUKEwjTj4rpkYbmAhXCxIUKHYNhC6gQMwhBKAEwAQ&amp;iact=mrc&amp;uact=8" TargetMode="External"/><Relationship Id="rId5" Type="http://schemas.openxmlformats.org/officeDocument/2006/relationships/image" Target="../media/image24.jpg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image" Target="../media/image27.jpeg"/><Relationship Id="rId7" Type="http://schemas.openxmlformats.org/officeDocument/2006/relationships/image" Target="../media/image29.jpeg"/><Relationship Id="rId2" Type="http://schemas.openxmlformats.org/officeDocument/2006/relationships/hyperlink" Target="https://www.google.co.il/imgres?imgurl=https%3A%2F%2Fwww.einaimgdolot.com%2Fwp-content%2Fuploads%2F2019%2F01%2F%25D7%2590%25D7%25A8%25D7%2595%25D7%2597%25D7%25AA-%25D7%2591%25D7%2595%25D7%25A7%25D7%25A8-%25D7%25A6%25D7%2599%25D7%259E%25D7%25A8-380x470.jpg&amp;imgrefurl=https%3A%2F%2Fwww.einaimgdolot.com%2Ftag%2F%25D7%25A0%25D7%2593%25D7%2591-%25D7%25A7%25D7%2599%25D7%25A0%25D7%2595%25D7%2597%25D7%2599%25D7%259D%2F&amp;docid=UynpGWvqZvy2JM&amp;tbnid=e7oYsDt3S14SIM%3A&amp;vet=10ahUKEwjY8N6IkYbmAhVqyoUKHXyVBrcQMwhLKAswCw..i&amp;w=380&amp;h=470&amp;bih=607&amp;biw=1280&amp;q=%D7%A0%D7%93%D7%91%20%D7%A7%D7%99%D7%A0%D7%95%D7%97%D7%99%D7%9D&amp;ved=0ahUKEwjY8N6IkYbmAhVqyoUKHXyVBrcQMwhLKAswCw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imgres?imgurl=https%3A%2F%2Fcommondatastorage.googleapis.com%2Feasy%2Fimages%2FPICS%2F4830956.jpg&amp;imgrefurl=https%3A%2F%2Feasy.co.il%2Fpage%2F8834718&amp;docid=YW12iYWGNX2mHM&amp;tbnid=iqV78DKvTyKN2M%3A&amp;vet=10ahUKEwjY8N6IkYbmAhVqyoUKHXyVBrcQMwhQKBAwEA..i&amp;w=250&amp;h=250&amp;bih=607&amp;biw=1280&amp;q=%D7%A0%D7%93%D7%91%20%D7%A7%D7%99%D7%A0%D7%95%D7%97%D7%99%D7%9D&amp;ved=0ahUKEwjY8N6IkYbmAhVqyoUKHXyVBrcQMwhQKBAwEA&amp;iact=mrc&amp;uact=8" TargetMode="External"/><Relationship Id="rId5" Type="http://schemas.openxmlformats.org/officeDocument/2006/relationships/image" Target="../media/image28.jpeg"/><Relationship Id="rId10" Type="http://schemas.openxmlformats.org/officeDocument/2006/relationships/image" Target="../media/image31.jpeg"/><Relationship Id="rId4" Type="http://schemas.openxmlformats.org/officeDocument/2006/relationships/hyperlink" Target="https://www.google.co.il/imgres?imgurl=https%3A%2F%2Flh3.googleusercontent.com%2Fp%2FAF1QipO4aEoh23HdaWAHqUpvtGj8tcXIgYcBOERu8gH1%3Ds1600-w1280-h1280&amp;imgrefurl=https%3A%2F%2Feasy.co.il%2Fpage%2F8834718&amp;docid=YW12iYWGNX2mHM&amp;tbnid=Wku7tgkH_6gWUM%3A&amp;vet=10ahUKEwjY8N6IkYbmAhVqyoUKHXyVBrcQMwhGKAYwBg..i&amp;w=1280&amp;h=960&amp;bih=607&amp;biw=1280&amp;q=%D7%A0%D7%93%D7%91%20%D7%A7%D7%99%D7%A0%D7%95%D7%97%D7%99%D7%9D&amp;ved=0ahUKEwjY8N6IkYbmAhVqyoUKHXyVBrcQMwhGKAYwBg&amp;iact=mrc&amp;uact=8" TargetMode="External"/><Relationship Id="rId9" Type="http://schemas.openxmlformats.org/officeDocument/2006/relationships/hyperlink" Target="https://www.google.co.il/imgres?imgurl=http%3A%2F%2Fwww.perurim-shel-osher.co.il%2Fwp-content%2Fuploads%2F2016%2F09%2F2016-09-22-10.47.37_resized.jpg&amp;imgrefurl=http%3A%2F%2Fwww.perurim-shel-osher.co.il%2Frecommendation-nadav-desserts-cafe-and-restaurant-ramat-yishai%2F&amp;docid=qDU2jiIdM9mOfM&amp;tbnid=gLabKO1kEKXnXM%3A&amp;vet=10ahUKEwjY8N6IkYbmAhVqyoUKHXyVBrcQMwhAKAAwAA..i&amp;w=2245&amp;h=1080&amp;bih=607&amp;biw=1280&amp;q=%D7%A0%D7%93%D7%91%20%D7%A7%D7%99%D7%A0%D7%95%D7%97%D7%99%D7%9D&amp;ved=0ahUKEwjY8N6IkYbmAhVqyoUKHXyVBrcQMwhAKAAwAA&amp;iact=mrc&amp;uact=8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il/imgres?imgurl=https%3A%2F%2Fwww.burger-il.com%2Fwp-content%2Fuploads%2F2018%2F05%2Fburger-saloon-mobile-635_543-635x543.jpg&amp;imgrefurl=https%3A%2F%2Fwww.burger-il.com%2Fbusiness%2Fburger-saloon&amp;docid=aEcHiY7qfrWekM&amp;tbnid=CbntLEd3OeabBM%3A&amp;vet=10ahUKEwibgYGPlYbmAhVNx4UKHZG9Ce4QMwhTKBIwEg..i&amp;w=635&amp;h=543&amp;bih=607&amp;biw=1280&amp;q=%D7%9E%D7%A1%D7%A2%D7%93%D7%94%20%D7%91%D7%95%D7%A8%D7%92%D7%A8%20%D7%A1%D7%90%D7%9C%D7%95%D7%9F&amp;ved=0ahUKEwibgYGPlYbmAhVNx4UKHZG9Ce4QMwhTKBIwEg&amp;iact=mrc&amp;uact=8" TargetMode="External"/><Relationship Id="rId3" Type="http://schemas.openxmlformats.org/officeDocument/2006/relationships/hyperlink" Target="https://www.google.co.il/imgres?imgurl=https%3A%2F%2Fmedia-cdn.tripadvisor.com%2Fmedia%2Fphoto-s%2F11%2F88%2F3a%2Fb5%2Fcaption.jpg&amp;imgrefurl=https%3A%2F%2Fwww.tripadvisor.co.il%2FRestaurant_Review-g2561658-d13226356-Reviews-Burger_Saloon_Rishon_LeZion-Rishon_Lezion_Central_District.html&amp;docid=DJSrRsscy3WmuM&amp;tbnid=_fCVM_iSDEudGM%3A&amp;vet=10ahUKEwibgYGPlYbmAhVNx4UKHZG9Ce4QMwhMKAswCw..i&amp;w=550&amp;h=309&amp;bih=607&amp;biw=1280&amp;q=%D7%9E%D7%A1%D7%A2%D7%93%D7%94%20%D7%91%D7%95%D7%A8%D7%92%D7%A8%20%D7%A1%D7%90%D7%9C%D7%95%D7%9F&amp;ved=0ahUKEwibgYGPlYbmAhVNx4UKHZG9Ce4QMwhMKAswCw&amp;iact=mrc&amp;uact=8" TargetMode="External"/><Relationship Id="rId7" Type="http://schemas.openxmlformats.org/officeDocument/2006/relationships/image" Target="../media/image35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hyperlink" Target="https://www.google.co.il/imgres?imgurl=https%3A%2F%2Fimages.rest.co.il%2FCustomers%2F80156267%2F1654686bf9084344a8b82c12e6a8cb1f.gif&amp;imgrefurl=https%3A%2F%2Fwww.rest.co.il%2Frest%2F80156267%2F&amp;docid=k16S4J9Q1x9I8M&amp;tbnid=IEmlHK9XXkh1SM%3A&amp;vet=10ahUKEwibgYGPlYbmAhVNx4UKHZG9Ce4QMwhGKAUwBQ..i&amp;w=330&amp;h=220&amp;bih=607&amp;biw=1280&amp;q=%D7%9E%D7%A1%D7%A2%D7%93%D7%94%20%D7%91%D7%95%D7%A8%D7%92%D7%A8%20%D7%A1%D7%90%D7%9C%D7%95%D7%9F&amp;ved=0ahUKEwibgYGPlYbmAhVNx4UKHZG9Ce4QMwhGKAUwBQ&amp;iact=mrc&amp;uact=8" TargetMode="External"/><Relationship Id="rId4" Type="http://schemas.openxmlformats.org/officeDocument/2006/relationships/image" Target="../media/image33.jpeg"/><Relationship Id="rId9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B2E6A0-BB71-48F3-AF53-F4B91B3E7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735" y="682343"/>
            <a:ext cx="10848580" cy="1975131"/>
          </a:xfrm>
        </p:spPr>
        <p:txBody>
          <a:bodyPr anchor="ctr">
            <a:noAutofit/>
          </a:bodyPr>
          <a:lstStyle/>
          <a:p>
            <a:pPr algn="ctr"/>
            <a:r>
              <a:rPr lang="he-IL" sz="3600" b="1" dirty="0"/>
              <a:t>סיור </a:t>
            </a:r>
            <a:r>
              <a:rPr lang="he-IL" sz="3600" b="1" dirty="0" err="1"/>
              <a:t>בטל"ם</a:t>
            </a:r>
            <a:r>
              <a:rPr lang="he-IL" sz="3600" b="1" dirty="0"/>
              <a:t> צוות 2 בנושא:</a:t>
            </a:r>
            <a:br>
              <a:rPr lang="he-IL" sz="3600" b="1" dirty="0"/>
            </a:br>
            <a:r>
              <a:rPr lang="he-IL" sz="3600" b="1" dirty="0"/>
              <a:t>"תשתיות לאומיות, תעשיות ביטחוניות ומה שביניהן"</a:t>
            </a:r>
            <a:br>
              <a:rPr lang="he-IL" sz="3600" b="1" dirty="0"/>
            </a:br>
            <a:r>
              <a:rPr lang="he-IL" sz="3600" b="1" dirty="0"/>
              <a:t>21.6-25.6</a:t>
            </a: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id="{44AB2D10-D882-4A3E-B4A4-19A026C0C7DA}"/>
              </a:ext>
            </a:extLst>
          </p:cNvPr>
          <p:cNvSpPr txBox="1">
            <a:spLocks/>
          </p:cNvSpPr>
          <p:nvPr/>
        </p:nvSpPr>
        <p:spPr>
          <a:xfrm>
            <a:off x="671710" y="3133664"/>
            <a:ext cx="10848580" cy="1609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400" b="1" dirty="0"/>
              <a:t>team 2 National security tour</a:t>
            </a:r>
          </a:p>
          <a:p>
            <a:pPr algn="ctr"/>
            <a:r>
              <a:rPr lang="en-US" sz="3900" dirty="0"/>
              <a:t>National infrastructures, </a:t>
            </a:r>
            <a:r>
              <a:rPr lang="en-US" sz="3900" dirty="0" err="1"/>
              <a:t>defence</a:t>
            </a:r>
            <a:r>
              <a:rPr lang="en-US" sz="3900" dirty="0"/>
              <a:t> industries and what in-between”</a:t>
            </a:r>
            <a:endParaRPr lang="he-IL" sz="3000" b="1" dirty="0"/>
          </a:p>
        </p:txBody>
      </p:sp>
    </p:spTree>
    <p:extLst>
      <p:ext uri="{BB962C8B-B14F-4D97-AF65-F5344CB8AC3E}">
        <p14:creationId xmlns:p14="http://schemas.microsoft.com/office/powerpoint/2010/main" val="68724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תוצאת תמונה עבור נחל דן">
            <a:hlinkClick r:id="rId2"/>
            <a:extLst>
              <a:ext uri="{FF2B5EF4-FFF2-40B4-BE49-F238E27FC236}">
                <a16:creationId xmlns:a16="http://schemas.microsoft.com/office/drawing/2014/main" id="{8FF7D731-9084-4423-A8FD-1FC255F531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6" r="1" b="30708"/>
          <a:stretch/>
        </p:blipFill>
        <p:spPr bwMode="auto">
          <a:xfrm>
            <a:off x="4493436" y="243"/>
            <a:ext cx="7698564" cy="3346705"/>
          </a:xfrm>
          <a:custGeom>
            <a:avLst/>
            <a:gdLst>
              <a:gd name="connsiteX0" fmla="*/ 1549963 w 7698564"/>
              <a:gd name="connsiteY0" fmla="*/ 0 h 3346705"/>
              <a:gd name="connsiteX1" fmla="*/ 1555540 w 7698564"/>
              <a:gd name="connsiteY1" fmla="*/ 0 h 3346705"/>
              <a:gd name="connsiteX2" fmla="*/ 2621768 w 7698564"/>
              <a:gd name="connsiteY2" fmla="*/ 0 h 3346705"/>
              <a:gd name="connsiteX3" fmla="*/ 6451640 w 7698564"/>
              <a:gd name="connsiteY3" fmla="*/ 0 h 3346705"/>
              <a:gd name="connsiteX4" fmla="*/ 6451640 w 7698564"/>
              <a:gd name="connsiteY4" fmla="*/ 479 h 3346705"/>
              <a:gd name="connsiteX5" fmla="*/ 7698564 w 7698564"/>
              <a:gd name="connsiteY5" fmla="*/ 479 h 3346705"/>
              <a:gd name="connsiteX6" fmla="*/ 7698564 w 7698564"/>
              <a:gd name="connsiteY6" fmla="*/ 3346705 h 3346705"/>
              <a:gd name="connsiteX7" fmla="*/ 0 w 7698564"/>
              <a:gd name="connsiteY7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6451640" y="0"/>
                </a:lnTo>
                <a:lnTo>
                  <a:pt x="6451640" y="479"/>
                </a:lnTo>
                <a:lnTo>
                  <a:pt x="7698564" y="479"/>
                </a:lnTo>
                <a:lnTo>
                  <a:pt x="7698564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תוצאת תמונה עבור נחל דן">
            <a:hlinkClick r:id="rId4"/>
            <a:extLst>
              <a:ext uri="{FF2B5EF4-FFF2-40B4-BE49-F238E27FC236}">
                <a16:creationId xmlns:a16="http://schemas.microsoft.com/office/drawing/2014/main" id="{D4DCD8E2-ED04-4AA7-81C9-28E9884E73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2" r="-1" b="11956"/>
          <a:stretch/>
        </p:blipFill>
        <p:spPr bwMode="auto">
          <a:xfrm>
            <a:off x="20" y="10"/>
            <a:ext cx="5859777" cy="3346695"/>
          </a:xfrm>
          <a:custGeom>
            <a:avLst/>
            <a:gdLst>
              <a:gd name="connsiteX0" fmla="*/ 0 w 5859797"/>
              <a:gd name="connsiteY0" fmla="*/ 0 h 3346705"/>
              <a:gd name="connsiteX1" fmla="*/ 5859797 w 5859797"/>
              <a:gd name="connsiteY1" fmla="*/ 0 h 3346705"/>
              <a:gd name="connsiteX2" fmla="*/ 4309834 w 5859797"/>
              <a:gd name="connsiteY2" fmla="*/ 3346705 h 3346705"/>
              <a:gd name="connsiteX3" fmla="*/ 4304257 w 5859797"/>
              <a:gd name="connsiteY3" fmla="*/ 3346705 h 3346705"/>
              <a:gd name="connsiteX4" fmla="*/ 3238029 w 5859797"/>
              <a:gd name="connsiteY4" fmla="*/ 3346705 h 3346705"/>
              <a:gd name="connsiteX5" fmla="*/ 0 w 5859797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9797" h="3346705">
                <a:moveTo>
                  <a:pt x="0" y="0"/>
                </a:moveTo>
                <a:lnTo>
                  <a:pt x="5859797" y="0"/>
                </a:lnTo>
                <a:lnTo>
                  <a:pt x="4309834" y="3346705"/>
                </a:lnTo>
                <a:lnTo>
                  <a:pt x="4304257" y="3346705"/>
                </a:lnTo>
                <a:lnTo>
                  <a:pt x="3238029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תוצאת תמונה עבור נחל דן">
            <a:hlinkClick r:id="rId6"/>
            <a:extLst>
              <a:ext uri="{FF2B5EF4-FFF2-40B4-BE49-F238E27FC236}">
                <a16:creationId xmlns:a16="http://schemas.microsoft.com/office/drawing/2014/main" id="{01EB71FB-CD19-412B-A35F-968FEB78B7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523"/>
          <a:stretch/>
        </p:blipFill>
        <p:spPr bwMode="auto">
          <a:xfrm>
            <a:off x="6350089" y="3511295"/>
            <a:ext cx="5841911" cy="3346705"/>
          </a:xfrm>
          <a:custGeom>
            <a:avLst/>
            <a:gdLst>
              <a:gd name="connsiteX0" fmla="*/ 1549963 w 5841911"/>
              <a:gd name="connsiteY0" fmla="*/ 0 h 3346705"/>
              <a:gd name="connsiteX1" fmla="*/ 1555540 w 5841911"/>
              <a:gd name="connsiteY1" fmla="*/ 0 h 3346705"/>
              <a:gd name="connsiteX2" fmla="*/ 2621768 w 5841911"/>
              <a:gd name="connsiteY2" fmla="*/ 0 h 3346705"/>
              <a:gd name="connsiteX3" fmla="*/ 5841911 w 5841911"/>
              <a:gd name="connsiteY3" fmla="*/ 0 h 3346705"/>
              <a:gd name="connsiteX4" fmla="*/ 5841911 w 5841911"/>
              <a:gd name="connsiteY4" fmla="*/ 3346705 h 3346705"/>
              <a:gd name="connsiteX5" fmla="*/ 0 w 584191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191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5841911" y="0"/>
                </a:lnTo>
                <a:lnTo>
                  <a:pt x="5841911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תוצאת תמונה עבור נחל דן">
            <a:hlinkClick r:id="rId8"/>
            <a:extLst>
              <a:ext uri="{FF2B5EF4-FFF2-40B4-BE49-F238E27FC236}">
                <a16:creationId xmlns:a16="http://schemas.microsoft.com/office/drawing/2014/main" id="{64D34D03-357E-4E39-A9BC-9D9A0678F2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7" b="37105"/>
          <a:stretch/>
        </p:blipFill>
        <p:spPr bwMode="auto">
          <a:xfrm>
            <a:off x="20" y="3511295"/>
            <a:ext cx="7698544" cy="3346705"/>
          </a:xfrm>
          <a:custGeom>
            <a:avLst/>
            <a:gdLst>
              <a:gd name="connsiteX0" fmla="*/ 0 w 7698564"/>
              <a:gd name="connsiteY0" fmla="*/ 0 h 3346705"/>
              <a:gd name="connsiteX1" fmla="*/ 7698564 w 7698564"/>
              <a:gd name="connsiteY1" fmla="*/ 0 h 3346705"/>
              <a:gd name="connsiteX2" fmla="*/ 6148601 w 7698564"/>
              <a:gd name="connsiteY2" fmla="*/ 3346705 h 3346705"/>
              <a:gd name="connsiteX3" fmla="*/ 6143024 w 7698564"/>
              <a:gd name="connsiteY3" fmla="*/ 3346705 h 3346705"/>
              <a:gd name="connsiteX4" fmla="*/ 5076796 w 7698564"/>
              <a:gd name="connsiteY4" fmla="*/ 3346705 h 3346705"/>
              <a:gd name="connsiteX5" fmla="*/ 1246924 w 7698564"/>
              <a:gd name="connsiteY5" fmla="*/ 3346705 h 3346705"/>
              <a:gd name="connsiteX6" fmla="*/ 1246924 w 7698564"/>
              <a:gd name="connsiteY6" fmla="*/ 3346226 h 3346705"/>
              <a:gd name="connsiteX7" fmla="*/ 0 w 7698564"/>
              <a:gd name="connsiteY7" fmla="*/ 3346226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0" y="0"/>
                </a:moveTo>
                <a:lnTo>
                  <a:pt x="7698564" y="0"/>
                </a:lnTo>
                <a:lnTo>
                  <a:pt x="6148601" y="3346705"/>
                </a:lnTo>
                <a:lnTo>
                  <a:pt x="6143024" y="3346705"/>
                </a:lnTo>
                <a:lnTo>
                  <a:pt x="5076796" y="3346705"/>
                </a:lnTo>
                <a:lnTo>
                  <a:pt x="1246924" y="3346705"/>
                </a:lnTo>
                <a:lnTo>
                  <a:pt x="1246924" y="3346226"/>
                </a:lnTo>
                <a:lnTo>
                  <a:pt x="0" y="334622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7DA1A0EB-E71D-471C-98CC-1309EE8619AB}"/>
              </a:ext>
            </a:extLst>
          </p:cNvPr>
          <p:cNvSpPr/>
          <p:nvPr/>
        </p:nvSpPr>
        <p:spPr>
          <a:xfrm>
            <a:off x="2391007" y="6008834"/>
            <a:ext cx="2138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נחל דן</a:t>
            </a:r>
            <a:endParaRPr lang="he-IL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157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תוצאת תמונה עבור דג על הדן">
            <a:hlinkClick r:id="rId2"/>
            <a:extLst>
              <a:ext uri="{FF2B5EF4-FFF2-40B4-BE49-F238E27FC236}">
                <a16:creationId xmlns:a16="http://schemas.microsoft.com/office/drawing/2014/main" id="{463270E5-9CA1-45AF-B04A-E5A92A69A5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2" r="-2" b="-2"/>
          <a:stretch/>
        </p:blipFill>
        <p:spPr bwMode="auto">
          <a:xfrm>
            <a:off x="5162052" y="3272588"/>
            <a:ext cx="6105382" cy="358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תוצאת תמונה עבור דג על הדן">
            <a:hlinkClick r:id="rId4"/>
            <a:extLst>
              <a:ext uri="{FF2B5EF4-FFF2-40B4-BE49-F238E27FC236}">
                <a16:creationId xmlns:a16="http://schemas.microsoft.com/office/drawing/2014/main" id="{7E01947D-E24A-44B4-AAC4-9CF657E7FE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6" r="-2" b="18052"/>
          <a:stretch/>
        </p:blipFill>
        <p:spPr bwMode="auto">
          <a:xfrm>
            <a:off x="20" y="9"/>
            <a:ext cx="7279893" cy="3895335"/>
          </a:xfrm>
          <a:custGeom>
            <a:avLst/>
            <a:gdLst>
              <a:gd name="connsiteX0" fmla="*/ 0 w 7279913"/>
              <a:gd name="connsiteY0" fmla="*/ 0 h 3895335"/>
              <a:gd name="connsiteX1" fmla="*/ 7279913 w 7279913"/>
              <a:gd name="connsiteY1" fmla="*/ 0 h 3895335"/>
              <a:gd name="connsiteX2" fmla="*/ 7279913 w 7279913"/>
              <a:gd name="connsiteY2" fmla="*/ 3116976 h 3895335"/>
              <a:gd name="connsiteX3" fmla="*/ 5011287 w 7279913"/>
              <a:gd name="connsiteY3" fmla="*/ 3116976 h 3895335"/>
              <a:gd name="connsiteX4" fmla="*/ 5011287 w 7279913"/>
              <a:gd name="connsiteY4" fmla="*/ 3895335 h 3895335"/>
              <a:gd name="connsiteX5" fmla="*/ 0 w 7279913"/>
              <a:gd name="connsiteY5" fmla="*/ 3895335 h 3895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79913" h="3895335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תוצאת תמונה עבור דג על הדן">
            <a:hlinkClick r:id="rId6"/>
            <a:extLst>
              <a:ext uri="{FF2B5EF4-FFF2-40B4-BE49-F238E27FC236}">
                <a16:creationId xmlns:a16="http://schemas.microsoft.com/office/drawing/2014/main" id="{45ACCFAC-BCB6-4C45-BCA6-73EEA79C36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3" r="13054" b="2"/>
          <a:stretch/>
        </p:blipFill>
        <p:spPr bwMode="auto">
          <a:xfrm>
            <a:off x="7458302" y="-22547"/>
            <a:ext cx="3809132" cy="31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תוצאת תמונה עבור דג על הדן">
            <a:hlinkClick r:id="rId8"/>
            <a:extLst>
              <a:ext uri="{FF2B5EF4-FFF2-40B4-BE49-F238E27FC236}">
                <a16:creationId xmlns:a16="http://schemas.microsoft.com/office/drawing/2014/main" id="{129D7E8B-A62E-42A0-A7BF-A68E0419A0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" r="-1" b="15614"/>
          <a:stretch/>
        </p:blipFill>
        <p:spPr bwMode="auto">
          <a:xfrm>
            <a:off x="1" y="4065775"/>
            <a:ext cx="5001186" cy="279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25414FA1-2D4C-41DB-83DE-4F3E38C10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23904" y="0"/>
            <a:ext cx="768096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C1D82500-5713-4DC5-B875-2E14E46A2762}"/>
              </a:ext>
            </a:extLst>
          </p:cNvPr>
          <p:cNvSpPr/>
          <p:nvPr/>
        </p:nvSpPr>
        <p:spPr>
          <a:xfrm>
            <a:off x="6941907" y="5988286"/>
            <a:ext cx="38042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"דג על הדן"</a:t>
            </a:r>
            <a:endParaRPr lang="he-IL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6219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 descr="תוצאת תמונה עבור ראש הנקרה">
            <a:hlinkClick r:id="rId2"/>
            <a:extLst>
              <a:ext uri="{FF2B5EF4-FFF2-40B4-BE49-F238E27FC236}">
                <a16:creationId xmlns:a16="http://schemas.microsoft.com/office/drawing/2014/main" id="{2C6F087C-66E8-4326-9DD0-CC6DAE0A43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08" r="10077" b="-1"/>
          <a:stretch/>
        </p:blipFill>
        <p:spPr bwMode="auto">
          <a:xfrm>
            <a:off x="5162052" y="3272588"/>
            <a:ext cx="6105382" cy="358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תוצאת תמונה עבור ראש הנקרה">
            <a:hlinkClick r:id="rId4"/>
            <a:extLst>
              <a:ext uri="{FF2B5EF4-FFF2-40B4-BE49-F238E27FC236}">
                <a16:creationId xmlns:a16="http://schemas.microsoft.com/office/drawing/2014/main" id="{855AE25C-B2A1-403A-8DCB-4B980BD294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2" r="-1" b="-1"/>
          <a:stretch/>
        </p:blipFill>
        <p:spPr bwMode="auto">
          <a:xfrm>
            <a:off x="20" y="9"/>
            <a:ext cx="7279893" cy="3895335"/>
          </a:xfrm>
          <a:custGeom>
            <a:avLst/>
            <a:gdLst>
              <a:gd name="connsiteX0" fmla="*/ 0 w 7279913"/>
              <a:gd name="connsiteY0" fmla="*/ 0 h 3895335"/>
              <a:gd name="connsiteX1" fmla="*/ 7279913 w 7279913"/>
              <a:gd name="connsiteY1" fmla="*/ 0 h 3895335"/>
              <a:gd name="connsiteX2" fmla="*/ 7279913 w 7279913"/>
              <a:gd name="connsiteY2" fmla="*/ 3116976 h 3895335"/>
              <a:gd name="connsiteX3" fmla="*/ 5011287 w 7279913"/>
              <a:gd name="connsiteY3" fmla="*/ 3116976 h 3895335"/>
              <a:gd name="connsiteX4" fmla="*/ 5011287 w 7279913"/>
              <a:gd name="connsiteY4" fmla="*/ 3895335 h 3895335"/>
              <a:gd name="connsiteX5" fmla="*/ 0 w 7279913"/>
              <a:gd name="connsiteY5" fmla="*/ 3895335 h 3895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79913" h="3895335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תוצאת תמונה עבור ראש הנקרה">
            <a:hlinkClick r:id="rId6"/>
            <a:extLst>
              <a:ext uri="{FF2B5EF4-FFF2-40B4-BE49-F238E27FC236}">
                <a16:creationId xmlns:a16="http://schemas.microsoft.com/office/drawing/2014/main" id="{EC850047-61A9-497B-AC3E-00A2E9C1F7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2" r="1" b="1"/>
          <a:stretch/>
        </p:blipFill>
        <p:spPr bwMode="auto">
          <a:xfrm>
            <a:off x="7458302" y="-22547"/>
            <a:ext cx="3809132" cy="31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תוצאת תמונה עבור ראש הנקרה">
            <a:hlinkClick r:id="rId8"/>
            <a:extLst>
              <a:ext uri="{FF2B5EF4-FFF2-40B4-BE49-F238E27FC236}">
                <a16:creationId xmlns:a16="http://schemas.microsoft.com/office/drawing/2014/main" id="{CBBEC2A5-E03E-45DA-898E-9F55BBC6CF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r="-1" b="2189"/>
          <a:stretch/>
        </p:blipFill>
        <p:spPr bwMode="auto">
          <a:xfrm>
            <a:off x="1" y="4065775"/>
            <a:ext cx="5001186" cy="279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25414FA1-2D4C-41DB-83DE-4F3E38C10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23904" y="0"/>
            <a:ext cx="768096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ADAF0FD-9D7A-41E7-BF48-2F610367EFB2}"/>
              </a:ext>
            </a:extLst>
          </p:cNvPr>
          <p:cNvSpPr/>
          <p:nvPr/>
        </p:nvSpPr>
        <p:spPr>
          <a:xfrm>
            <a:off x="3271149" y="0"/>
            <a:ext cx="37818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ראש הנקרה</a:t>
            </a:r>
            <a:endParaRPr lang="he-IL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6122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תוצאת תמונה עבור מסעדת הצוק">
            <a:hlinkClick r:id="rId2"/>
            <a:extLst>
              <a:ext uri="{FF2B5EF4-FFF2-40B4-BE49-F238E27FC236}">
                <a16:creationId xmlns:a16="http://schemas.microsoft.com/office/drawing/2014/main" id="{78A14241-3A1F-4B98-B4DB-A8C90B6FDB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97" r="1" b="1577"/>
          <a:stretch/>
        </p:blipFill>
        <p:spPr bwMode="auto">
          <a:xfrm>
            <a:off x="4493436" y="243"/>
            <a:ext cx="7698564" cy="3346705"/>
          </a:xfrm>
          <a:custGeom>
            <a:avLst/>
            <a:gdLst>
              <a:gd name="connsiteX0" fmla="*/ 1549963 w 7698564"/>
              <a:gd name="connsiteY0" fmla="*/ 0 h 3346705"/>
              <a:gd name="connsiteX1" fmla="*/ 1555540 w 7698564"/>
              <a:gd name="connsiteY1" fmla="*/ 0 h 3346705"/>
              <a:gd name="connsiteX2" fmla="*/ 2621768 w 7698564"/>
              <a:gd name="connsiteY2" fmla="*/ 0 h 3346705"/>
              <a:gd name="connsiteX3" fmla="*/ 6451640 w 7698564"/>
              <a:gd name="connsiteY3" fmla="*/ 0 h 3346705"/>
              <a:gd name="connsiteX4" fmla="*/ 6451640 w 7698564"/>
              <a:gd name="connsiteY4" fmla="*/ 479 h 3346705"/>
              <a:gd name="connsiteX5" fmla="*/ 7698564 w 7698564"/>
              <a:gd name="connsiteY5" fmla="*/ 479 h 3346705"/>
              <a:gd name="connsiteX6" fmla="*/ 7698564 w 7698564"/>
              <a:gd name="connsiteY6" fmla="*/ 3346705 h 3346705"/>
              <a:gd name="connsiteX7" fmla="*/ 0 w 7698564"/>
              <a:gd name="connsiteY7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6451640" y="0"/>
                </a:lnTo>
                <a:lnTo>
                  <a:pt x="6451640" y="479"/>
                </a:lnTo>
                <a:lnTo>
                  <a:pt x="7698564" y="479"/>
                </a:lnTo>
                <a:lnTo>
                  <a:pt x="7698564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תמונה 6" descr="תמונה שמכילה בניין, עץ, קופסה, שלט&#10;&#10;התיאור נוצר באופן אוטומטי">
            <a:extLst>
              <a:ext uri="{FF2B5EF4-FFF2-40B4-BE49-F238E27FC236}">
                <a16:creationId xmlns:a16="http://schemas.microsoft.com/office/drawing/2014/main" id="{4E429E28-9A64-468A-8FA9-8E74412970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68" r="782" b="1"/>
          <a:stretch/>
        </p:blipFill>
        <p:spPr>
          <a:xfrm>
            <a:off x="20" y="10"/>
            <a:ext cx="5859777" cy="3346695"/>
          </a:xfrm>
          <a:custGeom>
            <a:avLst/>
            <a:gdLst>
              <a:gd name="connsiteX0" fmla="*/ 0 w 5859797"/>
              <a:gd name="connsiteY0" fmla="*/ 0 h 3346705"/>
              <a:gd name="connsiteX1" fmla="*/ 5859797 w 5859797"/>
              <a:gd name="connsiteY1" fmla="*/ 0 h 3346705"/>
              <a:gd name="connsiteX2" fmla="*/ 4309834 w 5859797"/>
              <a:gd name="connsiteY2" fmla="*/ 3346705 h 3346705"/>
              <a:gd name="connsiteX3" fmla="*/ 4304257 w 5859797"/>
              <a:gd name="connsiteY3" fmla="*/ 3346705 h 3346705"/>
              <a:gd name="connsiteX4" fmla="*/ 3238029 w 5859797"/>
              <a:gd name="connsiteY4" fmla="*/ 3346705 h 3346705"/>
              <a:gd name="connsiteX5" fmla="*/ 0 w 5859797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9797" h="3346705">
                <a:moveTo>
                  <a:pt x="0" y="0"/>
                </a:moveTo>
                <a:lnTo>
                  <a:pt x="5859797" y="0"/>
                </a:lnTo>
                <a:lnTo>
                  <a:pt x="4309834" y="3346705"/>
                </a:lnTo>
                <a:lnTo>
                  <a:pt x="4304257" y="3346705"/>
                </a:lnTo>
                <a:lnTo>
                  <a:pt x="3238029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6147" name="Picture 3" descr="תוצאת תמונה עבור מסעדת הצוק">
            <a:hlinkClick r:id="rId5"/>
            <a:extLst>
              <a:ext uri="{FF2B5EF4-FFF2-40B4-BE49-F238E27FC236}">
                <a16:creationId xmlns:a16="http://schemas.microsoft.com/office/drawing/2014/main" id="{69B01C99-9E6B-4E72-9CC3-A75D04AC2B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72" b="8351"/>
          <a:stretch/>
        </p:blipFill>
        <p:spPr bwMode="auto">
          <a:xfrm>
            <a:off x="6350089" y="3511295"/>
            <a:ext cx="5841911" cy="3346705"/>
          </a:xfrm>
          <a:custGeom>
            <a:avLst/>
            <a:gdLst>
              <a:gd name="connsiteX0" fmla="*/ 1549963 w 5841911"/>
              <a:gd name="connsiteY0" fmla="*/ 0 h 3346705"/>
              <a:gd name="connsiteX1" fmla="*/ 1555540 w 5841911"/>
              <a:gd name="connsiteY1" fmla="*/ 0 h 3346705"/>
              <a:gd name="connsiteX2" fmla="*/ 2621768 w 5841911"/>
              <a:gd name="connsiteY2" fmla="*/ 0 h 3346705"/>
              <a:gd name="connsiteX3" fmla="*/ 5841911 w 5841911"/>
              <a:gd name="connsiteY3" fmla="*/ 0 h 3346705"/>
              <a:gd name="connsiteX4" fmla="*/ 5841911 w 5841911"/>
              <a:gd name="connsiteY4" fmla="*/ 3346705 h 3346705"/>
              <a:gd name="connsiteX5" fmla="*/ 0 w 584191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191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5841911" y="0"/>
                </a:lnTo>
                <a:lnTo>
                  <a:pt x="5841911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תמונה 4" descr="תמונה שמכילה טבע, חוץ, שקיעה, מים&#10;&#10;התיאור נוצר באופן אוטומטי">
            <a:extLst>
              <a:ext uri="{FF2B5EF4-FFF2-40B4-BE49-F238E27FC236}">
                <a16:creationId xmlns:a16="http://schemas.microsoft.com/office/drawing/2014/main" id="{FE00DC6E-9405-42AF-8461-6EDB85A87C6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2073" r="1" b="2601"/>
          <a:stretch/>
        </p:blipFill>
        <p:spPr>
          <a:xfrm>
            <a:off x="20" y="3511295"/>
            <a:ext cx="7698544" cy="3346705"/>
          </a:xfrm>
          <a:custGeom>
            <a:avLst/>
            <a:gdLst>
              <a:gd name="connsiteX0" fmla="*/ 0 w 7698564"/>
              <a:gd name="connsiteY0" fmla="*/ 0 h 3346705"/>
              <a:gd name="connsiteX1" fmla="*/ 7698564 w 7698564"/>
              <a:gd name="connsiteY1" fmla="*/ 0 h 3346705"/>
              <a:gd name="connsiteX2" fmla="*/ 6148601 w 7698564"/>
              <a:gd name="connsiteY2" fmla="*/ 3346705 h 3346705"/>
              <a:gd name="connsiteX3" fmla="*/ 6143024 w 7698564"/>
              <a:gd name="connsiteY3" fmla="*/ 3346705 h 3346705"/>
              <a:gd name="connsiteX4" fmla="*/ 5076796 w 7698564"/>
              <a:gd name="connsiteY4" fmla="*/ 3346705 h 3346705"/>
              <a:gd name="connsiteX5" fmla="*/ 1246924 w 7698564"/>
              <a:gd name="connsiteY5" fmla="*/ 3346705 h 3346705"/>
              <a:gd name="connsiteX6" fmla="*/ 1246924 w 7698564"/>
              <a:gd name="connsiteY6" fmla="*/ 3346226 h 3346705"/>
              <a:gd name="connsiteX7" fmla="*/ 0 w 7698564"/>
              <a:gd name="connsiteY7" fmla="*/ 3346226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0" y="0"/>
                </a:moveTo>
                <a:lnTo>
                  <a:pt x="7698564" y="0"/>
                </a:lnTo>
                <a:lnTo>
                  <a:pt x="6148601" y="3346705"/>
                </a:lnTo>
                <a:lnTo>
                  <a:pt x="6143024" y="3346705"/>
                </a:lnTo>
                <a:lnTo>
                  <a:pt x="5076796" y="3346705"/>
                </a:lnTo>
                <a:lnTo>
                  <a:pt x="1246924" y="3346705"/>
                </a:lnTo>
                <a:lnTo>
                  <a:pt x="1246924" y="3346226"/>
                </a:lnTo>
                <a:lnTo>
                  <a:pt x="0" y="334622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2879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 descr="תוצאת תמונה עבור כביש 90 מסעדה">
            <a:hlinkClick r:id="rId2"/>
            <a:extLst>
              <a:ext uri="{FF2B5EF4-FFF2-40B4-BE49-F238E27FC236}">
                <a16:creationId xmlns:a16="http://schemas.microsoft.com/office/drawing/2014/main" id="{3FC177DC-71C7-46A2-98C9-25B643312D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5" r="1" b="22675"/>
          <a:stretch/>
        </p:blipFill>
        <p:spPr bwMode="auto">
          <a:xfrm>
            <a:off x="20" y="10"/>
            <a:ext cx="7215381" cy="2969294"/>
          </a:xfrm>
          <a:custGeom>
            <a:avLst/>
            <a:gdLst>
              <a:gd name="connsiteX0" fmla="*/ 0 w 7215401"/>
              <a:gd name="connsiteY0" fmla="*/ 0 h 2969304"/>
              <a:gd name="connsiteX1" fmla="*/ 677334 w 7215401"/>
              <a:gd name="connsiteY1" fmla="*/ 0 h 2969304"/>
              <a:gd name="connsiteX2" fmla="*/ 1168036 w 7215401"/>
              <a:gd name="connsiteY2" fmla="*/ 0 h 2969304"/>
              <a:gd name="connsiteX3" fmla="*/ 1205499 w 7215401"/>
              <a:gd name="connsiteY3" fmla="*/ 0 h 2969304"/>
              <a:gd name="connsiteX4" fmla="*/ 1647632 w 7215401"/>
              <a:gd name="connsiteY4" fmla="*/ 0 h 2969304"/>
              <a:gd name="connsiteX5" fmla="*/ 7215401 w 7215401"/>
              <a:gd name="connsiteY5" fmla="*/ 0 h 2969304"/>
              <a:gd name="connsiteX6" fmla="*/ 5840224 w 7215401"/>
              <a:gd name="connsiteY6" fmla="*/ 2969304 h 2969304"/>
              <a:gd name="connsiteX7" fmla="*/ 0 w 7215401"/>
              <a:gd name="connsiteY7" fmla="*/ 2969304 h 296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15401" h="2969304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5840224" y="2969304"/>
                </a:lnTo>
                <a:lnTo>
                  <a:pt x="0" y="296930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תוצאת תמונה עבור כביש 90 מסעדה">
            <a:hlinkClick r:id="rId4"/>
            <a:extLst>
              <a:ext uri="{FF2B5EF4-FFF2-40B4-BE49-F238E27FC236}">
                <a16:creationId xmlns:a16="http://schemas.microsoft.com/office/drawing/2014/main" id="{C62FB40D-EA34-49AC-8F89-6E9BF3CC1A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10" b="20399"/>
          <a:stretch/>
        </p:blipFill>
        <p:spPr bwMode="auto">
          <a:xfrm>
            <a:off x="5622233" y="10"/>
            <a:ext cx="6569769" cy="3750724"/>
          </a:xfrm>
          <a:custGeom>
            <a:avLst/>
            <a:gdLst>
              <a:gd name="connsiteX0" fmla="*/ 1738471 w 6569769"/>
              <a:gd name="connsiteY0" fmla="*/ 0 h 3750734"/>
              <a:gd name="connsiteX1" fmla="*/ 6569769 w 6569769"/>
              <a:gd name="connsiteY1" fmla="*/ 0 h 3750734"/>
              <a:gd name="connsiteX2" fmla="*/ 6569769 w 6569769"/>
              <a:gd name="connsiteY2" fmla="*/ 3750734 h 3750734"/>
              <a:gd name="connsiteX3" fmla="*/ 0 w 6569769"/>
              <a:gd name="connsiteY3" fmla="*/ 3750734 h 375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9769" h="3750734">
                <a:moveTo>
                  <a:pt x="1738471" y="0"/>
                </a:moveTo>
                <a:lnTo>
                  <a:pt x="6569769" y="0"/>
                </a:lnTo>
                <a:lnTo>
                  <a:pt x="6569769" y="3750734"/>
                </a:lnTo>
                <a:lnTo>
                  <a:pt x="0" y="375073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תוצאת תמונה עבור כביש 90 מסעדה">
            <a:hlinkClick r:id="rId6"/>
            <a:extLst>
              <a:ext uri="{FF2B5EF4-FFF2-40B4-BE49-F238E27FC236}">
                <a16:creationId xmlns:a16="http://schemas.microsoft.com/office/drawing/2014/main" id="{40EC398F-A2F2-447E-88A8-8C8257A28B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56" r="-1" b="8431"/>
          <a:stretch/>
        </p:blipFill>
        <p:spPr bwMode="auto">
          <a:xfrm>
            <a:off x="4182011" y="3887894"/>
            <a:ext cx="8009991" cy="2970106"/>
          </a:xfrm>
          <a:custGeom>
            <a:avLst/>
            <a:gdLst>
              <a:gd name="connsiteX0" fmla="*/ 1376648 w 8009991"/>
              <a:gd name="connsiteY0" fmla="*/ 0 h 2970106"/>
              <a:gd name="connsiteX1" fmla="*/ 8009991 w 8009991"/>
              <a:gd name="connsiteY1" fmla="*/ 0 h 2970106"/>
              <a:gd name="connsiteX2" fmla="*/ 8009991 w 8009991"/>
              <a:gd name="connsiteY2" fmla="*/ 2970106 h 2970106"/>
              <a:gd name="connsiteX3" fmla="*/ 0 w 8009991"/>
              <a:gd name="connsiteY3" fmla="*/ 2970106 h 297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9991" h="2970106">
                <a:moveTo>
                  <a:pt x="1376648" y="0"/>
                </a:moveTo>
                <a:lnTo>
                  <a:pt x="8009991" y="0"/>
                </a:lnTo>
                <a:lnTo>
                  <a:pt x="8009991" y="2970106"/>
                </a:lnTo>
                <a:lnTo>
                  <a:pt x="0" y="297010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תוצאת תמונה עבור כביש 90 מסעדה">
            <a:hlinkClick r:id="rId8"/>
            <a:extLst>
              <a:ext uri="{FF2B5EF4-FFF2-40B4-BE49-F238E27FC236}">
                <a16:creationId xmlns:a16="http://schemas.microsoft.com/office/drawing/2014/main" id="{09D9135C-0E09-4419-91EA-4405F0638D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24" b="2960"/>
          <a:stretch/>
        </p:blipFill>
        <p:spPr bwMode="auto">
          <a:xfrm>
            <a:off x="1" y="3106464"/>
            <a:ext cx="6209553" cy="3751536"/>
          </a:xfrm>
          <a:custGeom>
            <a:avLst/>
            <a:gdLst>
              <a:gd name="connsiteX0" fmla="*/ 0 w 6209553"/>
              <a:gd name="connsiteY0" fmla="*/ 0 h 3751536"/>
              <a:gd name="connsiteX1" fmla="*/ 5776701 w 6209553"/>
              <a:gd name="connsiteY1" fmla="*/ 0 h 3751536"/>
              <a:gd name="connsiteX2" fmla="*/ 4041567 w 6209553"/>
              <a:gd name="connsiteY2" fmla="*/ 3746529 h 3751536"/>
              <a:gd name="connsiteX3" fmla="*/ 6209553 w 6209553"/>
              <a:gd name="connsiteY3" fmla="*/ 3746529 h 3751536"/>
              <a:gd name="connsiteX4" fmla="*/ 6209553 w 6209553"/>
              <a:gd name="connsiteY4" fmla="*/ 3746530 h 3751536"/>
              <a:gd name="connsiteX5" fmla="*/ 1647632 w 6209553"/>
              <a:gd name="connsiteY5" fmla="*/ 3746530 h 3751536"/>
              <a:gd name="connsiteX6" fmla="*/ 1647632 w 6209553"/>
              <a:gd name="connsiteY6" fmla="*/ 3751536 h 3751536"/>
              <a:gd name="connsiteX7" fmla="*/ 0 w 6209553"/>
              <a:gd name="connsiteY7" fmla="*/ 3751536 h 37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9553" h="3751536">
                <a:moveTo>
                  <a:pt x="0" y="0"/>
                </a:moveTo>
                <a:lnTo>
                  <a:pt x="5776701" y="0"/>
                </a:lnTo>
                <a:lnTo>
                  <a:pt x="4041567" y="3746529"/>
                </a:lnTo>
                <a:lnTo>
                  <a:pt x="6209553" y="3746529"/>
                </a:lnTo>
                <a:lnTo>
                  <a:pt x="6209553" y="3746530"/>
                </a:lnTo>
                <a:lnTo>
                  <a:pt x="1647632" y="3746530"/>
                </a:lnTo>
                <a:lnTo>
                  <a:pt x="1647632" y="3751536"/>
                </a:lnTo>
                <a:lnTo>
                  <a:pt x="0" y="375153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019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 descr="תמונה שמכילה ציור&#10;&#10;התיאור נוצר באופן אוטומטי">
            <a:extLst>
              <a:ext uri="{FF2B5EF4-FFF2-40B4-BE49-F238E27FC236}">
                <a16:creationId xmlns:a16="http://schemas.microsoft.com/office/drawing/2014/main" id="{2391CA65-5D53-4DED-992C-1E6689347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55" y="643467"/>
            <a:ext cx="4588622" cy="2248969"/>
          </a:xfrm>
          <a:prstGeom prst="rect">
            <a:avLst/>
          </a:prstGeom>
        </p:spPr>
      </p:pic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817B4B8-5E01-4B44-BC25-876D56C12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0"/>
            <a:ext cx="0" cy="32004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תוצאת תמונה עבור מסעדת לימוזין">
            <a:hlinkClick r:id="rId3"/>
            <a:extLst>
              <a:ext uri="{FF2B5EF4-FFF2-40B4-BE49-F238E27FC236}">
                <a16:creationId xmlns:a16="http://schemas.microsoft.com/office/drawing/2014/main" id="{A4B657A1-9719-43C4-A91C-0DC7D4547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5620" y="624312"/>
            <a:ext cx="4040826" cy="226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683D1A4-93E5-4A4D-B103-8223A220E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21742" y="3200400"/>
            <a:ext cx="0" cy="36576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0E8ABF4-C289-489E-BEFB-3077F9D9C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52330" y="3200400"/>
            <a:ext cx="0" cy="36576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989CFA0-35DD-4943-B365-488C66B9B1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3609790" y="3197412"/>
            <a:ext cx="4956048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88AD040-1A2B-4FB4-A345-7B9F3E5E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3994133"/>
            <a:ext cx="3602736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23B704A-724B-41D6-8F33-76939E727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534400" y="3994133"/>
            <a:ext cx="3657600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תמונה 8" descr="תמונה שמכילה קבוצה, ממולא, פרה, צרור&#10;&#10;התיאור נוצר באופן אוטומטי">
            <a:extLst>
              <a:ext uri="{FF2B5EF4-FFF2-40B4-BE49-F238E27FC236}">
                <a16:creationId xmlns:a16="http://schemas.microsoft.com/office/drawing/2014/main" id="{22817754-F37B-41F3-BB9A-0CED50914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561" y="4315866"/>
            <a:ext cx="2610018" cy="1947475"/>
          </a:xfrm>
          <a:prstGeom prst="rect">
            <a:avLst/>
          </a:prstGeom>
        </p:spPr>
      </p:pic>
      <p:pic>
        <p:nvPicPr>
          <p:cNvPr id="3075" name="Picture 3" descr="תוצאת תמונה עבור מסעדת לימוזין">
            <a:hlinkClick r:id="rId6"/>
            <a:extLst>
              <a:ext uri="{FF2B5EF4-FFF2-40B4-BE49-F238E27FC236}">
                <a16:creationId xmlns:a16="http://schemas.microsoft.com/office/drawing/2014/main" id="{FFDFEAC1-78F7-4564-A47F-F6E546DEE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0330" y="3620269"/>
            <a:ext cx="4173070" cy="252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תמונה 4" descr="תמונה שמכילה מזון, שולחן, מקורה, לוח&#10;&#10;התיאור נוצר באופן אוטומטי">
            <a:extLst>
              <a:ext uri="{FF2B5EF4-FFF2-40B4-BE49-F238E27FC236}">
                <a16:creationId xmlns:a16="http://schemas.microsoft.com/office/drawing/2014/main" id="{EC972E64-E9C3-4782-9064-1A1394E874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74064" y="4389145"/>
            <a:ext cx="2674468" cy="175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447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תוצאת תמונה עבור נדב קינוחים">
            <a:hlinkClick r:id="rId2"/>
            <a:extLst>
              <a:ext uri="{FF2B5EF4-FFF2-40B4-BE49-F238E27FC236}">
                <a16:creationId xmlns:a16="http://schemas.microsoft.com/office/drawing/2014/main" id="{985ABCAD-D8DD-4F31-BD1F-A52C9DD145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0" r="-1" b="14281"/>
          <a:stretch/>
        </p:blipFill>
        <p:spPr bwMode="auto">
          <a:xfrm>
            <a:off x="7967351" y="-1"/>
            <a:ext cx="4224651" cy="3346705"/>
          </a:xfrm>
          <a:custGeom>
            <a:avLst/>
            <a:gdLst>
              <a:gd name="connsiteX0" fmla="*/ 1549963 w 4224651"/>
              <a:gd name="connsiteY0" fmla="*/ 0 h 3346705"/>
              <a:gd name="connsiteX1" fmla="*/ 1555540 w 4224651"/>
              <a:gd name="connsiteY1" fmla="*/ 0 h 3346705"/>
              <a:gd name="connsiteX2" fmla="*/ 2621768 w 4224651"/>
              <a:gd name="connsiteY2" fmla="*/ 0 h 3346705"/>
              <a:gd name="connsiteX3" fmla="*/ 4224651 w 4224651"/>
              <a:gd name="connsiteY3" fmla="*/ 0 h 3346705"/>
              <a:gd name="connsiteX4" fmla="*/ 4224651 w 4224651"/>
              <a:gd name="connsiteY4" fmla="*/ 3346705 h 3346705"/>
              <a:gd name="connsiteX5" fmla="*/ 0 w 422465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2465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4224651" y="0"/>
                </a:lnTo>
                <a:lnTo>
                  <a:pt x="4224651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תוצאת תמונה עבור נדב קינוחים">
            <a:hlinkClick r:id="rId4"/>
            <a:extLst>
              <a:ext uri="{FF2B5EF4-FFF2-40B4-BE49-F238E27FC236}">
                <a16:creationId xmlns:a16="http://schemas.microsoft.com/office/drawing/2014/main" id="{4BCAAD34-CF29-44B6-B2AA-ABB713FC42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16" r="-1" b="23647"/>
          <a:stretch/>
        </p:blipFill>
        <p:spPr bwMode="auto">
          <a:xfrm>
            <a:off x="4493435" y="243"/>
            <a:ext cx="7698564" cy="3346705"/>
          </a:xfrm>
          <a:custGeom>
            <a:avLst/>
            <a:gdLst>
              <a:gd name="connsiteX0" fmla="*/ 1549963 w 7698564"/>
              <a:gd name="connsiteY0" fmla="*/ 0 h 3346705"/>
              <a:gd name="connsiteX1" fmla="*/ 1555540 w 7698564"/>
              <a:gd name="connsiteY1" fmla="*/ 0 h 3346705"/>
              <a:gd name="connsiteX2" fmla="*/ 2621768 w 7698564"/>
              <a:gd name="connsiteY2" fmla="*/ 0 h 3346705"/>
              <a:gd name="connsiteX3" fmla="*/ 4832507 w 7698564"/>
              <a:gd name="connsiteY3" fmla="*/ 0 h 3346705"/>
              <a:gd name="connsiteX4" fmla="*/ 3282657 w 7698564"/>
              <a:gd name="connsiteY4" fmla="*/ 3346461 h 3346705"/>
              <a:gd name="connsiteX5" fmla="*/ 7698564 w 7698564"/>
              <a:gd name="connsiteY5" fmla="*/ 3346461 h 3346705"/>
              <a:gd name="connsiteX6" fmla="*/ 7698564 w 7698564"/>
              <a:gd name="connsiteY6" fmla="*/ 3346705 h 3346705"/>
              <a:gd name="connsiteX7" fmla="*/ 0 w 7698564"/>
              <a:gd name="connsiteY7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4832507" y="0"/>
                </a:lnTo>
                <a:lnTo>
                  <a:pt x="3282657" y="3346461"/>
                </a:lnTo>
                <a:lnTo>
                  <a:pt x="7698564" y="3346461"/>
                </a:lnTo>
                <a:lnTo>
                  <a:pt x="7698564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תוצאת תמונה עבור נדב קינוחים">
            <a:hlinkClick r:id="rId6"/>
            <a:extLst>
              <a:ext uri="{FF2B5EF4-FFF2-40B4-BE49-F238E27FC236}">
                <a16:creationId xmlns:a16="http://schemas.microsoft.com/office/drawing/2014/main" id="{AE6876B9-6779-4357-80DD-9751716A6C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8" r="-2" b="36178"/>
          <a:stretch/>
        </p:blipFill>
        <p:spPr bwMode="auto">
          <a:xfrm>
            <a:off x="20" y="10"/>
            <a:ext cx="5859777" cy="3346695"/>
          </a:xfrm>
          <a:custGeom>
            <a:avLst/>
            <a:gdLst>
              <a:gd name="connsiteX0" fmla="*/ 0 w 5859797"/>
              <a:gd name="connsiteY0" fmla="*/ 0 h 3346705"/>
              <a:gd name="connsiteX1" fmla="*/ 5859797 w 5859797"/>
              <a:gd name="connsiteY1" fmla="*/ 0 h 3346705"/>
              <a:gd name="connsiteX2" fmla="*/ 4309834 w 5859797"/>
              <a:gd name="connsiteY2" fmla="*/ 3346705 h 3346705"/>
              <a:gd name="connsiteX3" fmla="*/ 4304257 w 5859797"/>
              <a:gd name="connsiteY3" fmla="*/ 3346705 h 3346705"/>
              <a:gd name="connsiteX4" fmla="*/ 3238029 w 5859797"/>
              <a:gd name="connsiteY4" fmla="*/ 3346705 h 3346705"/>
              <a:gd name="connsiteX5" fmla="*/ 0 w 5859797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9797" h="3346705">
                <a:moveTo>
                  <a:pt x="0" y="0"/>
                </a:moveTo>
                <a:lnTo>
                  <a:pt x="5859797" y="0"/>
                </a:lnTo>
                <a:lnTo>
                  <a:pt x="4309834" y="3346705"/>
                </a:lnTo>
                <a:lnTo>
                  <a:pt x="4304257" y="3346705"/>
                </a:lnTo>
                <a:lnTo>
                  <a:pt x="3238029" y="3346705"/>
                </a:lnTo>
                <a:lnTo>
                  <a:pt x="0" y="33467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תמונה 4" descr="תמונה שמכילה מזון, פירות, לוח&#10;&#10;התיאור נוצר באופן אוטומטי">
            <a:extLst>
              <a:ext uri="{FF2B5EF4-FFF2-40B4-BE49-F238E27FC236}">
                <a16:creationId xmlns:a16="http://schemas.microsoft.com/office/drawing/2014/main" id="{1022DE90-D6AC-48B2-9AD6-ADD75AD8735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2120" b="20592"/>
          <a:stretch/>
        </p:blipFill>
        <p:spPr>
          <a:xfrm>
            <a:off x="6350090" y="3511295"/>
            <a:ext cx="5841911" cy="3346705"/>
          </a:xfrm>
          <a:custGeom>
            <a:avLst/>
            <a:gdLst>
              <a:gd name="connsiteX0" fmla="*/ 1549963 w 5841911"/>
              <a:gd name="connsiteY0" fmla="*/ 0 h 3346705"/>
              <a:gd name="connsiteX1" fmla="*/ 1555540 w 5841911"/>
              <a:gd name="connsiteY1" fmla="*/ 0 h 3346705"/>
              <a:gd name="connsiteX2" fmla="*/ 2621768 w 5841911"/>
              <a:gd name="connsiteY2" fmla="*/ 0 h 3346705"/>
              <a:gd name="connsiteX3" fmla="*/ 5841911 w 5841911"/>
              <a:gd name="connsiteY3" fmla="*/ 0 h 3346705"/>
              <a:gd name="connsiteX4" fmla="*/ 5841911 w 5841911"/>
              <a:gd name="connsiteY4" fmla="*/ 3346705 h 3346705"/>
              <a:gd name="connsiteX5" fmla="*/ 0 w 584191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191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5841911" y="0"/>
                </a:lnTo>
                <a:lnTo>
                  <a:pt x="5841911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2051" name="Picture 3" descr="תוצאת תמונה עבור נדב קינוחים">
            <a:hlinkClick r:id="rId9"/>
            <a:extLst>
              <a:ext uri="{FF2B5EF4-FFF2-40B4-BE49-F238E27FC236}">
                <a16:creationId xmlns:a16="http://schemas.microsoft.com/office/drawing/2014/main" id="{13177A87-AAD5-4119-B866-7078A56A75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2"/>
          <a:stretch/>
        </p:blipFill>
        <p:spPr bwMode="auto">
          <a:xfrm>
            <a:off x="-1" y="3511295"/>
            <a:ext cx="7698564" cy="3346705"/>
          </a:xfrm>
          <a:custGeom>
            <a:avLst/>
            <a:gdLst>
              <a:gd name="connsiteX0" fmla="*/ 0 w 7698564"/>
              <a:gd name="connsiteY0" fmla="*/ 0 h 3346705"/>
              <a:gd name="connsiteX1" fmla="*/ 7698564 w 7698564"/>
              <a:gd name="connsiteY1" fmla="*/ 0 h 3346705"/>
              <a:gd name="connsiteX2" fmla="*/ 6148601 w 7698564"/>
              <a:gd name="connsiteY2" fmla="*/ 3346705 h 3346705"/>
              <a:gd name="connsiteX3" fmla="*/ 6143024 w 7698564"/>
              <a:gd name="connsiteY3" fmla="*/ 3346705 h 3346705"/>
              <a:gd name="connsiteX4" fmla="*/ 5076796 w 7698564"/>
              <a:gd name="connsiteY4" fmla="*/ 3346705 h 3346705"/>
              <a:gd name="connsiteX5" fmla="*/ 1246924 w 7698564"/>
              <a:gd name="connsiteY5" fmla="*/ 3346705 h 3346705"/>
              <a:gd name="connsiteX6" fmla="*/ 1246924 w 7698564"/>
              <a:gd name="connsiteY6" fmla="*/ 3346226 h 3346705"/>
              <a:gd name="connsiteX7" fmla="*/ 0 w 7698564"/>
              <a:gd name="connsiteY7" fmla="*/ 3346226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0" y="0"/>
                </a:moveTo>
                <a:lnTo>
                  <a:pt x="7698564" y="0"/>
                </a:lnTo>
                <a:lnTo>
                  <a:pt x="6148601" y="3346705"/>
                </a:lnTo>
                <a:lnTo>
                  <a:pt x="6143024" y="3346705"/>
                </a:lnTo>
                <a:lnTo>
                  <a:pt x="5076796" y="3346705"/>
                </a:lnTo>
                <a:lnTo>
                  <a:pt x="1246924" y="3346705"/>
                </a:lnTo>
                <a:lnTo>
                  <a:pt x="1246924" y="3346226"/>
                </a:lnTo>
                <a:lnTo>
                  <a:pt x="0" y="334622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>
            <a:extLst>
              <a:ext uri="{FF2B5EF4-FFF2-40B4-BE49-F238E27FC236}">
                <a16:creationId xmlns:a16="http://schemas.microsoft.com/office/drawing/2014/main" id="{93FFF69D-BD02-48C4-BFF2-DDA9EFCF8D3C}"/>
              </a:ext>
            </a:extLst>
          </p:cNvPr>
          <p:cNvSpPr/>
          <p:nvPr/>
        </p:nvSpPr>
        <p:spPr>
          <a:xfrm>
            <a:off x="-141223" y="6008913"/>
            <a:ext cx="6680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נדב קינוחים, רמת ישי</a:t>
            </a:r>
          </a:p>
        </p:txBody>
      </p:sp>
    </p:spTree>
    <p:extLst>
      <p:ext uri="{BB962C8B-B14F-4D97-AF65-F5344CB8AC3E}">
        <p14:creationId xmlns:p14="http://schemas.microsoft.com/office/powerpoint/2010/main" val="2303700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תמונה שמכילה ציור&#10;&#10;התיאור נוצר באופן אוטומטי">
            <a:extLst>
              <a:ext uri="{FF2B5EF4-FFF2-40B4-BE49-F238E27FC236}">
                <a16:creationId xmlns:a16="http://schemas.microsoft.com/office/drawing/2014/main" id="{4E45D3D4-C876-4CB1-9E6F-01624B1525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18" r="1" b="1"/>
          <a:stretch/>
        </p:blipFill>
        <p:spPr>
          <a:xfrm>
            <a:off x="4166504" y="10"/>
            <a:ext cx="8025495" cy="3067040"/>
          </a:xfrm>
          <a:prstGeom prst="rect">
            <a:avLst/>
          </a:prstGeom>
        </p:spPr>
      </p:pic>
      <p:pic>
        <p:nvPicPr>
          <p:cNvPr id="4101" name="Picture 5" descr="תוצאת תמונה עבור מסעדה בורגר סאלון">
            <a:hlinkClick r:id="rId3"/>
            <a:extLst>
              <a:ext uri="{FF2B5EF4-FFF2-40B4-BE49-F238E27FC236}">
                <a16:creationId xmlns:a16="http://schemas.microsoft.com/office/drawing/2014/main" id="{0AACF1B0-A140-42CF-82B3-2182ED92C9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97" b="15163"/>
          <a:stretch/>
        </p:blipFill>
        <p:spPr bwMode="auto">
          <a:xfrm>
            <a:off x="20" y="3790950"/>
            <a:ext cx="8305780" cy="306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A518CE4-E4D4-4D8A-980F-6D692AC96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472"/>
            <a:ext cx="5155454" cy="4845530"/>
          </a:xfrm>
          <a:custGeom>
            <a:avLst/>
            <a:gdLst>
              <a:gd name="connsiteX0" fmla="*/ 0 w 5155454"/>
              <a:gd name="connsiteY0" fmla="*/ 0 h 4845530"/>
              <a:gd name="connsiteX1" fmla="*/ 4766270 w 5155454"/>
              <a:gd name="connsiteY1" fmla="*/ 0 h 4845530"/>
              <a:gd name="connsiteX2" fmla="*/ 4896671 w 5155454"/>
              <a:gd name="connsiteY2" fmla="*/ 270697 h 4845530"/>
              <a:gd name="connsiteX3" fmla="*/ 5155454 w 5155454"/>
              <a:gd name="connsiteY3" fmla="*/ 1552495 h 4845530"/>
              <a:gd name="connsiteX4" fmla="*/ 1862419 w 5155454"/>
              <a:gd name="connsiteY4" fmla="*/ 4845530 h 4845530"/>
              <a:gd name="connsiteX5" fmla="*/ 21252 w 5155454"/>
              <a:gd name="connsiteY5" fmla="*/ 4283132 h 4845530"/>
              <a:gd name="connsiteX6" fmla="*/ 0 w 5155454"/>
              <a:gd name="connsiteY6" fmla="*/ 4267240 h 4845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55454" h="4845530">
                <a:moveTo>
                  <a:pt x="0" y="0"/>
                </a:moveTo>
                <a:lnTo>
                  <a:pt x="4766270" y="0"/>
                </a:lnTo>
                <a:lnTo>
                  <a:pt x="4896671" y="270697"/>
                </a:lnTo>
                <a:cubicBezTo>
                  <a:pt x="5063308" y="664671"/>
                  <a:pt x="5155454" y="1097822"/>
                  <a:pt x="5155454" y="1552495"/>
                </a:cubicBezTo>
                <a:cubicBezTo>
                  <a:pt x="5155454" y="3371188"/>
                  <a:pt x="3681112" y="4845530"/>
                  <a:pt x="1862419" y="4845530"/>
                </a:cubicBezTo>
                <a:cubicBezTo>
                  <a:pt x="1180409" y="4845530"/>
                  <a:pt x="546824" y="4638201"/>
                  <a:pt x="21252" y="4283132"/>
                </a:cubicBezTo>
                <a:lnTo>
                  <a:pt x="0" y="42672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9" name="Picture 3" descr="תוצאת תמונה עבור מסעדה בורגר סאלון">
            <a:hlinkClick r:id="rId5"/>
            <a:extLst>
              <a:ext uri="{FF2B5EF4-FFF2-40B4-BE49-F238E27FC236}">
                <a16:creationId xmlns:a16="http://schemas.microsoft.com/office/drawing/2014/main" id="{D4CC0508-AC62-41E0-8534-EA57D780F8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8" r="8518"/>
          <a:stretch/>
        </p:blipFill>
        <p:spPr bwMode="auto">
          <a:xfrm>
            <a:off x="1" y="1"/>
            <a:ext cx="5017099" cy="4718647"/>
          </a:xfrm>
          <a:custGeom>
            <a:avLst/>
            <a:gdLst>
              <a:gd name="connsiteX0" fmla="*/ 0 w 5017099"/>
              <a:gd name="connsiteY0" fmla="*/ 0 h 4718647"/>
              <a:gd name="connsiteX1" fmla="*/ 4599738 w 5017099"/>
              <a:gd name="connsiteY1" fmla="*/ 0 h 4718647"/>
              <a:gd name="connsiteX2" fmla="*/ 4636346 w 5017099"/>
              <a:gd name="connsiteY2" fmla="*/ 60259 h 4718647"/>
              <a:gd name="connsiteX3" fmla="*/ 5017099 w 5017099"/>
              <a:gd name="connsiteY3" fmla="*/ 1563967 h 4718647"/>
              <a:gd name="connsiteX4" fmla="*/ 1862419 w 5017099"/>
              <a:gd name="connsiteY4" fmla="*/ 4718647 h 4718647"/>
              <a:gd name="connsiteX5" fmla="*/ 98607 w 5017099"/>
              <a:gd name="connsiteY5" fmla="*/ 4179877 h 4718647"/>
              <a:gd name="connsiteX6" fmla="*/ 0 w 5017099"/>
              <a:gd name="connsiteY6" fmla="*/ 4106140 h 4718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7099" h="4718647">
                <a:moveTo>
                  <a:pt x="0" y="0"/>
                </a:moveTo>
                <a:lnTo>
                  <a:pt x="4599738" y="0"/>
                </a:lnTo>
                <a:lnTo>
                  <a:pt x="4636346" y="60259"/>
                </a:lnTo>
                <a:cubicBezTo>
                  <a:pt x="4879170" y="507256"/>
                  <a:pt x="5017099" y="1019504"/>
                  <a:pt x="5017099" y="1563967"/>
                </a:cubicBezTo>
                <a:cubicBezTo>
                  <a:pt x="5017099" y="3306249"/>
                  <a:pt x="3604701" y="4718647"/>
                  <a:pt x="1862419" y="4718647"/>
                </a:cubicBezTo>
                <a:cubicBezTo>
                  <a:pt x="1209063" y="4718647"/>
                  <a:pt x="602098" y="4520029"/>
                  <a:pt x="98607" y="4179877"/>
                </a:cubicBezTo>
                <a:lnTo>
                  <a:pt x="0" y="410614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F82BF3E2-EB0E-40D6-8835-2367A5316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8480" y="1563968"/>
            <a:ext cx="6043520" cy="5294033"/>
          </a:xfrm>
          <a:custGeom>
            <a:avLst/>
            <a:gdLst>
              <a:gd name="connsiteX0" fmla="*/ 3600823 w 6043520"/>
              <a:gd name="connsiteY0" fmla="*/ 0 h 5294033"/>
              <a:gd name="connsiteX1" fmla="*/ 5891281 w 6043520"/>
              <a:gd name="connsiteY1" fmla="*/ 822253 h 5294033"/>
              <a:gd name="connsiteX2" fmla="*/ 6043520 w 6043520"/>
              <a:gd name="connsiteY2" fmla="*/ 960617 h 5294033"/>
              <a:gd name="connsiteX3" fmla="*/ 6043520 w 6043520"/>
              <a:gd name="connsiteY3" fmla="*/ 5294033 h 5294033"/>
              <a:gd name="connsiteX4" fmla="*/ 423445 w 6043520"/>
              <a:gd name="connsiteY4" fmla="*/ 5294033 h 5294033"/>
              <a:gd name="connsiteX5" fmla="*/ 282971 w 6043520"/>
              <a:gd name="connsiteY5" fmla="*/ 5002426 h 5294033"/>
              <a:gd name="connsiteX6" fmla="*/ 0 w 6043520"/>
              <a:gd name="connsiteY6" fmla="*/ 3600823 h 5294033"/>
              <a:gd name="connsiteX7" fmla="*/ 3600823 w 6043520"/>
              <a:gd name="connsiteY7" fmla="*/ 0 h 529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3520" h="5294033">
                <a:moveTo>
                  <a:pt x="3600823" y="0"/>
                </a:moveTo>
                <a:cubicBezTo>
                  <a:pt x="4470871" y="0"/>
                  <a:pt x="5268847" y="308574"/>
                  <a:pt x="5891281" y="822253"/>
                </a:cubicBezTo>
                <a:lnTo>
                  <a:pt x="6043520" y="960617"/>
                </a:lnTo>
                <a:lnTo>
                  <a:pt x="6043520" y="5294033"/>
                </a:lnTo>
                <a:lnTo>
                  <a:pt x="423445" y="5294033"/>
                </a:lnTo>
                <a:lnTo>
                  <a:pt x="282971" y="5002426"/>
                </a:lnTo>
                <a:cubicBezTo>
                  <a:pt x="100759" y="4571630"/>
                  <a:pt x="0" y="4097993"/>
                  <a:pt x="0" y="3600823"/>
                </a:cubicBezTo>
                <a:cubicBezTo>
                  <a:pt x="0" y="1612143"/>
                  <a:pt x="1612143" y="0"/>
                  <a:pt x="36008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תמונה 6" descr="תמונה שמכילה מזון, שולחן, כריך, צלחת&#10;&#10;התיאור נוצר באופן אוטומטי">
            <a:extLst>
              <a:ext uri="{FF2B5EF4-FFF2-40B4-BE49-F238E27FC236}">
                <a16:creationId xmlns:a16="http://schemas.microsoft.com/office/drawing/2014/main" id="{95B50A7E-8964-4A34-AD2E-6C1E97C9F66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301" r="14311" b="-1"/>
          <a:stretch/>
        </p:blipFill>
        <p:spPr>
          <a:xfrm>
            <a:off x="6283728" y="1699214"/>
            <a:ext cx="5908273" cy="5158786"/>
          </a:xfrm>
          <a:custGeom>
            <a:avLst/>
            <a:gdLst>
              <a:gd name="connsiteX0" fmla="*/ 3465576 w 5908273"/>
              <a:gd name="connsiteY0" fmla="*/ 0 h 5158786"/>
              <a:gd name="connsiteX1" fmla="*/ 5670004 w 5908273"/>
              <a:gd name="connsiteY1" fmla="*/ 791369 h 5158786"/>
              <a:gd name="connsiteX2" fmla="*/ 5908273 w 5908273"/>
              <a:gd name="connsiteY2" fmla="*/ 1007923 h 5158786"/>
              <a:gd name="connsiteX3" fmla="*/ 5908273 w 5908273"/>
              <a:gd name="connsiteY3" fmla="*/ 5158786 h 5158786"/>
              <a:gd name="connsiteX4" fmla="*/ 443374 w 5908273"/>
              <a:gd name="connsiteY4" fmla="*/ 5158786 h 5158786"/>
              <a:gd name="connsiteX5" fmla="*/ 418277 w 5908273"/>
              <a:gd name="connsiteY5" fmla="*/ 5117476 h 5158786"/>
              <a:gd name="connsiteX6" fmla="*/ 0 w 5908273"/>
              <a:gd name="connsiteY6" fmla="*/ 3465576 h 5158786"/>
              <a:gd name="connsiteX7" fmla="*/ 3465576 w 5908273"/>
              <a:gd name="connsiteY7" fmla="*/ 0 h 51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08273" h="5158786">
                <a:moveTo>
                  <a:pt x="3465576" y="0"/>
                </a:moveTo>
                <a:cubicBezTo>
                  <a:pt x="4302945" y="0"/>
                  <a:pt x="5070948" y="296984"/>
                  <a:pt x="5670004" y="791369"/>
                </a:cubicBezTo>
                <a:lnTo>
                  <a:pt x="5908273" y="1007923"/>
                </a:lnTo>
                <a:lnTo>
                  <a:pt x="5908273" y="5158786"/>
                </a:lnTo>
                <a:lnTo>
                  <a:pt x="443374" y="5158786"/>
                </a:lnTo>
                <a:lnTo>
                  <a:pt x="418277" y="5117476"/>
                </a:lnTo>
                <a:cubicBezTo>
                  <a:pt x="151523" y="4626427"/>
                  <a:pt x="0" y="4063697"/>
                  <a:pt x="0" y="3465576"/>
                </a:cubicBezTo>
                <a:cubicBezTo>
                  <a:pt x="0" y="1551591"/>
                  <a:pt x="1551591" y="0"/>
                  <a:pt x="3465576" y="0"/>
                </a:cubicBezTo>
                <a:close/>
              </a:path>
            </a:pathLst>
          </a:custGeom>
        </p:spPr>
      </p:pic>
      <p:sp>
        <p:nvSpPr>
          <p:cNvPr id="80" name="Oval 79">
            <a:extLst>
              <a:ext uri="{FF2B5EF4-FFF2-40B4-BE49-F238E27FC236}">
                <a16:creationId xmlns:a16="http://schemas.microsoft.com/office/drawing/2014/main" id="{481E86DD-89E6-42B2-8675-84B7C56BFF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50534" y="1716727"/>
            <a:ext cx="4572000" cy="457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03" name="Picture 7" descr="תוצאת תמונה עבור מסעדה בורגר סאלון">
            <a:hlinkClick r:id="rId8"/>
            <a:extLst>
              <a:ext uri="{FF2B5EF4-FFF2-40B4-BE49-F238E27FC236}">
                <a16:creationId xmlns:a16="http://schemas.microsoft.com/office/drawing/2014/main" id="{38CF30C6-1EEF-4F31-97F0-66E1C8255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3" r="7081"/>
          <a:stretch/>
        </p:blipFill>
        <p:spPr bwMode="auto">
          <a:xfrm>
            <a:off x="3287694" y="1853886"/>
            <a:ext cx="4297680" cy="4297680"/>
          </a:xfrm>
          <a:custGeom>
            <a:avLst/>
            <a:gdLst>
              <a:gd name="connsiteX0" fmla="*/ 2148840 w 4297680"/>
              <a:gd name="connsiteY0" fmla="*/ 0 h 4297680"/>
              <a:gd name="connsiteX1" fmla="*/ 4297680 w 4297680"/>
              <a:gd name="connsiteY1" fmla="*/ 2148840 h 4297680"/>
              <a:gd name="connsiteX2" fmla="*/ 2148840 w 4297680"/>
              <a:gd name="connsiteY2" fmla="*/ 4297680 h 4297680"/>
              <a:gd name="connsiteX3" fmla="*/ 0 w 4297680"/>
              <a:gd name="connsiteY3" fmla="*/ 2148840 h 4297680"/>
              <a:gd name="connsiteX4" fmla="*/ 2148840 w 4297680"/>
              <a:gd name="connsiteY4" fmla="*/ 0 h 429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7680" h="4297680">
                <a:moveTo>
                  <a:pt x="2148840" y="0"/>
                </a:moveTo>
                <a:cubicBezTo>
                  <a:pt x="3335612" y="0"/>
                  <a:pt x="4297680" y="962068"/>
                  <a:pt x="4297680" y="2148840"/>
                </a:cubicBezTo>
                <a:cubicBezTo>
                  <a:pt x="4297680" y="3335612"/>
                  <a:pt x="3335612" y="4297680"/>
                  <a:pt x="2148840" y="4297680"/>
                </a:cubicBezTo>
                <a:cubicBezTo>
                  <a:pt x="962068" y="4297680"/>
                  <a:pt x="0" y="3335612"/>
                  <a:pt x="0" y="2148840"/>
                </a:cubicBezTo>
                <a:cubicBezTo>
                  <a:pt x="0" y="962068"/>
                  <a:pt x="962068" y="0"/>
                  <a:pt x="214884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מלבן 9">
            <a:extLst>
              <a:ext uri="{FF2B5EF4-FFF2-40B4-BE49-F238E27FC236}">
                <a16:creationId xmlns:a16="http://schemas.microsoft.com/office/drawing/2014/main" id="{B8049B33-6CF6-4F7E-A1A4-E407B7431A02}"/>
              </a:ext>
            </a:extLst>
          </p:cNvPr>
          <p:cNvSpPr/>
          <p:nvPr/>
        </p:nvSpPr>
        <p:spPr>
          <a:xfrm>
            <a:off x="5923" y="6008913"/>
            <a:ext cx="5500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בורגר סלון, טבעון</a:t>
            </a:r>
          </a:p>
        </p:txBody>
      </p:sp>
    </p:spTree>
    <p:extLst>
      <p:ext uri="{BB962C8B-B14F-4D97-AF65-F5344CB8AC3E}">
        <p14:creationId xmlns:p14="http://schemas.microsoft.com/office/powerpoint/2010/main" val="226403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B2E6A0-BB71-48F3-AF53-F4B91B3E7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735" y="1156068"/>
            <a:ext cx="10848580" cy="2746657"/>
          </a:xfrm>
        </p:spPr>
        <p:txBody>
          <a:bodyPr anchor="ctr">
            <a:noAutofit/>
          </a:bodyPr>
          <a:lstStyle/>
          <a:p>
            <a:pPr algn="ctr"/>
            <a:r>
              <a:rPr lang="he-IL" sz="3600" dirty="0">
                <a:solidFill>
                  <a:schemeClr val="tx1"/>
                </a:solidFill>
              </a:rPr>
              <a:t>הנושא לחקר: תשתיות לאומיות אסטרטגיות בפריפריה, איומים והזדמנויות. </a:t>
            </a:r>
            <a:br>
              <a:rPr lang="he-IL" sz="3600" dirty="0">
                <a:solidFill>
                  <a:schemeClr val="tx1"/>
                </a:solidFill>
              </a:rPr>
            </a:br>
            <a:r>
              <a:rPr lang="he-IL" sz="3600" dirty="0">
                <a:solidFill>
                  <a:schemeClr val="tx1"/>
                </a:solidFill>
              </a:rPr>
              <a:t>ברמה הלוקלית (קידום תעסוקה, השכלה, צמיחה כלכלית </a:t>
            </a:r>
            <a:r>
              <a:rPr lang="he-IL" sz="3600" dirty="0" err="1">
                <a:solidFill>
                  <a:schemeClr val="tx1"/>
                </a:solidFill>
              </a:rPr>
              <a:t>וכיוב</a:t>
            </a:r>
            <a:r>
              <a:rPr lang="he-IL" sz="3600" dirty="0">
                <a:solidFill>
                  <a:schemeClr val="tx1"/>
                </a:solidFill>
              </a:rPr>
              <a:t>') וברמה הגלובלית (איום הטילים, גז, אנרגיה חלופית, התפלת מים </a:t>
            </a:r>
            <a:r>
              <a:rPr lang="he-IL" sz="3600" dirty="0" err="1">
                <a:solidFill>
                  <a:schemeClr val="tx1"/>
                </a:solidFill>
              </a:rPr>
              <a:t>וכיוב</a:t>
            </a:r>
            <a:r>
              <a:rPr lang="he-IL" sz="3600" dirty="0">
                <a:solidFill>
                  <a:schemeClr val="tx1"/>
                </a:solidFill>
              </a:rPr>
              <a:t>')</a:t>
            </a: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id="{44AB2D10-D882-4A3E-B4A4-19A026C0C7DA}"/>
              </a:ext>
            </a:extLst>
          </p:cNvPr>
          <p:cNvSpPr txBox="1">
            <a:spLocks/>
          </p:cNvSpPr>
          <p:nvPr/>
        </p:nvSpPr>
        <p:spPr>
          <a:xfrm>
            <a:off x="871735" y="4861208"/>
            <a:ext cx="10848580" cy="1609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Research topic: Strategic national infrastructures in the periphery, threats and opportunities</a:t>
            </a:r>
            <a:endParaRPr lang="he-IL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8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38F908-40F2-480F-AF4C-752C36D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705926"/>
          </a:xfrm>
        </p:spPr>
        <p:txBody>
          <a:bodyPr/>
          <a:lstStyle/>
          <a:p>
            <a:pPr algn="r"/>
            <a:r>
              <a:rPr lang="he-IL" dirty="0"/>
              <a:t>מטרות הסיור - </a:t>
            </a:r>
            <a:r>
              <a:rPr lang="en-US" dirty="0"/>
              <a:t>Objectives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CCB3A0-E9EF-4571-9099-3C763C612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4413" y="1465779"/>
            <a:ext cx="9840199" cy="499666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e-IL" sz="2800" dirty="0"/>
              <a:t>היכרות עם מרכיבי ביטחון לאומי נוספים, מזוויות ונקודות מבט נוספות, מעבר למה שלמדנו במהלך השנה</a:t>
            </a:r>
          </a:p>
          <a:p>
            <a:pPr algn="l" rtl="0">
              <a:lnSpc>
                <a:spcPct val="150000"/>
              </a:lnSpc>
            </a:pPr>
            <a:r>
              <a:rPr lang="en-US" sz="2400" dirty="0"/>
              <a:t>Exploring other national security components, angles, and other perspectives beyond what we learned during the year</a:t>
            </a:r>
          </a:p>
          <a:p>
            <a:pPr algn="r">
              <a:lnSpc>
                <a:spcPct val="150000"/>
              </a:lnSpc>
            </a:pPr>
            <a:r>
              <a:rPr lang="he-IL" sz="2800" dirty="0"/>
              <a:t>צבירת חוויות נוספות, ביקור באתרי מורשת, נופים, אוכל טוב והווי צוותי</a:t>
            </a:r>
          </a:p>
          <a:p>
            <a:pPr algn="l" rtl="0">
              <a:lnSpc>
                <a:spcPct val="150000"/>
              </a:lnSpc>
            </a:pPr>
            <a:r>
              <a:rPr lang="en-US" sz="2400" dirty="0"/>
              <a:t>Accruing more experiences, visiting heritage sites, landscapes, good food and social bonding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417766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38F908-40F2-480F-AF4C-752C36D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705926"/>
          </a:xfrm>
        </p:spPr>
        <p:txBody>
          <a:bodyPr/>
          <a:lstStyle/>
          <a:p>
            <a:pPr algn="r"/>
            <a:r>
              <a:rPr lang="he-IL" dirty="0"/>
              <a:t>עקרונות והנחות עבודה - </a:t>
            </a:r>
            <a:r>
              <a:rPr lang="en-US" dirty="0"/>
              <a:t>Initial format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CCB3A0-E9EF-4571-9099-3C763C612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1" y="1465779"/>
            <a:ext cx="10494962" cy="49966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800" dirty="0"/>
              <a:t>מרחב הסיור המרכזי – צפון הארץ - </a:t>
            </a:r>
            <a:r>
              <a:rPr lang="en-US" sz="2800" dirty="0"/>
              <a:t>Tour Area - North of Israel</a:t>
            </a:r>
            <a:endParaRPr lang="he-IL" sz="2800" dirty="0"/>
          </a:p>
          <a:p>
            <a:pPr>
              <a:lnSpc>
                <a:spcPct val="150000"/>
              </a:lnSpc>
            </a:pPr>
            <a:r>
              <a:rPr lang="he-IL" sz="2800" dirty="0"/>
              <a:t>טעינה בחומרי רקע והכנה – מוטמעים במהלך הסיור ולא ביום "טעינה" נפרד - </a:t>
            </a:r>
            <a:r>
              <a:rPr lang="en-US" sz="2400" dirty="0"/>
              <a:t>Loading in background material and preparation - embedded during the tour</a:t>
            </a:r>
            <a:r>
              <a:rPr lang="en-US" dirty="0"/>
              <a:t> </a:t>
            </a:r>
            <a:r>
              <a:rPr lang="en-US" sz="2400" dirty="0"/>
              <a:t>and not on a separate "loading" day</a:t>
            </a:r>
            <a:endParaRPr lang="he-IL" sz="2800" dirty="0"/>
          </a:p>
          <a:p>
            <a:pPr>
              <a:lnSpc>
                <a:spcPct val="150000"/>
              </a:lnSpc>
            </a:pPr>
            <a:r>
              <a:rPr lang="he-IL" sz="2800" dirty="0"/>
              <a:t>לוגיסטיקה – התבססות ככל הניתן על יחידות צה"ל והארגונים - </a:t>
            </a:r>
            <a:r>
              <a:rPr lang="en-US" sz="2400" dirty="0"/>
              <a:t>Logistics - based as much as possible on IDF units and organizations</a:t>
            </a:r>
            <a:endParaRPr lang="he-IL" sz="3900" dirty="0"/>
          </a:p>
        </p:txBody>
      </p:sp>
    </p:spTree>
    <p:extLst>
      <p:ext uri="{BB962C8B-B14F-4D97-AF65-F5344CB8AC3E}">
        <p14:creationId xmlns:p14="http://schemas.microsoft.com/office/powerpoint/2010/main" val="13043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38F908-40F2-480F-AF4C-752C36D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1925" y="104775"/>
            <a:ext cx="8911687" cy="705926"/>
          </a:xfrm>
        </p:spPr>
        <p:txBody>
          <a:bodyPr/>
          <a:lstStyle/>
          <a:p>
            <a:pPr algn="r"/>
            <a:r>
              <a:rPr lang="he-IL" dirty="0"/>
              <a:t>לו"ז הסיור – </a:t>
            </a:r>
            <a:r>
              <a:rPr lang="en-US" dirty="0"/>
              <a:t>tour schedule</a:t>
            </a:r>
            <a:endParaRPr lang="he-IL" dirty="0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69CFD8F-5C9D-4924-815C-B71F50A64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02" y="834755"/>
            <a:ext cx="10917196" cy="591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7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38F908-40F2-480F-AF4C-752C36D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6" y="205010"/>
            <a:ext cx="9713912" cy="1071339"/>
          </a:xfrm>
        </p:spPr>
        <p:txBody>
          <a:bodyPr>
            <a:normAutofit fontScale="90000"/>
          </a:bodyPr>
          <a:lstStyle/>
          <a:p>
            <a:pPr algn="r"/>
            <a:r>
              <a:rPr lang="he-IL" dirty="0"/>
              <a:t>נושאים מרכזיים לשיבוץ </a:t>
            </a:r>
            <a:r>
              <a:rPr lang="he-IL" dirty="0" err="1"/>
              <a:t>בלו"ז</a:t>
            </a:r>
            <a:r>
              <a:rPr lang="he-IL" dirty="0"/>
              <a:t> הסיור – </a:t>
            </a:r>
            <a:br>
              <a:rPr lang="he-IL" dirty="0"/>
            </a:br>
            <a:r>
              <a:rPr lang="en-US" dirty="0"/>
              <a:t>Key topics for the tour schedule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CCB3A0-E9EF-4571-9099-3C763C612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1" y="1465779"/>
            <a:ext cx="10494962" cy="49966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800" dirty="0"/>
              <a:t>תעשיות ביטחוניות (רפא"ל) והאופן שבו היא משתלבת ומשפיעה על קידום הביטחון הלאומי והצבא – ביקור באתר "לשם" או "שגב", מרכז החדשנות של רפא"ל ועוד.</a:t>
            </a:r>
          </a:p>
          <a:p>
            <a:pPr algn="l" rtl="0">
              <a:lnSpc>
                <a:spcPct val="150000"/>
              </a:lnSpc>
            </a:pPr>
            <a:r>
              <a:rPr lang="en-US" sz="2800" dirty="0"/>
              <a:t>Defense Industries (Raphael) and the way it integrates and influences national security and the military - visit the "</a:t>
            </a:r>
            <a:r>
              <a:rPr lang="en-US" sz="2800" dirty="0" err="1"/>
              <a:t>Leshem</a:t>
            </a:r>
            <a:r>
              <a:rPr lang="en-US" sz="2800" dirty="0"/>
              <a:t>" or "</a:t>
            </a:r>
            <a:r>
              <a:rPr lang="en-US" sz="2800" dirty="0" err="1"/>
              <a:t>Segev</a:t>
            </a:r>
            <a:r>
              <a:rPr lang="en-US" sz="2800" dirty="0"/>
              <a:t>" website, Rafael's innovation center and more</a:t>
            </a:r>
            <a:r>
              <a:rPr lang="en-US" dirty="0"/>
              <a:t>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646329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38F908-40F2-480F-AF4C-752C36D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6" y="205010"/>
            <a:ext cx="9713912" cy="1071339"/>
          </a:xfrm>
        </p:spPr>
        <p:txBody>
          <a:bodyPr>
            <a:normAutofit fontScale="90000"/>
          </a:bodyPr>
          <a:lstStyle/>
          <a:p>
            <a:pPr algn="r"/>
            <a:r>
              <a:rPr lang="he-IL" dirty="0"/>
              <a:t>נושאים מרכזיים לשיבוץ </a:t>
            </a:r>
            <a:r>
              <a:rPr lang="he-IL" dirty="0" err="1"/>
              <a:t>בלו"ז</a:t>
            </a:r>
            <a:r>
              <a:rPr lang="he-IL" dirty="0"/>
              <a:t> הסיור – </a:t>
            </a:r>
            <a:br>
              <a:rPr lang="he-IL" dirty="0"/>
            </a:br>
            <a:r>
              <a:rPr lang="en-US" dirty="0"/>
              <a:t>Key topics for the tour schedule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CCB3A0-E9EF-4571-9099-3C763C612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1" y="1465779"/>
            <a:ext cx="10494962" cy="499666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e-IL" sz="2800" dirty="0"/>
              <a:t>תשתיות לאומיות כ"מכפיל כוח" במדינה בכלל ובפריפריה בפרט:</a:t>
            </a:r>
          </a:p>
          <a:p>
            <a:pPr lvl="1">
              <a:lnSpc>
                <a:spcPct val="150000"/>
              </a:lnSpc>
            </a:pPr>
            <a:r>
              <a:rPr lang="he-IL" sz="2600" dirty="0"/>
              <a:t> מים – תשתית מקורות, התפלת מים, "המוביל הארצי" – ראשית דרכו... הגנה על "מים טריטוריאליים" בצפון (בסיס חיל הים בראש הנקרה)</a:t>
            </a:r>
          </a:p>
          <a:p>
            <a:pPr lvl="1">
              <a:lnSpc>
                <a:spcPct val="150000"/>
              </a:lnSpc>
            </a:pPr>
            <a:r>
              <a:rPr lang="he-IL" sz="2600" dirty="0"/>
              <a:t> אנרגיה – הנהלת חברת החשמל בחיפה, מעבר לאנרגיה חלופית</a:t>
            </a:r>
          </a:p>
          <a:p>
            <a:pPr lvl="1">
              <a:lnSpc>
                <a:spcPct val="150000"/>
              </a:lnSpc>
            </a:pPr>
            <a:r>
              <a:rPr lang="he-IL" sz="2600" dirty="0"/>
              <a:t> תשתיות אסטרטגיות לאיום הטילים – אחסנת תת קרקע לחלפים, תחמושת </a:t>
            </a:r>
            <a:r>
              <a:rPr lang="he-IL" sz="2600" dirty="0" err="1"/>
              <a:t>וכיוב</a:t>
            </a:r>
            <a:r>
              <a:rPr lang="he-IL" sz="2600" dirty="0"/>
              <a:t>' (בסיס נטפים)</a:t>
            </a:r>
          </a:p>
          <a:p>
            <a:pPr lvl="1">
              <a:lnSpc>
                <a:spcPct val="150000"/>
              </a:lnSpc>
            </a:pPr>
            <a:r>
              <a:rPr lang="he-IL" sz="2600" dirty="0"/>
              <a:t> הקמת "</a:t>
            </a:r>
            <a:r>
              <a:rPr lang="he-IL" sz="2600" dirty="0" err="1"/>
              <a:t>האבים</a:t>
            </a:r>
            <a:r>
              <a:rPr lang="he-IL" sz="2600" dirty="0"/>
              <a:t>" טכנולוגיים </a:t>
            </a:r>
            <a:r>
              <a:rPr lang="he-IL" sz="2600" dirty="0" err="1"/>
              <a:t>בפריפרייה</a:t>
            </a:r>
            <a:r>
              <a:rPr lang="he-IL" sz="2600" dirty="0"/>
              <a:t> - פארק תעשיות "בר-לב" לתחום ה- </a:t>
            </a:r>
            <a:r>
              <a:rPr lang="en-US" sz="2600" dirty="0"/>
              <a:t>Food Tech</a:t>
            </a:r>
            <a:endParaRPr lang="he-IL" sz="2600" dirty="0"/>
          </a:p>
        </p:txBody>
      </p:sp>
    </p:spTree>
    <p:extLst>
      <p:ext uri="{BB962C8B-B14F-4D97-AF65-F5344CB8AC3E}">
        <p14:creationId xmlns:p14="http://schemas.microsoft.com/office/powerpoint/2010/main" val="374621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38F908-40F2-480F-AF4C-752C36D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6" y="205010"/>
            <a:ext cx="9713912" cy="1071339"/>
          </a:xfrm>
        </p:spPr>
        <p:txBody>
          <a:bodyPr>
            <a:normAutofit fontScale="90000"/>
          </a:bodyPr>
          <a:lstStyle/>
          <a:p>
            <a:pPr algn="r"/>
            <a:r>
              <a:rPr lang="he-IL" dirty="0"/>
              <a:t>נושאים מרכזיים לשיבוץ </a:t>
            </a:r>
            <a:r>
              <a:rPr lang="he-IL" dirty="0" err="1"/>
              <a:t>בלו"ז</a:t>
            </a:r>
            <a:r>
              <a:rPr lang="he-IL" dirty="0"/>
              <a:t> הסיור – </a:t>
            </a:r>
            <a:br>
              <a:rPr lang="he-IL" dirty="0"/>
            </a:br>
            <a:r>
              <a:rPr lang="en-US" dirty="0"/>
              <a:t>Key topics for the tour schedule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CCB3A0-E9EF-4571-9099-3C763C612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851" y="1656324"/>
            <a:ext cx="10494962" cy="4996666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/>
              <a:t>National infrastructure as a "power multiplier" in the country in general and the periphery in particular:</a:t>
            </a:r>
          </a:p>
          <a:p>
            <a:pPr lvl="1" algn="l" rtl="0">
              <a:lnSpc>
                <a:spcPct val="150000"/>
              </a:lnSpc>
            </a:pPr>
            <a:r>
              <a:rPr lang="en-US" sz="2000" dirty="0"/>
              <a:t>Water – “</a:t>
            </a:r>
            <a:r>
              <a:rPr lang="en-US" sz="2000" dirty="0" err="1"/>
              <a:t>Mekorot</a:t>
            </a:r>
            <a:r>
              <a:rPr lang="en-US" sz="2000" dirty="0"/>
              <a:t>” Infrastructure, Water Desalination, "The National Carrier" – How it all begun…</a:t>
            </a:r>
            <a:r>
              <a:rPr lang="en-US" dirty="0"/>
              <a:t> </a:t>
            </a:r>
            <a:r>
              <a:rPr lang="en-US" sz="1900" dirty="0"/>
              <a:t>Protecting "Territorial Water" in the North (Naval Base in Rosh Hanikra)</a:t>
            </a:r>
            <a:endParaRPr lang="en-US" sz="2600" dirty="0"/>
          </a:p>
          <a:p>
            <a:pPr lvl="1" algn="l" rtl="0">
              <a:lnSpc>
                <a:spcPct val="150000"/>
              </a:lnSpc>
            </a:pPr>
            <a:r>
              <a:rPr lang="en-US" sz="2000" dirty="0"/>
              <a:t>Energy - The management of the Haifa Electric Company, beyond alternative energy </a:t>
            </a:r>
          </a:p>
          <a:p>
            <a:pPr lvl="1" algn="l" rtl="0">
              <a:lnSpc>
                <a:spcPct val="150000"/>
              </a:lnSpc>
            </a:pPr>
            <a:r>
              <a:rPr lang="en-US" sz="2000" dirty="0"/>
              <a:t>Strategic </a:t>
            </a:r>
            <a:r>
              <a:rPr lang="he-IL" altLang="he-IL" sz="2000" dirty="0" err="1"/>
              <a:t>Infrastructure</a:t>
            </a:r>
            <a:r>
              <a:rPr lang="he-IL" altLang="he-IL" sz="2000" dirty="0"/>
              <a:t> </a:t>
            </a:r>
            <a:r>
              <a:rPr lang="he-IL" altLang="he-IL" sz="2000" dirty="0" err="1"/>
              <a:t>for</a:t>
            </a:r>
            <a:r>
              <a:rPr lang="he-IL" altLang="he-IL" sz="2000" dirty="0"/>
              <a:t> </a:t>
            </a:r>
            <a:r>
              <a:rPr lang="he-IL" altLang="he-IL" sz="2000" dirty="0" err="1"/>
              <a:t>Missile</a:t>
            </a:r>
            <a:r>
              <a:rPr lang="he-IL" altLang="he-IL" sz="2000" dirty="0"/>
              <a:t> </a:t>
            </a:r>
            <a:r>
              <a:rPr lang="he-IL" altLang="he-IL" sz="2000" dirty="0" err="1"/>
              <a:t>Threat</a:t>
            </a:r>
            <a:r>
              <a:rPr lang="he-IL" altLang="he-IL" sz="2000" dirty="0"/>
              <a:t> – </a:t>
            </a:r>
            <a:r>
              <a:rPr lang="en-US" altLang="he-IL" sz="2000" dirty="0"/>
              <a:t>Under ground</a:t>
            </a:r>
            <a:r>
              <a:rPr lang="he-IL" altLang="he-IL" sz="2000" dirty="0"/>
              <a:t> </a:t>
            </a:r>
            <a:r>
              <a:rPr lang="he-IL" altLang="he-IL" sz="2000" dirty="0" err="1"/>
              <a:t>Storage</a:t>
            </a:r>
            <a:r>
              <a:rPr lang="he-IL" altLang="he-IL" sz="2000" dirty="0"/>
              <a:t> </a:t>
            </a:r>
            <a:r>
              <a:rPr lang="he-IL" altLang="he-IL" sz="2000" dirty="0" err="1"/>
              <a:t>for</a:t>
            </a:r>
            <a:r>
              <a:rPr lang="he-IL" altLang="he-IL" sz="2000" dirty="0"/>
              <a:t> </a:t>
            </a:r>
            <a:r>
              <a:rPr lang="he-IL" altLang="he-IL" sz="2000" dirty="0" err="1"/>
              <a:t>Spare</a:t>
            </a:r>
            <a:r>
              <a:rPr lang="he-IL" altLang="he-IL" sz="2000" dirty="0"/>
              <a:t> </a:t>
            </a:r>
            <a:r>
              <a:rPr lang="he-IL" altLang="he-IL" sz="2000" dirty="0" err="1"/>
              <a:t>Parts</a:t>
            </a:r>
            <a:r>
              <a:rPr lang="he-IL" altLang="he-IL" sz="2000" dirty="0"/>
              <a:t>, </a:t>
            </a:r>
            <a:r>
              <a:rPr lang="he-IL" altLang="he-IL" sz="2000" dirty="0" err="1"/>
              <a:t>Ammunition</a:t>
            </a:r>
            <a:r>
              <a:rPr lang="en-US" altLang="he-IL" sz="2000" dirty="0"/>
              <a:t>…”</a:t>
            </a:r>
            <a:r>
              <a:rPr lang="he-IL" altLang="he-IL" sz="2000" dirty="0" err="1"/>
              <a:t>Netafim</a:t>
            </a:r>
            <a:r>
              <a:rPr lang="he-IL" altLang="he-IL" sz="2000" dirty="0"/>
              <a:t> </a:t>
            </a:r>
            <a:r>
              <a:rPr lang="he-IL" altLang="he-IL" sz="2000" dirty="0" err="1"/>
              <a:t>Base</a:t>
            </a:r>
            <a:r>
              <a:rPr lang="en-US" altLang="he-IL" sz="2000" dirty="0"/>
              <a:t>"</a:t>
            </a:r>
            <a:endParaRPr lang="he-IL" altLang="he-IL" sz="2000" dirty="0"/>
          </a:p>
          <a:p>
            <a:pPr lvl="1" algn="l" rtl="0">
              <a:lnSpc>
                <a:spcPct val="150000"/>
              </a:lnSpc>
            </a:pPr>
            <a:r>
              <a:rPr lang="he-IL" altLang="he-IL" sz="2000" dirty="0" err="1"/>
              <a:t>Establishment</a:t>
            </a:r>
            <a:r>
              <a:rPr lang="he-IL" altLang="he-IL" sz="2000" dirty="0"/>
              <a:t> </a:t>
            </a:r>
            <a:r>
              <a:rPr lang="he-IL" altLang="he-IL" sz="2000" dirty="0" err="1"/>
              <a:t>of</a:t>
            </a:r>
            <a:r>
              <a:rPr lang="he-IL" altLang="he-IL" sz="2000" dirty="0"/>
              <a:t> </a:t>
            </a:r>
            <a:r>
              <a:rPr lang="en-US" altLang="he-IL" sz="2000" dirty="0"/>
              <a:t>T</a:t>
            </a:r>
            <a:r>
              <a:rPr lang="he-IL" altLang="he-IL" sz="2000" dirty="0" err="1"/>
              <a:t>echnological</a:t>
            </a:r>
            <a:r>
              <a:rPr lang="he-IL" altLang="he-IL" sz="2000" dirty="0"/>
              <a:t> "</a:t>
            </a:r>
            <a:r>
              <a:rPr lang="he-IL" altLang="he-IL" sz="2000" dirty="0" err="1"/>
              <a:t>hubs</a:t>
            </a:r>
            <a:r>
              <a:rPr lang="he-IL" altLang="he-IL" sz="2000" dirty="0"/>
              <a:t>" </a:t>
            </a:r>
            <a:r>
              <a:rPr lang="he-IL" altLang="he-IL" sz="2000" dirty="0" err="1"/>
              <a:t>in</a:t>
            </a:r>
            <a:r>
              <a:rPr lang="he-IL" altLang="he-IL" sz="2000" dirty="0"/>
              <a:t> </a:t>
            </a:r>
            <a:r>
              <a:rPr lang="he-IL" altLang="he-IL" sz="2000" dirty="0" err="1"/>
              <a:t>the</a:t>
            </a:r>
            <a:r>
              <a:rPr lang="he-IL" altLang="he-IL" sz="2000" dirty="0"/>
              <a:t> </a:t>
            </a:r>
            <a:r>
              <a:rPr lang="he-IL" altLang="he-IL" sz="2000" dirty="0" err="1"/>
              <a:t>periphery</a:t>
            </a:r>
            <a:r>
              <a:rPr lang="he-IL" altLang="he-IL" sz="2000" dirty="0"/>
              <a:t> – </a:t>
            </a:r>
            <a:r>
              <a:rPr lang="en-US" altLang="he-IL" sz="2000" dirty="0"/>
              <a:t>"</a:t>
            </a:r>
            <a:r>
              <a:rPr lang="he-IL" altLang="he-IL" sz="2000" dirty="0" err="1"/>
              <a:t>Bar-Lev</a:t>
            </a:r>
            <a:r>
              <a:rPr lang="he-IL" altLang="he-IL" sz="2000" dirty="0"/>
              <a:t> </a:t>
            </a:r>
            <a:r>
              <a:rPr lang="he-IL" altLang="he-IL" sz="2000" dirty="0" err="1"/>
              <a:t>Industrial</a:t>
            </a:r>
            <a:r>
              <a:rPr lang="he-IL" altLang="he-IL" sz="2000" dirty="0"/>
              <a:t> </a:t>
            </a:r>
            <a:r>
              <a:rPr lang="he-IL" altLang="he-IL" sz="2000" dirty="0" err="1"/>
              <a:t>Park</a:t>
            </a:r>
            <a:r>
              <a:rPr lang="he-IL" altLang="he-IL" sz="2000" dirty="0"/>
              <a:t>" </a:t>
            </a:r>
            <a:r>
              <a:rPr lang="he-IL" altLang="he-IL" sz="2000" dirty="0" err="1"/>
              <a:t>for</a:t>
            </a:r>
            <a:r>
              <a:rPr lang="he-IL" altLang="he-IL" sz="2000" dirty="0"/>
              <a:t> </a:t>
            </a:r>
            <a:r>
              <a:rPr lang="he-IL" altLang="he-IL" sz="2000" dirty="0" err="1"/>
              <a:t>Food</a:t>
            </a:r>
            <a:r>
              <a:rPr lang="he-IL" altLang="he-IL" sz="2000" dirty="0"/>
              <a:t> </a:t>
            </a:r>
            <a:r>
              <a:rPr lang="he-IL" altLang="he-IL" sz="2000" dirty="0" err="1"/>
              <a:t>Tech</a:t>
            </a:r>
            <a:r>
              <a:rPr lang="he-IL" altLang="he-IL" sz="2000" dirty="0"/>
              <a:t>...</a:t>
            </a:r>
          </a:p>
          <a:p>
            <a:pPr algn="l" rtl="0">
              <a:lnSpc>
                <a:spcPct val="150000"/>
              </a:lnSpc>
            </a:pPr>
            <a:endParaRPr lang="en-US" sz="2400" dirty="0"/>
          </a:p>
          <a:p>
            <a:pPr algn="l" rtl="0">
              <a:lnSpc>
                <a:spcPct val="150000"/>
              </a:lnSpc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32816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38F908-40F2-480F-AF4C-752C36DA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6" y="205010"/>
            <a:ext cx="9713912" cy="1071339"/>
          </a:xfrm>
        </p:spPr>
        <p:txBody>
          <a:bodyPr>
            <a:normAutofit/>
          </a:bodyPr>
          <a:lstStyle/>
          <a:p>
            <a:pPr algn="r"/>
            <a:r>
              <a:rPr lang="he-IL" dirty="0"/>
              <a:t>ומה לגבי כיף??? </a:t>
            </a:r>
            <a:r>
              <a:rPr lang="en-US" dirty="0"/>
              <a:t>And what about fun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CCB3A0-E9EF-4571-9099-3C763C612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1" y="1076326"/>
            <a:ext cx="10494962" cy="57816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e-IL" sz="2800" dirty="0"/>
              <a:t>"סינגל" אופניים שמשית, ארוחת בוקר ותצפית על נחל ציפורי והעמק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Bicycle </a:t>
            </a:r>
            <a:r>
              <a:rPr lang="en-US" sz="2200" dirty="0" err="1"/>
              <a:t>Shimshit</a:t>
            </a:r>
            <a:r>
              <a:rPr lang="en-US" sz="2200" dirty="0"/>
              <a:t> "Single", breakfast and a view of </a:t>
            </a:r>
            <a:r>
              <a:rPr lang="en-US" sz="2200" dirty="0" err="1"/>
              <a:t>Nahal</a:t>
            </a:r>
            <a:r>
              <a:rPr lang="en-US" sz="2200" dirty="0"/>
              <a:t> </a:t>
            </a:r>
            <a:r>
              <a:rPr lang="en-US" sz="2200" dirty="0" err="1"/>
              <a:t>Zippori</a:t>
            </a:r>
            <a:r>
              <a:rPr lang="en-US" sz="2200" dirty="0"/>
              <a:t> and the valley</a:t>
            </a:r>
            <a:endParaRPr lang="he-IL" sz="3500" dirty="0"/>
          </a:p>
          <a:p>
            <a:pPr>
              <a:lnSpc>
                <a:spcPct val="150000"/>
              </a:lnSpc>
            </a:pPr>
            <a:r>
              <a:rPr lang="he-IL" sz="2800" dirty="0"/>
              <a:t>יין טוב (יקב "</a:t>
            </a:r>
            <a:r>
              <a:rPr lang="he-IL" sz="2800" dirty="0" err="1"/>
              <a:t>פאלטר</a:t>
            </a:r>
            <a:r>
              <a:rPr lang="he-IL" sz="2800" dirty="0"/>
              <a:t>") </a:t>
            </a:r>
            <a:r>
              <a:rPr lang="en-US" sz="2200" dirty="0"/>
              <a:t>Good wine (Palter Winery)</a:t>
            </a:r>
            <a:endParaRPr lang="he-IL" sz="3500" dirty="0"/>
          </a:p>
          <a:p>
            <a:pPr>
              <a:lnSpc>
                <a:spcPct val="150000"/>
              </a:lnSpc>
            </a:pPr>
            <a:r>
              <a:rPr lang="he-IL" sz="2600" dirty="0"/>
              <a:t>בשר "</a:t>
            </a:r>
            <a:r>
              <a:rPr lang="he-IL" sz="2600" dirty="0" err="1"/>
              <a:t>לימוזין</a:t>
            </a:r>
            <a:r>
              <a:rPr lang="he-IL" sz="2600" dirty="0"/>
              <a:t>" </a:t>
            </a:r>
            <a:r>
              <a:rPr lang="en-US" sz="2800" dirty="0"/>
              <a:t>"Limousine“ - meet  </a:t>
            </a:r>
            <a:endParaRPr lang="he-IL" sz="2800" dirty="0"/>
          </a:p>
          <a:p>
            <a:pPr>
              <a:lnSpc>
                <a:spcPct val="150000"/>
              </a:lnSpc>
            </a:pPr>
            <a:r>
              <a:rPr lang="he-IL" sz="2600" dirty="0" err="1"/>
              <a:t>ראפטינג</a:t>
            </a:r>
            <a:r>
              <a:rPr lang="he-IL" sz="2600" dirty="0"/>
              <a:t> בירדן </a:t>
            </a:r>
            <a:r>
              <a:rPr lang="en-US" sz="2600" dirty="0"/>
              <a:t>Rafting in the Jordan</a:t>
            </a:r>
            <a:endParaRPr lang="he-IL" sz="3900" dirty="0"/>
          </a:p>
          <a:p>
            <a:pPr>
              <a:lnSpc>
                <a:spcPct val="150000"/>
              </a:lnSpc>
            </a:pPr>
            <a:r>
              <a:rPr lang="he-IL" sz="2600" dirty="0"/>
              <a:t>נחל דן, "שמורת הבניאס" </a:t>
            </a:r>
            <a:r>
              <a:rPr lang="nl-NL" sz="2200" dirty="0"/>
              <a:t>Dan River, “Banias</a:t>
            </a:r>
            <a:r>
              <a:rPr lang="en-US" sz="2200" dirty="0"/>
              <a:t>”</a:t>
            </a:r>
            <a:r>
              <a:rPr lang="nl-NL" sz="2200" dirty="0"/>
              <a:t> Reserve</a:t>
            </a:r>
            <a:endParaRPr lang="he-IL" sz="3500" dirty="0"/>
          </a:p>
          <a:p>
            <a:pPr>
              <a:lnSpc>
                <a:spcPct val="150000"/>
              </a:lnSpc>
            </a:pPr>
            <a:r>
              <a:rPr lang="he-IL" sz="2600" dirty="0"/>
              <a:t>ראש הנקרה </a:t>
            </a:r>
            <a:r>
              <a:rPr lang="en-US" sz="2600" dirty="0"/>
              <a:t>Rosh Hanikra</a:t>
            </a:r>
            <a:endParaRPr lang="he-IL" sz="3900" dirty="0"/>
          </a:p>
          <a:p>
            <a:pPr>
              <a:lnSpc>
                <a:spcPct val="150000"/>
              </a:lnSpc>
            </a:pPr>
            <a:r>
              <a:rPr lang="he-IL" sz="2600" dirty="0"/>
              <a:t>רמת הגולן - בריכת הקצינים, "קפה </a:t>
            </a:r>
            <a:r>
              <a:rPr lang="he-IL" sz="2600" dirty="0" err="1"/>
              <a:t>קלרה</a:t>
            </a:r>
            <a:r>
              <a:rPr lang="he-IL" sz="2600" dirty="0"/>
              <a:t>" בקצרין, בירה ב"מבשלת הגולן"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600" dirty="0"/>
              <a:t>     </a:t>
            </a:r>
            <a:r>
              <a:rPr lang="en-US" dirty="0"/>
              <a:t>Golan Heights – </a:t>
            </a:r>
            <a:r>
              <a:rPr lang="en-US" dirty="0" err="1"/>
              <a:t>Hakzinim</a:t>
            </a:r>
            <a:r>
              <a:rPr lang="en-US" dirty="0"/>
              <a:t> </a:t>
            </a:r>
            <a:r>
              <a:rPr lang="en-US" dirty="0" err="1"/>
              <a:t>streem</a:t>
            </a:r>
            <a:r>
              <a:rPr lang="en-US" dirty="0"/>
              <a:t>, “Klara Coffee" in </a:t>
            </a:r>
            <a:r>
              <a:rPr lang="en-US" dirty="0" err="1"/>
              <a:t>Katzrin</a:t>
            </a:r>
            <a:r>
              <a:rPr lang="en-US" dirty="0"/>
              <a:t>, Beer in the "Golan Brewery"</a:t>
            </a:r>
            <a:endParaRPr lang="he-IL" sz="2600" dirty="0"/>
          </a:p>
          <a:p>
            <a:pPr>
              <a:lnSpc>
                <a:spcPct val="150000"/>
              </a:lnSpc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694528988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5176</TotalTime>
  <Words>668</Words>
  <Application>Microsoft Office PowerPoint</Application>
  <PresentationFormat>מסך רחב</PresentationFormat>
  <Paragraphs>45</Paragraphs>
  <Slides>17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עשן מתפתל</vt:lpstr>
      <vt:lpstr>סיור בטל"ם צוות 2 בנושא: "תשתיות לאומיות, תעשיות ביטחוניות ומה שביניהן" 21.6-25.6</vt:lpstr>
      <vt:lpstr>הנושא לחקר: תשתיות לאומיות אסטרטגיות בפריפריה, איומים והזדמנויות.  ברמה הלוקלית (קידום תעסוקה, השכלה, צמיחה כלכלית וכיוב') וברמה הגלובלית (איום הטילים, גז, אנרגיה חלופית, התפלת מים וכיוב')</vt:lpstr>
      <vt:lpstr>מטרות הסיור - Objectives</vt:lpstr>
      <vt:lpstr>עקרונות והנחות עבודה - Initial format</vt:lpstr>
      <vt:lpstr>לו"ז הסיור – tour schedule</vt:lpstr>
      <vt:lpstr>נושאים מרכזיים לשיבוץ בלו"ז הסיור –  Key topics for the tour schedule</vt:lpstr>
      <vt:lpstr>נושאים מרכזיים לשיבוץ בלו"ז הסיור –  Key topics for the tour schedule</vt:lpstr>
      <vt:lpstr>נושאים מרכזיים לשיבוץ בלו"ז הסיור –  Key topics for the tour schedule</vt:lpstr>
      <vt:lpstr>ומה לגבי כיף??? And what about fun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צפון – עיבוד צוות 2</dc:title>
  <dc:creator>ronen kadosh</dc:creator>
  <cp:lastModifiedBy>ronen kadosh</cp:lastModifiedBy>
  <cp:revision>78</cp:revision>
  <cp:lastPrinted>2020-06-08T20:20:56Z</cp:lastPrinted>
  <dcterms:created xsi:type="dcterms:W3CDTF">2019-11-26T21:04:29Z</dcterms:created>
  <dcterms:modified xsi:type="dcterms:W3CDTF">2020-06-08T20:36:11Z</dcterms:modified>
</cp:coreProperties>
</file>