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6D493-DE2C-45B8-8571-7621DB645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A15603-A608-4BB0-B1FF-963527E85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21C48-B61B-49D3-B71C-0A223BB0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9FD0-2A0F-4E74-B3CA-10D019A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AD1E2-3474-489A-A361-A242D4426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2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F504-0507-4850-B953-64F57368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04EAA0-DA7C-47CF-811F-47860CD30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07F69-F122-4F79-A1E5-C5791AC1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BC32E-F2A4-46CF-97F7-30A38F7D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42BB7-8A2F-4657-937F-42B753DC5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3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07E976-7473-4349-BB3C-6B9FB63F4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65B15-312D-4BD3-8AC7-4AA2D4696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92286-E8EE-4D77-BE2A-8A388DBC1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3EBBD-8BCB-4FBD-B500-FE5B2B49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C4D65-F83B-4232-9D14-D5B348707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7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11C1D-0B8F-4ABE-B0B4-37CB0BB9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7CAEA-6943-4665-8001-63051232B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A4EB5-5DCB-4B18-AAC9-5A0AFE7B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6A15-662A-4C05-AEAA-CB143D8D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63923-3A23-4A4B-8794-252C62AF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0181-CCE2-43B7-94FE-BC6E9F96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DBA18-810B-44A5-A05E-9444DC63D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F71ED-C751-4ED7-BABF-39B79DE6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94D4B-BE8A-415C-A1BB-E52B79463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D2C24-0812-4F51-B808-74FF6151E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0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F2DE-1AE4-4373-A23C-9C19D5F93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CC77-E870-4EAC-8659-11A092CBF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58C4B-EFC9-4B38-BDF9-D08F9B1B0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74670-7770-4A8B-9B33-B1351532F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2E6F2-3931-41C7-A04F-8DBA2C623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E9F5B-5D15-41B1-AC9C-7B1929801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2B1A1-BD2D-467D-8396-B4DEBD7B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08A19-5985-432B-9754-31A34F2F0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1D025-8F90-4431-BB91-3C9C4AD98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5C2D5-AE14-4987-8876-679EAC60D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065D06-FCE5-40C9-A0D4-860D3360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B92FEC-1781-40E1-A10B-DB81993C4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FA1CBC-2A12-4322-B459-0D21717B7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1F44AB-C1D2-4B09-9FD3-D0AE6854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1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AECC-C0AA-4784-BB4E-16A60BFC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983B2-40BA-4359-BCDE-43408C98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D4F0F-5A18-4ED0-932F-C6B63B6D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90C10-9BDB-4EC8-8888-AE2A07CE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2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C0FF0-BAB3-4CD8-AB61-DA92D502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3F73D3-09E5-4F74-BCFF-C514909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61A71-A6B7-430B-9FDD-B27A0109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7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B891-57C6-4C69-A65C-00930FDD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1E639-F5E4-4117-8D18-17D1247D5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8D7CB-84C5-4D20-8C5B-E45F3D880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C1E5B-29F8-465F-80E1-689D46B5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90CD4-9919-4CA8-A725-4EC314986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0CDED-112B-4489-B3BD-7F679450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4931-472B-4530-AF9C-63AAC5C7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B922C-3EAE-43BD-B470-1737B5409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98E75-8E16-4178-B07E-9902D5997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D03FD-31FD-4A14-893C-C67A4E92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9E215-F7F1-4E26-9AF1-CB7563037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4A499-22D4-4F12-8DA3-16BB0AFD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3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DE733-A272-4162-80A3-A399FD39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79524-4170-47CD-9B74-EE060AD0D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68528-0336-4B48-84C9-05E3FC02BE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B187-FC82-4B7C-9D63-4E8A6A399DF6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B217C-D004-4F4E-B419-B14C77C0E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DAF1F-948D-4D7E-84F6-A525A4872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ECB8D-3365-47F4-91AE-AE997224A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3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52ACB3-B61B-4D1D-910C-533630BED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212101"/>
            <a:ext cx="4714511" cy="26458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674FC2-0875-49AA-9F7F-E08F82487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19697" cy="2835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BC21944-2C69-4646-B466-45D86ABC19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69" y="-34249"/>
            <a:ext cx="4714511" cy="26519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BE69D8D-C0F7-433D-8701-53F8087CD5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555" y="4236736"/>
            <a:ext cx="5332617" cy="2612983"/>
          </a:xfrm>
          <a:prstGeom prst="rect">
            <a:avLst/>
          </a:prstGeom>
        </p:spPr>
      </p:pic>
      <p:pic>
        <p:nvPicPr>
          <p:cNvPr id="1028" name="Picture 4" descr="פרויקטור הקורונה רוני גמזו מציג את התוכנית הלאומית למיגור הקורונה - ״מגן ישראל״, במשרד החוץ בירושלים. 28 ביולי 2020">
            <a:extLst>
              <a:ext uri="{FF2B5EF4-FFF2-40B4-BE49-F238E27FC236}">
                <a16:creationId xmlns:a16="http://schemas.microsoft.com/office/drawing/2014/main" id="{F55F40A4-326A-4910-B833-CEEED9215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363" y="2194334"/>
            <a:ext cx="3700127" cy="205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8FA2599-BD3A-4042-BAC2-DE576A4246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799734"/>
            <a:ext cx="4447363" cy="1505750"/>
          </a:xfrm>
          <a:prstGeom prst="rect">
            <a:avLst/>
          </a:prstGeom>
        </p:spPr>
      </p:pic>
      <p:pic>
        <p:nvPicPr>
          <p:cNvPr id="1030" name="Picture 6" descr="https://www.davar1.co.il/wp-content/uploads/2020/07/230720_taasukorona3.png">
            <a:extLst>
              <a:ext uri="{FF2B5EF4-FFF2-40B4-BE49-F238E27FC236}">
                <a16:creationId xmlns:a16="http://schemas.microsoft.com/office/drawing/2014/main" id="{1CCBD7A0-38F3-45B1-BDE5-BBDB4F162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487" y="-38111"/>
            <a:ext cx="3491828" cy="2281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556B5B-110B-4840-A58E-FC59A8C306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490" y="1881229"/>
            <a:ext cx="4044510" cy="2691219"/>
          </a:xfrm>
          <a:prstGeom prst="rect">
            <a:avLst/>
          </a:prstGeom>
        </p:spPr>
      </p:pic>
      <p:pic>
        <p:nvPicPr>
          <p:cNvPr id="1026" name="Picture 2" descr="ברסלב-אומן-תל אביב: חייו ומותו של הרבי שהקדים את זמנו">
            <a:extLst>
              <a:ext uri="{FF2B5EF4-FFF2-40B4-BE49-F238E27FC236}">
                <a16:creationId xmlns:a16="http://schemas.microsoft.com/office/drawing/2014/main" id="{05CF3C43-7325-4747-8E1B-C99BA86E7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787" y="4236737"/>
            <a:ext cx="4452136" cy="249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95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6DF552A7-9A33-462B-90E6-20388C487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188" y="297908"/>
            <a:ext cx="6531170" cy="632175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B16CA18-D567-44BC-9CDB-52255368304A}"/>
              </a:ext>
            </a:extLst>
          </p:cNvPr>
          <p:cNvCxnSpPr/>
          <p:nvPr/>
        </p:nvCxnSpPr>
        <p:spPr>
          <a:xfrm>
            <a:off x="1531088" y="6619665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211CB81-A548-4BCA-B4D5-E8814A5A3FEB}"/>
              </a:ext>
            </a:extLst>
          </p:cNvPr>
          <p:cNvSpPr txBox="1"/>
          <p:nvPr/>
        </p:nvSpPr>
        <p:spPr>
          <a:xfrm>
            <a:off x="1223011" y="6042316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Rich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386A40-E8EF-4A8C-913D-4992EB612850}"/>
              </a:ext>
            </a:extLst>
          </p:cNvPr>
          <p:cNvSpPr txBox="1"/>
          <p:nvPr/>
        </p:nvSpPr>
        <p:spPr>
          <a:xfrm>
            <a:off x="10157461" y="4970378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Periphery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35F644C-B924-4DFE-9A28-9D4FFCBCA2CD}"/>
              </a:ext>
            </a:extLst>
          </p:cNvPr>
          <p:cNvCxnSpPr/>
          <p:nvPr/>
        </p:nvCxnSpPr>
        <p:spPr>
          <a:xfrm>
            <a:off x="1531088" y="5627589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2C8F7F3-08E9-4F0E-B6ED-D400EBC15E46}"/>
              </a:ext>
            </a:extLst>
          </p:cNvPr>
          <p:cNvCxnSpPr/>
          <p:nvPr/>
        </p:nvCxnSpPr>
        <p:spPr>
          <a:xfrm>
            <a:off x="1531088" y="4690821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7FF7206-CD89-4851-A2C9-12B7E036F028}"/>
              </a:ext>
            </a:extLst>
          </p:cNvPr>
          <p:cNvCxnSpPr/>
          <p:nvPr/>
        </p:nvCxnSpPr>
        <p:spPr>
          <a:xfrm>
            <a:off x="1531088" y="3799773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78672C-08B0-4DCB-A393-F19B543A065F}"/>
              </a:ext>
            </a:extLst>
          </p:cNvPr>
          <p:cNvCxnSpPr/>
          <p:nvPr/>
        </p:nvCxnSpPr>
        <p:spPr>
          <a:xfrm>
            <a:off x="1531088" y="2874435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7DF9582-13E2-491E-AEBD-6673BC258306}"/>
              </a:ext>
            </a:extLst>
          </p:cNvPr>
          <p:cNvSpPr txBox="1"/>
          <p:nvPr/>
        </p:nvSpPr>
        <p:spPr>
          <a:xfrm>
            <a:off x="1223011" y="4970378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Center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C820F7-78FD-4347-ACA1-79CAE9019C89}"/>
              </a:ext>
            </a:extLst>
          </p:cNvPr>
          <p:cNvSpPr txBox="1"/>
          <p:nvPr/>
        </p:nvSpPr>
        <p:spPr>
          <a:xfrm>
            <a:off x="1223010" y="4103788"/>
            <a:ext cx="259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Olim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35FCA9-D452-48B7-84D9-498D9E00C513}"/>
              </a:ext>
            </a:extLst>
          </p:cNvPr>
          <p:cNvSpPr txBox="1"/>
          <p:nvPr/>
        </p:nvSpPr>
        <p:spPr>
          <a:xfrm>
            <a:off x="1223011" y="3196517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Women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A24578-44EB-4713-B56F-7CC5D9F4D9B5}"/>
              </a:ext>
            </a:extLst>
          </p:cNvPr>
          <p:cNvSpPr txBox="1"/>
          <p:nvPr/>
        </p:nvSpPr>
        <p:spPr>
          <a:xfrm>
            <a:off x="1223011" y="2328000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Sephardic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A46AA-BAD0-4327-8F03-4EE55F980251}"/>
              </a:ext>
            </a:extLst>
          </p:cNvPr>
          <p:cNvSpPr txBox="1"/>
          <p:nvPr/>
        </p:nvSpPr>
        <p:spPr>
          <a:xfrm>
            <a:off x="10157461" y="3196517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13EDD40-FF8E-4E4B-ABE6-CEDA8CEFE3CD}"/>
              </a:ext>
            </a:extLst>
          </p:cNvPr>
          <p:cNvSpPr txBox="1"/>
          <p:nvPr/>
        </p:nvSpPr>
        <p:spPr>
          <a:xfrm>
            <a:off x="10157461" y="2328000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Ashkenazim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E01C113-3A74-421C-B5A2-65F359A25A14}"/>
              </a:ext>
            </a:extLst>
          </p:cNvPr>
          <p:cNvCxnSpPr/>
          <p:nvPr/>
        </p:nvCxnSpPr>
        <p:spPr>
          <a:xfrm>
            <a:off x="1531088" y="2014233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C0FFCE9-DC62-4780-BADF-252AD37115C2}"/>
              </a:ext>
            </a:extLst>
          </p:cNvPr>
          <p:cNvCxnSpPr/>
          <p:nvPr/>
        </p:nvCxnSpPr>
        <p:spPr>
          <a:xfrm>
            <a:off x="1531088" y="1163745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8A1A7FA-DE58-4C98-8047-B175F0C27380}"/>
              </a:ext>
            </a:extLst>
          </p:cNvPr>
          <p:cNvCxnSpPr/>
          <p:nvPr/>
        </p:nvCxnSpPr>
        <p:spPr>
          <a:xfrm>
            <a:off x="1531088" y="445131"/>
            <a:ext cx="9005777" cy="0"/>
          </a:xfrm>
          <a:prstGeom prst="straightConnector1">
            <a:avLst/>
          </a:prstGeom>
          <a:ln w="63500">
            <a:headEnd type="triangle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FD65AA1-B92C-467D-A0B6-D2CB10BBA57C}"/>
              </a:ext>
            </a:extLst>
          </p:cNvPr>
          <p:cNvSpPr txBox="1"/>
          <p:nvPr/>
        </p:nvSpPr>
        <p:spPr>
          <a:xfrm>
            <a:off x="10157460" y="664423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Right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A0A6D4-6766-4284-83FA-32CCF9F1E846}"/>
              </a:ext>
            </a:extLst>
          </p:cNvPr>
          <p:cNvSpPr txBox="1"/>
          <p:nvPr/>
        </p:nvSpPr>
        <p:spPr>
          <a:xfrm>
            <a:off x="10157461" y="40817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Religious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B46A9A-80BE-491A-8A6A-B6E6825BBF46}"/>
              </a:ext>
            </a:extLst>
          </p:cNvPr>
          <p:cNvSpPr txBox="1"/>
          <p:nvPr/>
        </p:nvSpPr>
        <p:spPr>
          <a:xfrm>
            <a:off x="1223011" y="1423705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Jews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3D57EB-B810-437F-9710-E56AC0D91BB0}"/>
              </a:ext>
            </a:extLst>
          </p:cNvPr>
          <p:cNvSpPr txBox="1"/>
          <p:nvPr/>
        </p:nvSpPr>
        <p:spPr>
          <a:xfrm>
            <a:off x="1223011" y="664423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Left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09487A-14E9-4C25-B53C-F3740F6A1A2D}"/>
              </a:ext>
            </a:extLst>
          </p:cNvPr>
          <p:cNvSpPr txBox="1"/>
          <p:nvPr/>
        </p:nvSpPr>
        <p:spPr>
          <a:xfrm>
            <a:off x="1223011" y="40817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Non religious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6276D9F-5F0A-483F-81FB-9964123CA601}"/>
              </a:ext>
            </a:extLst>
          </p:cNvPr>
          <p:cNvSpPr txBox="1"/>
          <p:nvPr/>
        </p:nvSpPr>
        <p:spPr>
          <a:xfrm>
            <a:off x="10157461" y="6042316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Poor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DA4F52-8DEC-4F3F-928E-349FC4888B67}"/>
              </a:ext>
            </a:extLst>
          </p:cNvPr>
          <p:cNvSpPr txBox="1"/>
          <p:nvPr/>
        </p:nvSpPr>
        <p:spPr>
          <a:xfrm>
            <a:off x="10157461" y="1423705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Arabs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7A7989-C1C8-44B6-B3ED-946C5471CAF7}"/>
              </a:ext>
            </a:extLst>
          </p:cNvPr>
          <p:cNvSpPr txBox="1"/>
          <p:nvPr/>
        </p:nvSpPr>
        <p:spPr>
          <a:xfrm>
            <a:off x="10157461" y="4103787"/>
            <a:ext cx="2000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Sabres</a:t>
            </a:r>
          </a:p>
        </p:txBody>
      </p:sp>
    </p:spTree>
    <p:extLst>
      <p:ext uri="{BB962C8B-B14F-4D97-AF65-F5344CB8AC3E}">
        <p14:creationId xmlns:p14="http://schemas.microsoft.com/office/powerpoint/2010/main" val="375188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03B868FD-4CB3-44A3-9FCE-9DBFD828A49C}"/>
              </a:ext>
            </a:extLst>
          </p:cNvPr>
          <p:cNvSpPr>
            <a:spLocks noChangeAspect="1"/>
          </p:cNvSpPr>
          <p:nvPr/>
        </p:nvSpPr>
        <p:spPr>
          <a:xfrm>
            <a:off x="831110" y="542526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EDUCATION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CFFFE9E-FDEA-43F7-AEAA-F8380CAA8357}"/>
              </a:ext>
            </a:extLst>
          </p:cNvPr>
          <p:cNvSpPr>
            <a:spLocks/>
          </p:cNvSpPr>
          <p:nvPr/>
        </p:nvSpPr>
        <p:spPr>
          <a:xfrm>
            <a:off x="4140493" y="131911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SPECIAL NEEDS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471388-78C0-4372-99CF-22D0FC5F9C9C}"/>
              </a:ext>
            </a:extLst>
          </p:cNvPr>
          <p:cNvSpPr>
            <a:spLocks/>
          </p:cNvSpPr>
          <p:nvPr/>
        </p:nvSpPr>
        <p:spPr>
          <a:xfrm>
            <a:off x="2643828" y="2627439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WELLFARE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14D9F89-2E85-4C08-84C9-BB6EABDA6407}"/>
              </a:ext>
            </a:extLst>
          </p:cNvPr>
          <p:cNvSpPr>
            <a:spLocks/>
          </p:cNvSpPr>
          <p:nvPr/>
        </p:nvSpPr>
        <p:spPr>
          <a:xfrm>
            <a:off x="4386943" y="4494383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IMMIGRANTS AND REFUGEES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04CA08-1E34-4552-B16D-A3486ED78759}"/>
              </a:ext>
            </a:extLst>
          </p:cNvPr>
          <p:cNvSpPr>
            <a:spLocks/>
          </p:cNvSpPr>
          <p:nvPr/>
        </p:nvSpPr>
        <p:spPr>
          <a:xfrm>
            <a:off x="7061409" y="2793205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ELDERY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12BF944-C074-46D0-BC10-CB698ED51E21}"/>
              </a:ext>
            </a:extLst>
          </p:cNvPr>
          <p:cNvSpPr>
            <a:spLocks/>
          </p:cNvSpPr>
          <p:nvPr/>
        </p:nvSpPr>
        <p:spPr>
          <a:xfrm>
            <a:off x="9735876" y="1143000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HOLOCAUST SURVIVORS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8754914-A697-4EB5-991A-A15D926B09D9}"/>
              </a:ext>
            </a:extLst>
          </p:cNvPr>
          <p:cNvSpPr>
            <a:spLocks/>
          </p:cNvSpPr>
          <p:nvPr/>
        </p:nvSpPr>
        <p:spPr>
          <a:xfrm>
            <a:off x="9735876" y="4326655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LONELINESS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9BB087-FE33-4C50-8695-F8E853159064}"/>
              </a:ext>
            </a:extLst>
          </p:cNvPr>
          <p:cNvSpPr>
            <a:spLocks/>
          </p:cNvSpPr>
          <p:nvPr/>
        </p:nvSpPr>
        <p:spPr>
          <a:xfrm>
            <a:off x="288225" y="4494383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HEALTH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CE5673E-819A-442A-85F1-591D05C46766}"/>
              </a:ext>
            </a:extLst>
          </p:cNvPr>
          <p:cNvSpPr>
            <a:spLocks/>
          </p:cNvSpPr>
          <p:nvPr/>
        </p:nvSpPr>
        <p:spPr>
          <a:xfrm>
            <a:off x="7083940" y="117423"/>
            <a:ext cx="2286000" cy="228600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VIOLENCE</a:t>
            </a:r>
          </a:p>
        </p:txBody>
      </p:sp>
    </p:spTree>
    <p:extLst>
      <p:ext uri="{BB962C8B-B14F-4D97-AF65-F5344CB8AC3E}">
        <p14:creationId xmlns:p14="http://schemas.microsoft.com/office/powerpoint/2010/main" val="56434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הפנתאון ברומא - חובה - המלצה על הפנתיאון ברומא באתר למטייל">
            <a:extLst>
              <a:ext uri="{FF2B5EF4-FFF2-40B4-BE49-F238E27FC236}">
                <a16:creationId xmlns:a16="http://schemas.microsoft.com/office/drawing/2014/main" id="{05D8ADB5-91A2-4B81-ABE2-90321C0A5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575" y="1095279"/>
            <a:ext cx="8486255" cy="4667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25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1/Flag_of_East_Germany.svg/100px-Flag_of_East_Germany.svg.png">
            <a:extLst>
              <a:ext uri="{FF2B5EF4-FFF2-40B4-BE49-F238E27FC236}">
                <a16:creationId xmlns:a16="http://schemas.microsoft.com/office/drawing/2014/main" id="{C3D801E3-81A0-484E-BDCB-C0F93F48E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42" y="621362"/>
            <a:ext cx="1991575" cy="119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d/db/Flag_of_South_Yemen.svg/100px-Flag_of_South_Yemen.svg.png">
            <a:extLst>
              <a:ext uri="{FF2B5EF4-FFF2-40B4-BE49-F238E27FC236}">
                <a16:creationId xmlns:a16="http://schemas.microsoft.com/office/drawing/2014/main" id="{6BC9FC95-7D38-4DD5-92C3-8BDBB836BFE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39" y="2939459"/>
            <a:ext cx="1838103" cy="119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0/02/Flag_of_Rhodesia_%281968%E2%80%931979%29.svg/100px-Flag_of_Rhodesia_%281968%E2%80%931979%29.svg.png">
            <a:extLst>
              <a:ext uri="{FF2B5EF4-FFF2-40B4-BE49-F238E27FC236}">
                <a16:creationId xmlns:a16="http://schemas.microsoft.com/office/drawing/2014/main" id="{3D9FA346-E6C6-4690-97DE-F41ACEF6C14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095" y="2025672"/>
            <a:ext cx="1838103" cy="119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upload.wikimedia.org/wikipedia/commons/thumb/6/61/Flag_of_Yugoslavia_%281946-1992%29.svg/100px-Flag_of_Yugoslavia_%281946-1992%29.svg.png">
            <a:extLst>
              <a:ext uri="{FF2B5EF4-FFF2-40B4-BE49-F238E27FC236}">
                <a16:creationId xmlns:a16="http://schemas.microsoft.com/office/drawing/2014/main" id="{E460DE38-3FE3-42BC-9282-D90D154CE00E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992" y="5126578"/>
            <a:ext cx="1838103" cy="119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upload.wikimedia.org/wikipedia/commons/thumb/a/a9/Flag_of_the_Soviet_Union.svg/100px-Flag_of_the_Soviet_Union.svg.png">
            <a:extLst>
              <a:ext uri="{FF2B5EF4-FFF2-40B4-BE49-F238E27FC236}">
                <a16:creationId xmlns:a16="http://schemas.microsoft.com/office/drawing/2014/main" id="{B6F717A8-40A7-4D6D-919A-0854575BB79E}"/>
              </a:ext>
            </a:extLst>
          </p:cNvPr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207" y="931178"/>
            <a:ext cx="1838103" cy="119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upload.wikimedia.org/wikipedia/commons/thumb/c/cb/Flag_of_the_Czech_Republic.svg/100px-Flag_of_the_Czech_Republic.svg.png">
            <a:extLst>
              <a:ext uri="{FF2B5EF4-FFF2-40B4-BE49-F238E27FC236}">
                <a16:creationId xmlns:a16="http://schemas.microsoft.com/office/drawing/2014/main" id="{BBA76A9D-9C93-495A-860D-BF248AC51F0E}"/>
              </a:ext>
            </a:extLst>
          </p:cNvPr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115" y="4134404"/>
            <a:ext cx="1838103" cy="119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06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8082D-135F-49DD-8A17-37104AC6C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171" y="1797301"/>
            <a:ext cx="10873740" cy="348615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en-US" dirty="0"/>
          </a:p>
          <a:p>
            <a:r>
              <a:rPr lang="en-US" dirty="0"/>
              <a:t>The Israeli Society and National Security – course, Aviad Rubin (PhD) (4)</a:t>
            </a:r>
          </a:p>
          <a:p>
            <a:endParaRPr lang="en-US" dirty="0"/>
          </a:p>
          <a:p>
            <a:r>
              <a:rPr lang="en-US" dirty="0"/>
              <a:t>The Israeli Society – seminar, Prof. Neri Horowitz (2)</a:t>
            </a:r>
          </a:p>
          <a:p>
            <a:endParaRPr lang="en-US" dirty="0"/>
          </a:p>
          <a:p>
            <a:r>
              <a:rPr lang="en-US" dirty="0"/>
              <a:t>Social component in excursions in Israel and abroad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16E64AD9-708E-468D-A6A3-2C39DEDB8D55}"/>
              </a:ext>
            </a:extLst>
          </p:cNvPr>
          <p:cNvSpPr/>
          <p:nvPr/>
        </p:nvSpPr>
        <p:spPr>
          <a:xfrm>
            <a:off x="7628570" y="5682481"/>
            <a:ext cx="2198370" cy="812991"/>
          </a:xfrm>
          <a:prstGeom prst="wedgeEllipseCallout">
            <a:avLst>
              <a:gd name="adj1" fmla="val -32111"/>
              <a:gd name="adj2" fmla="val -9355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Mobilization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85496A42-64BD-40EE-82E3-87075AB1D99A}"/>
              </a:ext>
            </a:extLst>
          </p:cNvPr>
          <p:cNvSpPr/>
          <p:nvPr/>
        </p:nvSpPr>
        <p:spPr>
          <a:xfrm>
            <a:off x="5459728" y="5890547"/>
            <a:ext cx="1937383" cy="880996"/>
          </a:xfrm>
          <a:prstGeom prst="wedgeEllipseCallout">
            <a:avLst>
              <a:gd name="adj1" fmla="val -32111"/>
              <a:gd name="adj2" fmla="val -9355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Social Cohesion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4971969-E6AF-4C25-B84A-1D66C9AD77A9}"/>
              </a:ext>
            </a:extLst>
          </p:cNvPr>
          <p:cNvSpPr/>
          <p:nvPr/>
        </p:nvSpPr>
        <p:spPr>
          <a:xfrm>
            <a:off x="3779519" y="5641747"/>
            <a:ext cx="1623061" cy="812991"/>
          </a:xfrm>
          <a:prstGeom prst="wedgeEllipseCallout">
            <a:avLst>
              <a:gd name="adj1" fmla="val -32111"/>
              <a:gd name="adj2" fmla="val -9355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Nation Building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D499F2B9-0542-4784-9814-D3CDD450FD7A}"/>
              </a:ext>
            </a:extLst>
          </p:cNvPr>
          <p:cNvSpPr/>
          <p:nvPr/>
        </p:nvSpPr>
        <p:spPr>
          <a:xfrm>
            <a:off x="1802130" y="5752955"/>
            <a:ext cx="1895475" cy="957483"/>
          </a:xfrm>
          <a:prstGeom prst="wedgeEllipseCallout">
            <a:avLst>
              <a:gd name="adj1" fmla="val -32111"/>
              <a:gd name="adj2" fmla="val -9355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Politics of identities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615172E8-9A71-4010-820C-28C7FBF5C252}"/>
              </a:ext>
            </a:extLst>
          </p:cNvPr>
          <p:cNvSpPr/>
          <p:nvPr/>
        </p:nvSpPr>
        <p:spPr>
          <a:xfrm>
            <a:off x="226695" y="5825202"/>
            <a:ext cx="1520190" cy="812991"/>
          </a:xfrm>
          <a:prstGeom prst="wedgeEllipseCallout">
            <a:avLst>
              <a:gd name="adj1" fmla="val 19769"/>
              <a:gd name="adj2" fmla="val -13713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People’s Army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1EB35B98-346D-44BE-A3C8-4B6219C6BE9E}"/>
              </a:ext>
            </a:extLst>
          </p:cNvPr>
          <p:cNvSpPr/>
          <p:nvPr/>
        </p:nvSpPr>
        <p:spPr>
          <a:xfrm>
            <a:off x="1072525" y="112409"/>
            <a:ext cx="1520190" cy="812991"/>
          </a:xfrm>
          <a:prstGeom prst="wedgeEllipseCallout">
            <a:avLst>
              <a:gd name="adj1" fmla="val 56611"/>
              <a:gd name="adj2" fmla="val 144044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Myths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1A09C0B4-CE4F-483A-ABB2-78D0EC9A85BF}"/>
              </a:ext>
            </a:extLst>
          </p:cNvPr>
          <p:cNvSpPr/>
          <p:nvPr/>
        </p:nvSpPr>
        <p:spPr>
          <a:xfrm>
            <a:off x="73351" y="755632"/>
            <a:ext cx="1304920" cy="812991"/>
          </a:xfrm>
          <a:prstGeom prst="wedgeEllipseCallout">
            <a:avLst>
              <a:gd name="adj1" fmla="val 57713"/>
              <a:gd name="adj2" fmla="val 86402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Values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D6AAF656-C84F-4EFB-AA10-1DFC6486FD9A}"/>
              </a:ext>
            </a:extLst>
          </p:cNvPr>
          <p:cNvSpPr/>
          <p:nvPr/>
        </p:nvSpPr>
        <p:spPr>
          <a:xfrm>
            <a:off x="2558415" y="526955"/>
            <a:ext cx="1520190" cy="812991"/>
          </a:xfrm>
          <a:prstGeom prst="wedgeEllipseCallout">
            <a:avLst>
              <a:gd name="adj1" fmla="val 41573"/>
              <a:gd name="adj2" fmla="val 100461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Ethos</a:t>
            </a:r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587BF711-8328-4C2C-8296-074CFEBA8779}"/>
              </a:ext>
            </a:extLst>
          </p:cNvPr>
          <p:cNvSpPr/>
          <p:nvPr/>
        </p:nvSpPr>
        <p:spPr>
          <a:xfrm>
            <a:off x="3992880" y="180976"/>
            <a:ext cx="1781176" cy="812991"/>
          </a:xfrm>
          <a:prstGeom prst="wedgeEllipseCallout">
            <a:avLst>
              <a:gd name="adj1" fmla="val 23605"/>
              <a:gd name="adj2" fmla="val 13560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Belonging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939A58E2-8649-4DE7-BD7F-26DD20647AB0}"/>
              </a:ext>
            </a:extLst>
          </p:cNvPr>
          <p:cNvSpPr/>
          <p:nvPr/>
        </p:nvSpPr>
        <p:spPr>
          <a:xfrm>
            <a:off x="5774056" y="526955"/>
            <a:ext cx="1706879" cy="896522"/>
          </a:xfrm>
          <a:prstGeom prst="wedgeEllipseCallout">
            <a:avLst>
              <a:gd name="adj1" fmla="val 41573"/>
              <a:gd name="adj2" fmla="val 100461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Solidarity</a:t>
            </a: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55FB1C8A-00A7-4C70-9C68-1C75DF3D66A2}"/>
              </a:ext>
            </a:extLst>
          </p:cNvPr>
          <p:cNvSpPr/>
          <p:nvPr/>
        </p:nvSpPr>
        <p:spPr>
          <a:xfrm>
            <a:off x="7392354" y="153131"/>
            <a:ext cx="1933572" cy="868679"/>
          </a:xfrm>
          <a:prstGeom prst="wedgeEllipseCallout">
            <a:avLst>
              <a:gd name="adj1" fmla="val 28568"/>
              <a:gd name="adj2" fmla="val 141251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Consensus</a:t>
            </a:r>
          </a:p>
        </p:txBody>
      </p:sp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C149F9CD-A412-49B4-9809-5C3179D058FD}"/>
              </a:ext>
            </a:extLst>
          </p:cNvPr>
          <p:cNvSpPr/>
          <p:nvPr/>
        </p:nvSpPr>
        <p:spPr>
          <a:xfrm>
            <a:off x="9532617" y="60372"/>
            <a:ext cx="1933572" cy="1054196"/>
          </a:xfrm>
          <a:prstGeom prst="wedgeEllipseCallout">
            <a:avLst>
              <a:gd name="adj1" fmla="val -19314"/>
              <a:gd name="adj2" fmla="val 99377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Legitimacy</a:t>
            </a: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6872F01A-F7E2-42C8-8582-C33383D31400}"/>
              </a:ext>
            </a:extLst>
          </p:cNvPr>
          <p:cNvSpPr/>
          <p:nvPr/>
        </p:nvSpPr>
        <p:spPr>
          <a:xfrm>
            <a:off x="9954582" y="5346459"/>
            <a:ext cx="2065011" cy="812991"/>
          </a:xfrm>
          <a:prstGeom prst="wedgeEllipseCallout">
            <a:avLst>
              <a:gd name="adj1" fmla="val -67450"/>
              <a:gd name="adj2" fmla="val -6262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Clash of Civilizations</a:t>
            </a: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73FBD092-6311-4617-840F-A35A7DD66C60}"/>
              </a:ext>
            </a:extLst>
          </p:cNvPr>
          <p:cNvSpPr/>
          <p:nvPr/>
        </p:nvSpPr>
        <p:spPr>
          <a:xfrm>
            <a:off x="10662276" y="1180238"/>
            <a:ext cx="1520190" cy="812991"/>
          </a:xfrm>
          <a:prstGeom prst="wedgeEllipseCallout">
            <a:avLst>
              <a:gd name="adj1" fmla="val -82487"/>
              <a:gd name="adj2" fmla="val 526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End of History</a:t>
            </a: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60B8D9E1-FAA4-4250-99B5-5160AEB7AE56}"/>
              </a:ext>
            </a:extLst>
          </p:cNvPr>
          <p:cNvSpPr/>
          <p:nvPr/>
        </p:nvSpPr>
        <p:spPr>
          <a:xfrm>
            <a:off x="10499403" y="4074087"/>
            <a:ext cx="1520190" cy="812991"/>
          </a:xfrm>
          <a:prstGeom prst="wedgeEllipseCallout">
            <a:avLst>
              <a:gd name="adj1" fmla="val -111810"/>
              <a:gd name="adj2" fmla="val -33102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Soft Power</a:t>
            </a:r>
          </a:p>
        </p:txBody>
      </p: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080B91A2-6B21-4211-A40B-385D6F1BBD09}"/>
              </a:ext>
            </a:extLst>
          </p:cNvPr>
          <p:cNvSpPr/>
          <p:nvPr/>
        </p:nvSpPr>
        <p:spPr>
          <a:xfrm>
            <a:off x="10206990" y="2859429"/>
            <a:ext cx="1929756" cy="812991"/>
          </a:xfrm>
          <a:prstGeom prst="wedgeEllipseCallout">
            <a:avLst>
              <a:gd name="adj1" fmla="val -66406"/>
              <a:gd name="adj2" fmla="val 16105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Resilience</a:t>
            </a:r>
          </a:p>
        </p:txBody>
      </p:sp>
    </p:spTree>
    <p:extLst>
      <p:ext uri="{BB962C8B-B14F-4D97-AF65-F5344CB8AC3E}">
        <p14:creationId xmlns:p14="http://schemas.microsoft.com/office/powerpoint/2010/main" val="3332926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63C5745-F91F-46CD-81AC-72C1A5F13390}"/>
              </a:ext>
            </a:extLst>
          </p:cNvPr>
          <p:cNvGrpSpPr/>
          <p:nvPr/>
        </p:nvGrpSpPr>
        <p:grpSpPr>
          <a:xfrm>
            <a:off x="1223011" y="3196517"/>
            <a:ext cx="10934700" cy="603256"/>
            <a:chOff x="1223011" y="3196517"/>
            <a:chExt cx="10934700" cy="603256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7FF7206-CD89-4851-A2C9-12B7E036F028}"/>
                </a:ext>
              </a:extLst>
            </p:cNvPr>
            <p:cNvCxnSpPr/>
            <p:nvPr/>
          </p:nvCxnSpPr>
          <p:spPr>
            <a:xfrm>
              <a:off x="1531088" y="3799773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35FCA9-D452-48B7-84D9-498D9E00C513}"/>
                </a:ext>
              </a:extLst>
            </p:cNvPr>
            <p:cNvSpPr txBox="1"/>
            <p:nvPr/>
          </p:nvSpPr>
          <p:spPr>
            <a:xfrm>
              <a:off x="1223011" y="3196517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Women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31A46AA-BAD0-4327-8F03-4EE55F980251}"/>
                </a:ext>
              </a:extLst>
            </p:cNvPr>
            <p:cNvSpPr txBox="1"/>
            <p:nvPr/>
          </p:nvSpPr>
          <p:spPr>
            <a:xfrm>
              <a:off x="10157461" y="3196517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Men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CA87BA9-AF87-400F-B14C-1D6AB56E9B47}"/>
              </a:ext>
            </a:extLst>
          </p:cNvPr>
          <p:cNvGrpSpPr/>
          <p:nvPr/>
        </p:nvGrpSpPr>
        <p:grpSpPr>
          <a:xfrm>
            <a:off x="1223011" y="2328000"/>
            <a:ext cx="10934700" cy="546435"/>
            <a:chOff x="1223011" y="2328000"/>
            <a:chExt cx="10934700" cy="546435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978672C-08B0-4DCB-A393-F19B543A065F}"/>
                </a:ext>
              </a:extLst>
            </p:cNvPr>
            <p:cNvCxnSpPr/>
            <p:nvPr/>
          </p:nvCxnSpPr>
          <p:spPr>
            <a:xfrm>
              <a:off x="1531088" y="2874435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8A24578-44EB-4713-B56F-7CC5D9F4D9B5}"/>
                </a:ext>
              </a:extLst>
            </p:cNvPr>
            <p:cNvSpPr txBox="1"/>
            <p:nvPr/>
          </p:nvSpPr>
          <p:spPr>
            <a:xfrm>
              <a:off x="1223011" y="2328000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Young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13EDD40-FF8E-4E4B-ABE6-CEDA8CEFE3CD}"/>
                </a:ext>
              </a:extLst>
            </p:cNvPr>
            <p:cNvSpPr txBox="1"/>
            <p:nvPr/>
          </p:nvSpPr>
          <p:spPr>
            <a:xfrm>
              <a:off x="10157461" y="2328000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Old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DEC397B-C4E6-4F30-A045-BB7B4580B73C}"/>
              </a:ext>
            </a:extLst>
          </p:cNvPr>
          <p:cNvGrpSpPr/>
          <p:nvPr/>
        </p:nvGrpSpPr>
        <p:grpSpPr>
          <a:xfrm>
            <a:off x="1223011" y="609971"/>
            <a:ext cx="10934699" cy="553774"/>
            <a:chOff x="1223011" y="609971"/>
            <a:chExt cx="10934699" cy="553774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C0FFCE9-DC62-4780-BADF-252AD37115C2}"/>
                </a:ext>
              </a:extLst>
            </p:cNvPr>
            <p:cNvCxnSpPr/>
            <p:nvPr/>
          </p:nvCxnSpPr>
          <p:spPr>
            <a:xfrm>
              <a:off x="1531088" y="1163745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FD65AA1-B92C-467D-A0B6-D2CB10BBA57C}"/>
                </a:ext>
              </a:extLst>
            </p:cNvPr>
            <p:cNvSpPr txBox="1"/>
            <p:nvPr/>
          </p:nvSpPr>
          <p:spPr>
            <a:xfrm>
              <a:off x="10157460" y="664423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Ashkenazim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33D57EB-B810-437F-9710-E56AC0D91BB0}"/>
                </a:ext>
              </a:extLst>
            </p:cNvPr>
            <p:cNvSpPr txBox="1"/>
            <p:nvPr/>
          </p:nvSpPr>
          <p:spPr>
            <a:xfrm>
              <a:off x="1223011" y="609971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Sepharadic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250CEDB-89D4-4950-BDF8-4A8052528063}"/>
              </a:ext>
            </a:extLst>
          </p:cNvPr>
          <p:cNvGrpSpPr/>
          <p:nvPr/>
        </p:nvGrpSpPr>
        <p:grpSpPr>
          <a:xfrm>
            <a:off x="1223011" y="40817"/>
            <a:ext cx="10934700" cy="404314"/>
            <a:chOff x="1223011" y="40817"/>
            <a:chExt cx="10934700" cy="404314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8A1A7FA-DE58-4C98-8047-B175F0C27380}"/>
                </a:ext>
              </a:extLst>
            </p:cNvPr>
            <p:cNvCxnSpPr/>
            <p:nvPr/>
          </p:nvCxnSpPr>
          <p:spPr>
            <a:xfrm>
              <a:off x="1531088" y="445131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4A0A6D4-6766-4284-83FA-32CCF9F1E846}"/>
                </a:ext>
              </a:extLst>
            </p:cNvPr>
            <p:cNvSpPr txBox="1"/>
            <p:nvPr/>
          </p:nvSpPr>
          <p:spPr>
            <a:xfrm>
              <a:off x="10157461" y="40817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Religious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B09487A-14E9-4C25-B53C-F3740F6A1A2D}"/>
                </a:ext>
              </a:extLst>
            </p:cNvPr>
            <p:cNvSpPr txBox="1"/>
            <p:nvPr/>
          </p:nvSpPr>
          <p:spPr>
            <a:xfrm>
              <a:off x="1223011" y="40817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Non religious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298CCA-738C-4196-A351-64E13D09E54F}"/>
              </a:ext>
            </a:extLst>
          </p:cNvPr>
          <p:cNvGrpSpPr/>
          <p:nvPr/>
        </p:nvGrpSpPr>
        <p:grpSpPr>
          <a:xfrm>
            <a:off x="1223011" y="6042316"/>
            <a:ext cx="10934700" cy="577349"/>
            <a:chOff x="1223011" y="6042316"/>
            <a:chExt cx="10934700" cy="577349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CB16CA18-D567-44BC-9CDB-52255368304A}"/>
                </a:ext>
              </a:extLst>
            </p:cNvPr>
            <p:cNvCxnSpPr/>
            <p:nvPr/>
          </p:nvCxnSpPr>
          <p:spPr>
            <a:xfrm>
              <a:off x="1531088" y="6619665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11CB81-A548-4BCA-B4D5-E8814A5A3FEB}"/>
                </a:ext>
              </a:extLst>
            </p:cNvPr>
            <p:cNvSpPr txBox="1"/>
            <p:nvPr/>
          </p:nvSpPr>
          <p:spPr>
            <a:xfrm>
              <a:off x="1223011" y="6042316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Carnivores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6276D9F-5F0A-483F-81FB-9964123CA601}"/>
                </a:ext>
              </a:extLst>
            </p:cNvPr>
            <p:cNvSpPr txBox="1"/>
            <p:nvPr/>
          </p:nvSpPr>
          <p:spPr>
            <a:xfrm>
              <a:off x="10157461" y="6042316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Vegetarians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6D29355-392F-4CE8-81AC-AC9D8F58B780}"/>
              </a:ext>
            </a:extLst>
          </p:cNvPr>
          <p:cNvGrpSpPr/>
          <p:nvPr/>
        </p:nvGrpSpPr>
        <p:grpSpPr>
          <a:xfrm>
            <a:off x="1223011" y="1410977"/>
            <a:ext cx="10934700" cy="603256"/>
            <a:chOff x="1223011" y="1410977"/>
            <a:chExt cx="10934700" cy="603256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E01C113-3A74-421C-B5A2-65F359A25A14}"/>
                </a:ext>
              </a:extLst>
            </p:cNvPr>
            <p:cNvCxnSpPr/>
            <p:nvPr/>
          </p:nvCxnSpPr>
          <p:spPr>
            <a:xfrm>
              <a:off x="1531088" y="2014233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6B46A9A-80BE-491A-8A6A-B6E6825BBF46}"/>
                </a:ext>
              </a:extLst>
            </p:cNvPr>
            <p:cNvSpPr txBox="1"/>
            <p:nvPr/>
          </p:nvSpPr>
          <p:spPr>
            <a:xfrm>
              <a:off x="1223011" y="1410977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State of Israel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CDA4F52-8DEC-4F3F-928E-349FC4888B67}"/>
                </a:ext>
              </a:extLst>
            </p:cNvPr>
            <p:cNvSpPr txBox="1"/>
            <p:nvPr/>
          </p:nvSpPr>
          <p:spPr>
            <a:xfrm>
              <a:off x="10157461" y="1423705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State of Tel Aviv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53BF838-B4B8-4B73-918B-FAA7413D050C}"/>
              </a:ext>
            </a:extLst>
          </p:cNvPr>
          <p:cNvGrpSpPr/>
          <p:nvPr/>
        </p:nvGrpSpPr>
        <p:grpSpPr>
          <a:xfrm>
            <a:off x="1223011" y="4103787"/>
            <a:ext cx="10934700" cy="587034"/>
            <a:chOff x="1223011" y="4103787"/>
            <a:chExt cx="10934700" cy="587034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2C8F7F3-08E9-4F0E-B6ED-D400EBC15E46}"/>
                </a:ext>
              </a:extLst>
            </p:cNvPr>
            <p:cNvCxnSpPr/>
            <p:nvPr/>
          </p:nvCxnSpPr>
          <p:spPr>
            <a:xfrm>
              <a:off x="1531088" y="4690821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3C820F7-78FD-4347-ACA1-79CAE9019C89}"/>
                </a:ext>
              </a:extLst>
            </p:cNvPr>
            <p:cNvSpPr txBox="1"/>
            <p:nvPr/>
          </p:nvSpPr>
          <p:spPr>
            <a:xfrm>
              <a:off x="1223011" y="4103788"/>
              <a:ext cx="25968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Dogs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77A7989-C1C8-44B6-B3ED-946C5471CAF7}"/>
                </a:ext>
              </a:extLst>
            </p:cNvPr>
            <p:cNvSpPr txBox="1"/>
            <p:nvPr/>
          </p:nvSpPr>
          <p:spPr>
            <a:xfrm>
              <a:off x="10157461" y="4103787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Cats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D424741-812C-4DA6-9D7E-308D67764D3E}"/>
              </a:ext>
            </a:extLst>
          </p:cNvPr>
          <p:cNvGrpSpPr/>
          <p:nvPr/>
        </p:nvGrpSpPr>
        <p:grpSpPr>
          <a:xfrm>
            <a:off x="1223011" y="4966459"/>
            <a:ext cx="10934700" cy="661130"/>
            <a:chOff x="1223011" y="4966459"/>
            <a:chExt cx="10934700" cy="66113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C386A40-E8EF-4A8C-913D-4992EB612850}"/>
                </a:ext>
              </a:extLst>
            </p:cNvPr>
            <p:cNvSpPr txBox="1"/>
            <p:nvPr/>
          </p:nvSpPr>
          <p:spPr>
            <a:xfrm>
              <a:off x="10157461" y="4970378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Summer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35F644C-B924-4DFE-9A28-9D4FFCBCA2CD}"/>
                </a:ext>
              </a:extLst>
            </p:cNvPr>
            <p:cNvCxnSpPr/>
            <p:nvPr/>
          </p:nvCxnSpPr>
          <p:spPr>
            <a:xfrm>
              <a:off x="1531088" y="5627589"/>
              <a:ext cx="9005777" cy="0"/>
            </a:xfrm>
            <a:prstGeom prst="straightConnector1">
              <a:avLst/>
            </a:prstGeom>
            <a:ln w="63500">
              <a:headEnd type="triangle" w="med" len="sm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CD8955F-06A8-466C-9106-FE98596B7103}"/>
                </a:ext>
              </a:extLst>
            </p:cNvPr>
            <p:cNvSpPr txBox="1"/>
            <p:nvPr/>
          </p:nvSpPr>
          <p:spPr>
            <a:xfrm>
              <a:off x="1223011" y="4966459"/>
              <a:ext cx="20002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Winter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6C1D215-23F6-4E62-93EF-41EF8FE430F1}"/>
              </a:ext>
            </a:extLst>
          </p:cNvPr>
          <p:cNvSpPr txBox="1"/>
          <p:nvPr/>
        </p:nvSpPr>
        <p:spPr>
          <a:xfrm>
            <a:off x="4869723" y="2961377"/>
            <a:ext cx="3457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About Me</a:t>
            </a:r>
          </a:p>
        </p:txBody>
      </p:sp>
    </p:spTree>
    <p:extLst>
      <p:ext uri="{BB962C8B-B14F-4D97-AF65-F5344CB8AC3E}">
        <p14:creationId xmlns:p14="http://schemas.microsoft.com/office/powerpoint/2010/main" val="372895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E6C1D215-23F6-4E62-93EF-41EF8FE430F1}"/>
              </a:ext>
            </a:extLst>
          </p:cNvPr>
          <p:cNvSpPr txBox="1"/>
          <p:nvPr/>
        </p:nvSpPr>
        <p:spPr>
          <a:xfrm>
            <a:off x="4869723" y="2961377"/>
            <a:ext cx="34578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5">
                    <a:lumMod val="75000"/>
                  </a:schemeClr>
                </a:solidFill>
              </a:rPr>
              <a:t>Thank you</a:t>
            </a:r>
          </a:p>
          <a:p>
            <a:endParaRPr lang="en-US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6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120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Mail</dc:creator>
  <cp:lastModifiedBy>Windows Mail</cp:lastModifiedBy>
  <cp:revision>26</cp:revision>
  <dcterms:created xsi:type="dcterms:W3CDTF">2020-09-04T17:04:59Z</dcterms:created>
  <dcterms:modified xsi:type="dcterms:W3CDTF">2020-09-06T06:25:01Z</dcterms:modified>
</cp:coreProperties>
</file>