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9" r:id="rId1"/>
    <p:sldMasterId id="2147484563" r:id="rId2"/>
    <p:sldMasterId id="2147484593" r:id="rId3"/>
  </p:sldMasterIdLst>
  <p:notesMasterIdLst>
    <p:notesMasterId r:id="rId11"/>
  </p:notesMasterIdLst>
  <p:handoutMasterIdLst>
    <p:handoutMasterId r:id="rId12"/>
  </p:handoutMasterIdLst>
  <p:sldIdLst>
    <p:sldId id="979" r:id="rId4"/>
    <p:sldId id="988" r:id="rId5"/>
    <p:sldId id="989" r:id="rId6"/>
    <p:sldId id="990" r:id="rId7"/>
    <p:sldId id="991" r:id="rId8"/>
    <p:sldId id="992" r:id="rId9"/>
    <p:sldId id="993" r:id="rId10"/>
  </p:sldIdLst>
  <p:sldSz cx="12801600" cy="9601200" type="A3"/>
  <p:notesSz cx="9926638" cy="6797675"/>
  <p:defaultTextStyle>
    <a:defPPr>
      <a:defRPr lang="it-IT"/>
    </a:defPPr>
    <a:lvl1pPr marL="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5153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034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05536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40724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75915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11098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46281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81467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79D43"/>
    <a:srgbClr val="00FF00"/>
    <a:srgbClr val="1DB5D9"/>
    <a:srgbClr val="336600"/>
    <a:srgbClr val="006600"/>
    <a:srgbClr val="000000"/>
    <a:srgbClr val="800000"/>
    <a:srgbClr val="A50021"/>
    <a:srgbClr val="3B4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1622" autoAdjust="0"/>
  </p:normalViewPr>
  <p:slideViewPr>
    <p:cSldViewPr>
      <p:cViewPr varScale="1">
        <p:scale>
          <a:sx n="48" d="100"/>
          <a:sy n="48" d="100"/>
        </p:scale>
        <p:origin x="1542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>
        <p:scale>
          <a:sx n="60" d="100"/>
          <a:sy n="60" d="100"/>
        </p:scale>
        <p:origin x="2112" y="33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5629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8000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1" rIns="91724" bIns="4586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6" y="3228903"/>
            <a:ext cx="7941310" cy="3058955"/>
          </a:xfrm>
          <a:prstGeom prst="rect">
            <a:avLst/>
          </a:prstGeom>
        </p:spPr>
        <p:txBody>
          <a:bodyPr vert="horz" lIns="91724" tIns="45861" rIns="91724" bIns="4586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fld id="{BAB012D4-A615-475F-824C-395EA74FEE1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353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37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0740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11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1481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68519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22203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759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296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671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06067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17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652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4"/>
            <a:ext cx="5227320" cy="39560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9"/>
            <a:ext cx="2987040" cy="51117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6"/>
            <a:ext cx="10881360" cy="2058035"/>
          </a:xfrm>
          <a:prstGeom prst="rect">
            <a:avLst/>
          </a:prstGeom>
        </p:spPr>
        <p:txBody>
          <a:bodyPr lIns="117149" tIns="58568" rIns="117149" bIns="58568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 algn="ctr">
              <a:buNone/>
              <a:defRPr/>
            </a:lvl1pPr>
            <a:lvl2pPr marL="585749" indent="0" algn="ctr">
              <a:buNone/>
              <a:defRPr/>
            </a:lvl2pPr>
            <a:lvl3pPr marL="1171463" indent="0" algn="ctr">
              <a:buNone/>
              <a:defRPr/>
            </a:lvl3pPr>
            <a:lvl4pPr marL="1757167" indent="0" algn="ctr">
              <a:buNone/>
              <a:defRPr/>
            </a:lvl4pPr>
            <a:lvl5pPr marL="2342879" indent="0" algn="ctr">
              <a:buNone/>
              <a:defRPr/>
            </a:lvl5pPr>
            <a:lvl6pPr marL="2928594" indent="0" algn="ctr">
              <a:buNone/>
              <a:defRPr/>
            </a:lvl6pPr>
            <a:lvl7pPr marL="3514316" indent="0" algn="ctr">
              <a:buNone/>
              <a:defRPr/>
            </a:lvl7pPr>
            <a:lvl8pPr marL="4100039" indent="0" algn="ctr">
              <a:buNone/>
              <a:defRPr/>
            </a:lvl8pPr>
            <a:lvl9pPr marL="4685757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49" tIns="58568" rIns="117149" bIns="58568"/>
          <a:lstStyle/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8"/>
            <a:ext cx="10881360" cy="2058035"/>
          </a:xfrm>
          <a:prstGeom prst="rect">
            <a:avLst/>
          </a:prstGeom>
        </p:spPr>
        <p:txBody>
          <a:bodyPr lIns="117121" tIns="58554" rIns="117121" bIns="58554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 algn="ctr">
              <a:buNone/>
              <a:defRPr/>
            </a:lvl1pPr>
            <a:lvl2pPr marL="585609" indent="0" algn="ctr">
              <a:buNone/>
              <a:defRPr/>
            </a:lvl2pPr>
            <a:lvl3pPr marL="1171183" indent="0" algn="ctr">
              <a:buNone/>
              <a:defRPr/>
            </a:lvl3pPr>
            <a:lvl4pPr marL="1756747" indent="0" algn="ctr">
              <a:buNone/>
              <a:defRPr/>
            </a:lvl4pPr>
            <a:lvl5pPr marL="2342316" indent="0" algn="ctr">
              <a:buNone/>
              <a:defRPr/>
            </a:lvl5pPr>
            <a:lvl6pPr marL="2927891" indent="0" algn="ctr">
              <a:buNone/>
              <a:defRPr/>
            </a:lvl6pPr>
            <a:lvl7pPr marL="3513472" indent="0" algn="ctr">
              <a:buNone/>
              <a:defRPr/>
            </a:lvl7pPr>
            <a:lvl8pPr marL="4099054" indent="0" algn="ctr">
              <a:buNone/>
              <a:defRPr/>
            </a:lvl8pPr>
            <a:lvl9pPr marL="4684632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03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1"/>
            <a:ext cx="5227320" cy="39560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6"/>
            <a:ext cx="2987040" cy="51117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21" tIns="58554" rIns="117121" bIns="58554"/>
          <a:lstStyle/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image" Target="../media/image5.jpeg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email">
            <a:alphaModFix amt="6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3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133" y="190699"/>
            <a:ext cx="651339" cy="4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3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0" r:id="rId1"/>
    <p:sldLayoutId id="2147484821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1280160" rtl="0" eaLnBrk="1" latinLnBrk="0" hangingPunct="1">
        <a:spcBef>
          <a:spcPct val="0"/>
        </a:spcBef>
        <a:buNone/>
        <a:defRPr sz="392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email">
            <a:alphaModFix amt="6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21" tIns="58554" rIns="117121" bIns="58554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09695">
              <a:defRPr/>
            </a:pPr>
            <a:endParaRPr lang="it-IT">
              <a:solidFill>
                <a:srgbClr val="253356"/>
              </a:solidFill>
            </a:endParaRPr>
          </a:p>
        </p:txBody>
      </p:sp>
      <p:sp>
        <p:nvSpPr>
          <p:cNvPr id="3" name="Rectangle 4"/>
          <p:cNvSpPr txBox="1">
            <a:spLocks/>
          </p:cNvSpPr>
          <p:nvPr userDrawn="1"/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27231" tIns="63651" rIns="127231" bIns="63651"/>
          <a:lstStyle>
            <a:defPPr>
              <a:defRPr lang="it-IT"/>
            </a:defPPr>
            <a:lvl1pPr marL="0" algn="r" defTabSz="127034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400" kern="1200">
                <a:solidFill>
                  <a:srgbClr val="253356"/>
                </a:solidFill>
                <a:latin typeface="+mn-lt"/>
                <a:ea typeface="+mn-ea"/>
                <a:cs typeface="+mn-cs"/>
              </a:defRPr>
            </a:lvl1pPr>
            <a:lvl2pPr marL="635153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340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5536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40724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5915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11098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6281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81467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09367">
              <a:defRPr/>
            </a:pPr>
            <a:fld id="{975A9F50-63E6-4D6D-B56B-FE8C85A9B66B}" type="datetime1">
              <a:rPr lang="en-US" smtClean="0"/>
              <a:pPr defTabSz="909367">
                <a:defRPr/>
              </a:pPr>
              <a:t>10/20/2020</a:t>
            </a:fld>
            <a:endParaRPr lang="en-US"/>
          </a:p>
        </p:txBody>
      </p:sp>
      <p:cxnSp>
        <p:nvCxnSpPr>
          <p:cNvPr id="6" name="Connettore 1 5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6" descr="Italian Jews Images, Stock Photos &amp; Vectors | Shutterstock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-1088032" y="9102714"/>
            <a:ext cx="14761244" cy="522788"/>
            <a:chOff x="-1620495" y="6888832"/>
            <a:chExt cx="14761244" cy="576075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-532465" y="6888832"/>
              <a:ext cx="6497799" cy="140133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-1188447" y="7013005"/>
              <a:ext cx="14276161" cy="3511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 userDrawn="1"/>
          </p:nvSpPr>
          <p:spPr>
            <a:xfrm>
              <a:off x="-1620495" y="7320890"/>
              <a:ext cx="7657838" cy="144017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pic>
          <p:nvPicPr>
            <p:cNvPr id="15" name="Picture 4" descr="https://encrypted-tbn0.gstatic.com/images?q=tbn%3AANd9GcT39ANcPzPdrPewIwlO--qSLY0Uvt0mKa2C3whtrOmOtZs_tB59j3gk6-Sbi-GKhZBUn_cI4csu&amp;usqp=CAc"/>
            <p:cNvPicPr>
              <a:picLocks noChangeAspect="1" noChangeArrowheads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417" y="7028965"/>
              <a:ext cx="288032" cy="31921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ttangolo 15"/>
            <p:cNvSpPr/>
            <p:nvPr userDrawn="1"/>
          </p:nvSpPr>
          <p:spPr>
            <a:xfrm>
              <a:off x="5853542" y="6893024"/>
              <a:ext cx="7287207" cy="135942"/>
            </a:xfrm>
            <a:prstGeom prst="rect">
              <a:avLst/>
            </a:prstGeom>
            <a:solidFill>
              <a:srgbClr val="279D43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6336704" y="7051898"/>
              <a:ext cx="6472808" cy="3409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 userDrawn="1"/>
          </p:nvSpPr>
          <p:spPr>
            <a:xfrm>
              <a:off x="5853542" y="7320880"/>
              <a:ext cx="7287207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</p:grpSp>
      <p:pic>
        <p:nvPicPr>
          <p:cNvPr id="19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1" name="Picture 6" descr="See the source image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5376" y="129681"/>
            <a:ext cx="1152128" cy="60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6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  <p:sldLayoutId id="2147484576" r:id="rId12"/>
    <p:sldLayoutId id="2147484579" r:id="rId13"/>
    <p:sldLayoutId id="2147484581" r:id="rId14"/>
    <p:sldLayoutId id="2147484582" r:id="rId15"/>
    <p:sldLayoutId id="2147484583" r:id="rId16"/>
    <p:sldLayoutId id="2147484584" r:id="rId17"/>
    <p:sldLayoutId id="2147484586" r:id="rId18"/>
    <p:sldLayoutId id="2147484587" r:id="rId1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60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18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674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316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186" indent="-439186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565" indent="-365971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3958" indent="-29280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49529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102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068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626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1843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7419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60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18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674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7891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347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09905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463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0" cstate="email">
            <a:alphaModFix amt="6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49" tIns="58568" rIns="117149" bIns="58568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0022">
              <a:defRPr/>
            </a:pPr>
            <a:endParaRPr lang="it-IT">
              <a:solidFill>
                <a:srgbClr val="2533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596" r:id="rId2"/>
    <p:sldLayoutId id="2147484597" r:id="rId3"/>
    <p:sldLayoutId id="2147484598" r:id="rId4"/>
    <p:sldLayoutId id="2147484599" r:id="rId5"/>
    <p:sldLayoutId id="2147484600" r:id="rId6"/>
    <p:sldLayoutId id="2147484601" r:id="rId7"/>
    <p:sldLayoutId id="2147484602" r:id="rId8"/>
    <p:sldLayoutId id="2147484603" r:id="rId9"/>
    <p:sldLayoutId id="2147484604" r:id="rId10"/>
    <p:sldLayoutId id="2147484605" r:id="rId11"/>
    <p:sldLayoutId id="2147484606" r:id="rId12"/>
    <p:sldLayoutId id="2147484611" r:id="rId13"/>
    <p:sldLayoutId id="2147484612" r:id="rId14"/>
    <p:sldLayoutId id="2147484613" r:id="rId15"/>
    <p:sldLayoutId id="2147484614" r:id="rId16"/>
    <p:sldLayoutId id="2147484616" r:id="rId17"/>
    <p:sldLayoutId id="2147484617" r:id="rId1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74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46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716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87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291" indent="-439291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794" indent="-366059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4308" indent="-29287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50019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735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1457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717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289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8614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74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46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716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87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859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4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10003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575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50588" y="183377"/>
            <a:ext cx="4998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RESEARCH QUESTIONS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0020" y="4186976"/>
            <a:ext cx="12449472" cy="5150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Sub-questions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steps does Serbia takes in order to prevent brain drain?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does Serbia plan to encourage supportive economic environment in order to tackle brain drain? (Education system, Economy, regulation, public trust,  R &amp; D, modern agriculture);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international steps (Such as encouraging foreign investment) does Serbia take in order to encourage the economy in order to attract people to stay in the country?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successful are these steps and can it really prevent innovators and scholars from leaving the country?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691784" y="550423"/>
            <a:ext cx="7353936" cy="12055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54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 research question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8032" y="1992288"/>
            <a:ext cx="1223344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is the possible effect of brain drain phenomena to Serbia’s national security, in the economy, education and demography spectrum and how to successfully prevent it?</a:t>
            </a:r>
            <a:endParaRPr lang="it-IT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52444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95729" y="900379"/>
            <a:ext cx="642336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– Agenda A (Innovation and R&amp;D)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791570"/>
              </p:ext>
            </p:extLst>
          </p:nvPr>
        </p:nvGraphicFramePr>
        <p:xfrm>
          <a:off x="352128" y="1595722"/>
          <a:ext cx="11953328" cy="7371252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 and Science Center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AI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3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of Innovation and Technological Development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13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and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Inovation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Nordeus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– Gaming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4802"/>
                  </a:ext>
                </a:extLst>
              </a:tr>
              <a:tr h="560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57715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134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22571"/>
              </p:ext>
            </p:extLst>
          </p:nvPr>
        </p:nvGraphicFramePr>
        <p:xfrm>
          <a:off x="280120" y="1560906"/>
          <a:ext cx="11953328" cy="7250184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RAS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Institute – Development Agency of Serbia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18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500" kern="12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Centeral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bank of Serbia</a:t>
                      </a:r>
                      <a:endParaRPr lang="he-IL" sz="1500" kern="12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7275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Dynamic Markets of Serbia</a:t>
                      </a:r>
                      <a:endParaRPr lang="he-IL" sz="1500" kern="12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958798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3873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711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1 -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28087"/>
              </p:ext>
            </p:extLst>
          </p:nvPr>
        </p:nvGraphicFramePr>
        <p:xfrm>
          <a:off x="280120" y="1569528"/>
          <a:ext cx="11953328" cy="7396740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University of Belgrade +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Dr.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Daniza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Santiz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(Geography and Demography)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45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with </a:t>
                      </a:r>
                      <a:r>
                        <a:rPr lang="en-US" sz="1500" kern="12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Ivac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Tasovac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(The Serbian Philharmonic) 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 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Point of Return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926982"/>
                  </a:ext>
                </a:extLst>
              </a:tr>
              <a:tr h="5776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73533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9000"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38691" y="900379"/>
            <a:ext cx="6537431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A (EU and Foreign Policy)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42143"/>
              </p:ext>
            </p:extLst>
          </p:nvPr>
        </p:nvGraphicFramePr>
        <p:xfrm>
          <a:off x="352128" y="1592294"/>
          <a:ext cx="11953328" cy="745335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CESID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The EU ambassador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Milan Antonevitz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Policy and Foreign affairs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NATO Rep. to Serbia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0494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9000"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215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62001"/>
              </p:ext>
            </p:extLst>
          </p:nvPr>
        </p:nvGraphicFramePr>
        <p:xfrm>
          <a:off x="280120" y="1560906"/>
          <a:ext cx="11953328" cy="8007024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5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Israeli Real Estate project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German Trade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attache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’ + Director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of Chamber of commerce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0611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9000"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40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2–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59055"/>
              </p:ext>
            </p:extLst>
          </p:nvPr>
        </p:nvGraphicFramePr>
        <p:xfrm>
          <a:off x="280120" y="1569528"/>
          <a:ext cx="11953328" cy="7199476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without portfolio in charge of Demography and Population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School for gifted kids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7396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30087</TotalTime>
  <Words>1207</Words>
  <Application>Microsoft Office PowerPoint</Application>
  <PresentationFormat>נייר A3 ‏(297x420 מ"מ)</PresentationFormat>
  <Paragraphs>319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7</vt:i4>
      </vt:variant>
    </vt:vector>
  </HeadingPairs>
  <TitlesOfParts>
    <vt:vector size="20" baseType="lpstr">
      <vt:lpstr>Arial</vt:lpstr>
      <vt:lpstr>Arial </vt:lpstr>
      <vt:lpstr>Calibri</vt:lpstr>
      <vt:lpstr>Century Gothic</vt:lpstr>
      <vt:lpstr>Courier New</vt:lpstr>
      <vt:lpstr>Lucida Sans</vt:lpstr>
      <vt:lpstr>Lucida Sans Unicode</vt:lpstr>
      <vt:lpstr>Times New Roman</vt:lpstr>
      <vt:lpstr>Webdings</vt:lpstr>
      <vt:lpstr>Wingdings</vt:lpstr>
      <vt:lpstr>7_Custom Design</vt:lpstr>
      <vt:lpstr>5_SME</vt:lpstr>
      <vt:lpstr>6_SME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GdP: “Aggiornamento concettuale del Piano di Revisione dello strumento militare terrestre”</dc:title>
  <dc:creator>n</dc:creator>
  <cp:lastModifiedBy>u23920</cp:lastModifiedBy>
  <cp:revision>1039</cp:revision>
  <cp:lastPrinted>2018-05-31T16:52:25Z</cp:lastPrinted>
  <dcterms:created xsi:type="dcterms:W3CDTF">2012-06-06T08:25:52Z</dcterms:created>
  <dcterms:modified xsi:type="dcterms:W3CDTF">2020-10-20T08:19:17Z</dcterms:modified>
</cp:coreProperties>
</file>