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28" r:id="rId3"/>
    <p:sldId id="329" r:id="rId4"/>
    <p:sldId id="330" r:id="rId5"/>
    <p:sldId id="331" r:id="rId6"/>
    <p:sldId id="335" r:id="rId7"/>
    <p:sldId id="336" r:id="rId8"/>
    <p:sldId id="337" r:id="rId9"/>
    <p:sldId id="338" r:id="rId10"/>
    <p:sldId id="339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85113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85335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88276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88167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98555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0673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75809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7949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818324" y="1292018"/>
          <a:ext cx="2062629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20389" y="1444219"/>
        <a:ext cx="1458499" cy="734894"/>
      </dsp:txXfrm>
    </dsp:sp>
    <dsp:sp modelId="{C49C7E5C-81C3-4209-8F65-985E790DB895}">
      <dsp:nvSpPr>
        <dsp:cNvPr id="0" name=""/>
        <dsp:cNvSpPr/>
      </dsp:nvSpPr>
      <dsp:spPr>
        <a:xfrm>
          <a:off x="2422505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27608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207985" y="1368220"/>
          <a:ext cx="2223455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33602" y="1498102"/>
        <a:ext cx="1572221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י'/סיון/תש"ף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4F79-A0AE-4951-AA6F-8CA61FEC6D32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10-BC6D-49B9-8089-AADA97EEF3FA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AD8-9F2B-465F-967F-7B47BB14ADED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8C67-0D8D-4E96-8684-04873138D750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E60F-113F-43D7-86E8-74CAF77A9E75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17B-7A1F-4345-BB89-68C70C73D0CB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D8FC-95A4-4DF5-B8C1-B10723D3515D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7450-15D7-4999-84D5-5A3A5361F5E4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2B2-C6FB-4E43-B5AF-AFE38C412E25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0C-B33C-45CC-83FD-2A60130E54C6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C72D-7056-4A3D-9122-3C244121A1EC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8F6C-BD0E-4A0E-AED3-D5E2ADA064B0}" type="datetime8">
              <a:rPr lang="he-IL" smtClean="0"/>
              <a:pPr/>
              <a:t>02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48</a:t>
            </a:r>
            <a:endParaRPr lang="en-US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June 2020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64" y="47552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474440"/>
              </p:ext>
            </p:extLst>
          </p:nvPr>
        </p:nvGraphicFramePr>
        <p:xfrm>
          <a:off x="1416426" y="2044130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Self-Study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institution in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the country, which trains senior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personnel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in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the IDF and other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security and government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institutes,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for senior command and management positions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.</a:t>
            </a:r>
            <a:endParaRPr lang="en-US" altLang="he-IL" dirty="0">
              <a:latin typeface="Levenim MT" pitchFamily="2" charset="-79"/>
              <a:cs typeface="Levenim MT" pitchFamily="2" charset="-79"/>
            </a:endParaRP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		Israeli 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government’s decision, 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23 May, 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50482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0404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2133600"/>
            <a:ext cx="974597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which are suitable for senior officials’ dealing with challenges in the field of national security. </a:t>
            </a:r>
            <a: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3489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Mix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718862"/>
              </p:ext>
            </p:extLst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hart" r:id="rId5" imgW="6248321" imgH="3610092" progId="Excel.Chart.8">
                  <p:embed/>
                </p:oleObj>
              </mc:Choice>
              <mc:Fallback>
                <p:oleObj name="Chart" r:id="rId5" imgW="6248321" imgH="3610092" progId="Excel.Chart.8">
                  <p:embed/>
                  <p:pic>
                    <p:nvPicPr>
                      <p:cNvPr id="11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Internationals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Military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52501"/>
            <a:ext cx="9637776" cy="110489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257300" y="2096099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Basic Concepts in National Security in the Global Aspect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 in Political Science: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From the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Greek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	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Globalization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hought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47111" y="1962149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Levenim MT" pitchFamily="2" charset="-79"/>
                <a:cs typeface="Levenim MT" pitchFamily="2" charset="-79"/>
              </a:rPr>
              <a:t>The Israeli Season:</a:t>
            </a:r>
            <a:endParaRPr lang="he-IL" sz="2000" dirty="0" smtClean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Founding Fathers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Basic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Topics in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Strategic Thinking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Geography and National Security Tours (North, South,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Judea and Samaria)</a:t>
            </a:r>
            <a:endParaRPr lang="en-US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Choice: Skills for senior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officials / decision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making and planning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Choice: Statesmanship and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diplomacy / politics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Concluding Political-Security Simulation</a:t>
            </a:r>
            <a:endParaRPr lang="he-IL" altLang="he-IL" sz="20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212145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 smtClean="0">
                <a:latin typeface="Levenim MT" pitchFamily="2" charset="-79"/>
                <a:cs typeface="Levenim MT" pitchFamily="2" charset="-79"/>
              </a:rPr>
              <a:t>Specialization </a:t>
            </a:r>
            <a:r>
              <a:rPr lang="en-US" sz="2400" b="1" dirty="0">
                <a:latin typeface="Levenim MT" pitchFamily="2" charset="-79"/>
                <a:cs typeface="Levenim MT" pitchFamily="2" charset="-79"/>
              </a:rPr>
              <a:t>Season:</a:t>
            </a:r>
            <a:endParaRPr lang="he-IL" sz="24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Main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optional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eminar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: Economics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/ Public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Law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/ Israeli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‘The Digital World’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tours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Secondary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optional seminar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: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Communications/ Cyber/ Intelligence/ Middle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East seminar and </a:t>
            </a:r>
            <a:r>
              <a:rPr lang="en-US" altLang="he-IL" sz="24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study tour</a:t>
            </a:r>
            <a:endParaRPr lang="he-IL" sz="24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946119" y="2076450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latin typeface="Levenim MT" pitchFamily="2" charset="-79"/>
                <a:cs typeface="Levenim MT" pitchFamily="2" charset="-79"/>
              </a:rPr>
              <a:t>Concluding Integrative </a:t>
            </a:r>
            <a:r>
              <a:rPr lang="en-US" b="1" dirty="0">
                <a:latin typeface="Levenim MT" pitchFamily="2" charset="-79"/>
                <a:cs typeface="Levenim MT" pitchFamily="2" charset="-79"/>
              </a:rPr>
              <a:t>Season:</a:t>
            </a:r>
            <a:endParaRPr lang="he-IL" b="1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Expanded US seminar and study tour </a:t>
            </a:r>
            <a:endParaRPr lang="he-IL" altLang="he-IL" sz="2800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Summarizing </a:t>
            </a:r>
            <a:r>
              <a:rPr lang="en-US" altLang="he-IL" sz="2800" dirty="0">
                <a:latin typeface="Levenim MT" pitchFamily="2" charset="-79"/>
                <a:cs typeface="Levenim MT" pitchFamily="2" charset="-79"/>
              </a:rPr>
              <a:t>the academic </a:t>
            </a: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latin typeface="Levenim MT" pitchFamily="2" charset="-79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latin typeface="Levenim MT" pitchFamily="2" charset="-79"/>
                <a:cs typeface="Levenim MT" pitchFamily="2" charset="-79"/>
              </a:rPr>
              <a:t>Final project</a:t>
            </a:r>
            <a:r>
              <a:rPr lang="en-US" b="1" dirty="0" smtClean="0">
                <a:latin typeface="Levenim MT" pitchFamily="2" charset="-79"/>
                <a:cs typeface="Levenim MT" pitchFamily="2" charset="-79"/>
              </a:rPr>
              <a:t>: </a:t>
            </a:r>
            <a:r>
              <a:rPr lang="en-US" dirty="0" smtClean="0">
                <a:latin typeface="Levenim MT" pitchFamily="2" charset="-79"/>
                <a:cs typeface="Levenim MT" pitchFamily="2" charset="-79"/>
              </a:rPr>
              <a:t>More information to come</a:t>
            </a:r>
            <a:endParaRPr lang="he-IL" dirty="0">
              <a:latin typeface="Levenim MT" pitchFamily="2" charset="-79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9804</TotalTime>
  <Words>367</Words>
  <Application>Microsoft Office PowerPoint</Application>
  <PresentationFormat>מסך רחב</PresentationFormat>
  <Paragraphs>91</Paragraphs>
  <Slides>10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Chart</vt:lpstr>
      <vt:lpstr>Israel National Defense College</vt:lpstr>
      <vt:lpstr>The INDC</vt:lpstr>
      <vt:lpstr>Goals of the Academic Year</vt:lpstr>
      <vt:lpstr>Learning Fields in the INDC</vt:lpstr>
      <vt:lpstr>Participant’s Mix</vt:lpstr>
      <vt:lpstr>Study Seasons 1/4</vt:lpstr>
      <vt:lpstr>Study Seasons 2/4</vt:lpstr>
      <vt:lpstr>Study Seasons 3/4</vt:lpstr>
      <vt:lpstr>Study Seasons 4/4</vt:lpstr>
      <vt:lpstr>(Basic) Weekly Structure in the INDC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227</cp:revision>
  <cp:lastPrinted>2017-08-27T15:18:28Z</cp:lastPrinted>
  <dcterms:created xsi:type="dcterms:W3CDTF">2017-08-17T05:53:13Z</dcterms:created>
  <dcterms:modified xsi:type="dcterms:W3CDTF">2020-06-02T15:24:33Z</dcterms:modified>
</cp:coreProperties>
</file>