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28" r:id="rId3"/>
    <p:sldId id="329" r:id="rId4"/>
    <p:sldId id="330" r:id="rId5"/>
    <p:sldId id="331" r:id="rId6"/>
    <p:sldId id="332" r:id="rId7"/>
    <p:sldId id="335" r:id="rId8"/>
    <p:sldId id="336" r:id="rId9"/>
    <p:sldId id="337" r:id="rId10"/>
    <p:sldId id="338" r:id="rId11"/>
    <p:sldId id="334" r:id="rId12"/>
    <p:sldId id="333" r:id="rId13"/>
    <p:sldId id="339" r:id="rId14"/>
    <p:sldId id="340" r:id="rId15"/>
    <p:sldId id="326" r:id="rId16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dirty="0">
              <a:solidFill>
                <a:schemeClr val="tx1"/>
              </a:solidFill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169554" custScaleY="141708" custRadScaleRad="132506" custRadScaleInc="-497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181156" custScaleY="139534" custRadScaleRad="133850" custRadScaleInc="200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47833" y="329012"/>
          <a:ext cx="2794676" cy="2794676"/>
        </a:xfrm>
        <a:prstGeom prst="blockArc">
          <a:avLst>
            <a:gd name="adj1" fmla="val 10633454"/>
            <a:gd name="adj2" fmla="val 1742191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45684" y="496222"/>
          <a:ext cx="2794676" cy="2794676"/>
        </a:xfrm>
        <a:prstGeom prst="blockArc">
          <a:avLst>
            <a:gd name="adj1" fmla="val 4203097"/>
            <a:gd name="adj2" fmla="val 11054899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59968" y="490159"/>
          <a:ext cx="2794676" cy="2794676"/>
        </a:xfrm>
        <a:prstGeom prst="blockArc">
          <a:avLst>
            <a:gd name="adj1" fmla="val 21289870"/>
            <a:gd name="adj2" fmla="val 6551307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54610" y="344231"/>
          <a:ext cx="2794676" cy="2794676"/>
        </a:xfrm>
        <a:prstGeom prst="blockArc">
          <a:avLst>
            <a:gd name="adj1" fmla="val 15093471"/>
            <a:gd name="adj2" fmla="val 57836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84477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sp:txBody>
      <dsp:txXfrm>
        <a:off x="2596595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61731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sp:txBody>
      <dsp:txXfrm>
        <a:off x="2583871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4152961" y="1126252"/>
          <a:ext cx="1527405" cy="1276558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sp:txBody>
      <dsp:txXfrm>
        <a:off x="4376644" y="1313200"/>
        <a:ext cx="1080039" cy="902662"/>
      </dsp:txXfrm>
    </dsp:sp>
    <dsp:sp modelId="{C49C7E5C-81C3-4209-8F65-985E790DB895}">
      <dsp:nvSpPr>
        <dsp:cNvPr id="0" name=""/>
        <dsp:cNvSpPr/>
      </dsp:nvSpPr>
      <dsp:spPr>
        <a:xfrm>
          <a:off x="2408427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sp:txBody>
      <dsp:txXfrm>
        <a:off x="2613530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465904" y="1163962"/>
          <a:ext cx="1631920" cy="1256974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kern="1200" dirty="0">
              <a:solidFill>
                <a:schemeClr val="tx1"/>
              </a:solidFill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sp:txBody>
      <dsp:txXfrm>
        <a:off x="704893" y="1348042"/>
        <a:ext cx="1153942" cy="888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כ"ט/תמוז/תש"ף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כ"ט/תמוז/תש"ף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אוגוסט </a:t>
            </a: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האינטגרטיבית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288064" y="2097424"/>
            <a:ext cx="9741297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 </a:t>
            </a:r>
            <a:r>
              <a:rPr lang="he-IL" altLang="he-IL" sz="2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: אילת וערבה, תשתיות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בארה"ב</a:t>
            </a:r>
            <a:endParaRPr lang="he-IL" alt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 מחקרי (</a:t>
            </a:r>
            <a:r>
              <a:rPr lang="he-IL" alt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פג"מ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he-IL" alt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65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013923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קוד לבוש והופעה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פלאפונים ומחשבים ניידים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במליאה שיח באמצעות מיקרופונים 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כיבוד זמן הדדי</a:t>
            </a:r>
          </a:p>
          <a:p>
            <a:pPr>
              <a:lnSpc>
                <a:spcPct val="100000"/>
              </a:lnSpc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Rule 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פתיחות 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היעדרויות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אתיקה של כתיבה אקדמית</a:t>
            </a:r>
            <a:endParaRPr lang="he-IL" altLang="he-IL" sz="2400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b="1" dirty="0"/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711" y="2421496"/>
            <a:ext cx="4302157" cy="286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7121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110295"/>
            <a:ext cx="912694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נשיאות כיתה 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מסכם/ת (עברית ואנגלית)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286067"/>
              </p:ext>
            </p:extLst>
          </p:nvPr>
        </p:nvGraphicFramePr>
        <p:xfrm>
          <a:off x="1817866" y="1838226"/>
          <a:ext cx="8273528" cy="40129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33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573759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תאריכים חשובים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graphicFrame>
        <p:nvGraphicFramePr>
          <p:cNvPr id="8" name="מציין מיקום תוכן 2">
            <a:extLst>
              <a:ext uri="{FF2B5EF4-FFF2-40B4-BE49-F238E27FC236}">
                <a16:creationId xmlns:a16="http://schemas.microsoft.com/office/drawing/2014/main" id="{6AEC9E78-5C2B-46F0-8349-182A54C07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3270142"/>
              </p:ext>
            </p:extLst>
          </p:nvPr>
        </p:nvGraphicFramePr>
        <p:xfrm>
          <a:off x="1090366" y="1599787"/>
          <a:ext cx="10011268" cy="465587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05634">
                  <a:extLst>
                    <a:ext uri="{9D8B030D-6E8A-4147-A177-3AD203B41FA5}">
                      <a16:colId xmlns:a16="http://schemas.microsoft.com/office/drawing/2014/main" val="2719444282"/>
                    </a:ext>
                  </a:extLst>
                </a:gridCol>
                <a:gridCol w="5005634">
                  <a:extLst>
                    <a:ext uri="{9D8B030D-6E8A-4147-A177-3AD203B41FA5}">
                      <a16:colId xmlns:a16="http://schemas.microsoft.com/office/drawing/2014/main" val="3005035414"/>
                    </a:ext>
                  </a:extLst>
                </a:gridCol>
              </a:tblGrid>
              <a:tr h="495269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חופשות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סיורים  ותרגילים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391442"/>
                  </a:ext>
                </a:extLst>
              </a:tr>
              <a:tr h="350590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פתיחת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שנת הלימודים 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 </a:t>
                      </a:r>
                      <a:r>
                        <a:rPr lang="he-IL" sz="1800" b="1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2.9.20</a:t>
                      </a:r>
                      <a:endParaRPr lang="he-IL" sz="18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ראש השנה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18-20.9.20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אירופה – </a:t>
                      </a:r>
                      <a:r>
                        <a:rPr lang="he-IL" sz="18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1-5.11.20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509829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כיפור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 25-28.9.20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צפון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1-3.12.20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33247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</a:t>
                      </a:r>
                      <a:r>
                        <a:rPr lang="he-IL" sz="18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סוכות – 2-10.10.20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התנסות אסטרטגית ראשונה</a:t>
                      </a:r>
                      <a:r>
                        <a:rPr lang="he-IL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23-24.12.20</a:t>
                      </a:r>
                      <a:endParaRPr lang="he-IL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387285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</a:t>
                      </a:r>
                      <a:r>
                        <a:rPr lang="en-US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– 25.12.20-3.1.21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דרום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13-14.1.21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786827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 2 – 26.2.21-7.3.21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יו"ש – 27-28.1.21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003452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 פסח – 25.3.21-3.4.21</a:t>
                      </a:r>
                      <a:endParaRPr lang="he-IL" sz="18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ירושלים, קו התפר והבקעה – 10-11.2.21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206266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העצמאות – 14-18.4.21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סימולציה מדינית ביטחונית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23-25.2.21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390103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שבועות – 13-17.5.21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מזרח – </a:t>
                      </a:r>
                      <a:r>
                        <a:rPr lang="he-IL" sz="18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4-8.4.21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23099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סיום – 25.6.21-3.7.21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ארה"ב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13-24.6.21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441447"/>
                  </a:ext>
                </a:extLst>
              </a:tr>
              <a:tr h="503001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טקס סיום </a:t>
                      </a:r>
                      <a:r>
                        <a:rPr lang="he-IL" sz="1800" b="1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מב"ל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מחזור </a:t>
                      </a:r>
                      <a:r>
                        <a:rPr lang="he-IL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מ"ח 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 </a:t>
                      </a:r>
                      <a:r>
                        <a:rPr lang="he-IL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14.7.21</a:t>
                      </a:r>
                      <a:endParaRPr lang="he-IL" sz="18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5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26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428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היערכות להמשך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1179368" y="2101960"/>
            <a:ext cx="9855168" cy="3677573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פרידה מארגון האם </a:t>
            </a:r>
            <a:r>
              <a:rPr lang="en-US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100% משתתף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en-US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(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תכנון חופשות על פי גרף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היערכות לניצול זמן יעיל במהלך השנה</a:t>
            </a: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יעדים אישיים לשנת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מאגוסיסטם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לאקוסיסטם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19329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502502" y="2203435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dirty="0"/>
              <a:t>	</a:t>
            </a:r>
            <a:r>
              <a:rPr lang="he-IL" alt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היא המוסד הממלכתי הגבוה במדינה, המכשיר את הסגל הבכיר בצה"ל, במערכות הביטחון והממשל, לתפקידי פיקוד וניהול בכירים.</a:t>
            </a:r>
          </a:p>
          <a:p>
            <a:pPr algn="l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r>
              <a:rPr lang="he-IL" altLang="he-IL" sz="2300" b="1" dirty="0">
                <a:latin typeface="David" panose="020E0502060401010101" pitchFamily="34" charset="-79"/>
                <a:cs typeface="David" panose="020E0502060401010101" pitchFamily="34" charset="-79"/>
              </a:rPr>
              <a:t>החלטת ממשלת ישראל, 23  במאי 1976</a:t>
            </a: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3203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862" y="1950841"/>
            <a:ext cx="9745978" cy="592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ומחקר של מרכיבי הביטחון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ניתוח קשרי הגומלין בין מרכיבי הביטחון הלאומי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השונים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כלי חשיבה ברמה האסטרטגית המתאימים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להתמודדות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של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בכירים עם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אתגרים בתחום הביטחון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22405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הלימוד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7780916"/>
              </p:ext>
            </p:extLst>
          </p:nvPr>
        </p:nvGraphicFramePr>
        <p:xfrm>
          <a:off x="2686296" y="208828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3868385"/>
              </p:ext>
            </p:extLst>
          </p:nvPr>
        </p:nvGraphicFramePr>
        <p:xfrm>
          <a:off x="2521282" y="2263577"/>
          <a:ext cx="7693871" cy="3452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" name="Chart" r:id="rId4" imgW="6248321" imgH="3610092" progId="Excel.Chart.8">
                  <p:embed/>
                </p:oleObj>
              </mc:Choice>
              <mc:Fallback>
                <p:oleObj name="Chart" r:id="rId4" imgW="6248321" imgH="3610092" progId="Excel.Chart.8">
                  <p:embed/>
                  <p:pic>
                    <p:nvPicPr>
                      <p:cNvPr id="38914" name="תרשים 21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1282" y="2263577"/>
                        <a:ext cx="7693871" cy="3452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82229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</a:t>
            </a:r>
            <a:r>
              <a:rPr lang="he-IL" altLang="he-IL" b="1" kern="120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מ"ח 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52758"/>
              </p:ext>
            </p:extLst>
          </p:nvPr>
        </p:nvGraphicFramePr>
        <p:xfrm>
          <a:off x="2685564" y="1753378"/>
          <a:ext cx="6820871" cy="41444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כמות ושיוך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ארגוני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קצינים 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בינ"ל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22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קציני/</a:t>
                      </a:r>
                      <a:r>
                        <a:rPr lang="he-IL" sz="1600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ות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צה"ל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ארה"ב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משטרת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איטליה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משרד ראש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הממשלה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יוון</a:t>
                      </a:r>
                      <a:endParaRPr lang="en-US" sz="16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משרד החוץ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הודו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משרד המשפטים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גרמניה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הכלכלה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בנק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ישראל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רשות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מקרקעי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משרד השיכון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2 משרד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הביטחון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שירות בתי הסוהר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67028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הבינלאומית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903237" y="1727924"/>
            <a:ext cx="9297205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יסודות ומושגים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בביטחון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לאומי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מפגשי רשת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גיאו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-אסטרטגיה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משרד החוץ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</a:t>
            </a:r>
            <a:r>
              <a:rPr 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איראן</a:t>
            </a:r>
            <a:endParaRPr 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 אנגלית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לימודי באירופה</a:t>
            </a:r>
          </a:p>
          <a:p>
            <a:pPr marL="0" indent="0">
              <a:lnSpc>
                <a:spcPct val="150000"/>
              </a:lnSpc>
              <a:spcBef>
                <a:spcPts val="375"/>
              </a:spcBef>
              <a:buNone/>
              <a:defRPr/>
            </a:pP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16830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138376" y="1395585"/>
            <a:ext cx="9937152" cy="467861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ציונות: אבות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האומה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אסטרטגיה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יו"ש,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ירושלים, קו התפר ובקעה) 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מדינאות, דיפלומטיה ומדיניות חוץ 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גישות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ואסכולות במדע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המדינה (חיפה)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מורחב: משפט ציבורי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/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חברה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ופוליטיקה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: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פוליטיקה בינ"ל ובטחון / חברה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ישראלית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מו"מ / מיומנויות 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סימולציה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מדינית ביטחונית מסכמת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95208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1128366" y="1779099"/>
            <a:ext cx="9957172" cy="39281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למקבלי החלטות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סיורים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 כלכלת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ישראל/תקשורת/סייבר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שחיתות שלטונית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דבל"א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סייבר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במזרח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10779</TotalTime>
  <Words>531</Words>
  <Application>Microsoft Office PowerPoint</Application>
  <PresentationFormat>מסך רחב</PresentationFormat>
  <Paragraphs>156</Paragraphs>
  <Slides>15</Slides>
  <Notes>0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26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Chart</vt:lpstr>
      <vt:lpstr>המכללה לביטחון לאומי</vt:lpstr>
      <vt:lpstr>המכללה לביטחון לאומי</vt:lpstr>
      <vt:lpstr>מטרות שנת הלימודים</vt:lpstr>
      <vt:lpstr>תחומי הלימוד במב"ל</vt:lpstr>
      <vt:lpstr>הרכב המשתתפים</vt:lpstr>
      <vt:lpstr>מחזור מ"ח משתתפים</vt:lpstr>
      <vt:lpstr>העונה הבינלאומית</vt:lpstr>
      <vt:lpstr>העונה הישראלית</vt:lpstr>
      <vt:lpstr>עונת ההתמחות</vt:lpstr>
      <vt:lpstr>העונה האינטגרטיבית</vt:lpstr>
      <vt:lpstr>קוד מב"ל</vt:lpstr>
      <vt:lpstr>משתתפים נושאי תפקיד</vt:lpstr>
      <vt:lpstr>מבנה שבוע (עקרוני) במב"ל</vt:lpstr>
      <vt:lpstr>תאריכים חשובים</vt:lpstr>
      <vt:lpstr>היערכות להמשך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254</cp:revision>
  <cp:lastPrinted>2017-08-27T15:18:28Z</cp:lastPrinted>
  <dcterms:created xsi:type="dcterms:W3CDTF">2017-08-17T05:53:13Z</dcterms:created>
  <dcterms:modified xsi:type="dcterms:W3CDTF">2020-07-21T05:59:46Z</dcterms:modified>
</cp:coreProperties>
</file>