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7" r:id="rId2"/>
    <p:sldId id="332" r:id="rId3"/>
    <p:sldId id="333" r:id="rId4"/>
    <p:sldId id="266" r:id="rId5"/>
    <p:sldId id="335" r:id="rId6"/>
    <p:sldId id="288" r:id="rId7"/>
    <p:sldId id="329" r:id="rId8"/>
    <p:sldId id="330" r:id="rId9"/>
    <p:sldId id="331" r:id="rId10"/>
    <p:sldId id="337" r:id="rId11"/>
    <p:sldId id="336" r:id="rId12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ל'/אב/תש"פ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ל'/אב/תש"פ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20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kh_KJvI6m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401010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 בטל"מ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smtClean="0">
                <a:latin typeface="Levenim MT" panose="02010502060101010101" pitchFamily="2" charset="-79"/>
                <a:cs typeface="Levenim MT" panose="02010502060101010101" pitchFamily="2" charset="-79"/>
              </a:rPr>
              <a:t>אוגוסט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2020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AEB4165D-9407-4F22-B787-A159283E3480}"/>
              </a:ext>
            </a:extLst>
          </p:cNvPr>
          <p:cNvSpPr txBox="1"/>
          <p:nvPr/>
        </p:nvSpPr>
        <p:spPr>
          <a:xfrm>
            <a:off x="3666835" y="4378036"/>
            <a:ext cx="48029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hlinkClick r:id="rId3"/>
              </a:rPr>
              <a:t>https://www.youtube.com/watch?v=0kh_KJvI6mI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76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 לתכנון וביצוע סיורים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5778" y="1325153"/>
            <a:ext cx="10515600" cy="51005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sz="2600" dirty="0" smtClean="0">
                <a:latin typeface="+mj-lt"/>
              </a:rPr>
              <a:t>ספורט </a:t>
            </a:r>
            <a:r>
              <a:rPr lang="he-IL" sz="2600" dirty="0">
                <a:latin typeface="+mj-lt"/>
              </a:rPr>
              <a:t>ופעילות חברתית – רשות, ארוחות ערב במסעדות - חובה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sz="2600" dirty="0">
                <a:latin typeface="+mj-lt"/>
              </a:rPr>
              <a:t>צמצום חומרי רקע מודפסים (תרגום לאנגלית)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sz="2600" dirty="0">
                <a:latin typeface="+mj-lt"/>
              </a:rPr>
              <a:t>הצטיידות במפות לסיור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sz="2600" dirty="0">
                <a:latin typeface="+mj-lt"/>
              </a:rPr>
              <a:t>הקפדה על זמני התחלה (7:00) וסיום (19:00, לא כולל א. ערב)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sz="2600" dirty="0">
                <a:latin typeface="+mj-lt"/>
              </a:rPr>
              <a:t>ימי הכנה לסיורים: 8:30-16:15</a:t>
            </a:r>
          </a:p>
          <a:p>
            <a:pPr marL="228600"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sz="2600" dirty="0">
                <a:latin typeface="+mj-lt"/>
              </a:rPr>
              <a:t>תחקיר וסיכום צוותי וסגלי לכל סיור</a:t>
            </a:r>
          </a:p>
          <a:p>
            <a:pPr>
              <a:lnSpc>
                <a:spcPct val="170000"/>
              </a:lnSpc>
              <a:spcBef>
                <a:spcPts val="0"/>
              </a:spcBef>
              <a:defRPr/>
            </a:pPr>
            <a:endParaRPr lang="he-IL" sz="5000" dirty="0">
              <a:latin typeface="+mj-lt"/>
            </a:endParaRPr>
          </a:p>
          <a:p>
            <a:pPr>
              <a:buFont typeface="Wingdings" panose="05000000000000000000" pitchFamily="2" charset="2"/>
              <a:buChar char="v"/>
            </a:pPr>
            <a:endParaRPr lang="he-IL" sz="2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79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תמונה 5" descr="תמונה שמכילה חוץ, הר, אדם, דשא&#10;&#10;התיאור נוצר באופן אוטומטי">
            <a:extLst>
              <a:ext uri="{FF2B5EF4-FFF2-40B4-BE49-F238E27FC236}">
                <a16:creationId xmlns:a16="http://schemas.microsoft.com/office/drawing/2014/main" id="{DD45BDAD-5FC3-47DE-AC04-1101C28E8E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34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379A45B-776F-4573-BB1F-0390D9068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רקע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3EB7914-0CEE-45CE-9896-BA9B8C74F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868" y="808193"/>
            <a:ext cx="10515600" cy="5399423"/>
          </a:xfrm>
        </p:spPr>
        <p:txBody>
          <a:bodyPr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he-I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 smtClean="0">
                <a:latin typeface="+mj-lt"/>
              </a:rPr>
              <a:t>במהלך השנה נקיים סיורים לימודיים רגיונליים ונושאיים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 smtClean="0">
                <a:latin typeface="+mj-lt"/>
              </a:rPr>
              <a:t>הסיורים הינם חלק אינטגרלי מתוכנית לימוד </a:t>
            </a:r>
            <a:r>
              <a:rPr lang="he-IL" dirty="0" err="1" smtClean="0">
                <a:latin typeface="+mj-lt"/>
              </a:rPr>
              <a:t>הבטל"מ</a:t>
            </a:r>
            <a:endParaRPr lang="he-IL" dirty="0" smtClean="0"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 smtClean="0">
                <a:latin typeface="+mj-lt"/>
              </a:rPr>
              <a:t>הסיורים מקנים שעות זכות אקדמיות כחלק מדרישות התואר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 smtClean="0">
                <a:latin typeface="+mj-lt"/>
              </a:rPr>
              <a:t>הסיורים מתוכננים ומתבצעים בהובלת המשתתפים ובליווי אקדמי, ומוכנים בסיוע מנהלת </a:t>
            </a:r>
            <a:r>
              <a:rPr lang="he-IL" dirty="0" err="1" smtClean="0">
                <a:latin typeface="+mj-lt"/>
              </a:rPr>
              <a:t>מב</a:t>
            </a:r>
            <a:r>
              <a:rPr lang="he-IL" dirty="0" smtClean="0">
                <a:latin typeface="+mj-lt"/>
              </a:rPr>
              <a:t>''ל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he-I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he-IL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16B8E62-6206-4C2F-965C-E94F56EC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75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7EBF419-1DD9-4372-985B-D2ADA3D2E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1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דוגמאות לשילוב סוגיות </a:t>
            </a:r>
            <a:r>
              <a:rPr 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בסיורים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F05FF27-EEF5-463C-8A4B-B9D3923A8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186" y="1291778"/>
            <a:ext cx="11070466" cy="5064572"/>
          </a:xfrm>
        </p:spPr>
        <p:txBody>
          <a:bodyPr>
            <a:normAutofit fontScale="92500" lnSpcReduction="20000"/>
          </a:bodyPr>
          <a:lstStyle/>
          <a:p>
            <a:pPr marL="457200" lvl="1" indent="-457200"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/>
              <a:t>גבולות: היווצרות, הופעה בנוף והשפעה על מרכיבי הביטחון הלאומי</a:t>
            </a:r>
          </a:p>
          <a:p>
            <a:pPr marL="457200" lvl="1" indent="-457200"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/>
              <a:t>ההתיישבות הכפרית והעירונית במרחבי הסיורים</a:t>
            </a:r>
          </a:p>
          <a:p>
            <a:pPr marL="457200" lvl="1" indent="-457200"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/>
              <a:t>ירושלים – היבטים של </a:t>
            </a:r>
            <a:r>
              <a:rPr lang="he-IL" dirty="0" err="1"/>
              <a:t>בטל''מ</a:t>
            </a:r>
            <a:r>
              <a:rPr lang="he-IL" dirty="0"/>
              <a:t>: מעמד ארצי, הר הבית, החברה החרדית, מטרופולין</a:t>
            </a:r>
          </a:p>
          <a:p>
            <a:pPr marL="457200" lvl="1" indent="-457200"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/>
              <a:t>תשתיות לאומיות של ישראל בשגרה וחרום</a:t>
            </a:r>
          </a:p>
          <a:p>
            <a:pPr marL="457200" lvl="1" indent="-457200"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/>
              <a:t>משאבי הטבע כמרכיב בביטחון הלאומי</a:t>
            </a:r>
          </a:p>
          <a:p>
            <a:pPr marL="457200" lvl="1" indent="-457200"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/>
              <a:t>העוצמה הכלכלית והטכנולוגית ברמה הלאומית</a:t>
            </a:r>
          </a:p>
          <a:p>
            <a:pPr marL="457200" lvl="1" indent="-457200"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/>
              <a:t>היבטים חברתיים – כלכליים והשפעתם על הביטחון הלאומי</a:t>
            </a:r>
          </a:p>
          <a:p>
            <a:pPr marL="457200" lvl="1" indent="-457200"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/>
              <a:t>ערביי ישראל והחברה הבדואית</a:t>
            </a:r>
          </a:p>
          <a:p>
            <a:pPr marL="457200" lvl="1" indent="-457200"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/>
              <a:t>ממשקים בין ניהול מוניציפאלי לניהול מרכזי</a:t>
            </a:r>
          </a:p>
          <a:p>
            <a:pPr marL="457200" lvl="1" indent="-457200"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/>
              <a:t>מערכת החינוך בישראל</a:t>
            </a:r>
          </a:p>
          <a:p>
            <a:pPr marL="457200" lvl="1" indent="-457200"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/>
              <a:t>אחר - הצעות של הלומדים, בדגש על נושאים מעולם </a:t>
            </a:r>
            <a:r>
              <a:rPr lang="he-IL" dirty="0" err="1"/>
              <a:t>הבטל"מ</a:t>
            </a: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81DA5E87-75D1-42F2-BA74-5269281E4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242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קבוצה 14"/>
          <p:cNvGrpSpPr>
            <a:grpSpLocks/>
          </p:cNvGrpSpPr>
          <p:nvPr/>
        </p:nvGrpSpPr>
        <p:grpSpPr bwMode="auto">
          <a:xfrm>
            <a:off x="4700223" y="959262"/>
            <a:ext cx="3429367" cy="5849815"/>
            <a:chOff x="428625" y="214313"/>
            <a:chExt cx="3786188" cy="6643687"/>
          </a:xfrm>
        </p:grpSpPr>
        <p:pic>
          <p:nvPicPr>
            <p:cNvPr id="14" name="Picture 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10376"/>
            <a:stretch>
              <a:fillRect/>
            </a:stretch>
          </p:blipFill>
          <p:spPr bwMode="auto">
            <a:xfrm>
              <a:off x="428625" y="214313"/>
              <a:ext cx="3786188" cy="6643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5" name="לוחית 14"/>
            <p:cNvSpPr/>
            <p:nvPr/>
          </p:nvSpPr>
          <p:spPr>
            <a:xfrm rot="19054504">
              <a:off x="469900" y="3478213"/>
              <a:ext cx="546100" cy="254000"/>
            </a:xfrm>
            <a:prstGeom prst="plaqu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</p:grpSp>
      <p:sp>
        <p:nvSpPr>
          <p:cNvPr id="16" name="הסבר אליפטי 15"/>
          <p:cNvSpPr/>
          <p:nvPr/>
        </p:nvSpPr>
        <p:spPr>
          <a:xfrm>
            <a:off x="7669328" y="5447399"/>
            <a:ext cx="2719753" cy="902677"/>
          </a:xfrm>
          <a:prstGeom prst="wedgeEllipseCallout">
            <a:avLst>
              <a:gd name="adj1" fmla="val -110206"/>
              <a:gd name="adj2" fmla="val -10351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rgbClr val="FFFF66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rgbClr val="FFFF66"/>
                </a:solidFill>
              </a:rPr>
              <a:t>הדרום</a:t>
            </a:r>
          </a:p>
          <a:p>
            <a:pPr algn="ctr">
              <a:defRPr/>
            </a:pPr>
            <a:r>
              <a:rPr lang="he-IL" sz="3200" b="1" dirty="0">
                <a:solidFill>
                  <a:srgbClr val="FFFF66"/>
                </a:solidFill>
              </a:rPr>
              <a:t>ומרחב אילת</a:t>
            </a:r>
          </a:p>
          <a:p>
            <a:pPr algn="ctr">
              <a:defRPr/>
            </a:pPr>
            <a:endParaRPr lang="he-IL" sz="3200" b="1" dirty="0">
              <a:solidFill>
                <a:srgbClr val="FFFF66"/>
              </a:solidFill>
            </a:endParaRPr>
          </a:p>
        </p:txBody>
      </p:sp>
      <p:sp>
        <p:nvSpPr>
          <p:cNvPr id="17" name="הסבר אליפטי 16"/>
          <p:cNvSpPr/>
          <p:nvPr/>
        </p:nvSpPr>
        <p:spPr>
          <a:xfrm>
            <a:off x="7702063" y="3950677"/>
            <a:ext cx="2520461" cy="902677"/>
          </a:xfrm>
          <a:prstGeom prst="wedgeEllipseCallout">
            <a:avLst>
              <a:gd name="adj1" fmla="val -92107"/>
              <a:gd name="adj2" fmla="val -80075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rgbClr val="66FFFF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rgbClr val="66FFFF"/>
                </a:solidFill>
              </a:rPr>
              <a:t>יהודה</a:t>
            </a:r>
          </a:p>
          <a:p>
            <a:pPr algn="ctr">
              <a:defRPr/>
            </a:pPr>
            <a:endParaRPr lang="he-IL" sz="3200" b="1" dirty="0">
              <a:solidFill>
                <a:srgbClr val="66FFFF"/>
              </a:solidFill>
            </a:endParaRPr>
          </a:p>
        </p:txBody>
      </p:sp>
      <p:sp>
        <p:nvSpPr>
          <p:cNvPr id="20" name="הסבר אליפטי 19"/>
          <p:cNvSpPr/>
          <p:nvPr/>
        </p:nvSpPr>
        <p:spPr>
          <a:xfrm>
            <a:off x="2063262" y="2883876"/>
            <a:ext cx="2590677" cy="889854"/>
          </a:xfrm>
          <a:prstGeom prst="wedgeEllipseCallout">
            <a:avLst>
              <a:gd name="adj1" fmla="val 125143"/>
              <a:gd name="adj2" fmla="val 12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chemeClr val="tx1"/>
                </a:solidFill>
              </a:rPr>
              <a:t>ירושלים</a:t>
            </a:r>
          </a:p>
          <a:p>
            <a:pPr algn="ctr">
              <a:defRPr/>
            </a:pPr>
            <a:r>
              <a:rPr lang="he-IL" sz="3200" b="1" dirty="0">
                <a:solidFill>
                  <a:schemeClr val="tx1"/>
                </a:solidFill>
              </a:rPr>
              <a:t>והבקעה</a:t>
            </a:r>
          </a:p>
          <a:p>
            <a:pPr algn="ctr">
              <a:defRPr/>
            </a:pPr>
            <a:endParaRPr lang="he-IL" sz="3200" b="1" dirty="0"/>
          </a:p>
        </p:txBody>
      </p:sp>
      <p:sp>
        <p:nvSpPr>
          <p:cNvPr id="21" name="הסבר אליפטי 20"/>
          <p:cNvSpPr/>
          <p:nvPr/>
        </p:nvSpPr>
        <p:spPr>
          <a:xfrm>
            <a:off x="2755045" y="1513377"/>
            <a:ext cx="2543786" cy="913301"/>
          </a:xfrm>
          <a:prstGeom prst="wedgeEllipseCallout">
            <a:avLst>
              <a:gd name="adj1" fmla="val 109579"/>
              <a:gd name="adj2" fmla="val -1566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chemeClr val="bg1"/>
                </a:solidFill>
              </a:rPr>
              <a:t>צפון</a:t>
            </a:r>
          </a:p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</p:txBody>
      </p:sp>
      <p:sp>
        <p:nvSpPr>
          <p:cNvPr id="22" name="הסבר אליפטי 21"/>
          <p:cNvSpPr/>
          <p:nvPr/>
        </p:nvSpPr>
        <p:spPr>
          <a:xfrm>
            <a:off x="7873145" y="2356340"/>
            <a:ext cx="2572116" cy="913057"/>
          </a:xfrm>
          <a:prstGeom prst="wedgeEllipseCallout">
            <a:avLst>
              <a:gd name="adj1" fmla="val -87301"/>
              <a:gd name="adj2" fmla="val 11662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chemeClr val="bg1"/>
                </a:solidFill>
              </a:rPr>
              <a:t>ושומרון</a:t>
            </a:r>
          </a:p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986BCC7D-4A8F-4C99-A377-9FB7A26CA5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008" y="2462700"/>
            <a:ext cx="4419983" cy="1932599"/>
          </a:xfrm>
          <a:prstGeom prst="rect">
            <a:avLst/>
          </a:prstGeom>
        </p:spPr>
      </p:pic>
      <p:sp>
        <p:nvSpPr>
          <p:cNvPr id="13" name="כותרת 1">
            <a:extLst>
              <a:ext uri="{FF2B5EF4-FFF2-40B4-BE49-F238E27FC236}">
                <a16:creationId xmlns:a16="http://schemas.microsoft.com/office/drawing/2014/main" id="{20623D21-943A-457E-9655-D48B122A2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698"/>
            <a:ext cx="10515600" cy="761711"/>
          </a:xfrm>
        </p:spPr>
        <p:txBody>
          <a:bodyPr>
            <a:normAutofit/>
          </a:bodyPr>
          <a:lstStyle/>
          <a:p>
            <a:pPr algn="ctr"/>
            <a:r>
              <a:rPr 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רגיונליים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715BF76-3CFD-449A-897B-FE428BF4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נושאיים</a:t>
            </a:r>
            <a:b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AA1DC13-07B4-40AA-8C4D-4E9421265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657" y="1223096"/>
            <a:ext cx="10515600" cy="513325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 smtClean="0">
                <a:latin typeface="+mj-lt"/>
              </a:rPr>
              <a:t>משולבים </a:t>
            </a:r>
            <a:r>
              <a:rPr lang="he-IL" dirty="0">
                <a:latin typeface="+mj-lt"/>
              </a:rPr>
              <a:t>בקורסים השונים או סיורים </a:t>
            </a:r>
            <a:r>
              <a:rPr lang="he-IL" dirty="0" smtClean="0">
                <a:latin typeface="+mj-lt"/>
              </a:rPr>
              <a:t>ייעודיים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 smtClean="0">
                <a:latin typeface="+mj-lt"/>
              </a:rPr>
              <a:t>מונחים </a:t>
            </a:r>
            <a:r>
              <a:rPr lang="he-IL" dirty="0">
                <a:latin typeface="+mj-lt"/>
              </a:rPr>
              <a:t>על ידי מוביל הקורס האקדמי או על ידי משתתפים </a:t>
            </a:r>
            <a:r>
              <a:rPr lang="he-IL" dirty="0" smtClean="0">
                <a:latin typeface="+mj-lt"/>
              </a:rPr>
              <a:t>אחראיים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 smtClean="0">
                <a:latin typeface="+mj-lt"/>
              </a:rPr>
              <a:t>קבוצת </a:t>
            </a:r>
            <a:r>
              <a:rPr lang="he-IL" dirty="0">
                <a:latin typeface="+mj-lt"/>
              </a:rPr>
              <a:t>התכנון  - </a:t>
            </a:r>
            <a:r>
              <a:rPr lang="he-IL" dirty="0" smtClean="0">
                <a:latin typeface="+mj-lt"/>
              </a:rPr>
              <a:t>משתתפים </a:t>
            </a:r>
            <a:r>
              <a:rPr lang="he-IL" dirty="0">
                <a:latin typeface="+mj-lt"/>
              </a:rPr>
              <a:t>בעלי זיקה לנושא בראשות מדריך </a:t>
            </a:r>
            <a:r>
              <a:rPr lang="he-IL" dirty="0" smtClean="0">
                <a:latin typeface="+mj-lt"/>
              </a:rPr>
              <a:t>אחראי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 smtClean="0">
                <a:latin typeface="+mj-lt"/>
              </a:rPr>
              <a:t>ללא </a:t>
            </a:r>
            <a:r>
              <a:rPr lang="he-IL" dirty="0">
                <a:latin typeface="+mj-lt"/>
              </a:rPr>
              <a:t>קרדיט אקדמי, אלא כחלק מהקורס האקדמי או העשרה והכרת צה'</a:t>
            </a:r>
            <a:r>
              <a:rPr lang="he-IL" dirty="0" smtClean="0">
                <a:latin typeface="+mj-lt"/>
              </a:rPr>
              <a:t>'ל ומערכות </a:t>
            </a:r>
            <a:r>
              <a:rPr lang="he-IL" dirty="0">
                <a:latin typeface="+mj-lt"/>
              </a:rPr>
              <a:t>תשתית </a:t>
            </a:r>
            <a:r>
              <a:rPr lang="he-IL" dirty="0" err="1">
                <a:latin typeface="+mj-lt"/>
              </a:rPr>
              <a:t>בטל''מ</a:t>
            </a:r>
            <a:r>
              <a:rPr lang="he-IL" dirty="0">
                <a:latin typeface="+mj-lt"/>
              </a:rPr>
              <a:t> </a:t>
            </a:r>
            <a:r>
              <a:rPr lang="he-IL" dirty="0" smtClean="0">
                <a:latin typeface="+mj-lt"/>
              </a:rPr>
              <a:t>אחרות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he-IL" dirty="0" smtClean="0">
                <a:latin typeface="+mj-lt"/>
              </a:rPr>
              <a:t>דוגמאות</a:t>
            </a:r>
            <a:r>
              <a:rPr lang="he-IL" dirty="0">
                <a:latin typeface="+mj-lt"/>
              </a:rPr>
              <a:t>: תשתיות; ים; זרועות צה''ל; נציבות; </a:t>
            </a:r>
            <a:r>
              <a:rPr lang="he-IL" dirty="0" err="1">
                <a:latin typeface="+mj-lt"/>
              </a:rPr>
              <a:t>שב''כ</a:t>
            </a:r>
            <a:r>
              <a:rPr lang="he-IL" dirty="0">
                <a:latin typeface="+mj-lt"/>
              </a:rPr>
              <a:t>; סייבר; משרד החוץ; </a:t>
            </a:r>
            <a:r>
              <a:rPr lang="he-IL" dirty="0" err="1">
                <a:latin typeface="+mj-lt"/>
              </a:rPr>
              <a:t>שב''ס</a:t>
            </a:r>
            <a:r>
              <a:rPr lang="he-IL" dirty="0">
                <a:latin typeface="+mj-lt"/>
              </a:rPr>
              <a:t>; דרום תל-אביב; עיר/שכונה </a:t>
            </a:r>
            <a:r>
              <a:rPr lang="he-IL" dirty="0" smtClean="0">
                <a:latin typeface="+mj-lt"/>
              </a:rPr>
              <a:t>חרדית</a:t>
            </a:r>
            <a:endParaRPr lang="he-IL" dirty="0">
              <a:latin typeface="+mj-lt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he-IL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endParaRPr lang="he-IL" sz="28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endParaRPr lang="he-IL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09C00525-8F74-4D94-8A1B-7D523E753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599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414021"/>
              </p:ext>
            </p:extLst>
          </p:nvPr>
        </p:nvGraphicFramePr>
        <p:xfrm>
          <a:off x="838200" y="1253413"/>
          <a:ext cx="10379299" cy="4864051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1482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779049734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26983"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צוות עם המדריך האחראי לביצוע</a:t>
                      </a:r>
                      <a:r>
                        <a:rPr lang="he-IL" sz="1600" baseline="0" dirty="0"/>
                        <a:t> תכנון ראשוני</a:t>
                      </a:r>
                    </a:p>
                    <a:p>
                      <a:pPr rtl="1"/>
                      <a:endParaRPr lang="he-I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aseline="0" dirty="0"/>
                        <a:t>צוות עם </a:t>
                      </a:r>
                    </a:p>
                    <a:p>
                      <a:pPr rtl="1"/>
                      <a:r>
                        <a:rPr lang="he-IL" sz="1600" baseline="0" dirty="0"/>
                        <a:t>יוסי בן ארצי לאישור התוכנית </a:t>
                      </a:r>
                      <a:r>
                        <a:rPr lang="he-IL" sz="1600" baseline="0" dirty="0" smtClean="0"/>
                        <a:t>העקרונית</a:t>
                      </a:r>
                      <a:endParaRPr lang="he-IL" sz="1600" baseline="0" dirty="0"/>
                    </a:p>
                    <a:p>
                      <a:pPr rtl="1"/>
                      <a:endParaRPr lang="he-I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הגשת תיק הסיור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 </a:t>
                      </a:r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אישור תכניות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יום טעינה והצגה למליאה</a:t>
                      </a:r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יום הסיור</a:t>
                      </a:r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הגשת </a:t>
                      </a:r>
                      <a:r>
                        <a:rPr lang="he-IL" sz="1600" baseline="0" dirty="0"/>
                        <a:t> </a:t>
                      </a:r>
                      <a:r>
                        <a:rPr lang="he-IL" sz="1600" baseline="0" dirty="0" smtClean="0"/>
                        <a:t>דו"ח </a:t>
                      </a:r>
                      <a:r>
                        <a:rPr lang="he-IL" sz="1600" baseline="0" dirty="0"/>
                        <a:t>סיכום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760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aseline="0" dirty="0"/>
                        <a:t>8 – 9  שבועות לפני הסיור</a:t>
                      </a:r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aseline="0" dirty="0"/>
                        <a:t>6 - 7 שבועות לפני הסיור</a:t>
                      </a:r>
                    </a:p>
                    <a:p>
                      <a:pPr rtl="1"/>
                      <a:endParaRPr lang="he-I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3 שבועות </a:t>
                      </a:r>
                      <a:r>
                        <a:rPr lang="he-IL" sz="1600" dirty="0"/>
                        <a:t>לפני הסיור</a:t>
                      </a:r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צמוד ככל האפשר </a:t>
                      </a:r>
                      <a:r>
                        <a:rPr lang="he-IL" sz="1600" baseline="0" dirty="0"/>
                        <a:t>לסיור</a:t>
                      </a:r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aseline="0" dirty="0"/>
                        <a:t>שבועיים לאחר הסיורים</a:t>
                      </a:r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9464"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"סיעור מוחות" צוותי;</a:t>
                      </a:r>
                      <a:r>
                        <a:rPr lang="he-IL" sz="1600" baseline="0" dirty="0"/>
                        <a:t> </a:t>
                      </a:r>
                      <a:r>
                        <a:rPr lang="he-IL" sz="1600" dirty="0"/>
                        <a:t>גיבוש כיווני דרך ואתרים אפשריים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aseline="0" dirty="0"/>
                        <a:t>גיבוש מתווה הסיור, והזיקה לתכני הלימוד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על פי הנחיית יוסי בן ארצי</a:t>
                      </a:r>
                    </a:p>
                    <a:p>
                      <a:pPr rtl="1"/>
                      <a:r>
                        <a:rPr lang="he-IL" sz="1600" dirty="0"/>
                        <a:t>והערות מד''</a:t>
                      </a:r>
                      <a:r>
                        <a:rPr lang="he-IL" sz="1600" dirty="0" err="1"/>
                        <a:t>רית</a:t>
                      </a:r>
                      <a:r>
                        <a:rPr lang="he-IL" sz="1600" dirty="0"/>
                        <a:t> ומנהלה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err="1" smtClean="0"/>
                        <a:t>מד"רית</a:t>
                      </a:r>
                      <a:endParaRPr lang="he-IL" sz="1600" dirty="0" smtClean="0"/>
                    </a:p>
                    <a:p>
                      <a:pPr rtl="1"/>
                      <a:r>
                        <a:rPr lang="he-IL" sz="1600" dirty="0" smtClean="0"/>
                        <a:t>אלוף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רקע</a:t>
                      </a:r>
                      <a:r>
                        <a:rPr lang="he-IL" sz="1600" baseline="0" dirty="0"/>
                        <a:t> תוכני המלווה בקריאה מקדימה נדרשת.</a:t>
                      </a:r>
                    </a:p>
                    <a:p>
                      <a:pPr rtl="1"/>
                      <a:r>
                        <a:rPr lang="he-IL" sz="1600" baseline="0" dirty="0"/>
                        <a:t>תוכנית הסיור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הובלה, </a:t>
                      </a:r>
                      <a:r>
                        <a:rPr lang="he-IL" sz="1600" baseline="0" dirty="0"/>
                        <a:t>תיאום, הקפדה על </a:t>
                      </a:r>
                      <a:r>
                        <a:rPr lang="he-IL" sz="1600" baseline="0" dirty="0" err="1"/>
                        <a:t>הלו''ז</a:t>
                      </a:r>
                      <a:r>
                        <a:rPr lang="he-IL" sz="1600" baseline="0" dirty="0"/>
                        <a:t>, הנחיית התכנים ותיווך דוברים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סיכום ועיבוד בצוותים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כותרת 1">
            <a:extLst>
              <a:ext uri="{FF2B5EF4-FFF2-40B4-BE49-F238E27FC236}">
                <a16:creationId xmlns:a16="http://schemas.microsoft.com/office/drawing/2014/main" id="{0715BF76-3CFD-449A-897B-FE428BF4E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33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הכנת סיור: אבני דרך עיקריות</a:t>
            </a:r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927" y="1326884"/>
            <a:ext cx="8876146" cy="648717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בארץ</a:t>
            </a: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2700" b="1" kern="1200" dirty="0" smtClean="0">
                <a:ln w="9525">
                  <a:solidFill>
                    <a:schemeClr val="bg1"/>
                  </a:solidFill>
                  <a:prstDash val="solid"/>
                </a:ln>
                <a:latin typeface="Levenim MT" panose="02010502060101010101" pitchFamily="2" charset="-79"/>
                <a:cs typeface="Levenim MT" panose="02010502060101010101" pitchFamily="2" charset="-79"/>
              </a:rPr>
              <a:t>יוצג במליאה ב 22.9</a:t>
            </a:r>
            <a:endParaRPr lang="en-US" altLang="he-IL" sz="27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963" y="1950635"/>
            <a:ext cx="9745978" cy="139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75361"/>
              </p:ext>
            </p:extLst>
          </p:nvPr>
        </p:nvGraphicFramePr>
        <p:xfrm>
          <a:off x="2576945" y="2369185"/>
          <a:ext cx="7698965" cy="3038052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3120655">
                  <a:extLst>
                    <a:ext uri="{9D8B030D-6E8A-4147-A177-3AD203B41FA5}">
                      <a16:colId xmlns:a16="http://schemas.microsoft.com/office/drawing/2014/main" val="3181639828"/>
                    </a:ext>
                  </a:extLst>
                </a:gridCol>
                <a:gridCol w="2478167">
                  <a:extLst>
                    <a:ext uri="{9D8B030D-6E8A-4147-A177-3AD203B41FA5}">
                      <a16:colId xmlns:a16="http://schemas.microsoft.com/office/drawing/2014/main" val="3497521169"/>
                    </a:ext>
                  </a:extLst>
                </a:gridCol>
                <a:gridCol w="2100143">
                  <a:extLst>
                    <a:ext uri="{9D8B030D-6E8A-4147-A177-3AD203B41FA5}">
                      <a16:colId xmlns:a16="http://schemas.microsoft.com/office/drawing/2014/main" val="1280368757"/>
                    </a:ext>
                  </a:extLst>
                </a:gridCol>
              </a:tblGrid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יעד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מוביל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משך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185924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צפון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4 (אבי)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3  ימים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475866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דרום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3 (יהודה)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221253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יו"ש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2 (אמיר)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013839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ירושלים וקו התפר והבקעה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1 (אלונה)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377799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אילת וערבה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2 (אמיר)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313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6671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בחו"ל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1873875"/>
            <a:ext cx="9745978" cy="139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193832"/>
              </p:ext>
            </p:extLst>
          </p:nvPr>
        </p:nvGraphicFramePr>
        <p:xfrm>
          <a:off x="1285230" y="2080255"/>
          <a:ext cx="9640609" cy="329184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3387291">
                  <a:extLst>
                    <a:ext uri="{9D8B030D-6E8A-4147-A177-3AD203B41FA5}">
                      <a16:colId xmlns:a16="http://schemas.microsoft.com/office/drawing/2014/main" val="941520081"/>
                    </a:ext>
                  </a:extLst>
                </a:gridCol>
                <a:gridCol w="2843718">
                  <a:extLst>
                    <a:ext uri="{9D8B030D-6E8A-4147-A177-3AD203B41FA5}">
                      <a16:colId xmlns:a16="http://schemas.microsoft.com/office/drawing/2014/main" val="1586993459"/>
                    </a:ext>
                  </a:extLst>
                </a:gridCol>
                <a:gridCol w="1140261">
                  <a:extLst>
                    <a:ext uri="{9D8B030D-6E8A-4147-A177-3AD203B41FA5}">
                      <a16:colId xmlns:a16="http://schemas.microsoft.com/office/drawing/2014/main" val="3063522299"/>
                    </a:ext>
                  </a:extLst>
                </a:gridCol>
                <a:gridCol w="2269339">
                  <a:extLst>
                    <a:ext uri="{9D8B030D-6E8A-4147-A177-3AD203B41FA5}">
                      <a16:colId xmlns:a16="http://schemas.microsoft.com/office/drawing/2014/main" val="826066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יעד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צוות/איש סגל מוביל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משך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הערות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245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אירופה: סרביה, ליטא,</a:t>
                      </a:r>
                      <a:r>
                        <a:rPr lang="he-IL" sz="2000" baseline="0" dirty="0"/>
                        <a:t> קפריסין, יוון, </a:t>
                      </a:r>
                      <a:r>
                        <a:rPr lang="he-IL" sz="2000" baseline="0" dirty="0" smtClean="0"/>
                        <a:t>פינלנד, אחרות?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סרביה – צוות 1</a:t>
                      </a:r>
                    </a:p>
                    <a:p>
                      <a:pPr rtl="1"/>
                      <a:r>
                        <a:rPr lang="he-IL" sz="2000" dirty="0"/>
                        <a:t>ליטא – צוות 2</a:t>
                      </a:r>
                    </a:p>
                    <a:p>
                      <a:pPr rtl="1"/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3 ימים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התנעת הסמינר 21.9 (פגישה מדינית)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962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בריסל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אלונה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יום וחצי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148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מזרח: סין, קוריאה, הודו, </a:t>
                      </a:r>
                      <a:r>
                        <a:rPr lang="he-IL" sz="2000" dirty="0" smtClean="0"/>
                        <a:t>רוסיה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צוותים מעורבים, ע"פ בחירה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שבוע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 smtClean="0"/>
                        <a:t>מדינה חמישית?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679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יפית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יוסי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7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ארה"ב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אמיר – החלק המשותף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שבועיים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355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91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90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 לתכנון וביצוע סיורים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961" y="1236372"/>
            <a:ext cx="10515600" cy="5485103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  <a:defRPr/>
            </a:pPr>
            <a:r>
              <a:rPr lang="he-IL" sz="5500" dirty="0">
                <a:latin typeface="+mj-lt"/>
              </a:rPr>
              <a:t>שלבי התכנון והאישור</a:t>
            </a:r>
            <a:r>
              <a:rPr lang="he-IL" sz="5500" dirty="0" smtClean="0">
                <a:latin typeface="+mj-lt"/>
              </a:rPr>
              <a:t>: עבודה </a:t>
            </a:r>
            <a:r>
              <a:rPr lang="he-IL" sz="5500" dirty="0">
                <a:latin typeface="+mj-lt"/>
              </a:rPr>
              <a:t>מקדימה מול </a:t>
            </a:r>
            <a:r>
              <a:rPr lang="he-IL" sz="5500" dirty="0" smtClean="0">
                <a:latin typeface="+mj-lt"/>
              </a:rPr>
              <a:t>יוסי, אישור </a:t>
            </a:r>
            <a:r>
              <a:rPr lang="he-IL" sz="5500" dirty="0" err="1" smtClean="0">
                <a:latin typeface="+mj-lt"/>
              </a:rPr>
              <a:t>מד"רית</a:t>
            </a:r>
            <a:r>
              <a:rPr lang="he-IL" sz="5500" dirty="0" smtClean="0">
                <a:latin typeface="+mj-lt"/>
              </a:rPr>
              <a:t>, אישור </a:t>
            </a:r>
            <a:r>
              <a:rPr lang="he-IL" sz="5500" dirty="0">
                <a:latin typeface="+mj-lt"/>
              </a:rPr>
              <a:t>אלוף</a:t>
            </a:r>
          </a:p>
          <a:p>
            <a:pPr>
              <a:lnSpc>
                <a:spcPct val="170000"/>
              </a:lnSpc>
              <a:spcBef>
                <a:spcPts val="0"/>
              </a:spcBef>
              <a:defRPr/>
            </a:pPr>
            <a:r>
              <a:rPr lang="he-IL" sz="5500" dirty="0">
                <a:latin typeface="+mj-lt"/>
              </a:rPr>
              <a:t>שאלות מחקר מקדימות לסיור ותכנית עם זיקה לשאלות</a:t>
            </a:r>
          </a:p>
          <a:p>
            <a:pPr>
              <a:lnSpc>
                <a:spcPct val="170000"/>
              </a:lnSpc>
              <a:spcBef>
                <a:spcPts val="0"/>
              </a:spcBef>
              <a:defRPr/>
            </a:pPr>
            <a:r>
              <a:rPr lang="he-IL" sz="5500" dirty="0">
                <a:latin typeface="+mj-lt"/>
              </a:rPr>
              <a:t>שילוב סקירות של יוסי בסיורים וזמנים לתצפיות</a:t>
            </a:r>
          </a:p>
          <a:p>
            <a:pPr>
              <a:lnSpc>
                <a:spcPct val="170000"/>
              </a:lnSpc>
              <a:spcBef>
                <a:spcPts val="0"/>
              </a:spcBef>
              <a:defRPr/>
            </a:pPr>
            <a:r>
              <a:rPr lang="he-IL" sz="5500" dirty="0">
                <a:latin typeface="+mj-lt"/>
              </a:rPr>
              <a:t>זמני עיבוד צוותי ייעודיים בסיור (לשקול שאלות מחקר לעיבודים)</a:t>
            </a:r>
          </a:p>
          <a:p>
            <a:pPr>
              <a:lnSpc>
                <a:spcPct val="170000"/>
              </a:lnSpc>
              <a:spcBef>
                <a:spcPts val="0"/>
              </a:spcBef>
              <a:defRPr/>
            </a:pPr>
            <a:r>
              <a:rPr lang="he-IL" sz="5500" dirty="0">
                <a:latin typeface="+mj-lt"/>
              </a:rPr>
              <a:t>פיצולים לקבוצות קטנות ובחירה</a:t>
            </a:r>
          </a:p>
          <a:p>
            <a:pPr>
              <a:lnSpc>
                <a:spcPct val="170000"/>
              </a:lnSpc>
              <a:spcBef>
                <a:spcPts val="0"/>
              </a:spcBef>
              <a:defRPr/>
            </a:pPr>
            <a:r>
              <a:rPr lang="he-IL" sz="5500" dirty="0">
                <a:latin typeface="+mj-lt"/>
              </a:rPr>
              <a:t>צמצום הרצאות במהלך הסיור לטובת סיורים בשטח</a:t>
            </a:r>
          </a:p>
          <a:p>
            <a:pPr>
              <a:lnSpc>
                <a:spcPct val="170000"/>
              </a:lnSpc>
              <a:spcBef>
                <a:spcPts val="0"/>
              </a:spcBef>
              <a:defRPr/>
            </a:pPr>
            <a:r>
              <a:rPr lang="he-IL" sz="5500" dirty="0">
                <a:latin typeface="+mj-lt"/>
              </a:rPr>
              <a:t>הכנת והצגת דוברים, שילוב דוברים מ"ציר הדעה האחרת", בפאנלים – מנחה מטעם </a:t>
            </a:r>
            <a:r>
              <a:rPr lang="he-IL" sz="5500" dirty="0" err="1">
                <a:latin typeface="+mj-lt"/>
              </a:rPr>
              <a:t>המב"ל</a:t>
            </a:r>
            <a:endParaRPr lang="he-IL" sz="5500" dirty="0">
              <a:latin typeface="+mj-lt"/>
            </a:endParaRPr>
          </a:p>
          <a:p>
            <a:pPr>
              <a:lnSpc>
                <a:spcPct val="170000"/>
              </a:lnSpc>
              <a:spcBef>
                <a:spcPts val="0"/>
              </a:spcBef>
              <a:defRPr/>
            </a:pPr>
            <a:endParaRPr lang="he-IL" sz="5000" dirty="0">
              <a:latin typeface="+mj-lt"/>
            </a:endParaRPr>
          </a:p>
          <a:p>
            <a:pPr>
              <a:buFont typeface="Wingdings" panose="05000000000000000000" pitchFamily="2" charset="2"/>
              <a:buChar char="v"/>
            </a:pPr>
            <a:endParaRPr lang="he-IL" sz="2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42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588</Words>
  <Application>Microsoft Office PowerPoint</Application>
  <PresentationFormat>Widescreen</PresentationFormat>
  <Paragraphs>136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David</vt:lpstr>
      <vt:lpstr>Levenim MT</vt:lpstr>
      <vt:lpstr>Times New Roman</vt:lpstr>
      <vt:lpstr>Wingdings</vt:lpstr>
      <vt:lpstr>ערכת נושא Office</vt:lpstr>
      <vt:lpstr>המכללה לביטחון לאומי</vt:lpstr>
      <vt:lpstr>רקע</vt:lpstr>
      <vt:lpstr>דוגמאות לשילוב סוגיות בטל"מ בסיורים</vt:lpstr>
      <vt:lpstr>סיורים רגיונליים</vt:lpstr>
      <vt:lpstr>סיורים נושאיים </vt:lpstr>
      <vt:lpstr>הכנת סיור: אבני דרך עיקריות </vt:lpstr>
      <vt:lpstr>סיורים בארץ יוצג במליאה ב 22.9</vt:lpstr>
      <vt:lpstr>סיורים בחו"ל</vt:lpstr>
      <vt:lpstr>דגשים לתכנון וביצוע סיורים</vt:lpstr>
      <vt:lpstr>דגשים לתכנון וביצוע סיורים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המכללה לביטחון לאומי</dc:title>
  <dc:creator>משתמש</dc:creator>
  <cp:lastModifiedBy>u26632</cp:lastModifiedBy>
  <cp:revision>27</cp:revision>
  <dcterms:created xsi:type="dcterms:W3CDTF">2020-08-17T15:20:59Z</dcterms:created>
  <dcterms:modified xsi:type="dcterms:W3CDTF">2020-08-20T08:50:07Z</dcterms:modified>
</cp:coreProperties>
</file>