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33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594D-A1C6-4E10-988C-0B3F4165FF91}" type="datetimeFigureOut">
              <a:rPr lang="he-IL" smtClean="0"/>
              <a:t>י"ב/אייר/תש"ף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96C6-7FF9-4837-9185-E30313C61D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065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594D-A1C6-4E10-988C-0B3F4165FF91}" type="datetimeFigureOut">
              <a:rPr lang="he-IL" smtClean="0"/>
              <a:t>י"ב/אייר/תש"ף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96C6-7FF9-4837-9185-E30313C61D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727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594D-A1C6-4E10-988C-0B3F4165FF91}" type="datetimeFigureOut">
              <a:rPr lang="he-IL" smtClean="0"/>
              <a:t>י"ב/אייר/תש"ף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96C6-7FF9-4837-9185-E30313C61D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2279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594D-A1C6-4E10-988C-0B3F4165FF91}" type="datetimeFigureOut">
              <a:rPr lang="he-IL" smtClean="0"/>
              <a:t>י"ב/אייר/תש"ף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96C6-7FF9-4837-9185-E30313C61D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115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594D-A1C6-4E10-988C-0B3F4165FF91}" type="datetimeFigureOut">
              <a:rPr lang="he-IL" smtClean="0"/>
              <a:t>י"ב/אייר/תש"ף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96C6-7FF9-4837-9185-E30313C61D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292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594D-A1C6-4E10-988C-0B3F4165FF91}" type="datetimeFigureOut">
              <a:rPr lang="he-IL" smtClean="0"/>
              <a:t>י"ב/אייר/תש"ף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96C6-7FF9-4837-9185-E30313C61D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9460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594D-A1C6-4E10-988C-0B3F4165FF91}" type="datetimeFigureOut">
              <a:rPr lang="he-IL" smtClean="0"/>
              <a:t>י"ב/אייר/תש"ף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96C6-7FF9-4837-9185-E30313C61D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353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594D-A1C6-4E10-988C-0B3F4165FF91}" type="datetimeFigureOut">
              <a:rPr lang="he-IL" smtClean="0"/>
              <a:t>י"ב/אייר/תש"ף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96C6-7FF9-4837-9185-E30313C61D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540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594D-A1C6-4E10-988C-0B3F4165FF91}" type="datetimeFigureOut">
              <a:rPr lang="he-IL" smtClean="0"/>
              <a:t>י"ב/אייר/תש"ף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96C6-7FF9-4837-9185-E30313C61D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593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594D-A1C6-4E10-988C-0B3F4165FF91}" type="datetimeFigureOut">
              <a:rPr lang="he-IL" smtClean="0"/>
              <a:t>י"ב/אייר/תש"ף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96C6-7FF9-4837-9185-E30313C61D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685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594D-A1C6-4E10-988C-0B3F4165FF91}" type="datetimeFigureOut">
              <a:rPr lang="he-IL" smtClean="0"/>
              <a:t>י"ב/אייר/תש"ף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F96C6-7FF9-4837-9185-E30313C61D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961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5594D-A1C6-4E10-988C-0B3F4165FF91}" type="datetimeFigureOut">
              <a:rPr lang="he-IL" smtClean="0"/>
              <a:t>י"ב/אייר/תש"ף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F96C6-7FF9-4837-9185-E30313C61D2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890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brightnessContrast bright="-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34" y="-111430"/>
            <a:ext cx="12192000" cy="6858000"/>
          </a:xfrm>
          <a:prstGeom prst="rect">
            <a:avLst/>
          </a:prstGeom>
        </p:spPr>
      </p:pic>
      <p:sp>
        <p:nvSpPr>
          <p:cNvPr id="4" name="כותרת 3"/>
          <p:cNvSpPr>
            <a:spLocks noGrp="1"/>
          </p:cNvSpPr>
          <p:nvPr>
            <p:ph type="title"/>
          </p:nvPr>
        </p:nvSpPr>
        <p:spPr>
          <a:xfrm>
            <a:off x="159434" y="1055077"/>
            <a:ext cx="5936566" cy="3446585"/>
          </a:xfrm>
        </p:spPr>
        <p:txBody>
          <a:bodyPr>
            <a:normAutofit fontScale="90000"/>
          </a:bodyPr>
          <a:lstStyle/>
          <a:p>
            <a:pPr algn="ctr" rtl="0"/>
            <a:r>
              <a:rPr b="1" dirty="0">
                <a:solidFill>
                  <a:schemeClr val="bg1"/>
                </a:solidFill>
              </a:rPr>
              <a:t>Final Research Project</a:t>
            </a:r>
            <a:br>
              <a:rPr b="1" dirty="0">
                <a:solidFill>
                  <a:schemeClr val="bg1"/>
                </a:solidFill>
              </a:rPr>
            </a:br>
            <a:br>
              <a:rPr b="1" dirty="0">
                <a:solidFill>
                  <a:schemeClr val="bg1"/>
                </a:solidFill>
              </a:rPr>
            </a:br>
            <a:r>
              <a:rPr b="1" dirty="0">
                <a:solidFill>
                  <a:schemeClr val="bg1"/>
                </a:solidFill>
              </a:rPr>
              <a:t>Is Israel a </a:t>
            </a:r>
            <a:r>
              <a:rPr lang="en-US" b="1" dirty="0">
                <a:solidFill>
                  <a:schemeClr val="bg1"/>
                </a:solidFill>
              </a:rPr>
              <a:t>Shifting Start-up Nation</a:t>
            </a:r>
            <a:r>
              <a:rPr b="1" dirty="0">
                <a:solidFill>
                  <a:schemeClr val="bg1"/>
                </a:solidFill>
              </a:rPr>
              <a:t>?</a:t>
            </a:r>
            <a:br>
              <a:rPr sz="4000" b="1" dirty="0">
                <a:solidFill>
                  <a:schemeClr val="bg1"/>
                </a:solidFill>
                <a:latin typeface="Segoe UI"/>
                <a:cs typeface="Segoe UI"/>
              </a:rPr>
            </a:br>
            <a:br>
              <a:rPr sz="4000" b="1" dirty="0">
                <a:solidFill>
                  <a:schemeClr val="bg1"/>
                </a:solidFill>
                <a:latin typeface="Segoe UI"/>
                <a:cs typeface="Segoe UI"/>
              </a:rPr>
            </a:br>
            <a:br>
              <a:rPr b="1" dirty="0">
                <a:solidFill>
                  <a:schemeClr val="bg1"/>
                </a:solidFill>
              </a:rPr>
            </a:b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39948" y="5176910"/>
            <a:ext cx="565205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Segoe UI"/>
                <a:cs typeface="Segoe UI"/>
              </a:rPr>
              <a:t>COL </a:t>
            </a:r>
            <a:r>
              <a:rPr sz="3200" b="1" dirty="0" err="1">
                <a:solidFill>
                  <a:schemeClr val="bg1"/>
                </a:solidFill>
                <a:latin typeface="Segoe UI"/>
                <a:cs typeface="Segoe UI"/>
              </a:rPr>
              <a:t>Nurit</a:t>
            </a:r>
            <a:r>
              <a:rPr sz="3200" b="1" dirty="0">
                <a:solidFill>
                  <a:schemeClr val="bg1"/>
                </a:solidFill>
                <a:latin typeface="Segoe UI"/>
                <a:cs typeface="Segoe UI"/>
              </a:rPr>
              <a:t> </a:t>
            </a:r>
            <a:r>
              <a:rPr sz="3200" b="1" dirty="0" err="1">
                <a:solidFill>
                  <a:schemeClr val="bg1"/>
                </a:solidFill>
                <a:latin typeface="Segoe UI"/>
                <a:cs typeface="Segoe UI"/>
              </a:rPr>
              <a:t>Kadosh</a:t>
            </a:r>
            <a:br>
              <a:rPr sz="3200" b="1" dirty="0">
                <a:solidFill>
                  <a:schemeClr val="bg1"/>
                </a:solidFill>
                <a:latin typeface="Segoe UI"/>
                <a:cs typeface="Segoe UI"/>
              </a:rPr>
            </a:br>
            <a:r>
              <a:rPr sz="3200" b="1" dirty="0">
                <a:solidFill>
                  <a:schemeClr val="bg1"/>
                </a:solidFill>
                <a:latin typeface="Segoe UI"/>
                <a:cs typeface="Segoe UI"/>
              </a:rPr>
              <a:t>Senior Scientist, Gal Shekel</a:t>
            </a:r>
            <a:br>
              <a:rPr sz="3200" b="1" dirty="0">
                <a:solidFill>
                  <a:schemeClr val="bg1"/>
                </a:solidFill>
                <a:latin typeface="Segoe UI"/>
                <a:cs typeface="Segoe UI"/>
              </a:rPr>
            </a:br>
            <a:r>
              <a:rPr lang="en-US" sz="3200" b="1" dirty="0">
                <a:solidFill>
                  <a:schemeClr val="bg1"/>
                </a:solidFill>
                <a:latin typeface="Segoe UI"/>
                <a:cs typeface="Segoe UI"/>
              </a:rPr>
              <a:t>Commander</a:t>
            </a:r>
            <a:r>
              <a:rPr sz="3200" b="1" dirty="0">
                <a:solidFill>
                  <a:schemeClr val="bg1"/>
                </a:solidFill>
                <a:latin typeface="Segoe UI"/>
                <a:cs typeface="Segoe UI"/>
              </a:rPr>
              <a:t> Moshe </a:t>
            </a:r>
            <a:r>
              <a:rPr sz="3200" b="1" dirty="0" err="1">
                <a:solidFill>
                  <a:schemeClr val="bg1"/>
                </a:solidFill>
                <a:latin typeface="Segoe UI"/>
                <a:cs typeface="Segoe UI"/>
              </a:rPr>
              <a:t>Edri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29657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9960" y="0"/>
            <a:ext cx="3932237" cy="1600200"/>
          </a:xfrm>
          <a:noFill/>
        </p:spPr>
        <p:txBody>
          <a:bodyPr>
            <a:normAutofit/>
          </a:bodyPr>
          <a:lstStyle/>
          <a:p>
            <a:pPr algn="ctr" rtl="0"/>
            <a:r>
              <a:rPr sz="4000" u="sng">
                <a:latin typeface="Segoe UI"/>
                <a:cs typeface="Segoe UI"/>
              </a:rPr>
              <a:t>"Test Case"</a:t>
            </a:r>
            <a:endParaRPr lang="he-IL" sz="4000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מציין מיקום של תמונה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r="14539"/>
          <a:stretch>
            <a:fillRect/>
          </a:stretch>
        </p:blipFill>
        <p:spPr>
          <a:xfrm>
            <a:off x="4881489" y="0"/>
            <a:ext cx="7310511" cy="6857999"/>
          </a:xfrm>
        </p:spPr>
      </p:pic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0" y="2690447"/>
            <a:ext cx="4772025" cy="3811588"/>
          </a:xfrm>
        </p:spPr>
        <p:txBody>
          <a:bodyPr>
            <a:normAutofit/>
          </a:bodyPr>
          <a:lstStyle/>
          <a:p>
            <a:pPr algn="l" rtl="0"/>
            <a:r>
              <a:rPr sz="3200" dirty="0">
                <a:latin typeface="Segoe UI"/>
                <a:ea typeface="+mj-ea"/>
                <a:cs typeface="Segoe UI"/>
              </a:rPr>
              <a:t>Artificial intelligence (</a:t>
            </a:r>
            <a:r>
              <a:rPr sz="3200" b="1" dirty="0">
                <a:latin typeface="Segoe UI"/>
                <a:ea typeface="+mj-ea"/>
                <a:cs typeface="Segoe UI"/>
              </a:rPr>
              <a:t>AI</a:t>
            </a:r>
            <a:r>
              <a:rPr sz="3200" dirty="0">
                <a:latin typeface="Segoe UI"/>
                <a:ea typeface="+mj-ea"/>
                <a:cs typeface="Segoe UI"/>
              </a:rPr>
              <a:t>) technology</a:t>
            </a:r>
            <a:endParaRPr lang="he-IL" sz="3200" dirty="0"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51728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של תמונה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r="14539"/>
          <a:stretch>
            <a:fillRect/>
          </a:stretch>
        </p:blipFill>
        <p:spPr>
          <a:xfrm>
            <a:off x="5556738" y="0"/>
            <a:ext cx="6635262" cy="6857999"/>
          </a:xfr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39126" y="0"/>
            <a:ext cx="5595864" cy="1280160"/>
          </a:xfrm>
          <a:noFill/>
        </p:spPr>
        <p:txBody>
          <a:bodyPr>
            <a:noAutofit/>
          </a:bodyPr>
          <a:lstStyle/>
          <a:p>
            <a:pPr algn="ctr" rtl="0"/>
            <a:r>
              <a:rPr sz="4000" u="sng">
                <a:latin typeface="Segoe UI"/>
                <a:cs typeface="Segoe UI"/>
              </a:rPr>
              <a:t>Test case analysis based on four perspectives</a:t>
            </a:r>
            <a:endParaRPr lang="he-IL" sz="4000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-39126" y="1457841"/>
            <a:ext cx="5356714" cy="4839287"/>
          </a:xfrm>
        </p:spPr>
        <p:txBody>
          <a:bodyPr>
            <a:noAutofit/>
          </a:bodyPr>
          <a:lstStyle/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ea typeface="+mj-ea"/>
                <a:cs typeface="Segoe UI"/>
              </a:rPr>
              <a:t>The situation in Israel today</a:t>
            </a:r>
            <a:r>
              <a:rPr lang="he-IL" sz="3200" dirty="0">
                <a:latin typeface="Segoe UI"/>
                <a:ea typeface="+mj-ea"/>
                <a:cs typeface="Segoe UI"/>
              </a:rPr>
              <a:t>- </a:t>
            </a:r>
            <a:r>
              <a:rPr lang="en-US" sz="3200" dirty="0">
                <a:latin typeface="Segoe UI"/>
                <a:ea typeface="+mj-ea"/>
                <a:cs typeface="Segoe UI"/>
              </a:rPr>
              <a:t> a</a:t>
            </a:r>
            <a:r>
              <a:rPr sz="3200" dirty="0">
                <a:latin typeface="Segoe UI"/>
                <a:ea typeface="+mj-ea"/>
                <a:cs typeface="Segoe UI"/>
              </a:rPr>
              <a:t>ctual and practical foundations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ea typeface="+mj-ea"/>
                <a:cs typeface="Segoe UI"/>
              </a:rPr>
              <a:t>Global comparison of Israel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ea typeface="+mj-ea"/>
                <a:cs typeface="Segoe UI"/>
              </a:rPr>
              <a:t>Analyzing trends over the last decade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ea typeface="+mj-ea"/>
                <a:cs typeface="Segoe UI"/>
              </a:rPr>
              <a:t>Government involvement and national policy in Israel concerning innovative technologies</a:t>
            </a:r>
            <a:endParaRPr lang="he-IL" sz="3200" dirty="0"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12454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66907" y="0"/>
            <a:ext cx="6604814" cy="987425"/>
          </a:xfrm>
        </p:spPr>
        <p:txBody>
          <a:bodyPr>
            <a:normAutofit/>
          </a:bodyPr>
          <a:lstStyle/>
          <a:p>
            <a:pPr algn="ctr" rtl="0"/>
            <a:r>
              <a:rPr sz="4400" b="1" u="sng" dirty="0">
                <a:latin typeface="Segoe UI"/>
                <a:cs typeface="Segoe UI"/>
              </a:rPr>
              <a:t>Conclusions </a:t>
            </a:r>
            <a:r>
              <a:rPr lang="en-US" sz="4400" b="1" u="sng" dirty="0">
                <a:latin typeface="Segoe UI"/>
                <a:cs typeface="Segoe UI"/>
              </a:rPr>
              <a:t>Until Now</a:t>
            </a:r>
            <a:endParaRPr lang="he-IL" sz="4400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0" y="1039158"/>
            <a:ext cx="12192000" cy="4937760"/>
          </a:xfrm>
        </p:spPr>
        <p:txBody>
          <a:bodyPr>
            <a:noAutofit/>
          </a:bodyPr>
          <a:lstStyle/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3500" dirty="0">
                <a:latin typeface="Segoe UI"/>
                <a:cs typeface="Segoe UI"/>
              </a:rPr>
              <a:t>The risk of </a:t>
            </a:r>
            <a:r>
              <a:rPr sz="3500" dirty="0">
                <a:latin typeface="Segoe UI"/>
                <a:cs typeface="Segoe UI"/>
              </a:rPr>
              <a:t>"</a:t>
            </a:r>
            <a:r>
              <a:rPr lang="en-US" sz="3500" dirty="0">
                <a:latin typeface="Segoe UI"/>
                <a:cs typeface="Segoe UI"/>
              </a:rPr>
              <a:t>success“ by</a:t>
            </a:r>
            <a:r>
              <a:rPr sz="3500" dirty="0">
                <a:latin typeface="Segoe UI"/>
                <a:cs typeface="Segoe UI"/>
              </a:rPr>
              <a:t> government institutions for leading in the wrong direction.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500" dirty="0">
                <a:latin typeface="Segoe UI"/>
                <a:cs typeface="Segoe UI"/>
              </a:rPr>
              <a:t>The caution required when heavily investing in infrastructure.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500" dirty="0">
                <a:latin typeface="Segoe UI"/>
                <a:cs typeface="Segoe UI"/>
              </a:rPr>
              <a:t>Israel has consistently led the world in research and development, but the sources for financing civilian R&amp;D are mostly based on foreign investment while government investment is low.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500" dirty="0">
                <a:latin typeface="Segoe UI"/>
                <a:cs typeface="Segoe UI"/>
              </a:rPr>
              <a:t>The government's responsibility in maintaining the status quo.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500" dirty="0">
                <a:latin typeface="Segoe UI"/>
                <a:cs typeface="Segoe UI"/>
              </a:rPr>
              <a:t>The need for </a:t>
            </a:r>
            <a:r>
              <a:rPr lang="en-US" sz="3500" dirty="0">
                <a:latin typeface="Segoe UI"/>
                <a:cs typeface="Segoe UI"/>
              </a:rPr>
              <a:t>the </a:t>
            </a:r>
            <a:r>
              <a:rPr sz="3500" dirty="0">
                <a:latin typeface="Segoe UI"/>
                <a:cs typeface="Segoe UI"/>
              </a:rPr>
              <a:t>unification of efforts and "joining forces"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endParaRPr lang="he-IL" sz="35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52300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0"/>
            <a:ext cx="3932237" cy="987425"/>
          </a:xfrm>
        </p:spPr>
        <p:txBody>
          <a:bodyPr>
            <a:normAutofit fontScale="90000"/>
          </a:bodyPr>
          <a:lstStyle/>
          <a:p>
            <a:pPr algn="ctr"/>
            <a:r>
              <a:rPr sz="4000" u="sng">
                <a:latin typeface="Segoe UI"/>
                <a:cs typeface="Segoe UI"/>
              </a:rPr>
              <a:t>Conclusions until now</a:t>
            </a:r>
            <a:endParaRPr lang="he-IL" sz="4000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מציין מיקום של תמונה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28" r="22428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669501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מציין מיקום של תמונה 9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9" r="18339"/>
          <a:stretch>
            <a:fillRect/>
          </a:stretch>
        </p:blipFill>
        <p:spPr>
          <a:xfrm>
            <a:off x="5064370" y="0"/>
            <a:ext cx="7577796" cy="6858000"/>
          </a:xfrm>
          <a:solidFill>
            <a:schemeClr val="accent1">
              <a:lumMod val="60000"/>
              <a:lumOff val="40000"/>
            </a:schemeClr>
          </a:solidFill>
        </p:spPr>
      </p:pic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-288307" y="207499"/>
            <a:ext cx="5352677" cy="1076178"/>
          </a:xfrm>
        </p:spPr>
        <p:txBody>
          <a:bodyPr>
            <a:noAutofit/>
          </a:bodyPr>
          <a:lstStyle/>
          <a:p>
            <a:pPr algn="ctr"/>
            <a:r>
              <a:rPr sz="3600" b="1" u="sng" dirty="0">
                <a:latin typeface="Segoe UI"/>
                <a:cs typeface="Segoe UI"/>
              </a:rPr>
              <a:t>The Research Subject</a:t>
            </a:r>
            <a:endParaRPr lang="he-IL" sz="3600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מציין מיקום טקסט 6"/>
          <p:cNvSpPr>
            <a:spLocks noGrp="1"/>
          </p:cNvSpPr>
          <p:nvPr>
            <p:ph type="body" sz="half" idx="2"/>
          </p:nvPr>
        </p:nvSpPr>
        <p:spPr>
          <a:xfrm>
            <a:off x="0" y="1505243"/>
            <a:ext cx="5247250" cy="5352757"/>
          </a:xfrm>
        </p:spPr>
        <p:txBody>
          <a:bodyPr>
            <a:normAutofit/>
          </a:bodyPr>
          <a:lstStyle/>
          <a:p>
            <a:pPr algn="l" rtl="0"/>
            <a:r>
              <a:rPr sz="2800" u="sng" dirty="0">
                <a:latin typeface="Segoe UI"/>
                <a:cs typeface="Segoe UI"/>
              </a:rPr>
              <a:t>Examination of policy, in practice, </a:t>
            </a:r>
            <a:r>
              <a:rPr lang="en-US" sz="2800" u="sng" dirty="0">
                <a:latin typeface="Segoe UI"/>
                <a:cs typeface="Segoe UI"/>
              </a:rPr>
              <a:t>for the </a:t>
            </a:r>
            <a:r>
              <a:rPr sz="2800" u="sng" dirty="0">
                <a:latin typeface="Segoe UI"/>
                <a:cs typeface="Segoe UI"/>
              </a:rPr>
              <a:t>innovation in Israel and the factors that have shaped this field until now. We will also examine how, and if at all, </a:t>
            </a:r>
            <a:r>
              <a:rPr lang="en-US" sz="2800" u="sng" dirty="0">
                <a:latin typeface="Segoe UI"/>
                <a:cs typeface="Segoe UI"/>
              </a:rPr>
              <a:t>the </a:t>
            </a:r>
            <a:r>
              <a:rPr sz="2800" u="sng" dirty="0">
                <a:latin typeface="Segoe UI"/>
                <a:cs typeface="Segoe UI"/>
              </a:rPr>
              <a:t>two main processes that influence policy: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2800" u="sng" dirty="0">
                <a:latin typeface="Segoe UI"/>
                <a:cs typeface="Segoe UI"/>
              </a:rPr>
              <a:t>Global technological processes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2800" u="sng" dirty="0">
                <a:latin typeface="Segoe UI"/>
                <a:cs typeface="Segoe UI"/>
              </a:rPr>
              <a:t>Local political processes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he-IL" sz="1400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20698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37626" y="457200"/>
            <a:ext cx="4434400" cy="851095"/>
          </a:xfrm>
        </p:spPr>
        <p:txBody>
          <a:bodyPr>
            <a:noAutofit/>
          </a:bodyPr>
          <a:lstStyle/>
          <a:p>
            <a:pPr algn="l" rtl="0"/>
            <a:r>
              <a:rPr sz="4000" u="sng" dirty="0">
                <a:latin typeface="Segoe UI"/>
                <a:cs typeface="Segoe UI"/>
              </a:rPr>
              <a:t>The reason we chose this subject</a:t>
            </a:r>
            <a:endParaRPr lang="he-IL" sz="4000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מציין מיקום של תמונה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2" r="7862"/>
          <a:stretch>
            <a:fillRect/>
          </a:stretch>
        </p:blipFill>
        <p:spPr>
          <a:xfrm>
            <a:off x="5183188" y="1"/>
            <a:ext cx="7008812" cy="6858000"/>
          </a:xfrm>
        </p:spPr>
      </p:pic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40678" y="2057400"/>
            <a:ext cx="5042510" cy="3811588"/>
          </a:xfrm>
        </p:spPr>
        <p:txBody>
          <a:bodyPr>
            <a:normAutofit fontScale="92500"/>
          </a:bodyPr>
          <a:lstStyle/>
          <a:p>
            <a:pPr algn="l" rtl="0"/>
            <a:r>
              <a:rPr sz="3200" dirty="0">
                <a:latin typeface="Segoe UI"/>
                <a:cs typeface="Segoe UI"/>
              </a:rPr>
              <a:t>The importance of the subject and its contribution to national securit</a:t>
            </a:r>
            <a:r>
              <a:rPr lang="en-US" sz="3200" dirty="0">
                <a:latin typeface="Segoe UI"/>
                <a:cs typeface="Segoe UI"/>
              </a:rPr>
              <a:t>y.</a:t>
            </a:r>
            <a:r>
              <a:rPr sz="3200" dirty="0">
                <a:latin typeface="Segoe UI"/>
                <a:cs typeface="Segoe UI"/>
              </a:rPr>
              <a:t> And if there is indeed a decline in this field, there is reason to examine the strategy on a national level and clarify if and how our situation can be improved.</a:t>
            </a:r>
          </a:p>
        </p:txBody>
      </p:sp>
    </p:spTree>
    <p:extLst>
      <p:ext uri="{BB962C8B-B14F-4D97-AF65-F5344CB8AC3E}">
        <p14:creationId xmlns:p14="http://schemas.microsoft.com/office/powerpoint/2010/main" val="182251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9542" y="256735"/>
            <a:ext cx="3932237" cy="1600200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/>
              <a:t>The Research Question</a:t>
            </a:r>
          </a:p>
        </p:txBody>
      </p:sp>
      <p:pic>
        <p:nvPicPr>
          <p:cNvPr id="6" name="מציין מיקום של תמונה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98" b="23998"/>
          <a:stretch>
            <a:fillRect/>
          </a:stretch>
        </p:blipFill>
        <p:spPr>
          <a:xfrm>
            <a:off x="4772025" y="0"/>
            <a:ext cx="7419975" cy="6857999"/>
          </a:xfrm>
        </p:spPr>
      </p:pic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0" y="2039814"/>
            <a:ext cx="4431323" cy="4818185"/>
          </a:xfrm>
        </p:spPr>
        <p:txBody>
          <a:bodyPr>
            <a:normAutofit/>
          </a:bodyPr>
          <a:lstStyle/>
          <a:p>
            <a:pPr algn="ctr" rtl="0"/>
            <a:r>
              <a:rPr sz="3600" dirty="0">
                <a:latin typeface="Segoe UI"/>
                <a:cs typeface="Segoe UI"/>
              </a:rPr>
              <a:t>Is Israel in an unperceived decline (shift</a:t>
            </a:r>
            <a:r>
              <a:rPr lang="en-US" sz="3600" dirty="0">
                <a:latin typeface="Segoe UI"/>
                <a:cs typeface="Segoe UI"/>
              </a:rPr>
              <a:t>)</a:t>
            </a:r>
            <a:r>
              <a:rPr sz="3600" dirty="0">
                <a:latin typeface="Segoe UI"/>
                <a:cs typeface="Segoe UI"/>
              </a:rPr>
              <a:t> that is leading us to withdrawing and getting off the "main stage" of the forefront of technology?</a:t>
            </a:r>
          </a:p>
        </p:txBody>
      </p:sp>
    </p:spTree>
    <p:extLst>
      <p:ext uri="{BB962C8B-B14F-4D97-AF65-F5344CB8AC3E}">
        <p14:creationId xmlns:p14="http://schemas.microsoft.com/office/powerpoint/2010/main" val="1595691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4745" y="576469"/>
            <a:ext cx="5183187" cy="805069"/>
          </a:xfrm>
        </p:spPr>
        <p:txBody>
          <a:bodyPr>
            <a:normAutofit/>
          </a:bodyPr>
          <a:lstStyle/>
          <a:p>
            <a:pPr algn="l" rtl="0"/>
            <a:r>
              <a:rPr b="1" u="sng" dirty="0">
                <a:latin typeface="Segoe UI"/>
                <a:cs typeface="Segoe UI"/>
              </a:rPr>
              <a:t>The Method of Research</a:t>
            </a:r>
            <a:endParaRPr lang="he-IL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מציין מיקום של תמונה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5" r="8395"/>
          <a:stretch>
            <a:fillRect/>
          </a:stretch>
        </p:blipFill>
        <p:spPr/>
      </p:pic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54744" y="1381538"/>
            <a:ext cx="5028443" cy="4110526"/>
          </a:xfrm>
        </p:spPr>
        <p:txBody>
          <a:bodyPr>
            <a:noAutofit/>
          </a:bodyPr>
          <a:lstStyle/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cs typeface="Segoe UI"/>
              </a:rPr>
              <a:t>Deep research and one test case. 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cs typeface="Segoe UI"/>
              </a:rPr>
              <a:t>The research method - quantitative research by means of:</a:t>
            </a:r>
          </a:p>
          <a:p>
            <a:pPr marL="457200" indent="-457200" algn="l" rtl="0">
              <a:buFont typeface="Wingdings" panose="05000000000000000000" pitchFamily="2" charset="2"/>
              <a:buChar char="q"/>
            </a:pPr>
            <a:r>
              <a:rPr lang="en-US" sz="3200" dirty="0">
                <a:latin typeface="Segoe UI"/>
                <a:cs typeface="Segoe UI"/>
              </a:rPr>
              <a:t>In-d</a:t>
            </a:r>
            <a:r>
              <a:rPr sz="3200" dirty="0">
                <a:latin typeface="Segoe UI"/>
                <a:cs typeface="Segoe UI"/>
              </a:rPr>
              <a:t>epth interviews with officials from diverse disciplines.</a:t>
            </a:r>
          </a:p>
          <a:p>
            <a:pPr marL="457200" indent="-457200" algn="l" rtl="0">
              <a:buFont typeface="Wingdings" panose="05000000000000000000" pitchFamily="2" charset="2"/>
              <a:buChar char="q"/>
            </a:pPr>
            <a:r>
              <a:rPr sz="3200" dirty="0">
                <a:latin typeface="Segoe UI"/>
                <a:cs typeface="Segoe UI"/>
              </a:rPr>
              <a:t>Analyzing reports and documents.</a:t>
            </a:r>
            <a:endParaRPr lang="he-IL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8941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של תמונה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9" r="14089"/>
          <a:stretch>
            <a:fillRect/>
          </a:stretch>
        </p:blipFill>
        <p:spPr>
          <a:xfrm>
            <a:off x="5064369" y="998805"/>
            <a:ext cx="7127631" cy="5859195"/>
          </a:xfr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64369" y="281354"/>
            <a:ext cx="7127631" cy="1164100"/>
          </a:xfrm>
        </p:spPr>
        <p:txBody>
          <a:bodyPr>
            <a:normAutofit/>
          </a:bodyPr>
          <a:lstStyle/>
          <a:p>
            <a:pPr algn="l" rtl="0"/>
            <a:r>
              <a:rPr b="1" u="sng" dirty="0"/>
              <a:t>Measuring tools and quantitative analysis</a:t>
            </a:r>
            <a:br>
              <a:rPr b="1" u="sng" dirty="0"/>
            </a:br>
            <a:endParaRPr lang="he-IL" b="1" u="sng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0" y="281354"/>
            <a:ext cx="4923693" cy="6428935"/>
          </a:xfrm>
        </p:spPr>
        <p:txBody>
          <a:bodyPr>
            <a:normAutofit fontScale="85000" lnSpcReduction="10000"/>
          </a:bodyPr>
          <a:lstStyle/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cs typeface="Segoe UI"/>
              </a:rPr>
              <a:t>The </a:t>
            </a:r>
            <a:r>
              <a:rPr lang="en-US" sz="3200" dirty="0">
                <a:latin typeface="Segoe UI"/>
                <a:cs typeface="Segoe UI"/>
              </a:rPr>
              <a:t>pace of </a:t>
            </a:r>
            <a:r>
              <a:rPr sz="3200" dirty="0">
                <a:latin typeface="Segoe UI"/>
                <a:cs typeface="Segoe UI"/>
              </a:rPr>
              <a:t>growth of startup companies in Israel</a:t>
            </a:r>
            <a:r>
              <a:rPr lang="en-US" sz="3200" dirty="0">
                <a:latin typeface="Segoe UI"/>
                <a:cs typeface="Segoe UI"/>
              </a:rPr>
              <a:t>.</a:t>
            </a:r>
            <a:endParaRPr sz="3200" dirty="0">
              <a:latin typeface="Segoe UI"/>
              <a:cs typeface="Segoe UI"/>
            </a:endParaRP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cs typeface="Segoe UI"/>
              </a:rPr>
              <a:t>The number of "Exits" over time</a:t>
            </a:r>
            <a:r>
              <a:rPr lang="en-US" sz="3200" dirty="0">
                <a:latin typeface="Segoe UI"/>
                <a:cs typeface="Segoe UI"/>
              </a:rPr>
              <a:t>.</a:t>
            </a:r>
            <a:endParaRPr sz="3200" dirty="0">
              <a:latin typeface="Segoe UI"/>
              <a:cs typeface="Segoe UI"/>
            </a:endParaRP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cs typeface="Segoe UI"/>
              </a:rPr>
              <a:t>Scope of sales - the relative portion of Israeli hi-tech products from GDP.</a:t>
            </a: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cs typeface="Segoe UI"/>
              </a:rPr>
              <a:t>The scope of fundraising in startup companies</a:t>
            </a:r>
            <a:r>
              <a:rPr lang="en-US" sz="3200" dirty="0">
                <a:latin typeface="Segoe UI"/>
                <a:cs typeface="Segoe UI"/>
              </a:rPr>
              <a:t>.</a:t>
            </a:r>
            <a:endParaRPr sz="3200" dirty="0">
              <a:latin typeface="Segoe UI"/>
              <a:cs typeface="Segoe UI"/>
            </a:endParaRP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cs typeface="Segoe UI"/>
              </a:rPr>
              <a:t>The number of producing hi-tech companies in Israel</a:t>
            </a:r>
            <a:r>
              <a:rPr lang="en-US" sz="3200" dirty="0">
                <a:latin typeface="Segoe UI"/>
                <a:cs typeface="Segoe UI"/>
              </a:rPr>
              <a:t>.</a:t>
            </a:r>
            <a:endParaRPr sz="3200" dirty="0">
              <a:latin typeface="Segoe UI"/>
              <a:cs typeface="Segoe UI"/>
            </a:endParaRPr>
          </a:p>
          <a:p>
            <a:pPr marL="914400" lvl="1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cs typeface="Segoe UI"/>
              </a:rPr>
              <a:t>Employment - the relative portion of the hi-tech industry in employment levels.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endParaRPr lang="he-IL" sz="3200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226360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8442" y="513473"/>
            <a:ext cx="12023558" cy="1005840"/>
          </a:xfrm>
        </p:spPr>
        <p:txBody>
          <a:bodyPr>
            <a:noAutofit/>
          </a:bodyPr>
          <a:lstStyle/>
          <a:p>
            <a:pPr algn="l" rtl="0"/>
            <a:r>
              <a:rPr sz="4000" b="1" u="sng" dirty="0">
                <a:latin typeface="Segoe UI"/>
                <a:cs typeface="Segoe UI"/>
              </a:rPr>
              <a:t>What was </a:t>
            </a:r>
            <a:r>
              <a:rPr lang="en-US" sz="4000" b="1" u="sng" dirty="0">
                <a:latin typeface="Segoe UI"/>
                <a:cs typeface="Segoe UI"/>
              </a:rPr>
              <a:t>not </a:t>
            </a:r>
            <a:r>
              <a:rPr sz="4000" b="1" u="sng" dirty="0">
                <a:latin typeface="Segoe UI"/>
                <a:cs typeface="Segoe UI"/>
              </a:rPr>
              <a:t>examined as part of the research</a:t>
            </a:r>
            <a:br>
              <a:rPr sz="4000" b="1" u="sng" dirty="0">
                <a:latin typeface="Segoe UI"/>
                <a:cs typeface="Segoe UI"/>
              </a:rPr>
            </a:br>
            <a:endParaRPr lang="he-IL" sz="4000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מציין מיקום של תמונה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5" r="2325"/>
          <a:stretch>
            <a:fillRect/>
          </a:stretch>
        </p:blipFill>
        <p:spPr>
          <a:xfrm>
            <a:off x="5183188" y="1099969"/>
            <a:ext cx="6172200" cy="4873625"/>
          </a:xfrm>
        </p:spPr>
      </p:pic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52615" y="1219200"/>
            <a:ext cx="4271548" cy="5373858"/>
          </a:xfrm>
        </p:spPr>
        <p:txBody>
          <a:bodyPr>
            <a:normAutofit/>
          </a:bodyPr>
          <a:lstStyle/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200" i="1" dirty="0">
                <a:latin typeface="Segoe UI"/>
                <a:cs typeface="Segoe UI"/>
              </a:rPr>
              <a:t>Not all types of technologies were examined.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200" i="1" dirty="0">
                <a:latin typeface="Segoe UI"/>
                <a:cs typeface="Segoe UI"/>
              </a:rPr>
              <a:t>We will not delve into the developing technological trends' influence towards the various aspects of national security.</a:t>
            </a:r>
          </a:p>
        </p:txBody>
      </p:sp>
    </p:spTree>
    <p:extLst>
      <p:ext uri="{BB962C8B-B14F-4D97-AF65-F5344CB8AC3E}">
        <p14:creationId xmlns:p14="http://schemas.microsoft.com/office/powerpoint/2010/main" val="224440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351692"/>
            <a:ext cx="6095999" cy="1600200"/>
          </a:xfrm>
        </p:spPr>
        <p:txBody>
          <a:bodyPr>
            <a:normAutofit/>
          </a:bodyPr>
          <a:lstStyle/>
          <a:p>
            <a:pPr algn="ctr" rtl="0"/>
            <a:r>
              <a:rPr sz="3600" b="1" u="sng" dirty="0">
                <a:latin typeface="Segoe UI"/>
                <a:cs typeface="Segoe UI"/>
              </a:rPr>
              <a:t>Literary </a:t>
            </a:r>
            <a:r>
              <a:rPr lang="en-US" sz="3600" b="1" u="sng" dirty="0">
                <a:latin typeface="Segoe UI"/>
                <a:cs typeface="Segoe UI"/>
              </a:rPr>
              <a:t>Review</a:t>
            </a:r>
            <a:r>
              <a:rPr sz="3600" b="1" u="sng" dirty="0">
                <a:latin typeface="Segoe UI"/>
                <a:cs typeface="Segoe UI"/>
              </a:rPr>
              <a:t> and </a:t>
            </a:r>
            <a:br>
              <a:rPr lang="en-US" sz="3600" b="1" u="sng" dirty="0">
                <a:latin typeface="Segoe UI"/>
                <a:cs typeface="Segoe UI"/>
              </a:rPr>
            </a:br>
            <a:r>
              <a:rPr lang="en-US" sz="3600" b="1" u="sng" dirty="0">
                <a:latin typeface="Segoe UI"/>
                <a:cs typeface="Segoe UI"/>
              </a:rPr>
              <a:t>Theory</a:t>
            </a:r>
            <a:endParaRPr lang="he-IL" sz="2800" b="1" u="sng" dirty="0"/>
          </a:p>
        </p:txBody>
      </p:sp>
      <p:pic>
        <p:nvPicPr>
          <p:cNvPr id="6" name="מציין מיקום של תמונה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50" r="26650"/>
          <a:stretch>
            <a:fillRect/>
          </a:stretch>
        </p:blipFill>
        <p:spPr>
          <a:xfrm>
            <a:off x="5585790" y="0"/>
            <a:ext cx="6606209" cy="6857999"/>
          </a:xfrm>
        </p:spPr>
      </p:pic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0" y="2335236"/>
            <a:ext cx="4772025" cy="3533751"/>
          </a:xfrm>
        </p:spPr>
        <p:txBody>
          <a:bodyPr/>
          <a:lstStyle/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cs typeface="Segoe UI"/>
              </a:rPr>
              <a:t>The Neo-Institutional Economy Theory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cs typeface="Segoe UI"/>
              </a:rPr>
              <a:t>R&amp;D planning and strategy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3200" dirty="0">
                <a:latin typeface="Segoe UI"/>
                <a:cs typeface="Segoe UI"/>
              </a:rPr>
              <a:t>The digital revolution and its implications</a:t>
            </a:r>
          </a:p>
          <a:p>
            <a:pPr algn="l" rt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9820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-316523"/>
            <a:ext cx="4501662" cy="1600200"/>
          </a:xfrm>
        </p:spPr>
        <p:txBody>
          <a:bodyPr>
            <a:normAutofit/>
          </a:bodyPr>
          <a:lstStyle/>
          <a:p>
            <a:pPr algn="l" rtl="0"/>
            <a:r>
              <a:rPr b="1" u="sng" dirty="0">
                <a:latin typeface="Segoe UI"/>
                <a:cs typeface="Segoe UI"/>
              </a:rPr>
              <a:t>Empirical Background</a:t>
            </a:r>
            <a:br>
              <a:rPr sz="2800" b="1" dirty="0"/>
            </a:br>
            <a:endParaRPr lang="he-IL" sz="2800" b="1" dirty="0"/>
          </a:p>
        </p:txBody>
      </p:sp>
      <p:pic>
        <p:nvPicPr>
          <p:cNvPr id="6" name="מציין מיקום של תמונה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" r="1707"/>
          <a:stretch>
            <a:fillRect/>
          </a:stretch>
        </p:blipFill>
        <p:spPr>
          <a:xfrm>
            <a:off x="4501663" y="0"/>
            <a:ext cx="7690338" cy="6857999"/>
          </a:xfrm>
        </p:spPr>
      </p:pic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" y="987425"/>
            <a:ext cx="4501662" cy="5666593"/>
          </a:xfrm>
        </p:spPr>
        <p:txBody>
          <a:bodyPr>
            <a:normAutofit lnSpcReduction="10000"/>
          </a:bodyPr>
          <a:lstStyle/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2800" dirty="0">
                <a:latin typeface="Segoe UI"/>
                <a:cs typeface="Segoe UI"/>
              </a:rPr>
              <a:t>Review of the development of the Israeli hi-tech industry (genealogy)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2800" dirty="0">
                <a:latin typeface="Segoe UI"/>
                <a:cs typeface="Segoe UI"/>
              </a:rPr>
              <a:t>Israel and the technological environment (global and local processes)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2800" dirty="0">
                <a:latin typeface="Segoe UI"/>
                <a:cs typeface="Segoe UI"/>
              </a:rPr>
              <a:t>Policy - discerning between what has been "declared" and de facto reality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sz="2800" dirty="0">
                <a:latin typeface="Segoe UI"/>
                <a:cs typeface="Segoe UI"/>
              </a:rPr>
              <a:t>The traditional and evolving systems</a:t>
            </a:r>
          </a:p>
        </p:txBody>
      </p:sp>
    </p:spTree>
    <p:extLst>
      <p:ext uri="{BB962C8B-B14F-4D97-AF65-F5344CB8AC3E}">
        <p14:creationId xmlns:p14="http://schemas.microsoft.com/office/powerpoint/2010/main" val="184136960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502</Words>
  <Application>Microsoft Office PowerPoint</Application>
  <PresentationFormat>Widescreen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Aharoni</vt:lpstr>
      <vt:lpstr>Arial</vt:lpstr>
      <vt:lpstr>Calibri</vt:lpstr>
      <vt:lpstr>Calibri Light</vt:lpstr>
      <vt:lpstr>Segoe UI</vt:lpstr>
      <vt:lpstr>Wingdings</vt:lpstr>
      <vt:lpstr>ערכת נושא Office</vt:lpstr>
      <vt:lpstr>Final Research Project  Is Israel a Shifting Start-up Nation?   </vt:lpstr>
      <vt:lpstr>The Research Subject</vt:lpstr>
      <vt:lpstr>The reason we chose this subject</vt:lpstr>
      <vt:lpstr>The Research Question</vt:lpstr>
      <vt:lpstr>The Method of Research</vt:lpstr>
      <vt:lpstr>Measuring tools and quantitative analysis </vt:lpstr>
      <vt:lpstr>What was not examined as part of the research </vt:lpstr>
      <vt:lpstr>Literary Review and  Theory</vt:lpstr>
      <vt:lpstr>Empirical Background </vt:lpstr>
      <vt:lpstr>"Test Case"</vt:lpstr>
      <vt:lpstr>Test case analysis based on four perspectives</vt:lpstr>
      <vt:lpstr>Conclusions Until Now</vt:lpstr>
      <vt:lpstr>Conclusions until now</vt:lpstr>
    </vt:vector>
  </TitlesOfParts>
  <Company>Israel Police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משה אדרי</dc:creator>
  <cp:lastModifiedBy>אהרון ג אייבל</cp:lastModifiedBy>
  <cp:revision>28</cp:revision>
  <dcterms:created xsi:type="dcterms:W3CDTF">2020-05-03T05:58:45Z</dcterms:created>
  <dcterms:modified xsi:type="dcterms:W3CDTF">2020-05-06T08:36:41Z</dcterms:modified>
</cp:coreProperties>
</file>