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59" r:id="rId3"/>
    <p:sldId id="262" r:id="rId4"/>
    <p:sldId id="266" r:id="rId5"/>
    <p:sldId id="263" r:id="rId6"/>
    <p:sldId id="268" r:id="rId7"/>
    <p:sldId id="257" r:id="rId8"/>
    <p:sldId id="261" r:id="rId9"/>
    <p:sldId id="258" r:id="rId10"/>
    <p:sldId id="256" r:id="rId11"/>
    <p:sldId id="260" r:id="rId12"/>
    <p:sldId id="265" r:id="rId13"/>
    <p:sldId id="264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47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659B-9B84-4EF4-AF2C-B13EFF87E8D8}" type="datetimeFigureOut">
              <a:rPr lang="he-IL" smtClean="0"/>
              <a:pPr/>
              <a:t>ז'/חשון/תשפ"א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2E21-4C20-42F4-814F-38E1987D0C2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D4FC-3A4D-4BD6-BD4C-02F5D697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88" y="1772816"/>
            <a:ext cx="6846664" cy="288032"/>
          </a:xfrm>
        </p:spPr>
        <p:txBody>
          <a:bodyPr>
            <a:noAutofit/>
          </a:bodyPr>
          <a:lstStyle/>
          <a:p>
            <a:r>
              <a:rPr lang="he-IL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תפיסת הביטחון הלאומי של תורכיה תחת שלטון ארדואן: אתגר גיאו-פוליטי ממשי לאזור?</a:t>
            </a:r>
            <a:br>
              <a:rPr lang="he-IL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0EF08A-77FB-4ECE-B64E-2526C52C6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3068960"/>
            <a:ext cx="4320480" cy="24916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638C95-6D6D-49F5-8084-83353D4C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792549" cy="957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AC516-4431-45B1-BD03-247EC4197795}"/>
              </a:ext>
            </a:extLst>
          </p:cNvPr>
          <p:cNvSpPr txBox="1"/>
          <p:nvPr/>
        </p:nvSpPr>
        <p:spPr>
          <a:xfrm>
            <a:off x="2195736" y="573325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שלומית סופה, יוסי יהושע, אורי ארנון</a:t>
            </a:r>
          </a:p>
          <a:p>
            <a:pPr algn="ctr"/>
            <a:r>
              <a:rPr lang="he-IL" b="1" dirty="0"/>
              <a:t>מחזור מ"ח</a:t>
            </a:r>
          </a:p>
          <a:p>
            <a:pPr algn="ctr"/>
            <a:r>
              <a:rPr lang="he-IL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74025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11760" y="404664"/>
            <a:ext cx="4575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 נקודות מבט</a:t>
            </a:r>
          </a:p>
        </p:txBody>
      </p:sp>
      <p:pic>
        <p:nvPicPr>
          <p:cNvPr id="1026" name="Picture 2" descr="הפריסקו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27994"/>
            <a:ext cx="2107077" cy="2101006"/>
          </a:xfrm>
          <a:prstGeom prst="rect">
            <a:avLst/>
          </a:prstGeom>
          <a:noFill/>
        </p:spPr>
      </p:pic>
      <p:sp>
        <p:nvSpPr>
          <p:cNvPr id="1030" name="AutoShape 6" descr="לימודי יחסים בינלאומיים במכללות - תואר ראשון ביחסים בינלאומיים - אתר מכללו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2" name="AutoShape 8" descr="לימודי יחסים בינלאומיים במכללות - תואר ראשון ביחסים בינלאומיים - אתר מכללו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4" name="AutoShape 10" descr="לימודי יחסים בינלאומיים במכללות - תואר ראשון ביחסים בינלאומיים - אתר מכללו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6" name="Picture 12" descr="לימודי יחסים בינלאומיים במכללות - תואר ראשון ביחסים בינלאומיים - אתר מכללות"/>
          <p:cNvPicPr>
            <a:picLocks noChangeAspect="1" noChangeArrowheads="1"/>
          </p:cNvPicPr>
          <p:nvPr/>
        </p:nvPicPr>
        <p:blipFill>
          <a:blip r:embed="rId3" cstate="print"/>
          <a:srcRect l="30750" r="7750" b="2326"/>
          <a:stretch>
            <a:fillRect/>
          </a:stretch>
        </p:blipFill>
        <p:spPr bwMode="auto">
          <a:xfrm>
            <a:off x="5076056" y="4648425"/>
            <a:ext cx="3625187" cy="1856803"/>
          </a:xfrm>
          <a:prstGeom prst="rect">
            <a:avLst/>
          </a:prstGeom>
          <a:noFill/>
        </p:spPr>
      </p:pic>
      <p:pic>
        <p:nvPicPr>
          <p:cNvPr id="1037" name="Picture 13" descr="C:\Users\bar\Downloads\Revealing-Secrets-500x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56" y="3717031"/>
            <a:ext cx="4060419" cy="1770343"/>
          </a:xfrm>
          <a:prstGeom prst="rect">
            <a:avLst/>
          </a:prstGeom>
          <a:noFill/>
        </p:spPr>
      </p:pic>
      <p:pic>
        <p:nvPicPr>
          <p:cNvPr id="12" name="Picture 3" descr="C:\Users\bar\Documents\הורדה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9"/>
            <a:ext cx="792088" cy="96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339752" y="332656"/>
            <a:ext cx="4551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מנחה העבודה</a:t>
            </a:r>
          </a:p>
        </p:txBody>
      </p:sp>
      <p:sp>
        <p:nvSpPr>
          <p:cNvPr id="6" name="מלבן 5"/>
          <p:cNvSpPr/>
          <p:nvPr/>
        </p:nvSpPr>
        <p:spPr>
          <a:xfrm>
            <a:off x="3563888" y="1340768"/>
            <a:ext cx="53640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ד''ר חי איתן כהן ינרוג'ק הינו חוקר תורכיה המודרנית במכון ירושלים לאסטרטגיה ולביטחון ובמרכז משה דיין לחקר מזרח התיכון ואפריקה באוניברסיטת תל אביב.</a:t>
            </a:r>
          </a:p>
          <a:p>
            <a:endParaRPr lang="he-IL" sz="2000" dirty="0"/>
          </a:p>
          <a:p>
            <a:r>
              <a:rPr lang="he-IL" sz="2000" b="1" dirty="0"/>
              <a:t> ד''ר כהן ינרוג'ק קיבל את הדוקטורט שלו מבית הספר להיסטוריה של אוניברסיטת תל אביב וכיום משמש כמרצה בחוג להיסטוריה של מזרח התיכון ואפריקה באותו המוסד וגם באוניברסיטת בן גוריון.  </a:t>
            </a:r>
          </a:p>
          <a:p>
            <a:endParaRPr lang="he-IL" sz="2000" dirty="0"/>
          </a:p>
          <a:p>
            <a:r>
              <a:rPr lang="he-IL" sz="2000" b="1" dirty="0"/>
              <a:t>תחומי העיסוק שלו: פוליטיקה התורכית בת זמננו, מדיניות החוץ התורכית, הרשתות החברתיות, ספרי לימוד ומיעוטים בתורכיה.</a:t>
            </a:r>
            <a:endParaRPr lang="he-IL" sz="2000" dirty="0"/>
          </a:p>
        </p:txBody>
      </p:sp>
      <p:pic>
        <p:nvPicPr>
          <p:cNvPr id="19458" name="Picture 2" descr="הטורקים באים | ישראל היו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05165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מכון ירושלים לאסטרטגיה ולביטחון - J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819680" cy="864096"/>
          </a:xfrm>
          <a:prstGeom prst="rect">
            <a:avLst/>
          </a:prstGeom>
          <a:noFill/>
        </p:spPr>
      </p:pic>
      <p:pic>
        <p:nvPicPr>
          <p:cNvPr id="19462" name="Picture 6" descr="יצירת קשר | מרכז משה דיי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45224"/>
            <a:ext cx="2092052" cy="1224136"/>
          </a:xfrm>
          <a:prstGeom prst="rect">
            <a:avLst/>
          </a:prstGeom>
          <a:noFill/>
        </p:spPr>
      </p:pic>
      <p:pic>
        <p:nvPicPr>
          <p:cNvPr id="8" name="Picture 3" descr="C:\Users\bar\Documents\הורדה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9"/>
            <a:ext cx="792088" cy="96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8288" y="1449754"/>
            <a:ext cx="7735714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סוגיה בטל"מית מהותית עבור ישראל. הועלתה ע"י מספר גורמים: אמ"ן, אג"ת, חיל הים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צוות עם זוויות ראייה מגוונות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מנחה אשר מכיר את תורכיה כאדם וכחוקר, מחוייב מאוד לעבודת המחקר ולצוות החוקר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בכוונתנו לבצע ניתוח אנליטי שיוביל לגיבוש המלצות והצעות למדיניות הישראלית </a:t>
            </a:r>
          </a:p>
        </p:txBody>
      </p:sp>
      <p:sp>
        <p:nvSpPr>
          <p:cNvPr id="5" name="מלבן 4"/>
          <p:cNvSpPr/>
          <p:nvPr/>
        </p:nvSpPr>
        <p:spPr>
          <a:xfrm>
            <a:off x="3802684" y="34740"/>
            <a:ext cx="1564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סיום</a:t>
            </a:r>
          </a:p>
        </p:txBody>
      </p:sp>
      <p:sp>
        <p:nvSpPr>
          <p:cNvPr id="17412" name="AutoShape 4" descr="יוון נגד טורקיה: &quot;הסלמה משמעותית בים התיכון&quot;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414" name="AutoShape 6" descr="יוון נגד טורקיה: &quot;הסלמה משמעותית בים התיכון&quot;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Picture 3" descr="C:\Users\bar\Documents\הורד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2" y="160338"/>
            <a:ext cx="792088" cy="960106"/>
          </a:xfrm>
          <a:prstGeom prst="rect">
            <a:avLst/>
          </a:prstGeom>
          <a:noFill/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BA131F0-3D8D-45DC-BD11-0ADA9BE7A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86110"/>
            <a:ext cx="2664296" cy="1218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736DD-D8D6-44A1-9248-6E6485D6BDD6}"/>
              </a:ext>
            </a:extLst>
          </p:cNvPr>
          <p:cNvSpPr txBox="1"/>
          <p:nvPr/>
        </p:nvSpPr>
        <p:spPr>
          <a:xfrm>
            <a:off x="3995936" y="5589194"/>
            <a:ext cx="958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6000" b="1" dirty="0">
                <a:solidFill>
                  <a:schemeClr val="bg1"/>
                </a:solidFill>
              </a:rPr>
              <a:t>?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2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C:\Users\bar\Downloads\-1x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756609" cy="48239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555776" y="404664"/>
            <a:ext cx="4352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נושא העבודה</a:t>
            </a:r>
          </a:p>
        </p:txBody>
      </p:sp>
      <p:sp>
        <p:nvSpPr>
          <p:cNvPr id="1030" name="AutoShape 6" descr="לימודי יחסים בינלאומיים במכללות - תואר ראשון ביחסים בינלאומיים - אתר מכללו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2" name="AutoShape 8" descr="לימודי יחסים בינלאומיים במכללות - תואר ראשון ביחסים בינלאומיים - אתר מכללו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4" name="AutoShape 10" descr="לימודי יחסים בינלאומיים במכללות - תואר ראשון ביחסים בינלאומיים - אתר מכללו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27584" y="1628800"/>
            <a:ext cx="7704856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/>
              <a:t>האם תפיסת הביטחון הלאומי של תורכיה תחת שלטון ארדואן צפוייה להוות איום גיאו-פוליטי ממשי לאזור?</a:t>
            </a:r>
          </a:p>
          <a:p>
            <a:pPr algn="ctr"/>
            <a:endParaRPr lang="he-IL" sz="1400" dirty="0"/>
          </a:p>
          <a:p>
            <a:pPr algn="ctr"/>
            <a:r>
              <a:rPr lang="he-IL" sz="3600" b="1" dirty="0"/>
              <a:t>ניתוח החזון האסטרטגי, המגבלות ותכנית הפעולה:</a:t>
            </a:r>
            <a:endParaRPr lang="he-IL" sz="3600" dirty="0"/>
          </a:p>
          <a:p>
            <a:pPr algn="ctr"/>
            <a:r>
              <a:rPr lang="he-IL" sz="3600" b="1" dirty="0"/>
              <a:t>מזרח הים התיכון כמקרה בוחן</a:t>
            </a:r>
            <a:endParaRPr lang="he-IL" sz="36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655762"/>
          </a:xfrm>
        </p:spPr>
        <p:txBody>
          <a:bodyPr>
            <a:normAutofit/>
          </a:bodyPr>
          <a:lstStyle/>
          <a:p>
            <a:endParaRPr lang="he-IL" sz="20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he-IL" sz="20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482" name="AutoShape 2" descr="data:image/jpeg;base64,/9j/4AAQSkZJRgABAQAAAQABAAD/2wCEAAkGBwgHBgkIBwgKCgkLDRYPDQwMDRsUFRAWIB0iIiAdHx8kKDQsJCYxJx8fLT0tMTU3Ojo6Iys/RD84QzQ5OjcBCgoKDQwNGg8PGjclHyU3Nzc3Nzc3Nzc3Nzc3Nzc3Nzc3Nzc3Nzc3Nzc3Nzc3Nzc3Nzc3Nzc3Nzc3Nzc3Nzc3N//AABEIAKAAhAMBEQACEQEDEQH/xAAcAAABBQEBAQAAAAAAAAAAAAAAAQIFBgcEAwj/xABUEAABAgQBAg4NBwoEBwAAAAABAgMABAURBhIhBxMUFjFBVFVhkZKy0dIVIlFSU3SBgpOUobHBFyU1RWWD8DIzNmJjZHFzdaMjJqLCJDRCQ0Ry4f/EABoBAQACAwEAAAAAAAAAAAAAAAABBAIDBQb/xAA1EQABAwICBwUIAwEBAQAAAAAAAQIDBBESUQUTFBUhM1IxMmGRoSIjNEFTcYHRscHh8HJC/9oADAMBAAIRAxEAPwCwUrCeH65WMSzVXpbM0+mruoDi1KBCclGbMeEwAlaw3ocUPSuytMkpfTb5GUp03ts7B4Yi6J2ixFFrQl2mJD+90wxNzJso0t6E+0xIf3umJxNzFlGFvQpzWYkM5t/3YlFavzIspLVTCWBaVKKmqhSpNhkEDKUteydgWvcxkqIiXUWUgy3oW7UvJ8l6IxR5k2UaUaF+1LyfIeicUeYso0t6GO1LynIehiizFlGFvQz2peU5D0TjizFlGlvQ22peV5DsMcWYso0t6G+1LS3JdiccOaCyjC1odbUtLch6JxwZoLKNLWh5tS0vyHYnHBmhFlGKb0PQCdTSwA28l2JR9PmgspJy+F8LTUs1MS9LYW06kLQoFecHYOzG5ImLxsDNdEKQlKbiEy9PYSwzpKFZCSbXN7nPFaZqNdZAfQGFVWn8TD7ae5qI12BXsSnKrcyTnzjmiODW317jpQJ7tCMtwCKptEsO4OKAscFckVz9PMszkhSnEG5zWAUCfYI300iRyI5TXKzG2yEzPzr0+/pr52MyUDYSOCJnnfM7E4lkaMSyHOI0mdhwgQOEAOEALACwA4CBA60Ac1X+h5/xZzmmM4uY37oYP7qjcMLthql+Kt+6PaxJ7CHNM30TjfE1/wB3R8Yp1PfBueHVZNSxKPtl7mojBqcAek9RZWcmVzDq3QteyEkW2LdyKstDHK9XuVbqbmTua2yFVn2Uy868y2SUoVYX2Y4c8aRyuYnyL8bsTUU8I1GQAXNoIBRGV0A4RF0AohdAOhcgcLd2F0AsLoBwESQOAgBwgDlq4+aJ/wAWc5pjOLvt+6GL+6px4bcth2mi/wD4yPdHuIk92hzDPNEc3xHf9gj4xRquYDcKIvJqmJRf64d5qIxjTgCVU5GywKdVDeozB7q48vWfEv8AudOHloct4rWNhD4sWpFEdUhRSrTG86TY/liLVEl50uaZ+WpoCijvU8UerwNyOfdTzUU96niicDchiU81KT3qeKJwNyF1GFY7g4oywNyF1PJSx3BE4G5C6nmpcQ5jcK8CUVbngBHh0OmOESBbQBy1gfM9Q8Wc5pjOLmN+6GD+6pEYeX8wU4fu6PdHu4E92hzSh6IRviD7lHxihV8wG2UpVqviX+ru81EYxJwBIqc4Y22BUam584TH/uY87VsvO5fEvxr7CHNl2EV8BsuQ+K1ZVCmCTmSUKP8AALEWKVlpUU1TL7Cl+LnDHqLFEi6s9PnITTn2WFg9up1rTARwZxaOXWaR1EmrRpvjgxtvcjL4iP1nJepnrxV3y7pNmy+IZOIT9ZyXqZ68N8v6RsviJpWID9ZyXqZ68Tvp/SRs3iKhivZYK6lJlNxcCUIuOXEO0y9UVMISm8SXtHELYsSBwECDlrA+Z6h4q7zTGcffT7oYv7qkDh9XzFT/ABdHuj3kHLb9jmFGx8b1/wC5R8Y59ZzSTZ5BeTWsSi/1s7zURMCeyDtU5G6wKlVV2qL4/Wv7I49RFeVxaY72UPRcqdTl0bGTlRURntWNmIi5ttE3KvS7n5LqCk+WLDYlRbmCrdLE1h+oKnaPLuO/n0jSnR3Fp7U+6/ljuxLjYilRUsdLpusmPM6V4VS/ZDoU/LGiOabhwgQOAgBwgBYAUCBA8CAOSsfQ1Q8Vd5pjOLvt+6GL+6pW6Cr5kkPF0e6PeQctv2OUpScdG9dP8lPxjn1nNMkNil12ruJB9rO81EZ06ewSdKnIsWBWsQJUJ1pTaSpTwCQANlQzdEYLC1VxO4IZo75IT2H21PSy5OZT/jy5Lax3RteyOVPGxbSx913FDYiqnBe0qlRYXJTz8ssWLayBfbG0eKOlHE17EchgrhMOzBZqc9Kk9o8lMwgX2D+Sv3JPljbE3A5WmClgy07ZtHC0lR1EtQrmMulkLkMjGssqihxHfCKG7qv6a+n7NuujzF01vvxDd1X9NfT9ka6PMXT2u/EN3Vf019P2Rro8xdUM+EEN3Vf019P2NdHmGqWPCphu6r+mvp+xro8x2q5fwqYbuq/pr6DXR9QurJbwyYjdtX9NfT9ka6PM8Kg+w/T5phD6At1laBfulJEbItHVesbdipxQh00eFeJXqeyZSny8utQUppsIJGwbCPZRtwsRuRzVUo2NzeuH+UmOZWc0yb2GsqmEs1/EgWq16s5bkpjdStVWGQ5U+z4QRbwLkLi0trVk1q1Yu2ySGuFW2fJ7/wCEcbTNVq49nb2r2/bL8/8Adpvp2XXEpJZYlJ9ueTmTmQ9wi+Y+SKGjZ8V6d3z4p98vz/3aZzs/+kIvRCbllTcpPyriVB5vIcA7o2DxG3kjv0jHtarVQrYkUqEsVJr9NUjPpgdaUBwpyh7UxnM5sSo9/BOIT2lshMLmamFkJoc0oA5iHms/+qKm96cz1L8hmqaqfqGa9O11oje9ONS/ITVFV3imvTtdaG+Kcal+Qhequ8U16drrRO96camTIbptWP1FM+ma60N8Uw1EmQmmVbeOZ9M11ob4piNRJkBVVt45n0zXWhvinI1EmQ29W3jmfTNdaJ3xTjZ5DnmJ2clHZdM9TH5dMw4G0LU4hQyvITG2DSUUz8DDB8T2pdTqKo6JquULGhvWj/KTHJreabG9hp88S3iXEDwQlZbqzhyFC4UMlNxG2nZrIXMva/zMr2W5YmmZGYZQ81LS5QtII/wk9EeWlmqonrG97rp4qX0axyXRB4CG05DaUoSNhKRYCKr3ueuJy3UzRETsPNwhQIIBB2QduMLqi3T5A5HWZbIOWy1kjP2yBYcMbkqqlVsj3cfFTHAzIqOmomcT0xbSEobMwoISlNswbXnj0tXC+Cg1b3KrvndblNjkdKioXO0eYL4WgBbQAAQAWgAtABaAFteAKtjrN2H8eHNMdTRPxCFap7hyFUewOaUXGBvWPuk/GORW802s7DUZ5QTiPEuVsdlHOamLNHyzMk8PIdbkFKcPaOLK209xP/3Zjz2m5Y31VmJxRLKvj/hbp0VGcSQUqOMqm88VKjEEdV0OvSDyGTZRGx3w2xF7RkscVWx0icP4X5L+P9NcyKrFRCqUtaDiOn5RshlDjqj3LgJHvVHq9IxukY5jUutv0UolRHIql01dK+GT7Y81u2r6P4/Zd10eYavlPDp9sN21fR/H7GvjzE1fKeHT7Ybtq+j+P2Rr48w7ISfh0+2G7avo/j9jXx5h2Rk90I9sN21fR/H7Gvi6joZcbfbDjSgpJ2xFWWJ8TsD0spsa5HJdB8YE3C0AVXH2ZFHP76OaY6eifiEK1V3CMKo9ic0pWLTerfdp+Mciu5puj7DTKkUa7MQJeytJNVcK8kXNslOYRvptYlO7Vd75XMuF+PYS5rsmlNgl4AZhZvYEcBdB1ardVTzLe0sPeVnGZ1gPMKum5FjmIPCI5lVSyUsmrkTibmPR6XQSYeS02pxw2SkXMaYYnzSJGztUlzkal1Io1yU/acmOqugKvw8/8NG1MISV1PMVB+dkcpbb6QlPa2tYm9uC8elo2yMgRZ1TEnC9/kn/AFvwU3qiu9kRdSbSopMvO5jbNKOdETt1P1IMDhpqbe5571RzoiNvp+ojVuyGmpI3PPeqOdEN4U3URq3ZDeyKdzz3qjnRE7fTdQ1bshDUE7mnvVXOiJ2+m6hq3Fxw4vTqQysJWm5VmWgpP5R2jnjy2k5GyVTnN7OH8IX4EVI0RSTtFA3C2gCoaIhDcvSnFBWSicBVkpJsMk9yOlotyNnuvYV6niwgGqhLvu6U05dZTlZJSRm8oj1rJ43rZq3Oa5qol1Krio3qv3afjHNrucbY+6adUiNdOJP6m5zUxZouWZKcU67YBsbecxcQwVSTw7Kzbcq7PZBEkpYbudtXd8lwPLwRx9M0yVEXs99vH8ZG6nfhdb5KeVbmHJhzUcshbmTYuZAJ/gM0VtCUrIY9plVExcEvl/psqH4lwNK1WG50Nplm5Od/xTZxxuXWrIRt7WzHTqayFEw404+KFdrHZEvh6bYFXlZBtiYYUlN0IeZUjtQLbcV6uoikpHtjXsT+0M42qkiXLxaPJnRDPABaACAFzwAQIC0CQtABAFCxvmxTI+JK58eg0F31KFZ8igYnN6n92mLtdzvwhpi7pptVVbFWJP6m5zUxZouWHEcltyamkNMjKddWEIHdJNh8IurZEupr7TaKtKyGHMErZdSFsyrISAR+ccJt7VH2xxo3OlnunzNy+y0zDCZUubmVLN1lAJPdN4w08iJCxEz/AKNtKqq5SzgZrR5gulSqjiGtEGnrdUEIEkq6lbA7aOpRMdJTytal1t/aFeVUSRqqWLslIbsY5YitsFX9NfI2a6PqQXsnT92y/LETsFV9NfIa6PqQOylP3dL+kENgqvpr5Ea6PqQTsrTt3S/pBDd9X9NfIa6PqTzDstTd3S/pBDd9X9NfIa+LqTzDstTN8Jb0ghu+r+mvkNfF1J5h2Xpm75b0ghu+r+mvkNfF1J5h2Ypm75b0ghu+r+mvkNfF1J5h2Ypm75b0ghu+r+mvkRr4upPMpmMFMzlclJqUmGnmkSxbUUKvZWVeO7oekliu6RLfcp1UjXWRqlAxJ9JeYI2V/O/BhF3TSK4rJxRiX+pOe5MW6Hl/kSEpocyYnMXSWWLpYCniLd6M3tIjbWOwwqYM4uLbowzxbkqfIpP51xTq/wCCQAPar2RT0ey7nOyM5VshSMHu3qcyzthgKPlVYe4xT0+72WN+5uo+1S3WjzZfIKt4YZq8+3OGcmZZ1DWljScmxF77YMW6eskp+4anxI9eJxayUnZrNQ4m+rFrfFSa9mYJrIRvzUOJvqw3xU5jZmBrHRvzUOJvqw3xU5jZmBrGb34qH9vqw3zU5jZWBrFa34qHE31Yb5qcxsrBNYjW/FQ4m+rDfNTmNlYGsRnfiocTfVhvmpzGysDWGzvxUOJvqw3zU5kbLGGsJnfif4m+rDfNTmNljKkWVStSqMmXlvJlpgtoW5a9gOCPQ6NnfPDjeUp2o11kKxiT6S8wRVr+cZRd00TEB/zXiMfaa+amLlByzGUt2g+zlV6de8HKZPKWOrEaRX3aJ4kRdo3ReeysQyrPg5UHjUroidHJ7tV8RL2lZwS6hNdqhcWlIDDKRlG22oxzNNtc+2FL2Us0ionaXTVEv4drliPPamTpXyLmNuYaol/DtcsQ1MnSvkMbcxdUS/h2uWIamTpXyGNuYaol90NcsQ1MnSvkMbcw1RL7oZ5YhqZOlfIY25hqmX3QzyxDUydK+QxtzDVMtuhn0ghqZOlfIY25hqmW3Qz6QQ1MnSvkMbcxyHWnDZt1tZ7iVAxDo3tS7kVCUci9inpaMCQtAGTz/wCkVb8dV7hHsdDfDnLqe+VLEn0l5gjVX84Rd00PEB/zdiMfaS/cmLlByzCbtLroOEdk6mNssN84xjpHuNEPapwaLQOuxB2tRt85cbNH8n8kTd4zuXUBVJ8H9mf9MbGL75/4IXuodRUn9WN9/EwGlSdjtYXA0kcETdSBvawuLBZMLqLBZMLqLBZMLqLBZMLqLFiwIB2actb/AJZXOTHF078Mn/r+lLVHzPx+i+2jyh0gtAGSVD9I6546r3CPX6G+HOZU98qWJPpLzBGuv5wi7poOID/nHEY+0V+5MXaDl/kwl7S26ET2RiSYaOw5KKPlCk9JhpBPdIviIu8eujAzk1uSe8JLFPJUemMdHL7tU8RN2lGwvJMTmMZiXm2UuMuSOWUq2CQoD4xT0rM+BFVi2Vbf2bqZiPXiXLWbh3eiX4j0x5zap+pS9q25BrNw7vTLcRhtU3Uo1bcg1m4d3ol+I9MNqm6lIwNyDWbh3eiX4j0w2qbqUjA3IXWZh3eiX4jDapupRgbkGszDu9MvxGG1TdSjA3INZuHd6JbiPTE7VN1DA3INZuHN6JbiPTDapupRgbkddNw/SaVMF+nyDUu6pOQVIBuRmNvYI1vmkelnLclGonYSdo1mYQIMiqP6SVzx1XuEev0P8Ocyp75UcSfSXmJjXX84mLumiYxYXI49rzLgN3JlMwkkWykrQkgj+BuPJFrR7kwKhjN2opKaH02JPF9PJIAdUpkk/rAge20WaxmKFxhGvtIXLRikyun06cSCdJdU2eALAPvR7Yo6OdZzm5myZOCKZ9hBk662ngM2o3UE+cgj4xX0633TXeJspF9pUNCtHlzoXC0BcW0BcLQIC0AFoALRNgFoWAWhYC2hYBaFgZBUv0lrnjqvcI9dof4c5lT3zxlMD1PFan56nlAZac0i6gc5CQTzreSNFa+8y2Moks02fRPwQ9iJtmqUfITVpVJTkLNkzDezkE7RBzg/ga4ZXROxIZOajkspj6qhM0eoNidZcp86w4FhuabKCFJOyL5iL7YMddtVDK2yra+ZXVjkUna3olT1bprshPPUksuFJJbFlAggixyz3I1xR00TsTXcfuhLlkclrEJTcRIp0zqiXmZQrySnt1gixtw8ETVNp6mPVyO4XvwVAxXsW6ISfygTW6Kb+POihuqg6/VDdtE2XoHygzW6Kb+POhuqg6/VBtE2XoOTj6dWclD1PUe4kX/3RKaIoV7HL5oRtE2Xoe2vOrd7KejPWjPclJmvn/hG1SeAa86t3kr6I9MNyUua+f8Ag2qTwPNzHc+1mcckEH9ZNv8AdGK6Iom9rl80J2mXIZ8oM1uim/jzox3VQdfqhO0TZegfKDNbopv486G6qDr9UI2ibL0UPlBmt0U38edDdVB1+qDaJsvRQ+UGa3RTfx50N1UHX6oNomy9FD5QZrdNN/HnRG66DrXzQnaJsvQ5KVS6vjCqOKo0lnmXCt6dLZRLt32Tlf8AUeAXizr4aeNI4TXgc92JxvmFqBK4aoUtSpHKU20CVOKPbOLJupR4ST8I5qrfipvJiAPGYlJeab0uZYaeR3riAocRgDg1t0HeWm+qN9EAGtug7yU31RvogA1t0HeSm+qN9EAGtqg7yU31RvogDyfwlhyYQpD1BpikqFj/AMIgHjtAFAxnoWNMMOT+EEKbcRdTlOKyUOj9nf8AJVwbB2M0WIKh8S+Bg5iOIPAeAJnEwFQrSZiTpF7NMC6HZm2yTtpTfN3TG2orHPWzOCGLI0TtNWksFYXkWg3L0CnBI21y6Vk+VQJikbTq1t0HeSm+qN9EAGtug7yU31RvogA1t0HeSm+qN9EAGtug7yU31RvogBzeH6K0oLapFPQobBTKoB90ASKUJQLJAAGwANiAHQB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483" name="Picture 3" descr="C:\Users\bar\Documents\הורד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792088" cy="96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08" y="1085555"/>
            <a:ext cx="8676456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ניתוח תפיסת הבטחון הלאומי של תורכיה ותוכנית הפעולה ליישומה – אפשרויות ומגבלות</a:t>
            </a:r>
          </a:p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בחינת הפעילות התורכית במרחב הים התיכון</a:t>
            </a:r>
          </a:p>
          <a:p>
            <a:pPr algn="ctr"/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תובנות והערכות לגבי האתגר והאיום הגאו-אסטרטגי מצד תורכיה כלפי המערכת האזורית בכלל ומדינת ישראל בפרט</a:t>
            </a:r>
          </a:p>
        </p:txBody>
      </p:sp>
      <p:sp>
        <p:nvSpPr>
          <p:cNvPr id="5" name="מלבן 4"/>
          <p:cNvSpPr/>
          <p:nvPr/>
        </p:nvSpPr>
        <p:spPr>
          <a:xfrm>
            <a:off x="2305294" y="-5138"/>
            <a:ext cx="5038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מסגרת העבודה</a:t>
            </a:r>
            <a:endParaRPr lang="he-I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0" name="Picture 2" descr="טורקיה ויוון מנהלות במימי הים התיכון מאבק דליק על מאגרי גז - המזרח התיכון -  האר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827729"/>
            <a:ext cx="2407025" cy="1637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AutoShape 4" descr="יוון נגד טורקיה: &quot;הסלמה משמעותית בים התיכון&quot;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414" name="AutoShape 6" descr="יוון נגד טורקיה: &quot;הסלמה משמעותית בים התיכון&quot;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7416" name="Picture 8" descr="יוון נגד טורקיה: &quot;הסלמה משמעותית בים התיכון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83328"/>
            <a:ext cx="3064158" cy="1725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Users\bar\Documents\הורדה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16" y="160338"/>
            <a:ext cx="792088" cy="960106"/>
          </a:xfrm>
          <a:prstGeom prst="rect">
            <a:avLst/>
          </a:prstGeom>
          <a:noFill/>
        </p:spPr>
      </p:pic>
      <p:sp>
        <p:nvSpPr>
          <p:cNvPr id="2" name="חץ: ימינה 1">
            <a:extLst>
              <a:ext uri="{FF2B5EF4-FFF2-40B4-BE49-F238E27FC236}">
                <a16:creationId xmlns:a16="http://schemas.microsoft.com/office/drawing/2014/main" id="{885935C6-829B-4AE0-AE95-172E5119E521}"/>
              </a:ext>
            </a:extLst>
          </p:cNvPr>
          <p:cNvSpPr/>
          <p:nvPr/>
        </p:nvSpPr>
        <p:spPr>
          <a:xfrm rot="5400000">
            <a:off x="4290187" y="2207398"/>
            <a:ext cx="546846" cy="4680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311FB3F6-73CB-412E-83D9-62B2752FC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973" y="3071950"/>
            <a:ext cx="524301" cy="573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3E9AC-0E0E-46BD-A0D9-76F96B28B65F}"/>
              </a:ext>
            </a:extLst>
          </p:cNvPr>
          <p:cNvSpPr txBox="1"/>
          <p:nvPr/>
        </p:nvSpPr>
        <p:spPr>
          <a:xfrm>
            <a:off x="467544" y="116632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מסגרת העבודה (2)</a:t>
            </a:r>
            <a:endParaRPr lang="en-US" sz="4400" dirty="0"/>
          </a:p>
          <a:p>
            <a:endParaRPr lang="he-IL" sz="3600" dirty="0"/>
          </a:p>
          <a:p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המלצות לדרג מקבלי החלטות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נמעני עבודה זו הם בראש ובראשונה המל"ל, וגורמים נוספים במערכת המדינית והבטחונית הישראלית 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04AEF-58E3-4435-B140-9E31CC89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56" y="260648"/>
            <a:ext cx="792549" cy="95715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CF960E7D-3C4D-4916-ACBD-A635464E0273}"/>
              </a:ext>
            </a:extLst>
          </p:cNvPr>
          <p:cNvSpPr/>
          <p:nvPr/>
        </p:nvSpPr>
        <p:spPr>
          <a:xfrm>
            <a:off x="4499992" y="1340768"/>
            <a:ext cx="504056" cy="576064"/>
          </a:xfrm>
          <a:prstGeom prst="downArrow">
            <a:avLst>
              <a:gd name="adj1" fmla="val 50000"/>
              <a:gd name="adj2" fmla="val 528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882C3C-A194-4FF9-A900-B87B155C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712369"/>
            <a:ext cx="2838450" cy="160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11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557644" y="404664"/>
            <a:ext cx="4283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שאלות משנה</a:t>
            </a:r>
          </a:p>
        </p:txBody>
      </p:sp>
      <p:sp>
        <p:nvSpPr>
          <p:cNvPr id="3" name="מלבן 2"/>
          <p:cNvSpPr/>
          <p:nvPr/>
        </p:nvSpPr>
        <p:spPr>
          <a:xfrm>
            <a:off x="1007604" y="808098"/>
            <a:ext cx="71287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he-IL" sz="2800" dirty="0"/>
          </a:p>
          <a:p>
            <a:pPr>
              <a:buFont typeface="Arial" pitchFamily="34" charset="0"/>
              <a:buChar char="•"/>
            </a:pPr>
            <a:r>
              <a:rPr lang="he-IL" sz="2800" dirty="0"/>
              <a:t> </a:t>
            </a:r>
            <a:r>
              <a:rPr lang="he-IL" sz="3000" dirty="0"/>
              <a:t>האם תורכיה הופכת למעצמה אזורית המאתגרת את מדינות המזרח התיכון, ובכלל זה את ישראל ?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endParaRPr lang="he-IL" sz="3000" dirty="0"/>
          </a:p>
          <a:p>
            <a:pPr>
              <a:buFont typeface="Arial" pitchFamily="34" charset="0"/>
              <a:buChar char="•"/>
            </a:pPr>
            <a:r>
              <a:rPr lang="he-IL" sz="3000" dirty="0"/>
              <a:t> אילו רכיבים מעצבים את תפיסת הבטחון הלאומי של ארדואן ואיזה משקל תופסים שיקולי פנים?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endParaRPr lang="he-IL" sz="3000" dirty="0"/>
          </a:p>
          <a:p>
            <a:pPr>
              <a:buFont typeface="Arial" pitchFamily="34" charset="0"/>
              <a:buChar char="•"/>
            </a:pPr>
            <a:r>
              <a:rPr lang="he-IL" sz="3000" dirty="0"/>
              <a:t> כיצד פועלת תורכיה לממש את תפיסת הבטחון הלאומי שלה הלכה למעשה? אילו יכולות עומדות לרשותה וכיצד היא בונה את כוחה הצבאי לשם כך?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endParaRPr lang="he-IL" sz="2400" dirty="0"/>
          </a:p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92F32-A0E8-4114-BEFF-93C55A42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792549" cy="9571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389860" y="404664"/>
            <a:ext cx="661912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שאלות משנה</a:t>
            </a:r>
            <a:r>
              <a:rPr lang="en-US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he-I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- המשך</a:t>
            </a:r>
          </a:p>
        </p:txBody>
      </p:sp>
      <p:sp>
        <p:nvSpPr>
          <p:cNvPr id="3" name="מלבן 2"/>
          <p:cNvSpPr/>
          <p:nvPr/>
        </p:nvSpPr>
        <p:spPr>
          <a:xfrm>
            <a:off x="1187624" y="1443841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dirty="0"/>
          </a:p>
          <a:p>
            <a:pPr>
              <a:buFont typeface="Arial" pitchFamily="34" charset="0"/>
              <a:buChar char="•"/>
            </a:pPr>
            <a:r>
              <a:rPr lang="he-IL" sz="3600" dirty="0"/>
              <a:t> אילו מגבלות וחסמים - פנימיים וחיצוניים - עומדים בפני ארדואן בדרכו לממש את מדיניות החוץ שלו ?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endParaRPr lang="he-IL" sz="3600" dirty="0"/>
          </a:p>
          <a:p>
            <a:pPr>
              <a:buFont typeface="Arial" pitchFamily="34" charset="0"/>
              <a:buChar char="•"/>
            </a:pPr>
            <a:r>
              <a:rPr lang="he-IL" sz="3600" dirty="0"/>
              <a:t> אילו מדינות מהוות בנות ברית של תורכיה כיום ואילו מסומנות על ידה בראייה עתידית ?</a:t>
            </a:r>
          </a:p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D6570-E662-4EDE-B8D6-312D33F1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79254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486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340768"/>
            <a:ext cx="5220072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4000" dirty="0"/>
              <a:t>ארדואן פועל למצב את תורכיה כמעצמה אזורית משמעותית</a:t>
            </a:r>
          </a:p>
          <a:p>
            <a:endParaRPr lang="he-IL" sz="4000" dirty="0"/>
          </a:p>
          <a:p>
            <a:pPr>
              <a:buFont typeface="Arial" pitchFamily="34" charset="0"/>
              <a:buChar char="•"/>
            </a:pPr>
            <a:r>
              <a:rPr lang="he-IL" sz="4000" dirty="0"/>
              <a:t>לתורכיה תפיסת בטחון לאומי סדורה המתעדכנת אחת ל-5 שנים לערך</a:t>
            </a:r>
          </a:p>
        </p:txBody>
      </p:sp>
      <p:sp>
        <p:nvSpPr>
          <p:cNvPr id="5" name="מלבן 4"/>
          <p:cNvSpPr/>
          <p:nvPr/>
        </p:nvSpPr>
        <p:spPr>
          <a:xfrm>
            <a:off x="2987824" y="0"/>
            <a:ext cx="3720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הנחות יסוד</a:t>
            </a:r>
            <a:endParaRPr lang="he-I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3" descr="C:\Users\bar\Documents\הורד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92088" cy="960106"/>
          </a:xfrm>
          <a:prstGeom prst="rect">
            <a:avLst/>
          </a:prstGeom>
          <a:noFill/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 t="4333" r="21076" b="4667"/>
          <a:stretch>
            <a:fillRect/>
          </a:stretch>
        </p:blipFill>
        <p:spPr bwMode="auto">
          <a:xfrm>
            <a:off x="818084" y="3842066"/>
            <a:ext cx="246884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Image result for recep tayyip erdoÄ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3138"/>
            <a:ext cx="300105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980728"/>
            <a:ext cx="5328592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4000" dirty="0"/>
              <a:t> </a:t>
            </a:r>
            <a:r>
              <a:rPr lang="he-IL" sz="3600" dirty="0"/>
              <a:t>תורכיה תחת שלטון ארדואן מממשת מדיניות חוץ יוזמת ותקיפה</a:t>
            </a:r>
          </a:p>
          <a:p>
            <a:pPr>
              <a:buFont typeface="Arial" pitchFamily="34" charset="0"/>
              <a:buChar char="•"/>
            </a:pPr>
            <a:endParaRPr lang="he-IL" sz="3600" dirty="0"/>
          </a:p>
          <a:p>
            <a:pPr>
              <a:buFont typeface="Arial" pitchFamily="34" charset="0"/>
              <a:buChar char="•"/>
            </a:pPr>
            <a:r>
              <a:rPr lang="he-IL" sz="3600" dirty="0"/>
              <a:t> מזרח הים התיכון מהווה עבור תורכיה מרחב למימוש עוצמתה המדינית והצבאית: דוקטרינת המולדת הכחולה </a:t>
            </a:r>
          </a:p>
        </p:txBody>
      </p:sp>
      <p:sp>
        <p:nvSpPr>
          <p:cNvPr id="5" name="מלבן 4"/>
          <p:cNvSpPr/>
          <p:nvPr/>
        </p:nvSpPr>
        <p:spPr>
          <a:xfrm>
            <a:off x="2843808" y="57398"/>
            <a:ext cx="3720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הנחות יסוד</a:t>
            </a:r>
            <a:endParaRPr lang="he-I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4" descr="https://www.israeldefense.co.il/sites/default/files/images/WhatsApp%20Image%202019-12-17%20at%2013.21.58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72" y="4581128"/>
            <a:ext cx="3239225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3" name="Picture 1" descr="C:\Users\bar\Downloads\kjs83xpr9t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44" y="1484784"/>
            <a:ext cx="3264988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 descr="C:\Users\bar\Documents\הורדה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792088" cy="960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לימודי יחסים בינלאומיים במכללות - תואר ראשון ביחסים בינלאומיים - אתר מכללו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2" name="AutoShape 8" descr="לימודי יחסים בינלאומיים במכללות - תואר ראשון ביחסים בינלאומיים - אתר מכללו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4" name="AutoShape 10" descr="לימודי יחסים בינלאומיים במכללות - תואר ראשון ביחסים בינלאומיים - אתר מכללו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8" name="Picture 2" descr="משרד ראש הממשלה - Lunada"/>
          <p:cNvPicPr>
            <a:picLocks noChangeAspect="1" noChangeArrowheads="1"/>
          </p:cNvPicPr>
          <p:nvPr/>
        </p:nvPicPr>
        <p:blipFill>
          <a:blip r:embed="rId2" cstate="print"/>
          <a:srcRect l="20495" t="18190" r="20522" b="17319"/>
          <a:stretch>
            <a:fillRect/>
          </a:stretch>
        </p:blipFill>
        <p:spPr bwMode="auto">
          <a:xfrm>
            <a:off x="6876256" y="4491110"/>
            <a:ext cx="1757064" cy="1899204"/>
          </a:xfrm>
          <a:prstGeom prst="rect">
            <a:avLst/>
          </a:prstGeom>
          <a:noFill/>
        </p:spPr>
      </p:pic>
      <p:pic>
        <p:nvPicPr>
          <p:cNvPr id="4100" name="Picture 4" descr="ForeignAffairsIsrael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536" y="4676656"/>
            <a:ext cx="1730967" cy="1713658"/>
          </a:xfrm>
          <a:prstGeom prst="rect">
            <a:avLst/>
          </a:prstGeom>
          <a:noFill/>
        </p:spPr>
      </p:pic>
      <p:pic>
        <p:nvPicPr>
          <p:cNvPr id="4102" name="Picture 6" descr="צה''ל מעלה לאוויר מערכת לניהול ההדרכות; ההיקף: מיליוני שקלים - אנשים  ומחשבים - פורטל חדשות היי-טק, מיחשוב, טלקום, טכנולוגיות"/>
          <p:cNvPicPr>
            <a:picLocks noChangeAspect="1" noChangeArrowheads="1"/>
          </p:cNvPicPr>
          <p:nvPr/>
        </p:nvPicPr>
        <p:blipFill>
          <a:blip r:embed="rId4" cstate="print"/>
          <a:srcRect l="10080" r="11801"/>
          <a:stretch>
            <a:fillRect/>
          </a:stretch>
        </p:blipFill>
        <p:spPr bwMode="auto">
          <a:xfrm>
            <a:off x="467544" y="4509120"/>
            <a:ext cx="2160240" cy="1935726"/>
          </a:xfrm>
          <a:prstGeom prst="rect">
            <a:avLst/>
          </a:prstGeom>
          <a:noFill/>
        </p:spPr>
      </p:pic>
      <p:sp>
        <p:nvSpPr>
          <p:cNvPr id="12" name="מלבן 11"/>
          <p:cNvSpPr/>
          <p:nvPr/>
        </p:nvSpPr>
        <p:spPr>
          <a:xfrm>
            <a:off x="3131840" y="260648"/>
            <a:ext cx="2864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מי אנחנו</a:t>
            </a:r>
          </a:p>
        </p:txBody>
      </p:sp>
      <p:sp>
        <p:nvSpPr>
          <p:cNvPr id="4104" name="AutoShape 8" descr="https://mail.google.com/mail/u/1?ui=2&amp;ik=0b93427c5f&amp;attid=0.1.1&amp;permmsgid=msg-f:1680772243249136472&amp;th=17534d733b338358&amp;view=fimg&amp;sz=s0-l75-ft&amp;attbid=ANGjdJ-9OthcNAsbq-NHAsqj5xXs-8d8P5epZmmquODftoSZghuyHvb_CnwHFtbAIv8za2UpHBijXiTvfj8Vj0A100TczLaHBooPz-MMwjp0uamKx2j-8vFH2URpBm8&amp;disp=emb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106" name="AutoShape 10" descr="https://mail.google.com/mail/u/1?ui=2&amp;ik=0b93427c5f&amp;attid=0.1.1&amp;permmsgid=msg-f:1680772243249136472&amp;th=17534d733b338358&amp;view=fimg&amp;sz=s0-l75-ft&amp;attbid=ANGjdJ-9OthcNAsbq-NHAsqj5xXs-8d8P5epZmmquODftoSZghuyHvb_CnwHFtbAIv8za2UpHBijXiTvfj8Vj0A100TczLaHBooPz-MMwjp0uamKx2j-8vFH2URpBm8&amp;disp=emb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07" name="Picture 11" descr="C:\Users\bar\Documents\unnamed.jpg"/>
          <p:cNvPicPr>
            <a:picLocks noChangeAspect="1" noChangeArrowheads="1"/>
          </p:cNvPicPr>
          <p:nvPr/>
        </p:nvPicPr>
        <p:blipFill>
          <a:blip r:embed="rId5" cstate="print"/>
          <a:srcRect t="14078"/>
          <a:stretch>
            <a:fillRect/>
          </a:stretch>
        </p:blipFill>
        <p:spPr bwMode="auto">
          <a:xfrm>
            <a:off x="539552" y="1500032"/>
            <a:ext cx="2304256" cy="2909696"/>
          </a:xfrm>
          <a:prstGeom prst="rect">
            <a:avLst/>
          </a:prstGeom>
          <a:noFill/>
        </p:spPr>
      </p:pic>
      <p:pic>
        <p:nvPicPr>
          <p:cNvPr id="18" name="Picture 3" descr="C:\Users\bar\Documents\הורדה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0648"/>
            <a:ext cx="792088" cy="96010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3708E1-80B7-4A2C-9C56-0F206440F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924" y="1500030"/>
            <a:ext cx="2159728" cy="2909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D6D2A2-5DC9-4854-8E1D-3E11E4006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5250" y="1500030"/>
            <a:ext cx="2088232" cy="29096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404</Words>
  <Application>Microsoft Office PowerPoint</Application>
  <PresentationFormat>‫הצגה על המסך (4:3)</PresentationFormat>
  <Paragraphs>61</Paragraphs>
  <Slides>13</Slides>
  <Notes>0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UI Semilight</vt:lpstr>
      <vt:lpstr>Times New Roman</vt:lpstr>
      <vt:lpstr>ערכת נושא Office</vt:lpstr>
      <vt:lpstr>תפיסת הביטחון הלאומי של תורכיה תחת שלטון ארדואן: אתגר גיאו-פוליטי ממשי לאזור?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בר ארנון</dc:creator>
  <cp:lastModifiedBy>u23920</cp:lastModifiedBy>
  <cp:revision>66</cp:revision>
  <dcterms:created xsi:type="dcterms:W3CDTF">2020-10-16T14:20:26Z</dcterms:created>
  <dcterms:modified xsi:type="dcterms:W3CDTF">2020-10-25T05:58:57Z</dcterms:modified>
</cp:coreProperties>
</file>