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42" autoAdjust="0"/>
    <p:restoredTop sz="94660"/>
  </p:normalViewPr>
  <p:slideViewPr>
    <p:cSldViewPr snapToGrid="0">
      <p:cViewPr>
        <p:scale>
          <a:sx n="40" d="100"/>
          <a:sy n="40" d="100"/>
        </p:scale>
        <p:origin x="1424"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EFDE1354-15DE-441C-88D6-40FC67251FE8}" type="datetimeFigureOut">
              <a:rPr lang="he-IL" smtClean="0"/>
              <a:t>כ"ז/אלול/תש"ף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2642941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FDE1354-15DE-441C-88D6-40FC67251FE8}" type="datetimeFigureOut">
              <a:rPr lang="he-IL" smtClean="0"/>
              <a:t>כ"ז/אלול/תש"ף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1911785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FDE1354-15DE-441C-88D6-40FC67251FE8}" type="datetimeFigureOut">
              <a:rPr lang="he-IL" smtClean="0"/>
              <a:t>כ"ז/אלול/תש"ף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4048627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FDE1354-15DE-441C-88D6-40FC67251FE8}" type="datetimeFigureOut">
              <a:rPr lang="he-IL" smtClean="0"/>
              <a:t>כ"ז/אלול/תש"ף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316502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FDE1354-15DE-441C-88D6-40FC67251FE8}" type="datetimeFigureOut">
              <a:rPr lang="he-IL" smtClean="0"/>
              <a:t>כ"ז/אלול/תש"ף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2808004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EFDE1354-15DE-441C-88D6-40FC67251FE8}" type="datetimeFigureOut">
              <a:rPr lang="he-IL" smtClean="0"/>
              <a:t>כ"ז/אלול/תש"ף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981619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EFDE1354-15DE-441C-88D6-40FC67251FE8}" type="datetimeFigureOut">
              <a:rPr lang="he-IL" smtClean="0"/>
              <a:t>כ"ז/אלול/תש"ף</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2377258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EFDE1354-15DE-441C-88D6-40FC67251FE8}" type="datetimeFigureOut">
              <a:rPr lang="he-IL" smtClean="0"/>
              <a:t>כ"ז/אלול/תש"ף</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1949821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FDE1354-15DE-441C-88D6-40FC67251FE8}" type="datetimeFigureOut">
              <a:rPr lang="he-IL" smtClean="0"/>
              <a:t>כ"ז/אלול/תש"ף</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1562786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FDE1354-15DE-441C-88D6-40FC67251FE8}" type="datetimeFigureOut">
              <a:rPr lang="he-IL" smtClean="0"/>
              <a:t>כ"ז/אלול/תש"ף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1282591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FDE1354-15DE-441C-88D6-40FC67251FE8}" type="datetimeFigureOut">
              <a:rPr lang="he-IL" smtClean="0"/>
              <a:t>כ"ז/אלול/תש"ף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B38B91C-2C96-4282-941C-5605EFBA8BA0}" type="slidenum">
              <a:rPr lang="he-IL" smtClean="0"/>
              <a:t>‹#›</a:t>
            </a:fld>
            <a:endParaRPr lang="he-IL"/>
          </a:p>
        </p:txBody>
      </p:sp>
    </p:spTree>
    <p:extLst>
      <p:ext uri="{BB962C8B-B14F-4D97-AF65-F5344CB8AC3E}">
        <p14:creationId xmlns:p14="http://schemas.microsoft.com/office/powerpoint/2010/main" val="4240511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DE1354-15DE-441C-88D6-40FC67251FE8}" type="datetimeFigureOut">
              <a:rPr lang="he-IL" smtClean="0"/>
              <a:t>כ"ז/אלול/תש"ף</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B38B91C-2C96-4282-941C-5605EFBA8BA0}" type="slidenum">
              <a:rPr lang="he-IL" smtClean="0"/>
              <a:t>‹#›</a:t>
            </a:fld>
            <a:endParaRPr lang="he-IL"/>
          </a:p>
        </p:txBody>
      </p:sp>
    </p:spTree>
    <p:extLst>
      <p:ext uri="{BB962C8B-B14F-4D97-AF65-F5344CB8AC3E}">
        <p14:creationId xmlns:p14="http://schemas.microsoft.com/office/powerpoint/2010/main" val="2645000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27359" y="269274"/>
            <a:ext cx="4261607" cy="55399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he-IL" altLang="he-IL" sz="3600" b="0" i="0" u="none" strike="noStrike" cap="none" normalizeH="0" baseline="0" dirty="0" err="1">
                <a:ln>
                  <a:noFill/>
                </a:ln>
                <a:solidFill>
                  <a:srgbClr val="222222"/>
                </a:solidFill>
                <a:effectLst/>
                <a:latin typeface="inherit"/>
                <a:cs typeface="Arial" panose="020B0604020202020204" pitchFamily="34" charset="0"/>
              </a:rPr>
              <a:t>la</a:t>
            </a:r>
            <a:r>
              <a:rPr kumimoji="0" lang="he-IL" altLang="he-IL" sz="3600" b="0" i="0" u="none" strike="noStrike" cap="none" normalizeH="0" baseline="0" dirty="0">
                <a:ln>
                  <a:noFill/>
                </a:ln>
                <a:solidFill>
                  <a:srgbClr val="222222"/>
                </a:solidFill>
                <a:effectLst/>
                <a:latin typeface="inherit"/>
                <a:cs typeface="Arial" panose="020B0604020202020204" pitchFamily="34" charset="0"/>
              </a:rPr>
              <a:t> '</a:t>
            </a:r>
            <a:r>
              <a:rPr kumimoji="0" lang="he-IL" altLang="he-IL" sz="3600" b="0" i="0" u="none" strike="noStrike" cap="none" normalizeH="0" baseline="0" dirty="0" err="1">
                <a:ln>
                  <a:noFill/>
                </a:ln>
                <a:solidFill>
                  <a:srgbClr val="222222"/>
                </a:solidFill>
                <a:effectLst/>
                <a:latin typeface="inherit"/>
                <a:cs typeface="Arial" panose="020B0604020202020204" pitchFamily="34" charset="0"/>
              </a:rPr>
              <a:t>amal</a:t>
            </a:r>
            <a:r>
              <a:rPr kumimoji="0" lang="he-IL" altLang="he-IL" sz="3600" b="0" i="0" u="none" strike="noStrike" cap="none" normalizeH="0" baseline="0" dirty="0">
                <a:ln>
                  <a:noFill/>
                </a:ln>
                <a:solidFill>
                  <a:srgbClr val="222222"/>
                </a:solidFill>
                <a:effectLst/>
                <a:latin typeface="inherit"/>
                <a:cs typeface="Arial" panose="020B0604020202020204" pitchFamily="34" charset="0"/>
              </a:rPr>
              <a:t> </a:t>
            </a:r>
            <a:r>
              <a:rPr kumimoji="0" lang="he-IL" altLang="he-IL" sz="3600" b="0" i="0" u="none" strike="noStrike" cap="none" normalizeH="0" baseline="0" dirty="0" err="1">
                <a:ln>
                  <a:noFill/>
                </a:ln>
                <a:solidFill>
                  <a:srgbClr val="222222"/>
                </a:solidFill>
                <a:effectLst/>
                <a:latin typeface="inherit"/>
                <a:cs typeface="Arial" panose="020B0604020202020204" pitchFamily="34" charset="0"/>
              </a:rPr>
              <a:t>fi</a:t>
            </a:r>
            <a:r>
              <a:rPr kumimoji="0" lang="he-IL" altLang="he-IL" sz="3600" b="0" i="0" u="none" strike="noStrike" cap="none" normalizeH="0" baseline="0" dirty="0">
                <a:ln>
                  <a:noFill/>
                </a:ln>
                <a:solidFill>
                  <a:srgbClr val="222222"/>
                </a:solidFill>
                <a:effectLst/>
                <a:latin typeface="inherit"/>
                <a:cs typeface="Arial" panose="020B0604020202020204" pitchFamily="34" charset="0"/>
              </a:rPr>
              <a:t> </a:t>
            </a:r>
            <a:r>
              <a:rPr kumimoji="0" lang="he-IL" altLang="he-IL" sz="3600" b="0" i="0" u="none" strike="noStrike" cap="none" normalizeH="0" baseline="0" dirty="0" err="1">
                <a:ln>
                  <a:noFill/>
                </a:ln>
                <a:solidFill>
                  <a:srgbClr val="222222"/>
                </a:solidFill>
                <a:effectLst/>
                <a:latin typeface="inherit"/>
                <a:cs typeface="Arial" panose="020B0604020202020204" pitchFamily="34" charset="0"/>
              </a:rPr>
              <a:t>alkhiana</a:t>
            </a:r>
            <a:endParaRPr kumimoji="0" lang="he-IL" altLang="he-IL" sz="3600" b="0" i="0" u="none" strike="noStrike" cap="none" normalizeH="0" baseline="0" dirty="0">
              <a:ln>
                <a:noFill/>
              </a:ln>
              <a:solidFill>
                <a:srgbClr val="222222"/>
              </a:solidFill>
              <a:effectLst/>
              <a:latin typeface="inherit"/>
              <a:cs typeface="Arial" panose="020B0604020202020204" pitchFamily="34" charset="0"/>
            </a:endParaRPr>
          </a:p>
        </p:txBody>
      </p:sp>
      <p:sp>
        <p:nvSpPr>
          <p:cNvPr id="6" name="מלבן 5"/>
          <p:cNvSpPr/>
          <p:nvPr/>
        </p:nvSpPr>
        <p:spPr>
          <a:xfrm>
            <a:off x="98879" y="1243586"/>
            <a:ext cx="11788321" cy="1015663"/>
          </a:xfrm>
          <a:prstGeom prst="rect">
            <a:avLst/>
          </a:prstGeom>
        </p:spPr>
        <p:txBody>
          <a:bodyPr wrap="square">
            <a:spAutoFit/>
          </a:bodyPr>
          <a:lstStyle/>
          <a:p>
            <a:pPr algn="l" fontAlgn="base"/>
            <a:r>
              <a:rPr lang="en-US" sz="1200" b="0" i="0" dirty="0">
                <a:solidFill>
                  <a:srgbClr val="333333"/>
                </a:solidFill>
                <a:effectLst/>
                <a:latin typeface="Arial" panose="020B0604020202020204" pitchFamily="34" charset="0"/>
              </a:rPr>
              <a:t>I'd like to express some concern that the situation is extremely difficult and that the hope is a two-state solution -- a state of Palestine, independent, contiguous, viable Palestine living side by side in peace and stability and security with the state of Israel. This context, this concept, I fear is beginning to erode.</a:t>
            </a:r>
            <a:r>
              <a:rPr lang="en-US" sz="1200" b="1" i="0" dirty="0">
                <a:solidFill>
                  <a:srgbClr val="333333"/>
                </a:solidFill>
                <a:effectLst/>
                <a:latin typeface="Arial" panose="020B0604020202020204" pitchFamily="34" charset="0"/>
              </a:rPr>
              <a:t> And the world is starting not to believe, to distrust that we're able to reach this solution.“</a:t>
            </a:r>
          </a:p>
          <a:p>
            <a:pPr algn="l" fontAlgn="base"/>
            <a:endParaRPr lang="en-US" sz="1200" b="0" i="0" dirty="0">
              <a:solidFill>
                <a:srgbClr val="333333"/>
              </a:solidFill>
              <a:effectLst/>
              <a:latin typeface="Arial" panose="020B0604020202020204" pitchFamily="34" charset="0"/>
            </a:endParaRPr>
          </a:p>
          <a:p>
            <a:pPr algn="l" fontAlgn="base"/>
            <a:r>
              <a:rPr lang="en-US" sz="1200" b="0" i="0" dirty="0">
                <a:solidFill>
                  <a:srgbClr val="333333"/>
                </a:solidFill>
                <a:effectLst/>
                <a:latin typeface="Arial" panose="020B0604020202020204" pitchFamily="34" charset="0"/>
              </a:rPr>
              <a:t>"If we fail to achieve our goal, I don't know what the future will be. The people are becoming </a:t>
            </a:r>
            <a:r>
              <a:rPr lang="en-US" sz="1200" b="1" i="0" dirty="0">
                <a:solidFill>
                  <a:srgbClr val="333333"/>
                </a:solidFill>
                <a:effectLst/>
                <a:latin typeface="Arial" panose="020B0604020202020204" pitchFamily="34" charset="0"/>
              </a:rPr>
              <a:t>disappointed and desperate</a:t>
            </a:r>
            <a:endParaRPr lang="en-US" sz="1200" b="0" i="0" dirty="0">
              <a:solidFill>
                <a:srgbClr val="333333"/>
              </a:solidFill>
              <a:effectLst/>
              <a:latin typeface="Arial" panose="020B0604020202020204" pitchFamily="34" charset="0"/>
            </a:endParaRPr>
          </a:p>
        </p:txBody>
      </p:sp>
      <p:sp>
        <p:nvSpPr>
          <p:cNvPr id="7" name="מלבן 6"/>
          <p:cNvSpPr/>
          <p:nvPr/>
        </p:nvSpPr>
        <p:spPr>
          <a:xfrm>
            <a:off x="49439" y="2313209"/>
            <a:ext cx="11887200" cy="830997"/>
          </a:xfrm>
          <a:prstGeom prst="rect">
            <a:avLst/>
          </a:prstGeom>
        </p:spPr>
        <p:txBody>
          <a:bodyPr wrap="square">
            <a:spAutoFit/>
          </a:bodyPr>
          <a:lstStyle/>
          <a:p>
            <a:pPr algn="l" fontAlgn="base"/>
            <a:r>
              <a:rPr lang="en-US" sz="1200" b="0" i="0" dirty="0">
                <a:solidFill>
                  <a:srgbClr val="333333"/>
                </a:solidFill>
                <a:effectLst/>
                <a:latin typeface="Arial" panose="020B0604020202020204" pitchFamily="34" charset="0"/>
              </a:rPr>
              <a:t>"Nobody denies the Jewish history in the Middle East. A third of holy Quran talks about the Jews in the Middle East, in this area. Nobody from our side, at least, denies that the Jews were in Palestine, were in the Middle East."</a:t>
            </a:r>
          </a:p>
          <a:p>
            <a:br>
              <a:rPr lang="en-US" sz="1200" dirty="0"/>
            </a:br>
            <a:endParaRPr lang="he-IL" sz="1200" dirty="0"/>
          </a:p>
        </p:txBody>
      </p:sp>
      <p:sp>
        <p:nvSpPr>
          <p:cNvPr id="8" name="TextBox 7">
            <a:extLst>
              <a:ext uri="{FF2B5EF4-FFF2-40B4-BE49-F238E27FC236}">
                <a16:creationId xmlns:a16="http://schemas.microsoft.com/office/drawing/2014/main" id="{9128B415-A98C-478C-905C-005E0876A94F}"/>
              </a:ext>
            </a:extLst>
          </p:cNvPr>
          <p:cNvSpPr txBox="1"/>
          <p:nvPr/>
        </p:nvSpPr>
        <p:spPr>
          <a:xfrm>
            <a:off x="0" y="2728707"/>
            <a:ext cx="11291778" cy="5078313"/>
          </a:xfrm>
          <a:prstGeom prst="rect">
            <a:avLst/>
          </a:prstGeom>
          <a:noFill/>
        </p:spPr>
        <p:txBody>
          <a:bodyPr wrap="square">
            <a:spAutoFit/>
          </a:bodyPr>
          <a:lstStyle/>
          <a:p>
            <a:pPr marL="285750" indent="-285750" algn="l" rtl="0">
              <a:buFont typeface="Arial" panose="020B0604020202020204" pitchFamily="34" charset="0"/>
              <a:buChar char="•"/>
            </a:pPr>
            <a:r>
              <a:rPr lang="en-US" sz="1200" b="0" i="0" dirty="0">
                <a:solidFill>
                  <a:srgbClr val="000000"/>
                </a:solidFill>
                <a:effectLst/>
                <a:latin typeface="Georgia" panose="02040502050405020303" pitchFamily="18" charset="0"/>
              </a:rPr>
              <a:t>"</a:t>
            </a:r>
            <a:r>
              <a:rPr lang="en-US" sz="1200" dirty="0"/>
              <a:t>2 state solution – 1967 borders </a:t>
            </a:r>
          </a:p>
          <a:p>
            <a:pPr marL="285750" indent="-285750" algn="l" rtl="0">
              <a:buFont typeface="Arial" panose="020B0604020202020204" pitchFamily="34" charset="0"/>
              <a:buChar char="•"/>
            </a:pPr>
            <a:r>
              <a:rPr lang="en-US" sz="1200" dirty="0"/>
              <a:t>The so called deal of the century is destroying the 2 state solution and destroying hope for peace. </a:t>
            </a:r>
          </a:p>
          <a:p>
            <a:pPr marL="285750" indent="-285750" algn="l" rtl="0">
              <a:buFont typeface="Arial" panose="020B0604020202020204" pitchFamily="34" charset="0"/>
              <a:buChar char="•"/>
            </a:pPr>
            <a:r>
              <a:rPr lang="en-US" sz="1200" dirty="0"/>
              <a:t>Swiss cheese deal. </a:t>
            </a:r>
          </a:p>
          <a:p>
            <a:pPr marL="285750" indent="-285750" algn="l" rtl="0">
              <a:buFont typeface="Arial" panose="020B0604020202020204" pitchFamily="34" charset="0"/>
              <a:buChar char="•"/>
            </a:pPr>
            <a:r>
              <a:rPr lang="en-US" sz="1200" dirty="0"/>
              <a:t>We are ready to resume negations with Israel, based on the discussion we had with PM Olmert. We do not violence. Deal of the century is pushing us there. It is not our desire. We do not want violence. </a:t>
            </a:r>
          </a:p>
          <a:p>
            <a:pPr marL="285750" indent="-285750" algn="l" rtl="0">
              <a:buFont typeface="Arial" panose="020B0604020202020204" pitchFamily="34" charset="0"/>
              <a:buChar char="•"/>
            </a:pPr>
            <a:r>
              <a:rPr lang="en-US" sz="1200" dirty="0"/>
              <a:t>Peace can be achieved via dialogue, not by creating facts on the ground. </a:t>
            </a:r>
          </a:p>
          <a:p>
            <a:pPr marL="285750" indent="-285750" algn="l" rtl="0">
              <a:buFont typeface="Arial" panose="020B0604020202020204" pitchFamily="34" charset="0"/>
              <a:buChar char="•"/>
            </a:pPr>
            <a:r>
              <a:rPr lang="en-US" sz="1200" dirty="0"/>
              <a:t>One side cannot dictate the future </a:t>
            </a:r>
          </a:p>
          <a:p>
            <a:pPr marL="285750" indent="-285750" algn="l" rtl="0">
              <a:buFont typeface="Arial" panose="020B0604020202020204" pitchFamily="34" charset="0"/>
              <a:buChar char="•"/>
            </a:pPr>
            <a:r>
              <a:rPr lang="en-US" sz="1200" dirty="0"/>
              <a:t>We are against terror. We want to achieve peace through dialogue. </a:t>
            </a:r>
          </a:p>
          <a:p>
            <a:pPr marL="285750" indent="-285750" algn="l" rtl="0">
              <a:buFont typeface="Arial" panose="020B0604020202020204" pitchFamily="34" charset="0"/>
              <a:buChar char="•"/>
            </a:pPr>
            <a:r>
              <a:rPr lang="en-US" sz="1200" dirty="0"/>
              <a:t>"unilateral steps that violate international legitimacy and the Arab peace initiative“</a:t>
            </a:r>
          </a:p>
          <a:p>
            <a:pPr marL="285750" indent="-285750" algn="l" rtl="0">
              <a:buFont typeface="Arial" panose="020B0604020202020204" pitchFamily="34" charset="0"/>
              <a:buChar char="•"/>
            </a:pPr>
            <a:r>
              <a:rPr lang="en-US" sz="1200" dirty="0"/>
              <a:t>"It annuls the legitimacy of the Palestinian rights, our rights to self-determination, freedom, and independence, in our own state," he said.</a:t>
            </a:r>
          </a:p>
          <a:p>
            <a:pPr marL="285750" indent="-285750" algn="l" rtl="0">
              <a:buFont typeface="Arial" panose="020B0604020202020204" pitchFamily="34" charset="0"/>
              <a:buChar char="•"/>
            </a:pPr>
            <a:r>
              <a:rPr lang="en-US" sz="1200" dirty="0"/>
              <a:t>"It </a:t>
            </a:r>
            <a:r>
              <a:rPr lang="en-US" sz="1200" dirty="0" err="1"/>
              <a:t>legitimised</a:t>
            </a:r>
            <a:r>
              <a:rPr lang="en-US" sz="1200" dirty="0"/>
              <a:t> what is illegal - settlements and confiscation and annexation of Palestinian land," he said, referring to Israel's illegal settlement expansion project in the occupied West Bank and East Jerusalem.</a:t>
            </a:r>
          </a:p>
          <a:p>
            <a:pPr marL="285750" indent="-285750" algn="l" rtl="0">
              <a:buFont typeface="Arial" panose="020B0604020202020204" pitchFamily="34" charset="0"/>
              <a:buChar char="•"/>
            </a:pPr>
            <a:r>
              <a:rPr lang="en-US" sz="1200" dirty="0"/>
              <a:t>In his speech, Abbas reiterated that peace between the Palestinians and Israelis "is still possible" and "achievable".</a:t>
            </a:r>
          </a:p>
          <a:p>
            <a:pPr marL="285750" indent="-285750" algn="l" rtl="0">
              <a:buFont typeface="Arial" panose="020B0604020202020204" pitchFamily="34" charset="0"/>
              <a:buChar char="•"/>
            </a:pPr>
            <a:r>
              <a:rPr lang="en-US" sz="1200" dirty="0"/>
              <a:t>"We are still committed to peace as a strategic choice, but this deal is not an international partnership,“</a:t>
            </a:r>
          </a:p>
          <a:p>
            <a:pPr marL="285750" indent="-285750" algn="l" rtl="0">
              <a:buFont typeface="Arial" panose="020B0604020202020204" pitchFamily="34" charset="0"/>
              <a:buChar char="•"/>
            </a:pPr>
            <a:r>
              <a:rPr lang="en-US" sz="1200" dirty="0"/>
              <a:t>Al Jazeera's Nida Ibrahim, reporting from Ramallah, said the outpouring of support for Abbas's speech came despite many Palestinians feeling hopeless.</a:t>
            </a:r>
          </a:p>
          <a:p>
            <a:pPr marL="285750" indent="-285750" algn="l" rtl="0">
              <a:buFont typeface="Arial" panose="020B0604020202020204" pitchFamily="34" charset="0"/>
              <a:buChar char="•"/>
            </a:pPr>
            <a:r>
              <a:rPr lang="en-US" sz="1200" dirty="0"/>
              <a:t>"They say they've been promised for years … not any one resolution they say has been implemented on the ground," Ibrahim said.</a:t>
            </a:r>
          </a:p>
          <a:p>
            <a:pPr marL="285750" indent="-285750" algn="l" rtl="0">
              <a:buFont typeface="Arial" panose="020B0604020202020204" pitchFamily="34" charset="0"/>
              <a:buChar char="•"/>
            </a:pPr>
            <a:r>
              <a:rPr lang="en-US" sz="1200" dirty="0"/>
              <a:t>"From the expansion of settlements, the US embassy move … they don't seem to be holding much hope. Palestinians are not hopeful that the reality on the ground is going to change," she </a:t>
            </a:r>
            <a:r>
              <a:rPr lang="en-US" sz="1200" dirty="0" err="1"/>
              <a:t>sai</a:t>
            </a:r>
            <a:endParaRPr lang="en-US" sz="1200" dirty="0"/>
          </a:p>
          <a:p>
            <a:pPr marL="285750" indent="-285750" algn="l" rtl="0">
              <a:buFont typeface="Arial" panose="020B0604020202020204" pitchFamily="34" charset="0"/>
              <a:buChar char="•"/>
            </a:pPr>
            <a:endParaRPr lang="en-US" sz="1200" dirty="0"/>
          </a:p>
          <a:p>
            <a:pPr marL="285750" indent="-285750" algn="l" rtl="0">
              <a:buFont typeface="Arial" panose="020B0604020202020204" pitchFamily="34" charset="0"/>
              <a:buChar char="•"/>
            </a:pPr>
            <a:r>
              <a:rPr lang="en-US" sz="1200" dirty="0"/>
              <a:t>Waving a copy of a map that the US plan envisions for a two-state solution for Israel and Palestine, Abbas said the state carved out for Palestinians looks like a fragmented "Swiss cheese.“</a:t>
            </a:r>
          </a:p>
          <a:p>
            <a:pPr marL="285750" indent="-285750" algn="l" rtl="0">
              <a:buFont typeface="Arial" panose="020B0604020202020204" pitchFamily="34" charset="0"/>
              <a:buChar char="•"/>
            </a:pPr>
            <a:r>
              <a:rPr lang="en-US" sz="1200" dirty="0"/>
              <a:t>Suggesting violent protests could break out, Abbas said that "the situation could implode at any moment. ....</a:t>
            </a:r>
          </a:p>
          <a:p>
            <a:pPr marL="285750" indent="-285750" algn="l" rtl="0" fontAlgn="base">
              <a:buFont typeface="Arial" panose="020B0604020202020204" pitchFamily="34" charset="0"/>
              <a:buChar char="•"/>
            </a:pPr>
            <a:endParaRPr lang="en-US" sz="1200" dirty="0"/>
          </a:p>
          <a:p>
            <a:br>
              <a:rPr lang="en-US" sz="1200" dirty="0"/>
            </a:br>
            <a:endParaRPr lang="en-US" sz="1200" dirty="0"/>
          </a:p>
          <a:p>
            <a:br>
              <a:rPr lang="en-US" sz="1200" dirty="0"/>
            </a:br>
            <a:endParaRPr lang="en-US" sz="1200" dirty="0"/>
          </a:p>
        </p:txBody>
      </p:sp>
    </p:spTree>
    <p:extLst>
      <p:ext uri="{BB962C8B-B14F-4D97-AF65-F5344CB8AC3E}">
        <p14:creationId xmlns:p14="http://schemas.microsoft.com/office/powerpoint/2010/main" val="117715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253" y="0"/>
            <a:ext cx="11714270" cy="10341293"/>
          </a:xfrm>
          <a:prstGeom prst="rect">
            <a:avLst/>
          </a:prstGeom>
          <a:noFill/>
        </p:spPr>
        <p:txBody>
          <a:bodyPr wrap="square" rtlCol="1">
            <a:spAutoFit/>
          </a:bodyPr>
          <a:lstStyle/>
          <a:p>
            <a:pPr marL="285750" indent="-285750" algn="l" rtl="0">
              <a:buFont typeface="Arial" panose="020B0604020202020204" pitchFamily="34" charset="0"/>
              <a:buChar char="•"/>
            </a:pPr>
            <a:r>
              <a:rPr lang="en-US" b="0" i="0" dirty="0">
                <a:solidFill>
                  <a:srgbClr val="000000"/>
                </a:solidFill>
                <a:effectLst/>
                <a:latin typeface="Georgia" panose="02040502050405020303" pitchFamily="18" charset="0"/>
              </a:rPr>
              <a:t>Ladies and </a:t>
            </a:r>
            <a:r>
              <a:rPr lang="en-US" b="0" i="0" dirty="0" err="1">
                <a:solidFill>
                  <a:srgbClr val="000000"/>
                </a:solidFill>
                <a:effectLst/>
                <a:latin typeface="Georgia" panose="02040502050405020303" pitchFamily="18" charset="0"/>
              </a:rPr>
              <a:t>Gentelaman</a:t>
            </a:r>
            <a:r>
              <a:rPr lang="en-US" b="0" i="0" dirty="0">
                <a:solidFill>
                  <a:srgbClr val="000000"/>
                </a:solidFill>
                <a:effectLst/>
                <a:latin typeface="Georgia" panose="02040502050405020303" pitchFamily="18" charset="0"/>
              </a:rPr>
              <a:t> – </a:t>
            </a:r>
            <a:r>
              <a:rPr lang="en-US" b="0" i="0" dirty="0" err="1">
                <a:solidFill>
                  <a:srgbClr val="000000"/>
                </a:solidFill>
                <a:effectLst/>
                <a:latin typeface="Georgia" panose="02040502050405020303" pitchFamily="18" charset="0"/>
              </a:rPr>
              <a:t>sabach</a:t>
            </a:r>
            <a:r>
              <a:rPr lang="en-US" b="0" i="0" dirty="0">
                <a:solidFill>
                  <a:srgbClr val="000000"/>
                </a:solidFill>
                <a:effectLst/>
                <a:latin typeface="Georgia" panose="02040502050405020303" pitchFamily="18" charset="0"/>
              </a:rPr>
              <a:t> a </a:t>
            </a:r>
            <a:r>
              <a:rPr lang="en-US" b="0" i="0" dirty="0" err="1">
                <a:solidFill>
                  <a:srgbClr val="000000"/>
                </a:solidFill>
                <a:effectLst/>
                <a:latin typeface="Georgia" panose="02040502050405020303" pitchFamily="18" charset="0"/>
              </a:rPr>
              <a:t>chir</a:t>
            </a:r>
            <a:r>
              <a:rPr lang="en-US" dirty="0">
                <a:solidFill>
                  <a:srgbClr val="000000"/>
                </a:solidFill>
                <a:latin typeface="Georgia" panose="02040502050405020303" pitchFamily="18" charset="0"/>
              </a:rPr>
              <a:t>. </a:t>
            </a:r>
          </a:p>
          <a:p>
            <a:pPr marL="285750" indent="-285750" algn="l" rtl="0">
              <a:buFont typeface="Arial" panose="020B0604020202020204" pitchFamily="34" charset="0"/>
              <a:buChar char="•"/>
            </a:pPr>
            <a:r>
              <a:rPr lang="en-US" b="0" i="0" dirty="0">
                <a:solidFill>
                  <a:srgbClr val="000000"/>
                </a:solidFill>
                <a:effectLst/>
                <a:latin typeface="Georgia" panose="02040502050405020303" pitchFamily="18" charset="0"/>
              </a:rPr>
              <a:t> </a:t>
            </a:r>
          </a:p>
          <a:p>
            <a:pPr marL="285750" indent="-285750" algn="l" rtl="0">
              <a:buFont typeface="Arial" panose="020B0604020202020204" pitchFamily="34" charset="0"/>
              <a:buChar char="•"/>
            </a:pPr>
            <a:r>
              <a:rPr lang="en-US" i="1" dirty="0">
                <a:solidFill>
                  <a:srgbClr val="202122"/>
                </a:solidFill>
                <a:latin typeface="Arial" panose="020B0604020202020204" pitchFamily="34" charset="0"/>
              </a:rPr>
              <a:t>-the </a:t>
            </a:r>
            <a:r>
              <a:rPr lang="en-US" b="0" i="1" dirty="0" err="1">
                <a:solidFill>
                  <a:srgbClr val="202122"/>
                </a:solidFill>
                <a:effectLst/>
                <a:latin typeface="Arial" panose="020B0604020202020204" pitchFamily="34" charset="0"/>
              </a:rPr>
              <a:t>Sulṭa</a:t>
            </a:r>
            <a:r>
              <a:rPr lang="en-US" b="0" i="1" dirty="0">
                <a:solidFill>
                  <a:srgbClr val="202122"/>
                </a:solidFill>
                <a:effectLst/>
                <a:latin typeface="Arial" panose="020B0604020202020204" pitchFamily="34" charset="0"/>
              </a:rPr>
              <a:t> al-</a:t>
            </a:r>
            <a:r>
              <a:rPr lang="en-US" b="0" i="1" dirty="0" err="1">
                <a:solidFill>
                  <a:srgbClr val="202122"/>
                </a:solidFill>
                <a:effectLst/>
                <a:latin typeface="Arial" panose="020B0604020202020204" pitchFamily="34" charset="0"/>
              </a:rPr>
              <a:t>Waṭanīya</a:t>
            </a:r>
            <a:r>
              <a:rPr lang="en-US" b="0" i="1" dirty="0">
                <a:solidFill>
                  <a:srgbClr val="202122"/>
                </a:solidFill>
                <a:effectLst/>
                <a:latin typeface="Arial" panose="020B0604020202020204" pitchFamily="34" charset="0"/>
              </a:rPr>
              <a:t> al-</a:t>
            </a:r>
            <a:r>
              <a:rPr lang="en-US" b="0" i="1" dirty="0" err="1">
                <a:solidFill>
                  <a:srgbClr val="202122"/>
                </a:solidFill>
                <a:effectLst/>
                <a:latin typeface="Arial" panose="020B0604020202020204" pitchFamily="34" charset="0"/>
              </a:rPr>
              <a:t>Filasṭīnīya</a:t>
            </a:r>
            <a:r>
              <a:rPr lang="en-US" b="0" i="1" dirty="0">
                <a:solidFill>
                  <a:srgbClr val="202122"/>
                </a:solidFill>
                <a:effectLst/>
                <a:latin typeface="Arial" panose="020B0604020202020204" pitchFamily="34" charset="0"/>
              </a:rPr>
              <a:t> is speechless, and </a:t>
            </a:r>
            <a:r>
              <a:rPr lang="en-US" i="1" dirty="0">
                <a:solidFill>
                  <a:srgbClr val="202122"/>
                </a:solidFill>
                <a:latin typeface="Arial" panose="020B0604020202020204" pitchFamily="34" charset="0"/>
              </a:rPr>
              <a:t>is </a:t>
            </a:r>
            <a:r>
              <a:rPr lang="en-US" i="1" dirty="0" err="1">
                <a:solidFill>
                  <a:srgbClr val="202122"/>
                </a:solidFill>
                <a:latin typeface="Arial" panose="020B0604020202020204" pitchFamily="34" charset="0"/>
              </a:rPr>
              <a:t>deepely</a:t>
            </a:r>
            <a:r>
              <a:rPr lang="en-US" i="1" dirty="0">
                <a:solidFill>
                  <a:srgbClr val="202122"/>
                </a:solidFill>
                <a:latin typeface="Arial" panose="020B0604020202020204" pitchFamily="34" charset="0"/>
              </a:rPr>
              <a:t> </a:t>
            </a:r>
            <a:r>
              <a:rPr lang="en-US" i="1" dirty="0" err="1">
                <a:solidFill>
                  <a:srgbClr val="202122"/>
                </a:solidFill>
                <a:latin typeface="Arial" panose="020B0604020202020204" pitchFamily="34" charset="0"/>
              </a:rPr>
              <a:t>desapointed</a:t>
            </a:r>
            <a:r>
              <a:rPr lang="en-US" i="1" dirty="0">
                <a:solidFill>
                  <a:srgbClr val="202122"/>
                </a:solidFill>
                <a:latin typeface="Arial" panose="020B0604020202020204" pitchFamily="34" charset="0"/>
              </a:rPr>
              <a:t> by the latest actions of the UAE, </a:t>
            </a:r>
            <a:r>
              <a:rPr lang="en-US" i="1" dirty="0" err="1">
                <a:solidFill>
                  <a:srgbClr val="202122"/>
                </a:solidFill>
                <a:latin typeface="Arial" panose="020B0604020202020204" pitchFamily="34" charset="0"/>
              </a:rPr>
              <a:t>Baharain</a:t>
            </a:r>
            <a:r>
              <a:rPr lang="en-US" i="1" dirty="0">
                <a:solidFill>
                  <a:srgbClr val="202122"/>
                </a:solidFill>
                <a:latin typeface="Arial" panose="020B0604020202020204" pitchFamily="34" charset="0"/>
              </a:rPr>
              <a:t> and the USA. We are just about to give up on the USA and TRUMP. </a:t>
            </a:r>
          </a:p>
          <a:p>
            <a:pPr marL="285750" indent="-285750" algn="l" rtl="0">
              <a:buFont typeface="Arial" panose="020B0604020202020204" pitchFamily="34" charset="0"/>
              <a:buChar char="•"/>
            </a:pPr>
            <a:r>
              <a:rPr lang="en-US" b="0" i="0" dirty="0">
                <a:solidFill>
                  <a:srgbClr val="222222"/>
                </a:solidFill>
                <a:effectLst/>
                <a:latin typeface="Verdana" panose="020B0604030504040204" pitchFamily="34" charset="0"/>
              </a:rPr>
              <a:t>Sheikh Mohammed Bin Zayed </a:t>
            </a:r>
            <a:r>
              <a:rPr lang="en-US" b="0" i="1" dirty="0">
                <a:solidFill>
                  <a:srgbClr val="202122"/>
                </a:solidFill>
                <a:effectLst/>
                <a:latin typeface="Arial" panose="020B0604020202020204" pitchFamily="34" charset="0"/>
              </a:rPr>
              <a:t> - you betrayed us. You went for money. You forgot the </a:t>
            </a:r>
            <a:r>
              <a:rPr lang="en-US" b="0" i="1" dirty="0" err="1">
                <a:solidFill>
                  <a:srgbClr val="202122"/>
                </a:solidFill>
                <a:effectLst/>
                <a:latin typeface="Arial" panose="020B0604020202020204" pitchFamily="34" charset="0"/>
              </a:rPr>
              <a:t>palestenain</a:t>
            </a:r>
            <a:r>
              <a:rPr lang="en-US" b="0" i="1" dirty="0">
                <a:solidFill>
                  <a:srgbClr val="202122"/>
                </a:solidFill>
                <a:effectLst/>
                <a:latin typeface="Arial" panose="020B0604020202020204" pitchFamily="34" charset="0"/>
              </a:rPr>
              <a:t> cause. An act that will encourage additional crimes against the Palestinian people. </a:t>
            </a:r>
          </a:p>
          <a:p>
            <a:pPr marL="285750" indent="-285750" algn="l" rtl="0">
              <a:buFont typeface="Arial" panose="020B0604020202020204" pitchFamily="34" charset="0"/>
              <a:buChar char="•"/>
            </a:pPr>
            <a:r>
              <a:rPr lang="en-US" dirty="0"/>
              <a:t>This is an illusion of peace om exchange for peace. Leaping over the </a:t>
            </a:r>
            <a:r>
              <a:rPr lang="en-US" dirty="0" err="1"/>
              <a:t>palestenian</a:t>
            </a:r>
            <a:r>
              <a:rPr lang="en-US" dirty="0"/>
              <a:t> nation. </a:t>
            </a:r>
          </a:p>
          <a:p>
            <a:pPr marL="285750" indent="-285750" algn="l" rtl="0">
              <a:buFont typeface="Arial" panose="020B0604020202020204" pitchFamily="34" charset="0"/>
              <a:buChar char="•"/>
            </a:pPr>
            <a:r>
              <a:rPr lang="en-US" dirty="0"/>
              <a:t>Peace, security and stability in the region will only come after the </a:t>
            </a:r>
            <a:r>
              <a:rPr lang="en-US" dirty="0" err="1"/>
              <a:t>Isreli</a:t>
            </a:r>
            <a:r>
              <a:rPr lang="en-US" dirty="0"/>
              <a:t> illegal occupation of Palestine ends.</a:t>
            </a:r>
          </a:p>
          <a:p>
            <a:pPr marL="285750" indent="-285750" algn="l" rtl="0">
              <a:buFont typeface="Arial" panose="020B0604020202020204" pitchFamily="34" charset="0"/>
              <a:buChar char="•"/>
            </a:pPr>
            <a:r>
              <a:rPr lang="en-US" dirty="0"/>
              <a:t>The illegal occupation of our homeland and people’s </a:t>
            </a:r>
            <a:r>
              <a:rPr lang="en-US" dirty="0" err="1"/>
              <a:t>freedon</a:t>
            </a:r>
            <a:r>
              <a:rPr lang="en-US" dirty="0"/>
              <a:t>. </a:t>
            </a:r>
          </a:p>
          <a:p>
            <a:pPr marL="285750" indent="-285750" algn="l" rtl="0">
              <a:buFont typeface="Arial" panose="020B0604020202020204" pitchFamily="34" charset="0"/>
              <a:buChar char="•"/>
            </a:pPr>
            <a:r>
              <a:rPr lang="en-US" dirty="0"/>
              <a:t>The continuous bite in our size of land.</a:t>
            </a:r>
            <a:endParaRPr lang="en-US" b="0" i="1" dirty="0">
              <a:solidFill>
                <a:srgbClr val="202122"/>
              </a:solidFill>
              <a:effectLst/>
              <a:latin typeface="Arial" panose="020B0604020202020204" pitchFamily="34" charset="0"/>
            </a:endParaRPr>
          </a:p>
          <a:p>
            <a:pPr marL="285750" indent="-285750" algn="l" rtl="0">
              <a:buFont typeface="Arial" panose="020B0604020202020204" pitchFamily="34" charset="0"/>
              <a:buChar char="•"/>
            </a:pPr>
            <a:r>
              <a:rPr lang="en-US" b="0" i="0" dirty="0">
                <a:solidFill>
                  <a:srgbClr val="000000"/>
                </a:solidFill>
                <a:effectLst/>
                <a:latin typeface="Georgia" panose="02040502050405020303" pitchFamily="18" charset="0"/>
              </a:rPr>
              <a:t>We are still committed to peace as a strategic choice, but this deal is not an international partnership</a:t>
            </a:r>
          </a:p>
          <a:p>
            <a:pPr marL="285750" indent="-285750" algn="l" rtl="0">
              <a:buFont typeface="Arial" panose="020B0604020202020204" pitchFamily="34" charset="0"/>
              <a:buChar char="•"/>
            </a:pPr>
            <a:r>
              <a:rPr lang="en-US" dirty="0">
                <a:solidFill>
                  <a:srgbClr val="000000"/>
                </a:solidFill>
                <a:latin typeface="Georgia" panose="02040502050405020303" pitchFamily="18" charset="0"/>
              </a:rPr>
              <a:t>It is a reward to Israel. It is just a part of trumps SWISS CHEESE DEAL. </a:t>
            </a:r>
          </a:p>
          <a:p>
            <a:pPr marL="285750" indent="-285750" algn="l" rtl="0">
              <a:buFont typeface="Arial" panose="020B0604020202020204" pitchFamily="34" charset="0"/>
              <a:buChar char="•"/>
            </a:pPr>
            <a:r>
              <a:rPr lang="en-US" dirty="0"/>
              <a:t>The Palestinian people deserve peace and prosperity. To live in a free Palestine. Jerusalem as our eternal capital.</a:t>
            </a:r>
          </a:p>
          <a:p>
            <a:pPr marL="285750" indent="-285750" algn="l" rtl="0">
              <a:buFont typeface="Arial" panose="020B0604020202020204" pitchFamily="34" charset="0"/>
              <a:buChar char="•"/>
            </a:pPr>
            <a:r>
              <a:rPr lang="en-US" dirty="0"/>
              <a:t>We need hope. Please do not take this hope away from us." Later he said Palestinians would not "resort to terrorism.“</a:t>
            </a:r>
          </a:p>
          <a:p>
            <a:pPr marL="285750" indent="-285750" algn="l" rtl="0" fontAlgn="base">
              <a:buFont typeface="Arial" panose="020B0604020202020204" pitchFamily="34" charset="0"/>
              <a:buChar char="•"/>
            </a:pPr>
            <a:r>
              <a:rPr lang="en-US" dirty="0"/>
              <a:t>I say: The time has come for my courageous and proud people, after decades of displacement and colonial occupation and ceaseless suffering, to live like other peoples of the earth, free in a sovereign and independent homeland. This accord doesn’t resemble hope. It resembles cowardness. Unilateral cowardness. </a:t>
            </a:r>
          </a:p>
          <a:p>
            <a:pPr marL="285750" indent="-285750" algn="l" rtl="0">
              <a:buFont typeface="Arial" panose="020B0604020202020204" pitchFamily="34" charset="0"/>
              <a:buChar char="•"/>
            </a:pPr>
            <a:endParaRPr lang="en-US" dirty="0"/>
          </a:p>
          <a:p>
            <a:pPr marL="285750" indent="-285750" algn="l" rtl="0">
              <a:buFont typeface="Arial" panose="020B0604020202020204" pitchFamily="34" charset="0"/>
              <a:buChar char="•"/>
            </a:pPr>
            <a:r>
              <a:rPr lang="en-US" b="0" i="0" dirty="0">
                <a:solidFill>
                  <a:srgbClr val="222222"/>
                </a:solidFill>
                <a:effectLst/>
                <a:latin typeface="Verdana" panose="020B0604030504040204" pitchFamily="34" charset="0"/>
              </a:rPr>
              <a:t>May you never experience the agony of having your country stolen; may you never feel the pain of living in captivity under occupation; may you never witness the demolition of your home or murder of your loved ones. </a:t>
            </a:r>
            <a:r>
              <a:rPr lang="en-US" sz="2000" b="1" i="0" dirty="0" err="1">
                <a:solidFill>
                  <a:srgbClr val="222222"/>
                </a:solidFill>
                <a:effectLst/>
                <a:latin typeface="Verdana" panose="020B0604030504040204" pitchFamily="34" charset="0"/>
              </a:rPr>
              <a:t>qad</a:t>
            </a:r>
            <a:r>
              <a:rPr lang="en-US" sz="2000" b="1" i="0" dirty="0">
                <a:solidFill>
                  <a:srgbClr val="222222"/>
                </a:solidFill>
                <a:effectLst/>
                <a:latin typeface="Verdana" panose="020B0604030504040204" pitchFamily="34" charset="0"/>
              </a:rPr>
              <a:t> la </a:t>
            </a:r>
            <a:r>
              <a:rPr lang="en-US" sz="2000" b="1" i="0" dirty="0" err="1">
                <a:solidFill>
                  <a:srgbClr val="222222"/>
                </a:solidFill>
                <a:effectLst/>
                <a:latin typeface="Verdana" panose="020B0604030504040204" pitchFamily="34" charset="0"/>
              </a:rPr>
              <a:t>yatimu</a:t>
            </a:r>
            <a:r>
              <a:rPr lang="en-US" sz="2000" b="1" i="0" dirty="0">
                <a:solidFill>
                  <a:srgbClr val="222222"/>
                </a:solidFill>
                <a:effectLst/>
                <a:latin typeface="Verdana" panose="020B0604030504040204" pitchFamily="34" charset="0"/>
              </a:rPr>
              <a:t> </a:t>
            </a:r>
            <a:r>
              <a:rPr lang="en-US" sz="2000" b="1" i="0" dirty="0" err="1">
                <a:solidFill>
                  <a:srgbClr val="222222"/>
                </a:solidFill>
                <a:effectLst/>
                <a:latin typeface="Verdana" panose="020B0604030504040204" pitchFamily="34" charset="0"/>
              </a:rPr>
              <a:t>bayeak</a:t>
            </a:r>
            <a:r>
              <a:rPr lang="en-US" sz="2000" b="1" i="0" dirty="0">
                <a:solidFill>
                  <a:srgbClr val="222222"/>
                </a:solidFill>
                <a:effectLst/>
                <a:latin typeface="Verdana" panose="020B0604030504040204" pitchFamily="34" charset="0"/>
              </a:rPr>
              <a:t> min </a:t>
            </a:r>
            <a:r>
              <a:rPr lang="en-US" sz="2000" b="1" i="0" dirty="0" err="1">
                <a:solidFill>
                  <a:srgbClr val="222222"/>
                </a:solidFill>
                <a:effectLst/>
                <a:latin typeface="Verdana" panose="020B0604030504040204" pitchFamily="34" charset="0"/>
              </a:rPr>
              <a:t>qibal</a:t>
            </a:r>
            <a:r>
              <a:rPr lang="en-US" sz="2000" b="1" i="0" dirty="0">
                <a:solidFill>
                  <a:srgbClr val="222222"/>
                </a:solidFill>
                <a:effectLst/>
                <a:latin typeface="Verdana" panose="020B0604030504040204" pitchFamily="34" charset="0"/>
              </a:rPr>
              <a:t> "</a:t>
            </a:r>
            <a:r>
              <a:rPr lang="en-US" sz="2000" b="1" i="0" dirty="0" err="1">
                <a:solidFill>
                  <a:srgbClr val="222222"/>
                </a:solidFill>
                <a:effectLst/>
                <a:latin typeface="Verdana" panose="020B0604030504040204" pitchFamily="34" charset="0"/>
              </a:rPr>
              <a:t>asdqayik</a:t>
            </a:r>
            <a:r>
              <a:rPr lang="en-US" sz="2000" b="1" i="0" dirty="0">
                <a:solidFill>
                  <a:srgbClr val="222222"/>
                </a:solidFill>
                <a:effectLst/>
                <a:latin typeface="Verdana" panose="020B0604030504040204" pitchFamily="34" charset="0"/>
              </a:rPr>
              <a:t>"</a:t>
            </a:r>
            <a:r>
              <a:rPr lang="en-US" b="0" i="0" dirty="0">
                <a:solidFill>
                  <a:srgbClr val="222222"/>
                </a:solidFill>
                <a:effectLst/>
                <a:latin typeface="Verdana" panose="020B0604030504040204" pitchFamily="34" charset="0"/>
              </a:rPr>
              <a:t> May you never be sold out by your ‘friends.’</a:t>
            </a:r>
            <a:endParaRPr lang="en-US" dirty="0">
              <a:solidFill>
                <a:srgbClr val="202122"/>
              </a:solidFill>
              <a:latin typeface="Arial" panose="020B0604020202020204" pitchFamily="34" charset="0"/>
            </a:endParaRPr>
          </a:p>
          <a:p>
            <a:pPr marL="285750" indent="-285750" algn="l" rtl="0">
              <a:buFont typeface="Arial" panose="020B0604020202020204" pitchFamily="34" charset="0"/>
              <a:buChar char="•"/>
            </a:pPr>
            <a:endParaRPr lang="en-US" b="0" i="0" dirty="0">
              <a:solidFill>
                <a:srgbClr val="202122"/>
              </a:solidFill>
              <a:effectLst/>
              <a:latin typeface="Arial" panose="020B0604020202020204" pitchFamily="34" charset="0"/>
            </a:endParaRPr>
          </a:p>
          <a:p>
            <a:pPr algn="l" rtl="0"/>
            <a:endParaRPr lang="en-US" b="0" i="0" dirty="0">
              <a:solidFill>
                <a:srgbClr val="000000"/>
              </a:solidFill>
              <a:effectLst/>
              <a:latin typeface="Georgia" panose="02040502050405020303" pitchFamily="18" charset="0"/>
            </a:endParaRPr>
          </a:p>
          <a:p>
            <a:pPr marL="285750" indent="-285750" algn="l" rtl="0">
              <a:buFont typeface="Arial" panose="020B0604020202020204" pitchFamily="34" charset="0"/>
              <a:buChar char="•"/>
            </a:pPr>
            <a:endParaRPr lang="en-US" dirty="0">
              <a:solidFill>
                <a:srgbClr val="000000"/>
              </a:solidFill>
              <a:latin typeface="Georgia" panose="02040502050405020303" pitchFamily="18" charset="0"/>
            </a:endParaRPr>
          </a:p>
          <a:p>
            <a:br>
              <a:rPr lang="en-US" dirty="0"/>
            </a:br>
            <a:endParaRPr lang="en-US" dirty="0"/>
          </a:p>
          <a:p>
            <a:pPr marL="285750" indent="-285750" algn="l" rtl="0">
              <a:buFont typeface="Arial" panose="020B0604020202020204" pitchFamily="34" charset="0"/>
              <a:buChar char="•"/>
            </a:pPr>
            <a:endParaRPr lang="en-US" dirty="0"/>
          </a:p>
          <a:p>
            <a:pPr marL="285750" indent="-285750" algn="l" rtl="0">
              <a:buFont typeface="Arial" panose="020B0604020202020204" pitchFamily="34" charset="0"/>
              <a:buChar char="•"/>
            </a:pPr>
            <a:endParaRPr lang="en-US" dirty="0"/>
          </a:p>
          <a:p>
            <a:br>
              <a:rPr lang="en-US" dirty="0"/>
            </a:br>
            <a:endParaRPr lang="en-US" dirty="0"/>
          </a:p>
          <a:p>
            <a:endParaRPr lang="en-US" dirty="0"/>
          </a:p>
          <a:p>
            <a:pPr marL="285750" indent="-285750" algn="l" rtl="0">
              <a:buFont typeface="Arial" panose="020B0604020202020204" pitchFamily="34" charset="0"/>
              <a:buChar char="•"/>
            </a:pPr>
            <a:endParaRPr lang="en-US" dirty="0"/>
          </a:p>
          <a:p>
            <a:pPr marL="285750" indent="-285750" algn="l" rtl="0">
              <a:buFont typeface="Arial" panose="020B0604020202020204" pitchFamily="34" charset="0"/>
              <a:buChar char="•"/>
            </a:pPr>
            <a:r>
              <a:rPr lang="en-US" dirty="0"/>
              <a:t> </a:t>
            </a:r>
          </a:p>
          <a:p>
            <a:pPr marL="285750" indent="-285750" algn="l" rtl="0">
              <a:buFont typeface="Arial" panose="020B0604020202020204" pitchFamily="34" charset="0"/>
              <a:buChar char="•"/>
            </a:pPr>
            <a:r>
              <a:rPr lang="en-US" dirty="0"/>
              <a:t> </a:t>
            </a:r>
          </a:p>
          <a:p>
            <a:pPr marL="285750" indent="-285750" algn="l" rtl="0">
              <a:buFont typeface="Arial" panose="020B0604020202020204" pitchFamily="34" charset="0"/>
              <a:buChar char="•"/>
            </a:pPr>
            <a:endParaRPr lang="en-US" dirty="0"/>
          </a:p>
          <a:p>
            <a:pPr marL="285750" indent="-285750" algn="l" rtl="0">
              <a:buFont typeface="Arial" panose="020B0604020202020204" pitchFamily="34" charset="0"/>
              <a:buChar char="•"/>
            </a:pPr>
            <a:endParaRPr lang="he-IL" dirty="0"/>
          </a:p>
        </p:txBody>
      </p:sp>
    </p:spTree>
    <p:extLst>
      <p:ext uri="{BB962C8B-B14F-4D97-AF65-F5344CB8AC3E}">
        <p14:creationId xmlns:p14="http://schemas.microsoft.com/office/powerpoint/2010/main" val="1042641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p:cNvPicPr>
            <a:picLocks noChangeAspect="1"/>
          </p:cNvPicPr>
          <p:nvPr/>
        </p:nvPicPr>
        <p:blipFill>
          <a:blip r:embed="rId2"/>
          <a:stretch>
            <a:fillRect/>
          </a:stretch>
        </p:blipFill>
        <p:spPr>
          <a:xfrm>
            <a:off x="140880" y="-92280"/>
            <a:ext cx="12051120" cy="6950279"/>
          </a:xfrm>
          <a:prstGeom prst="rect">
            <a:avLst/>
          </a:prstGeom>
        </p:spPr>
      </p:pic>
    </p:spTree>
    <p:extLst>
      <p:ext uri="{BB962C8B-B14F-4D97-AF65-F5344CB8AC3E}">
        <p14:creationId xmlns:p14="http://schemas.microsoft.com/office/powerpoint/2010/main" val="3603146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3D281BE-F585-4EE2-B8FA-55612A92CFE3}"/>
              </a:ext>
            </a:extLst>
          </p:cNvPr>
          <p:cNvSpPr txBox="1"/>
          <p:nvPr/>
        </p:nvSpPr>
        <p:spPr>
          <a:xfrm>
            <a:off x="5957777" y="1104249"/>
            <a:ext cx="6097836" cy="584775"/>
          </a:xfrm>
          <a:prstGeom prst="rect">
            <a:avLst/>
          </a:prstGeom>
          <a:noFill/>
        </p:spPr>
        <p:txBody>
          <a:bodyPr wrap="square">
            <a:spAutoFit/>
          </a:bodyPr>
          <a:lstStyle/>
          <a:p>
            <a:r>
              <a:rPr lang="en-US" sz="3200" b="0" i="0" dirty="0">
                <a:solidFill>
                  <a:srgbClr val="000000"/>
                </a:solidFill>
                <a:effectLst/>
                <a:latin typeface="Georgia" panose="02040502050405020303" pitchFamily="18" charset="0"/>
              </a:rPr>
              <a:t>neither peace nor stability </a:t>
            </a:r>
            <a:endParaRPr lang="en-US" sz="3200" dirty="0"/>
          </a:p>
        </p:txBody>
      </p:sp>
      <p:sp>
        <p:nvSpPr>
          <p:cNvPr id="3" name="TextBox 2">
            <a:extLst>
              <a:ext uri="{FF2B5EF4-FFF2-40B4-BE49-F238E27FC236}">
                <a16:creationId xmlns:a16="http://schemas.microsoft.com/office/drawing/2014/main" id="{434880EC-CE55-474D-A3D1-63C1C4E72695}"/>
              </a:ext>
            </a:extLst>
          </p:cNvPr>
          <p:cNvSpPr txBox="1"/>
          <p:nvPr/>
        </p:nvSpPr>
        <p:spPr>
          <a:xfrm>
            <a:off x="5957777" y="1884800"/>
            <a:ext cx="6097836" cy="584775"/>
          </a:xfrm>
          <a:prstGeom prst="rect">
            <a:avLst/>
          </a:prstGeom>
          <a:noFill/>
        </p:spPr>
        <p:txBody>
          <a:bodyPr wrap="square">
            <a:spAutoFit/>
          </a:bodyPr>
          <a:lstStyle/>
          <a:p>
            <a:pPr algn="ctr"/>
            <a:r>
              <a:rPr lang="en-US" sz="3200" dirty="0">
                <a:solidFill>
                  <a:srgbClr val="000000"/>
                </a:solidFill>
                <a:latin typeface="Georgia" panose="02040502050405020303" pitchFamily="18" charset="0"/>
              </a:rPr>
              <a:t>fake</a:t>
            </a:r>
            <a:endParaRPr lang="en-US" sz="3200" dirty="0"/>
          </a:p>
        </p:txBody>
      </p:sp>
      <p:sp>
        <p:nvSpPr>
          <p:cNvPr id="6" name="TextBox 5">
            <a:extLst>
              <a:ext uri="{FF2B5EF4-FFF2-40B4-BE49-F238E27FC236}">
                <a16:creationId xmlns:a16="http://schemas.microsoft.com/office/drawing/2014/main" id="{4746D0A9-FB65-4638-9CDF-05037C53B718}"/>
              </a:ext>
            </a:extLst>
          </p:cNvPr>
          <p:cNvSpPr txBox="1"/>
          <p:nvPr/>
        </p:nvSpPr>
        <p:spPr>
          <a:xfrm>
            <a:off x="5957777" y="2844225"/>
            <a:ext cx="6097836" cy="1569660"/>
          </a:xfrm>
          <a:prstGeom prst="rect">
            <a:avLst/>
          </a:prstGeom>
          <a:noFill/>
        </p:spPr>
        <p:txBody>
          <a:bodyPr wrap="square">
            <a:spAutoFit/>
          </a:bodyPr>
          <a:lstStyle/>
          <a:p>
            <a:pPr algn="ctr"/>
            <a:r>
              <a:rPr lang="en-US" sz="3200" dirty="0">
                <a:solidFill>
                  <a:srgbClr val="000000"/>
                </a:solidFill>
                <a:latin typeface="Georgia" panose="02040502050405020303" pitchFamily="18" charset="0"/>
              </a:rPr>
              <a:t>Stinky</a:t>
            </a:r>
          </a:p>
          <a:p>
            <a:pPr algn="ctr"/>
            <a:endParaRPr lang="en-US" sz="3200" dirty="0">
              <a:solidFill>
                <a:srgbClr val="000000"/>
              </a:solidFill>
              <a:latin typeface="Georgia" panose="02040502050405020303" pitchFamily="18" charset="0"/>
            </a:endParaRPr>
          </a:p>
          <a:p>
            <a:pPr algn="ctr"/>
            <a:r>
              <a:rPr lang="en-US" sz="3200" dirty="0">
                <a:solidFill>
                  <a:srgbClr val="000000"/>
                </a:solidFill>
                <a:latin typeface="Georgia" panose="02040502050405020303" pitchFamily="18" charset="0"/>
              </a:rPr>
              <a:t>Free land? No land!</a:t>
            </a:r>
            <a:endParaRPr lang="en-US" sz="3200" dirty="0"/>
          </a:p>
        </p:txBody>
      </p:sp>
      <p:pic>
        <p:nvPicPr>
          <p:cNvPr id="1028" name="Picture 4" descr="Swiss Cheese Clipart Download Graphic | Clipart 4 School | Clip art, Free  clip art, Graphic">
            <a:extLst>
              <a:ext uri="{FF2B5EF4-FFF2-40B4-BE49-F238E27FC236}">
                <a16:creationId xmlns:a16="http://schemas.microsoft.com/office/drawing/2014/main" id="{2BE5F31F-CA2C-4AF1-AEF4-1452EF567487}"/>
              </a:ext>
            </a:extLst>
          </p:cNvPr>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959425"/>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5122271"/>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884</Words>
  <Application>Microsoft Office PowerPoint</Application>
  <PresentationFormat>Widescreen</PresentationFormat>
  <Paragraphs>58</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Georgia</vt:lpstr>
      <vt:lpstr>inherit</vt:lpstr>
      <vt:lpstr>Verdana</vt:lpstr>
      <vt:lpstr>ערכת נושא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u41582</dc:creator>
  <cp:lastModifiedBy>בן ציון זימרמן</cp:lastModifiedBy>
  <cp:revision>9</cp:revision>
  <dcterms:created xsi:type="dcterms:W3CDTF">2020-09-15T15:12:14Z</dcterms:created>
  <dcterms:modified xsi:type="dcterms:W3CDTF">2020-09-16T19:10:22Z</dcterms:modified>
</cp:coreProperties>
</file>