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96" y="9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74B5A36-E41D-469C-B936-5E39BFC5B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3486A5F0-8DE6-4388-BC0C-81EF2678C0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E33D53C-5FE6-44A6-B552-6B5B4F2EC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AADB-2BDB-4AEC-B444-C4564643C001}" type="datetimeFigureOut">
              <a:rPr lang="he-IL" smtClean="0"/>
              <a:t>ז'/שבט/תשע"ט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CECF0C6-2430-4D50-B5EF-5695FC656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B7ED48D-AD42-4AFA-9782-C70085314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187C5-BB1D-4E3A-BEFC-335BA316CB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6182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57E3324-EFA9-4730-A309-593BE1882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F9A74A32-5F3A-4E54-B2FE-B060AB698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BAD6E88-87D5-485A-8A11-D6D6C10E3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AADB-2BDB-4AEC-B444-C4564643C001}" type="datetimeFigureOut">
              <a:rPr lang="he-IL" smtClean="0"/>
              <a:t>ז'/שבט/תשע"ט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9F8721E-2819-4739-A56D-2485FDD20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EBFD4FA-5168-4CC3-BF81-E3A1767F9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187C5-BB1D-4E3A-BEFC-335BA316CB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236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87E240BB-FEE3-4544-9097-BBF641B6BD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BE1733B-0F43-4AD2-B743-2CD33F2E3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A9D28B0-00E0-4110-8A1F-F81D72D9B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AADB-2BDB-4AEC-B444-C4564643C001}" type="datetimeFigureOut">
              <a:rPr lang="he-IL" smtClean="0"/>
              <a:t>ז'/שבט/תשע"ט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6D0FCE9-80F6-4D18-AF19-465B1A6A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025F61F-C683-4302-AFA8-9284B209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187C5-BB1D-4E3A-BEFC-335BA316CB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8601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996F131-632D-49BF-B815-CD2A23FE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C623856-0F41-4E56-AFF5-E50402431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21E4E17-6B06-4184-8F6C-35F74C915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AADB-2BDB-4AEC-B444-C4564643C001}" type="datetimeFigureOut">
              <a:rPr lang="he-IL" smtClean="0"/>
              <a:t>ז'/שבט/תשע"ט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98AD473-92D4-4383-9B6A-2C57184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0E05A68-0C98-4E40-8962-52A582AA1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187C5-BB1D-4E3A-BEFC-335BA316CB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3859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21BD082-61F7-4A49-A374-047B5BC0D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861FF33-535C-4634-B071-EECEBE163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BC3DFFA-AAE2-488E-95D5-D96D454C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AADB-2BDB-4AEC-B444-C4564643C001}" type="datetimeFigureOut">
              <a:rPr lang="he-IL" smtClean="0"/>
              <a:t>ז'/שבט/תשע"ט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816D8A2-F1F7-48DF-8B11-A5F3FF701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8DAD680-6EB5-48E0-9FEF-96580A2DA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187C5-BB1D-4E3A-BEFC-335BA316CB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515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2421D0B-9099-4BE5-A605-364E9B16F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3D92A78-B4F9-4063-8D35-1A712CF257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84D92D2-67BA-455D-9B7F-F13E23361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72E1560-814E-4FA7-9BB8-435B0E2DD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AADB-2BDB-4AEC-B444-C4564643C001}" type="datetimeFigureOut">
              <a:rPr lang="he-IL" smtClean="0"/>
              <a:t>ז'/שבט/תשע"ט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EA4F31C6-6440-4013-A2B5-4C686A464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6693E3D-57A8-408C-A2C4-DD11259CC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187C5-BB1D-4E3A-BEFC-335BA316CB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587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BF0573A-F72E-4998-9090-040848616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EEBE593-FA7D-4035-9A13-0FB7A9B17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46876B2-76AF-4A5C-A504-08BEBE070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0414E8F3-8B2D-4077-8EA6-B8A67C8335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A4EF98FF-86F4-44A7-B431-13BB026B50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97C04925-47E8-4411-8198-5E658B6F3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AADB-2BDB-4AEC-B444-C4564643C001}" type="datetimeFigureOut">
              <a:rPr lang="he-IL" smtClean="0"/>
              <a:t>ז'/שבט/תשע"ט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1FFE6A9E-037C-4E01-B6CC-ACF85CA17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A8F18E19-D945-4721-99AC-4AC4E5627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187C5-BB1D-4E3A-BEFC-335BA316CB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45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AFE7754-BDE7-4FF3-970A-308465E86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7676FAED-3883-49FB-93A5-0C66A2FD9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AADB-2BDB-4AEC-B444-C4564643C001}" type="datetimeFigureOut">
              <a:rPr lang="he-IL" smtClean="0"/>
              <a:t>ז'/שבט/תשע"ט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9A0774C8-9AEF-4C70-A5C5-FB76098D1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F734EC36-A280-47F2-A201-CBE18E09C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187C5-BB1D-4E3A-BEFC-335BA316CB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3229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1E3C8B39-E31C-40E4-9489-431DBC95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AADB-2BDB-4AEC-B444-C4564643C001}" type="datetimeFigureOut">
              <a:rPr lang="he-IL" smtClean="0"/>
              <a:t>ז'/שבט/תשע"ט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49BF6D06-B463-4E73-81E0-DB11964AD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B73725A-B086-4AFF-BB6A-1F6F5A6DD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187C5-BB1D-4E3A-BEFC-335BA316CB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2824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1CE94FA-68B2-4776-85F6-C06F775FE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40D0C6D-F50D-4C2E-91BA-6242CBD2C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64A1D21-DE25-46DC-B4B4-F80036C96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A5419EB-8716-4925-BC02-CCB4394A6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AADB-2BDB-4AEC-B444-C4564643C001}" type="datetimeFigureOut">
              <a:rPr lang="he-IL" smtClean="0"/>
              <a:t>ז'/שבט/תשע"ט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6C06D98-57A8-4569-8413-6CAEDE217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1BA7CF2-59EC-436F-9D19-F56082740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187C5-BB1D-4E3A-BEFC-335BA316CB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96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1FECDE3-1162-4B0B-85AC-4ACBCC249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917F005A-C50F-46C5-9CC3-FB20A3F27C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A3257DF-3D37-4479-9CE6-2CBE14ED8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6F01A22-DE40-4A37-A4F5-CB176BC0A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AADB-2BDB-4AEC-B444-C4564643C001}" type="datetimeFigureOut">
              <a:rPr lang="he-IL" smtClean="0"/>
              <a:t>ז'/שבט/תשע"ט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5A284EB-E2B5-4210-9610-288C6802F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6818653-2EB4-4DF5-8A62-023DDEED8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187C5-BB1D-4E3A-BEFC-335BA316CB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1042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89A56517-4960-42F4-893F-903CD0186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19C0B2D-8EB0-4376-A05A-10C0A429B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7F1D51C-B175-48A5-858A-A58853FA7C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9AADB-2BDB-4AEC-B444-C4564643C001}" type="datetimeFigureOut">
              <a:rPr lang="he-IL" smtClean="0"/>
              <a:t>ז'/שבט/תשע"ט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117EDDE-B099-4277-8A7D-5E91666F22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7870984-2ADE-4059-B13C-A2FE7EFCA5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187C5-BB1D-4E3A-BEFC-335BA316CB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467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e.wikipedia.org/wiki/%D7%94%D7%A2%D7%99%D7%A8_%D7%94%D7%A2%D7%AA%D7%99%D7%A7%D7%94" TargetMode="External"/><Relationship Id="rId2" Type="http://schemas.openxmlformats.org/officeDocument/2006/relationships/hyperlink" Target="https://he.wikipedia.org/wiki/%D7%94%D7%99%D7%A6%D7%99%D7%90%D7%94_%D7%9E%D7%9F_%D7%94%D7%97%D7%95%D7%9E%D7%95%D7%A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e.wikipedia.org/wiki/%D7%91%D7%99%D7%AA_%D7%A7%D7%A4%D7%94" TargetMode="External"/><Relationship Id="rId5" Type="http://schemas.openxmlformats.org/officeDocument/2006/relationships/hyperlink" Target="https://he.wikipedia.org/wiki/%D7%A4%D7%90%D7%91" TargetMode="External"/><Relationship Id="rId4" Type="http://schemas.openxmlformats.org/officeDocument/2006/relationships/hyperlink" Target="https://he.wikipedia.org/wiki/%D7%9E%D7%A1%D7%A2%D7%93%D7%9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080670D-959E-4204-B265-59E97AFA7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7917"/>
            <a:ext cx="10515600" cy="1325563"/>
          </a:xfrm>
        </p:spPr>
        <p:txBody>
          <a:bodyPr/>
          <a:lstStyle/>
          <a:p>
            <a:pPr algn="ctr"/>
            <a:r>
              <a:rPr lang="he-IL" b="1" u="sng" dirty="0"/>
              <a:t>הדרכה והכנה לסדנאות לקרנות השוטרים 2019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99FAB88-0990-49D2-97C8-65F2BDCFA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965" y="1177646"/>
            <a:ext cx="11515163" cy="4351338"/>
          </a:xfrm>
        </p:spPr>
        <p:txBody>
          <a:bodyPr>
            <a:normAutofit/>
          </a:bodyPr>
          <a:lstStyle/>
          <a:p>
            <a:r>
              <a:rPr lang="he-IL" sz="5400" dirty="0"/>
              <a:t> מכרז מוזיאון ידידי ישראל. </a:t>
            </a:r>
          </a:p>
          <a:p>
            <a:r>
              <a:rPr lang="he-IL" sz="5400" dirty="0"/>
              <a:t> הסכם קרנות השוטרים. </a:t>
            </a:r>
          </a:p>
          <a:p>
            <a:r>
              <a:rPr lang="he-IL" sz="5400" dirty="0"/>
              <a:t> מודל להכנת צוות להעברת הסדנאות.</a:t>
            </a:r>
          </a:p>
          <a:p>
            <a:r>
              <a:rPr lang="he-IL" sz="5400" dirty="0"/>
              <a:t> תוכנית ג-מ ידע לסדנאות משטרת ישראל. </a:t>
            </a:r>
          </a:p>
          <a:p>
            <a:r>
              <a:rPr lang="he-IL" sz="5400" dirty="0"/>
              <a:t> סיכום דיון. </a:t>
            </a:r>
          </a:p>
        </p:txBody>
      </p:sp>
    </p:spTree>
    <p:extLst>
      <p:ext uri="{BB962C8B-B14F-4D97-AF65-F5344CB8AC3E}">
        <p14:creationId xmlns:p14="http://schemas.microsoft.com/office/powerpoint/2010/main" val="427082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ED7CC78A-AA1F-4F31-B6A2-BBD924EC1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685712"/>
              </p:ext>
            </p:extLst>
          </p:nvPr>
        </p:nvGraphicFramePr>
        <p:xfrm>
          <a:off x="207818" y="374073"/>
          <a:ext cx="11748657" cy="6317672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856929">
                  <a:extLst>
                    <a:ext uri="{9D8B030D-6E8A-4147-A177-3AD203B41FA5}">
                      <a16:colId xmlns:a16="http://schemas.microsoft.com/office/drawing/2014/main" val="950113790"/>
                    </a:ext>
                  </a:extLst>
                </a:gridCol>
                <a:gridCol w="5554877">
                  <a:extLst>
                    <a:ext uri="{9D8B030D-6E8A-4147-A177-3AD203B41FA5}">
                      <a16:colId xmlns:a16="http://schemas.microsoft.com/office/drawing/2014/main" val="3723501037"/>
                    </a:ext>
                  </a:extLst>
                </a:gridCol>
                <a:gridCol w="2777437">
                  <a:extLst>
                    <a:ext uri="{9D8B030D-6E8A-4147-A177-3AD203B41FA5}">
                      <a16:colId xmlns:a16="http://schemas.microsoft.com/office/drawing/2014/main" val="2229933914"/>
                    </a:ext>
                  </a:extLst>
                </a:gridCol>
                <a:gridCol w="2559414">
                  <a:extLst>
                    <a:ext uri="{9D8B030D-6E8A-4147-A177-3AD203B41FA5}">
                      <a16:colId xmlns:a16="http://schemas.microsoft.com/office/drawing/2014/main" val="607900493"/>
                    </a:ext>
                  </a:extLst>
                </a:gridCol>
              </a:tblGrid>
              <a:tr h="31934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שעה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תוכן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מרכיב בתכנית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עלות לאדם ותוספות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4161591"/>
                  </a:ext>
                </a:extLst>
              </a:tr>
              <a:tr h="31934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8:00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יציאה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  <a:highlight>
                            <a:srgbClr val="FFFF00"/>
                          </a:highlight>
                        </a:rPr>
                        <a:t> * 130  ₪ לאדם + מע"מ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2020828"/>
                  </a:ext>
                </a:extLst>
              </a:tr>
              <a:tr h="127738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9:00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הגעה למוזיאון והתארגנות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ארוחת בוקר  - אפשרויות:  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ctr" rtl="1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e-IL" sz="2000" dirty="0">
                          <a:effectLst/>
                        </a:rPr>
                        <a:t>קפה ומאפה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ctr" rtl="1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e-IL" sz="2000" dirty="0">
                          <a:effectLst/>
                        </a:rPr>
                        <a:t>קפה מאפה וכריכים </a:t>
                      </a:r>
                      <a:endParaRPr lang="en-US" sz="1800" dirty="0">
                        <a:effectLst/>
                      </a:endParaRPr>
                    </a:p>
                    <a:p>
                      <a:pPr marL="457200"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e-IL" sz="2000">
                          <a:effectLst/>
                        </a:rPr>
                        <a:t>כלול במחיר הביקור</a:t>
                      </a:r>
                      <a:endParaRPr lang="en-US" sz="1800">
                        <a:effectLst/>
                      </a:endParaRPr>
                    </a:p>
                    <a:p>
                      <a:pPr marL="342900" lvl="0" indent="-342900" algn="ctr" rtl="1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e-IL" sz="2000">
                          <a:effectLst/>
                        </a:rPr>
                        <a:t>תוספת של 15 ש"ח                                                   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7326668"/>
                  </a:ext>
                </a:extLst>
              </a:tr>
              <a:tr h="63869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9:30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שיחת פתיחה ע"י מנכ"ל המוזאון (בהתאם להגדרת מטרות התכנית עם פיקוד היחידה הרלוונטית)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563418"/>
                  </a:ext>
                </a:extLst>
              </a:tr>
              <a:tr h="31934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10:30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סיור מודרך במוזיאון ברוח "הנני"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כניסה למוזיאון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כלול במחיר הביקור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2654451"/>
                  </a:ext>
                </a:extLst>
              </a:tr>
              <a:tr h="159673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11:00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תכנית – לבחירה מתוך רשימת אופציות בהתאם לקהל יעד, בהתאם לרמות פיקוד בד"א וקצונה. ובהתאם לדרגות שירות חובה ושירות קבע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e-IL" sz="2000" dirty="0">
                          <a:effectLst/>
                        </a:rPr>
                        <a:t>הרצאת/ סדנת תוכן בהקשר המוזיאון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ctr" rtl="1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e-IL" sz="2000" dirty="0">
                          <a:effectLst/>
                        </a:rPr>
                        <a:t>המחזה כלשהי/הצגה/מוסיקה (עלות נוספת)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 rtl="1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e-IL" sz="2000">
                          <a:effectLst/>
                        </a:rPr>
                        <a:t>כלול במחיר הביקור  </a:t>
                      </a:r>
                      <a:endParaRPr lang="en-US" sz="1800">
                        <a:effectLst/>
                      </a:endParaRPr>
                    </a:p>
                    <a:p>
                      <a:pPr marL="342900" lvl="0" indent="-342900" algn="ctr" rtl="1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e-IL" sz="2000">
                          <a:effectLst/>
                        </a:rPr>
                        <a:t>יתומחר על פי הזמנה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9696698"/>
                  </a:ext>
                </a:extLst>
              </a:tr>
              <a:tr h="31934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12:30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סיור בירושלים מותאם למטרות התכנית ותוכן יום החוויה 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סיור מודרך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כלול במחיר הביקור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4149764"/>
                  </a:ext>
                </a:extLst>
              </a:tr>
              <a:tr h="127738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15:00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ארוחת צהריים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ארוחת צהרים - אפשרויות: 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ctr" rtl="1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e-IL" sz="2000" dirty="0">
                          <a:effectLst/>
                        </a:rPr>
                        <a:t>בשרי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ctr" rtl="1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e-IL" sz="2000" dirty="0">
                          <a:effectLst/>
                        </a:rPr>
                        <a:t>חלבי</a:t>
                      </a:r>
                      <a:endParaRPr lang="en-US" sz="1800" dirty="0"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כלול במחיר הביקור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2818274"/>
                  </a:ext>
                </a:extLst>
              </a:tr>
              <a:tr h="25009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16:00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חזרה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3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3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0332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790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34B340E7-035D-45A5-912A-A51F844356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823681"/>
              </p:ext>
            </p:extLst>
          </p:nvPr>
        </p:nvGraphicFramePr>
        <p:xfrm>
          <a:off x="295422" y="56271"/>
          <a:ext cx="11746523" cy="686946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810230">
                  <a:extLst>
                    <a:ext uri="{9D8B030D-6E8A-4147-A177-3AD203B41FA5}">
                      <a16:colId xmlns:a16="http://schemas.microsoft.com/office/drawing/2014/main" val="3201106004"/>
                    </a:ext>
                  </a:extLst>
                </a:gridCol>
                <a:gridCol w="2160013">
                  <a:extLst>
                    <a:ext uri="{9D8B030D-6E8A-4147-A177-3AD203B41FA5}">
                      <a16:colId xmlns:a16="http://schemas.microsoft.com/office/drawing/2014/main" val="1203581222"/>
                    </a:ext>
                  </a:extLst>
                </a:gridCol>
                <a:gridCol w="8776280">
                  <a:extLst>
                    <a:ext uri="{9D8B030D-6E8A-4147-A177-3AD203B41FA5}">
                      <a16:colId xmlns:a16="http://schemas.microsoft.com/office/drawing/2014/main" val="3030889635"/>
                    </a:ext>
                  </a:extLst>
                </a:gridCol>
              </a:tblGrid>
              <a:tr h="610687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משך הסדנא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66" marR="59366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נושא הסדנא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66" marR="59366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תוכן הסדנא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66" marR="59366" marT="0" marB="0"/>
                </a:tc>
                <a:extLst>
                  <a:ext uri="{0D108BD9-81ED-4DB2-BD59-A6C34878D82A}">
                    <a16:rowId xmlns:a16="http://schemas.microsoft.com/office/drawing/2014/main" val="4069722223"/>
                  </a:ext>
                </a:extLst>
              </a:tr>
              <a:tr h="10616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66" marR="5936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ישראל כהבטחה 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לעם ישראל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66" marR="5936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ההבטחה לאברהם</a:t>
                      </a:r>
                      <a:endParaRPr lang="en-US" sz="140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הקשר של עם ישראל לארץ  ישראל</a:t>
                      </a:r>
                      <a:endParaRPr lang="en-US" sz="140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משמעות ההבטחה לכל אחד מאתנו.</a:t>
                      </a:r>
                      <a:endParaRPr lang="en-US" sz="140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סוגיות שמעסיקות את החברה הישראלית כיום תוך עיבוד הרעיון של הקשר אל הארץ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66" marR="59366" marT="0" marB="0"/>
                </a:tc>
                <a:extLst>
                  <a:ext uri="{0D108BD9-81ED-4DB2-BD59-A6C34878D82A}">
                    <a16:rowId xmlns:a16="http://schemas.microsoft.com/office/drawing/2014/main" val="1666981168"/>
                  </a:ext>
                </a:extLst>
              </a:tr>
              <a:tr h="194769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66" marR="5936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ישראל והעולם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66" marR="59366" marT="0" marB="0"/>
                </a:tc>
                <a:tc>
                  <a:txBody>
                    <a:bodyPr/>
                    <a:lstStyle/>
                    <a:p>
                      <a:pPr marR="36195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he-IL" sz="1800">
                          <a:effectLst/>
                        </a:rPr>
                        <a:t>הקשר בין ישראל ומשפחת העמים</a:t>
                      </a:r>
                      <a:endParaRPr lang="en-US" sz="1400">
                        <a:effectLst/>
                      </a:endParaRPr>
                    </a:p>
                    <a:p>
                      <a:pPr marR="36195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he-IL" sz="1800">
                          <a:effectLst/>
                        </a:rPr>
                        <a:t>התרומה של ישראל לעולם </a:t>
                      </a:r>
                      <a:endParaRPr lang="en-US" sz="1400">
                        <a:effectLst/>
                      </a:endParaRPr>
                    </a:p>
                    <a:p>
                      <a:pPr marR="36195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he-IL" sz="1800">
                          <a:effectLst/>
                        </a:rPr>
                        <a:t>שיתופי פעולה בין ישראל ואומות העולם.</a:t>
                      </a:r>
                      <a:endParaRPr lang="en-US" sz="1400">
                        <a:effectLst/>
                      </a:endParaRPr>
                    </a:p>
                    <a:p>
                      <a:pPr marR="36195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he-IL" sz="1800">
                          <a:effectLst/>
                        </a:rPr>
                        <a:t>מתוך מגילת העצמאות: "אנו קוראים לאומות המאוחדות לתת יד לעם היהודי בבניין מדינתו ולקבל את מדינת ישראל לתוך משפחת העמים",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66" marR="59366" marT="0" marB="0"/>
                </a:tc>
                <a:extLst>
                  <a:ext uri="{0D108BD9-81ED-4DB2-BD59-A6C34878D82A}">
                    <a16:rowId xmlns:a16="http://schemas.microsoft.com/office/drawing/2014/main" val="3055227973"/>
                  </a:ext>
                </a:extLst>
              </a:tr>
              <a:tr h="26541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66" marR="5936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"הנני"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66" marR="5936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על מנהיגות, הקריאה להנהגה והתנדבות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66" marR="59366" marT="0" marB="0"/>
                </a:tc>
                <a:extLst>
                  <a:ext uri="{0D108BD9-81ED-4DB2-BD59-A6C34878D82A}">
                    <a16:rowId xmlns:a16="http://schemas.microsoft.com/office/drawing/2014/main" val="415498771"/>
                  </a:ext>
                </a:extLst>
              </a:tr>
              <a:tr h="185787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66" marR="5936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"אורות וצללים בתולדות האנושות"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66" marR="59366" marT="0" marB="0"/>
                </a:tc>
                <a:tc>
                  <a:txBody>
                    <a:bodyPr/>
                    <a:lstStyle/>
                    <a:p>
                      <a:pPr marR="36195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he-IL" sz="1800" dirty="0">
                          <a:effectLst/>
                        </a:rPr>
                        <a:t>חסידי אומות עולם</a:t>
                      </a:r>
                      <a:endParaRPr lang="en-US" sz="1400" dirty="0">
                        <a:effectLst/>
                      </a:endParaRPr>
                    </a:p>
                    <a:p>
                      <a:pPr marR="36195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he-IL" sz="1800" dirty="0">
                          <a:effectLst/>
                        </a:rPr>
                        <a:t>סיפורי גבורה אנושיים</a:t>
                      </a:r>
                      <a:endParaRPr lang="en-US" sz="1400" dirty="0">
                        <a:effectLst/>
                      </a:endParaRPr>
                    </a:p>
                    <a:p>
                      <a:pPr marR="36195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he-IL" sz="1800" dirty="0">
                          <a:effectLst/>
                        </a:rPr>
                        <a:t>סיפורי גבורה מימי קום המדינה </a:t>
                      </a:r>
                      <a:endParaRPr lang="en-US" sz="1400" dirty="0">
                        <a:effectLst/>
                      </a:endParaRPr>
                    </a:p>
                    <a:p>
                      <a:pPr marR="36195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he-IL" sz="1800" dirty="0">
                          <a:effectLst/>
                        </a:rPr>
                        <a:t>סיפורי גבורה של לוחמים ושוטרים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66" marR="59366" marT="0" marB="0"/>
                </a:tc>
                <a:extLst>
                  <a:ext uri="{0D108BD9-81ED-4DB2-BD59-A6C34878D82A}">
                    <a16:rowId xmlns:a16="http://schemas.microsoft.com/office/drawing/2014/main" val="863120278"/>
                  </a:ext>
                </a:extLst>
              </a:tr>
              <a:tr h="1016227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9366" marR="59366" marT="0" marB="0"/>
                </a:tc>
                <a:tc>
                  <a:txBody>
                    <a:bodyPr/>
                    <a:lstStyle/>
                    <a:p>
                      <a:pPr marR="36195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he-IL" sz="1800" dirty="0">
                          <a:effectLst/>
                        </a:rPr>
                        <a:t>"הרבה יותר משם של רחוב" </a:t>
                      </a:r>
                      <a:endParaRPr lang="en-US" sz="1400" dirty="0">
                        <a:effectLst/>
                      </a:endParaRPr>
                    </a:p>
                  </a:txBody>
                  <a:tcPr marL="59366" marR="59366" marT="0" marB="0"/>
                </a:tc>
                <a:tc>
                  <a:txBody>
                    <a:bodyPr/>
                    <a:lstStyle/>
                    <a:p>
                      <a:pPr marR="361950" algn="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69875" algn="l"/>
                        </a:tabLst>
                      </a:pPr>
                      <a:r>
                        <a:rPr lang="he-IL" sz="1800" dirty="0">
                          <a:effectLst/>
                        </a:rPr>
                        <a:t>הכרות עם דמויות של ידידי ישראל לאורך השנים:  כדוגמת וינגייט, </a:t>
                      </a:r>
                      <a:r>
                        <a:rPr lang="he-IL" sz="1800" dirty="0" err="1">
                          <a:effectLst/>
                        </a:rPr>
                        <a:t>צוקהרה</a:t>
                      </a:r>
                      <a:r>
                        <a:rPr lang="he-IL" sz="1800" dirty="0">
                          <a:effectLst/>
                        </a:rPr>
                        <a:t>, שינדלר, ועוד</a:t>
                      </a:r>
                      <a:endParaRPr lang="en-US" sz="1400" dirty="0">
                        <a:effectLst/>
                      </a:endParaRPr>
                    </a:p>
                  </a:txBody>
                  <a:tcPr marL="59366" marR="59366" marT="0" marB="0"/>
                </a:tc>
                <a:extLst>
                  <a:ext uri="{0D108BD9-81ED-4DB2-BD59-A6C34878D82A}">
                    <a16:rowId xmlns:a16="http://schemas.microsoft.com/office/drawing/2014/main" val="5825893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624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2B834170-8D72-43AD-B42A-87B3C33DAE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48218"/>
              </p:ext>
            </p:extLst>
          </p:nvPr>
        </p:nvGraphicFramePr>
        <p:xfrm>
          <a:off x="215154" y="121024"/>
          <a:ext cx="11914092" cy="659432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933808">
                  <a:extLst>
                    <a:ext uri="{9D8B030D-6E8A-4147-A177-3AD203B41FA5}">
                      <a16:colId xmlns:a16="http://schemas.microsoft.com/office/drawing/2014/main" val="1696160097"/>
                    </a:ext>
                  </a:extLst>
                </a:gridCol>
                <a:gridCol w="2195136">
                  <a:extLst>
                    <a:ext uri="{9D8B030D-6E8A-4147-A177-3AD203B41FA5}">
                      <a16:colId xmlns:a16="http://schemas.microsoft.com/office/drawing/2014/main" val="4271251954"/>
                    </a:ext>
                  </a:extLst>
                </a:gridCol>
                <a:gridCol w="1810574">
                  <a:extLst>
                    <a:ext uri="{9D8B030D-6E8A-4147-A177-3AD203B41FA5}">
                      <a16:colId xmlns:a16="http://schemas.microsoft.com/office/drawing/2014/main" val="2182635369"/>
                    </a:ext>
                  </a:extLst>
                </a:gridCol>
                <a:gridCol w="5806166">
                  <a:extLst>
                    <a:ext uri="{9D8B030D-6E8A-4147-A177-3AD203B41FA5}">
                      <a16:colId xmlns:a16="http://schemas.microsoft.com/office/drawing/2014/main" val="2279727231"/>
                    </a:ext>
                  </a:extLst>
                </a:gridCol>
                <a:gridCol w="1168408">
                  <a:extLst>
                    <a:ext uri="{9D8B030D-6E8A-4147-A177-3AD203B41FA5}">
                      <a16:colId xmlns:a16="http://schemas.microsoft.com/office/drawing/2014/main" val="699032104"/>
                    </a:ext>
                  </a:extLst>
                </a:gridCol>
              </a:tblGrid>
              <a:tr h="30592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משך הסיור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נושא הסיור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אזור הסיור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תוכן הסיור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highlight>
                            <a:srgbClr val="00FFFF"/>
                          </a:highlight>
                        </a:rPr>
                        <a:t>הערות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extLst>
                  <a:ext uri="{0D108BD9-81ED-4DB2-BD59-A6C34878D82A}">
                    <a16:rowId xmlns:a16="http://schemas.microsoft.com/office/drawing/2014/main" val="616009633"/>
                  </a:ext>
                </a:extLst>
              </a:tr>
              <a:tr h="76480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2.5  שעות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תהליך </a:t>
                      </a:r>
                      <a:r>
                        <a:rPr lang="he-IL" sz="1600" u="none" strike="noStrike" dirty="0">
                          <a:effectLst/>
                          <a:hlinkClick r:id="rId2" tooltip="היציאה מן החומות"/>
                        </a:rPr>
                        <a:t>היציאה מן החומות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נחלת שבעה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היבטים היסטוריים של השכונה בה שוכן מוזיאון ידידי ישראל</a:t>
                      </a:r>
                      <a:r>
                        <a:rPr lang="he-IL" sz="1200">
                          <a:effectLst/>
                        </a:rPr>
                        <a:t> </a:t>
                      </a:r>
                      <a:r>
                        <a:rPr lang="he-IL" sz="1400">
                          <a:effectLst/>
                        </a:rPr>
                        <a:t>ההתיישבות היהודית מחוץ לחומות </a:t>
                      </a:r>
                      <a:r>
                        <a:rPr lang="he-IL" sz="1400" u="none" strike="noStrike">
                          <a:effectLst/>
                          <a:hlinkClick r:id="rId3" tooltip="העיר העתיקה"/>
                        </a:rPr>
                        <a:t>העיר העתיקה</a:t>
                      </a:r>
                      <a:r>
                        <a:rPr lang="he-IL" sz="1400">
                          <a:effectLst/>
                        </a:rPr>
                        <a:t> (השכונה השלישית שנוסדה במסגרת זו) היום השכונה מהווה אחד ממוקדי הבילוי של העיר, וברחובותיה הצרים של השכונה ניתן למצוא </a:t>
                      </a:r>
                      <a:r>
                        <a:rPr lang="he-IL" sz="1400" u="none" strike="noStrike">
                          <a:effectLst/>
                          <a:hlinkClick r:id="rId4" tooltip="מסעדה"/>
                        </a:rPr>
                        <a:t>מסעדות</a:t>
                      </a:r>
                      <a:r>
                        <a:rPr lang="en-US" sz="1400">
                          <a:effectLst/>
                        </a:rPr>
                        <a:t>, </a:t>
                      </a:r>
                      <a:r>
                        <a:rPr lang="he-IL" sz="1400" u="none" strike="noStrike">
                          <a:effectLst/>
                          <a:hlinkClick r:id="rId5" tooltip="פאב"/>
                        </a:rPr>
                        <a:t>פאבים</a:t>
                      </a:r>
                      <a:r>
                        <a:rPr lang="en-US" sz="1400">
                          <a:effectLst/>
                        </a:rPr>
                        <a:t> </a:t>
                      </a:r>
                      <a:r>
                        <a:rPr lang="he-IL" sz="1400">
                          <a:effectLst/>
                        </a:rPr>
                        <a:t>ו</a:t>
                      </a:r>
                      <a:r>
                        <a:rPr lang="he-IL" sz="1400" u="none" strike="noStrike">
                          <a:effectLst/>
                          <a:hlinkClick r:id="rId6" tooltip="בית קפה"/>
                        </a:rPr>
                        <a:t>בתי קפה</a:t>
                      </a:r>
                      <a:r>
                        <a:rPr lang="en-US" sz="1400">
                          <a:effectLst/>
                        </a:rPr>
                        <a:t> </a:t>
                      </a:r>
                      <a:r>
                        <a:rPr lang="he-IL" sz="1400">
                          <a:effectLst/>
                        </a:rPr>
                        <a:t>רבים</a:t>
                      </a:r>
                      <a:r>
                        <a:rPr lang="en-US" sz="1200">
                          <a:effectLst/>
                        </a:rPr>
                        <a:t>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extLst>
                  <a:ext uri="{0D108BD9-81ED-4DB2-BD59-A6C34878D82A}">
                    <a16:rowId xmlns:a16="http://schemas.microsoft.com/office/drawing/2014/main" val="3270486792"/>
                  </a:ext>
                </a:extLst>
              </a:tr>
              <a:tr h="764801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2.5 שעות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שימוש במוסיקה לגיבוש והעצמה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מוזיאון המוסיקה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הרמוניה, סנכרון העצמה ומוטיבציה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highlight>
                            <a:srgbClr val="00FFFF"/>
                          </a:highlight>
                        </a:rPr>
                        <a:t>אפשרות לסדנאות תיפוף בתוספת עלות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extLst>
                  <a:ext uri="{0D108BD9-81ED-4DB2-BD59-A6C34878D82A}">
                    <a16:rowId xmlns:a16="http://schemas.microsoft.com/office/drawing/2014/main" val="2420686778"/>
                  </a:ext>
                </a:extLst>
              </a:tr>
              <a:tr h="45888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2.5 שעות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מן החוץ פנימה -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מהמוזיאון אל הכותל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מחוץ לחומות לתוך החומות - העיר החדשה והעיר העתיקה, גבולות העיר 67, ירושלים המזרחית וירושלים המערבית, ירושלים המודרנית וירושלים המסורתית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extLst>
                  <a:ext uri="{0D108BD9-81ED-4DB2-BD59-A6C34878D82A}">
                    <a16:rowId xmlns:a16="http://schemas.microsoft.com/office/drawing/2014/main" val="551059663"/>
                  </a:ext>
                </a:extLst>
              </a:tr>
              <a:tr h="61184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2.5 שעות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המגזר החרדי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שכונות גאולה, מקור ברוך, בוכרים, מאה שערים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הכרות עם אורח החיים החרדי כפי שהוא בא לידי ביטוי בשכונות החרדיות בירושלים.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extLst>
                  <a:ext uri="{0D108BD9-81ED-4DB2-BD59-A6C34878D82A}">
                    <a16:rowId xmlns:a16="http://schemas.microsoft.com/office/drawing/2014/main" val="163155732"/>
                  </a:ext>
                </a:extLst>
              </a:tr>
              <a:tr h="611842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2.5 שעות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המגזר הערבי במזרח ירושלים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מזרח ירושלים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מספר נקודות תצפית ומפגש עם תושב מקומי.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highlight>
                            <a:srgbClr val="00FFFF"/>
                          </a:highlight>
                        </a:rPr>
                        <a:t>סיור רכוב באוטובוס של הקבוצה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extLst>
                  <a:ext uri="{0D108BD9-81ED-4DB2-BD59-A6C34878D82A}">
                    <a16:rowId xmlns:a16="http://schemas.microsoft.com/office/drawing/2014/main" val="1799181343"/>
                  </a:ext>
                </a:extLst>
              </a:tr>
              <a:tr h="764801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</a:t>
                      </a:r>
                      <a:r>
                        <a:rPr lang="he-IL" sz="1400">
                          <a:effectLst/>
                        </a:rPr>
                        <a:t>2.5 שעות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טעימה של החברה הישראלית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שוק מחנה יהודה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הרכב החברה הישראלית, התפתחותה של החברה הישראלית, הקמתו והתפתחותו של השוק. טעימות בשוק מחנה יהודה, בין הטעימות: שתיה, חלבה, טחינה, חצ'פורי, חומוס אורגני/רגיל, חלות מתוקות/לחמים, פרות יבשים,מתוקים,תבלינים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highlight>
                            <a:srgbClr val="00FFFF"/>
                          </a:highlight>
                        </a:rPr>
                        <a:t>עלות חבילת טעימות בסיסית 10-20 ₪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extLst>
                  <a:ext uri="{0D108BD9-81ED-4DB2-BD59-A6C34878D82A}">
                    <a16:rowId xmlns:a16="http://schemas.microsoft.com/office/drawing/2014/main" val="1681019736"/>
                  </a:ext>
                </a:extLst>
              </a:tr>
              <a:tr h="305921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2.5  שעות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ניתן להרחיב את הטעימות להמבורגר, ערייס, גלידה וכד'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highlight>
                            <a:srgbClr val="00FFFF"/>
                          </a:highlight>
                        </a:rPr>
                        <a:t>בתוספת תשלום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extLst>
                  <a:ext uri="{0D108BD9-81ED-4DB2-BD59-A6C34878D82A}">
                    <a16:rowId xmlns:a16="http://schemas.microsoft.com/office/drawing/2014/main" val="3919342530"/>
                  </a:ext>
                </a:extLst>
              </a:tr>
              <a:tr h="305921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2.5  שעות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צדק חברתי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בין מרכז בגין לשכונת מוסררה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על הקשר בין המחאה של הפנתרים השחורים לרוטשילד 2011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extLst>
                  <a:ext uri="{0D108BD9-81ED-4DB2-BD59-A6C34878D82A}">
                    <a16:rowId xmlns:a16="http://schemas.microsoft.com/office/drawing/2014/main" val="1571563248"/>
                  </a:ext>
                </a:extLst>
              </a:tr>
              <a:tr h="458880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 שעות2.5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ירושלים הרים ומגדלים סביב לה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סיור תצפיות ממגדלים ברחבי העיר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סיור תצפיות במגדלים אמק"א, נבי סמואל, גג מרכז כלל, נוטרדאם, ויקטוריה אוגוסטה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extLst>
                  <a:ext uri="{0D108BD9-81ED-4DB2-BD59-A6C34878D82A}">
                    <a16:rowId xmlns:a16="http://schemas.microsoft.com/office/drawing/2014/main" val="314574595"/>
                  </a:ext>
                </a:extLst>
              </a:tr>
              <a:tr h="305921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2.5  שעות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תשעה קבין של יופי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עין כרם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השכונה הציורית ומבואותיה והכנסיות הסמוכות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extLst>
                  <a:ext uri="{0D108BD9-81ED-4DB2-BD59-A6C34878D82A}">
                    <a16:rowId xmlns:a16="http://schemas.microsoft.com/office/drawing/2014/main" val="3903239664"/>
                  </a:ext>
                </a:extLst>
              </a:tr>
              <a:tr h="458880">
                <a:tc>
                  <a:txBody>
                    <a:bodyPr/>
                    <a:lstStyle/>
                    <a:p>
                      <a:pPr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2.5  שעות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>
                          <a:effectLst/>
                        </a:rPr>
                        <a:t>התחדשות וחדשנות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600" dirty="0">
                          <a:effectLst/>
                        </a:rPr>
                        <a:t>מתחם הרכבת ושכונת משכנות שאננים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</a:rPr>
                        <a:t>מהיציאה מהחומות ועד ליציאה מהקופסא – התחדשות וחדשנות בירושלים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highlight>
                            <a:srgbClr val="00FFFF"/>
                          </a:highlight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656" marR="37656" marT="0" marB="0"/>
                </a:tc>
                <a:extLst>
                  <a:ext uri="{0D108BD9-81ED-4DB2-BD59-A6C34878D82A}">
                    <a16:rowId xmlns:a16="http://schemas.microsoft.com/office/drawing/2014/main" val="3694975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42760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593</Words>
  <Application>Microsoft Office PowerPoint</Application>
  <PresentationFormat>מסך רחב</PresentationFormat>
  <Paragraphs>139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ערכת נושא Office</vt:lpstr>
      <vt:lpstr>הדרכה והכנה לסדנאות לקרנות השוטרים 2019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גדעון מור</dc:creator>
  <cp:lastModifiedBy>גדעון מור</cp:lastModifiedBy>
  <cp:revision>3</cp:revision>
  <dcterms:created xsi:type="dcterms:W3CDTF">2019-01-13T15:12:53Z</dcterms:created>
  <dcterms:modified xsi:type="dcterms:W3CDTF">2019-01-13T15:23:29Z</dcterms:modified>
</cp:coreProperties>
</file>