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  <p:sldMasterId id="2147483660" r:id="rId2"/>
    <p:sldMasterId id="2147483672" r:id="rId3"/>
  </p:sldMasterIdLst>
  <p:sldIdLst>
    <p:sldId id="304" r:id="rId4"/>
    <p:sldId id="299" r:id="rId5"/>
    <p:sldId id="302" r:id="rId6"/>
    <p:sldId id="309" r:id="rId7"/>
    <p:sldId id="324" r:id="rId8"/>
    <p:sldId id="305" r:id="rId9"/>
    <p:sldId id="310" r:id="rId10"/>
    <p:sldId id="311" r:id="rId11"/>
    <p:sldId id="312" r:id="rId12"/>
    <p:sldId id="327" r:id="rId13"/>
    <p:sldId id="326" r:id="rId14"/>
    <p:sldId id="316" r:id="rId15"/>
    <p:sldId id="315" r:id="rId16"/>
    <p:sldId id="313" r:id="rId17"/>
    <p:sldId id="314" r:id="rId18"/>
    <p:sldId id="317" r:id="rId19"/>
    <p:sldId id="321" r:id="rId20"/>
    <p:sldId id="322" r:id="rId21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hlomo" initials="S" lastIdx="4" clrIdx="0">
    <p:extLst>
      <p:ext uri="{19B8F6BF-5375-455C-9EA6-DF929625EA0E}">
        <p15:presenceInfo xmlns:p15="http://schemas.microsoft.com/office/powerpoint/2012/main" userId="Shlom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 showGuides="1">
      <p:cViewPr varScale="1">
        <p:scale>
          <a:sx n="162" d="100"/>
          <a:sy n="162" d="100"/>
        </p:scale>
        <p:origin x="252" y="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2-05T18:14:04.463" idx="1">
    <p:pos x="10" y="10"/>
    <p:text/>
    <p:extLst>
      <p:ext uri="{C676402C-5697-4E1C-873F-D02D1690AC5C}">
        <p15:threadingInfo xmlns:p15="http://schemas.microsoft.com/office/powerpoint/2012/main" timeZoneBias="-12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2-05T18:41:26.161" idx="4">
    <p:pos x="10" y="10"/>
    <p:text/>
    <p:extLst>
      <p:ext uri="{C676402C-5697-4E1C-873F-D02D1690AC5C}">
        <p15:threadingInfo xmlns:p15="http://schemas.microsoft.com/office/powerpoint/2012/main" timeZoneBias="-12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3C9B483-D8B1-4144-AB98-82D91A9A79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83C37367-4E71-4531-B7F0-9C01E22C04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28B60540-83AA-4343-AED7-67C0BB97E8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A5142-EEAA-4B0C-8A78-8B011D7033F8}" type="datetimeFigureOut">
              <a:rPr lang="he-IL" smtClean="0"/>
              <a:t>ז'/אב/תש"פ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44BCA495-48D2-49FB-B8B1-40E18AA67B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13C959B3-10AA-49C4-BC29-4DABAC8D8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F406-76CA-40B1-9425-6E534D2566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00818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FC27DBD7-7F77-40E8-94F2-AD86E41667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58553E33-7DFD-48DD-B154-7389FC6E3D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830052E0-4C74-4CB0-8D73-82D64D2750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A5142-EEAA-4B0C-8A78-8B011D7033F8}" type="datetimeFigureOut">
              <a:rPr lang="he-IL" smtClean="0"/>
              <a:t>ז'/אב/תש"פ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25DD6606-3708-4FAF-B3AA-70BF7DC49F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4D7719A1-D021-4FFF-B765-CC3626053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F406-76CA-40B1-9425-6E534D2566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799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id="{243E8E4A-F299-4C31-9321-422D9A7F05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737E96AF-C0F1-4931-9DE0-DFCE0254A2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3B227F9F-D45F-474F-B5A9-52C067265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A5142-EEAA-4B0C-8A78-8B011D7033F8}" type="datetimeFigureOut">
              <a:rPr lang="he-IL" smtClean="0"/>
              <a:t>ז'/אב/תש"פ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D3F47CFE-6CDC-4279-8B2F-A0613B7EE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FC3FEF55-88B7-46D7-BCA7-60D852DDC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F406-76CA-40B1-9425-6E534D2566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653293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BB289-C31A-47C4-A019-148A330420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06DEDC-838B-41C3-B9AE-1357EDA1EB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89FDE0-D27A-42E3-A054-1A74E8E2C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7/28/2020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B3194F-B2D8-4D47-AD04-13417ED88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2D394A-1AF7-4EB6-B2B7-9B3B13A79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476966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88D276-6434-4FED-A3F3-962E7BFE1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99DB20-504E-4600-A5FD-0166C117B8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327089-7F72-44A1-A3A8-AD474020A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7/28/2020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034B96-AFA1-416B-80BE-FC996DA74A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A1ABE1-582B-4969-BAE0-E710FE90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9940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A0D93-BF5C-4F0A-8873-6EB9BFAE7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0B10AC-6B5D-423E-8EB0-3E00EEE08D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510B9A-60F7-4B20-8C67-D4C49C3D3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7/28/2020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48C5EC-7712-42C0-A680-D1DC1FB50C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DB745D-4C93-4933-B339-9F1DD6510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644052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7386C6-1828-4AC7-A4DF-E73007AD1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AC4D5A-E67F-4D58-9CA1-D5B4901737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EBD4C4-0494-48E1-9841-0F6AB08AAB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5BD077-461F-4370-BA0C-BB478EE8D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7/28/2020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09184B-BC3B-43AA-B2EE-96177C60A2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6BBA5A-FF08-461D-9CF6-9BF96FB70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918196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AD1D5-CD78-47EA-BE08-3C68376F6B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8CBF53-10D4-409C-8E36-3B949CBF8B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3BA079-AA84-4E07-BC40-D866E23D05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FB6F1F-039C-4C5E-9E9D-67FC5F5B74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28D25CA-A0EE-4DC6-A614-7D6E7D969C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7BDFDDB-F7FE-4E41-8603-748549381C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7/28/2020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370ACBF-334F-424E-B8AF-4439CAC39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5803D53-AD84-4CF6-A447-BE30434E8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124491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81CB65-2031-4EED-8405-40FCFE8515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A0FDB6-BF78-445F-87E9-E61FE46D7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7/28/2020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3D31CF-5943-458A-9E1C-99A95CD73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15338A-5055-43D9-90D1-3F7BCBB66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27879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C94F566-75DD-4F5D-88C3-E95AE5DF27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7/28/2020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BCA879C-5177-42FB-9BC7-378E3FB48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02EBD2-1DB7-4379-B6F0-A3C1F82C2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93498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B54806-613E-411E-863F-545606EB16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5C67CA-6167-4BB2-A21B-8D9681F6D1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E0D892-552E-47DD-82C0-22D01DC901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CB606B-F4C0-49FF-B4EC-97BE6A55B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7/28/2020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96761B-8CAD-4EF5-95B3-A1E4B6F32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ED8217-7B1E-4979-9276-AA70B5AF6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24828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0605EF5-57EC-49B4-85E2-4EAF1863CF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FF202EF0-74A4-459A-8A5E-6FFAFD1AFE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8A2AEB1A-3FA2-40A3-96E4-B683757FB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A5142-EEAA-4B0C-8A78-8B011D7033F8}" type="datetimeFigureOut">
              <a:rPr lang="he-IL" smtClean="0"/>
              <a:t>ז'/אב/תש"פ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B01646CD-D80D-4B94-BD84-3CFA36A0C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87D3BF96-DFA3-4010-ADCD-DB5D14B6DF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F406-76CA-40B1-9425-6E534D2566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979094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AFB399-D20D-4808-B856-4BDF0D9283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B1CF2F8-E11E-4191-926E-A90B1EAF3F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0C0E0B-350E-41D9-B8AD-9D6DF0A9F7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69C7F6-45E0-4EAC-BC92-26A5BF793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7/28/2020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786C8A-38CD-46E3-8C16-73F8D8635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B8A177-EBB7-4834-A3EF-760A4D622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077295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AC2A5-5C0D-44ED-932F-DED430231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4968E2-6FA5-4688-A87F-9470C282E5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6F4F05-9726-4925-9E2E-1B9119586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7/28/2020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8BA6BE-D027-41AB-BC63-09ABE2535F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9F9086-DBF5-40FA-83DE-CB0191F80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7769052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3BD4400-84F1-44ED-A2A9-9C79ABA853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334435-225F-49EB-A97B-E228019CAC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CCB673-A934-4713-BE22-3D90C5AA8D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7/28/2020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7B30DE-DAE4-4AD5-A734-089BECE58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E35360-C431-4728-BD37-1E23047D0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6699806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BB289-C31A-47C4-A019-148A330420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06DEDC-838B-41C3-B9AE-1357EDA1EB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89FDE0-D27A-42E3-A054-1A74E8E2C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7/28/2020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B3194F-B2D8-4D47-AD04-13417ED88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2D394A-1AF7-4EB6-B2B7-9B3B13A79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847313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88D276-6434-4FED-A3F3-962E7BFE1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99DB20-504E-4600-A5FD-0166C117B8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327089-7F72-44A1-A3A8-AD474020A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7/28/2020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034B96-AFA1-416B-80BE-FC996DA74A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A1ABE1-582B-4969-BAE0-E710FE90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9630040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A0D93-BF5C-4F0A-8873-6EB9BFAE7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0B10AC-6B5D-423E-8EB0-3E00EEE08D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510B9A-60F7-4B20-8C67-D4C49C3D3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7/28/2020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48C5EC-7712-42C0-A680-D1DC1FB50C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DB745D-4C93-4933-B339-9F1DD6510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81703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7386C6-1828-4AC7-A4DF-E73007AD1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AC4D5A-E67F-4D58-9CA1-D5B4901737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EBD4C4-0494-48E1-9841-0F6AB08AAB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5BD077-461F-4370-BA0C-BB478EE8D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7/28/2020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09184B-BC3B-43AA-B2EE-96177C60A2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6BBA5A-FF08-461D-9CF6-9BF96FB70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8579256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AD1D5-CD78-47EA-BE08-3C68376F6B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8CBF53-10D4-409C-8E36-3B949CBF8B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3BA079-AA84-4E07-BC40-D866E23D05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FB6F1F-039C-4C5E-9E9D-67FC5F5B74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28D25CA-A0EE-4DC6-A614-7D6E7D969C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7BDFDDB-F7FE-4E41-8603-748549381C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7/28/2020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370ACBF-334F-424E-B8AF-4439CAC39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5803D53-AD84-4CF6-A447-BE30434E8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8610028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81CB65-2031-4EED-8405-40FCFE8515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A0FDB6-BF78-445F-87E9-E61FE46D7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7/28/2020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3D31CF-5943-458A-9E1C-99A95CD73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15338A-5055-43D9-90D1-3F7BCBB66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341085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C94F566-75DD-4F5D-88C3-E95AE5DF27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7/28/2020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BCA879C-5177-42FB-9BC7-378E3FB48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02EBD2-1DB7-4379-B6F0-A3C1F82C2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36052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27489C3-4421-4D6F-9690-4A1F1BCC4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42B00D26-0995-4566-98F4-AACB43889B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003FB92A-472D-4C77-AC55-739A4CBA6C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A5142-EEAA-4B0C-8A78-8B011D7033F8}" type="datetimeFigureOut">
              <a:rPr lang="he-IL" smtClean="0"/>
              <a:t>ז'/אב/תש"פ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A6BCBCDA-4E4B-4911-BA2A-88136E52E4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5EE49CC9-27CE-42AD-B3F3-BC49964308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F406-76CA-40B1-9425-6E534D2566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3482312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B54806-613E-411E-863F-545606EB16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5C67CA-6167-4BB2-A21B-8D9681F6D1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E0D892-552E-47DD-82C0-22D01DC901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CB606B-F4C0-49FF-B4EC-97BE6A55B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7/28/2020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96761B-8CAD-4EF5-95B3-A1E4B6F32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ED8217-7B1E-4979-9276-AA70B5AF6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8145264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AFB399-D20D-4808-B856-4BDF0D9283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B1CF2F8-E11E-4191-926E-A90B1EAF3F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0C0E0B-350E-41D9-B8AD-9D6DF0A9F7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69C7F6-45E0-4EAC-BC92-26A5BF793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7/28/2020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786C8A-38CD-46E3-8C16-73F8D8635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B8A177-EBB7-4834-A3EF-760A4D622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9932866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AC2A5-5C0D-44ED-932F-DED430231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4968E2-6FA5-4688-A87F-9470C282E5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6F4F05-9726-4925-9E2E-1B9119586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7/28/2020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8BA6BE-D027-41AB-BC63-09ABE2535F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9F9086-DBF5-40FA-83DE-CB0191F80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7841939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3BD4400-84F1-44ED-A2A9-9C79ABA853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334435-225F-49EB-A97B-E228019CAC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CCB673-A934-4713-BE22-3D90C5AA8D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7/28/2020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7B30DE-DAE4-4AD5-A734-089BECE58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E35360-C431-4728-BD37-1E23047D0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71996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90C7B1D-457B-484B-B07A-39C10383A6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C19F2D62-7612-4BA0-9253-59668240B2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FFB30AD5-5A85-4780-849B-0F0420D6CF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FEDEF439-539F-4F4B-A14E-D6C888921F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A5142-EEAA-4B0C-8A78-8B011D7033F8}" type="datetimeFigureOut">
              <a:rPr lang="he-IL" smtClean="0"/>
              <a:t>ז'/אב/תש"פ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3BE12525-0FAC-48F1-996E-F93B3907A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71A55B91-0EEF-4E09-8EE5-C247C9CAC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F406-76CA-40B1-9425-6E534D2566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74499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5E57C8FD-8D2B-469D-BE14-5084B503D2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8D0F8365-6775-446B-86E2-E8C6D7640B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F2934F06-409F-47F9-9CB8-2477DBFA6A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id="{DB64FCD8-CA1C-4FF8-BAC1-952F0D4F3E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406671E7-8727-405A-AAB4-420AFF0B73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id="{35AE0F60-C674-4234-867C-DDE4A554C3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A5142-EEAA-4B0C-8A78-8B011D7033F8}" type="datetimeFigureOut">
              <a:rPr lang="he-IL" smtClean="0"/>
              <a:t>ז'/אב/תש"פ</a:t>
            </a:fld>
            <a:endParaRPr lang="he-IL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id="{4A1A4FFB-461C-4A50-85EA-56B7D19F76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id="{4EE44FC3-9923-455D-A8C9-1CD3C09A1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F406-76CA-40B1-9425-6E534D2566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01695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B7C53D9-7CF4-46E7-A803-DF6AAB4C1D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FD42867A-6A0B-42E2-9812-3FA268CCCA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A5142-EEAA-4B0C-8A78-8B011D7033F8}" type="datetimeFigureOut">
              <a:rPr lang="he-IL" smtClean="0"/>
              <a:t>ז'/אב/תש"פ</a:t>
            </a:fld>
            <a:endParaRPr lang="he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B50C3970-C75C-4142-A957-93E9AD4E5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EE1FE6F7-7066-44FF-B4C7-3EE7386ECC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F406-76CA-40B1-9425-6E534D2566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95429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id="{099003A1-36EC-4A96-B1E9-667AC5AAFD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A5142-EEAA-4B0C-8A78-8B011D7033F8}" type="datetimeFigureOut">
              <a:rPr lang="he-IL" smtClean="0"/>
              <a:t>ז'/אב/תש"פ</a:t>
            </a:fld>
            <a:endParaRPr lang="he-IL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id="{6A382852-48F9-4639-AA73-E9B76BBD77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1D2CF77B-FBC3-4AAE-BB04-60497CFB3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F406-76CA-40B1-9425-6E534D2566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05557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51DF6335-0E04-4897-9B6E-38857AE411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47785BFA-CB35-4E54-B795-430C8FCE58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F10B3F99-D52A-424A-A13C-6829CE862E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53F23B4C-D169-4005-83BB-3CD5D58457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A5142-EEAA-4B0C-8A78-8B011D7033F8}" type="datetimeFigureOut">
              <a:rPr lang="he-IL" smtClean="0"/>
              <a:t>ז'/אב/תש"פ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662F6FB9-FEE7-4CA4-A527-499ADC930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C16E3077-8796-466E-87A3-64DF5858D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F406-76CA-40B1-9425-6E534D2566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62069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188C95BD-C00C-409A-A7BC-008490412F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id="{31994F96-1FAE-48C3-9C55-BF539F0236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80A2869C-BA61-4FC5-9EB1-900516AFD1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524F5C33-6A09-4992-B1A1-D6A380C24C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A5142-EEAA-4B0C-8A78-8B011D7033F8}" type="datetimeFigureOut">
              <a:rPr lang="he-IL" smtClean="0"/>
              <a:t>ז'/אב/תש"פ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B02AC4EF-3514-417E-9127-7914D6A8D7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76FC1DA4-1844-49E5-AC67-D31C99BE3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F406-76CA-40B1-9425-6E534D2566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86280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>
            <a:extLst>
              <a:ext uri="{FF2B5EF4-FFF2-40B4-BE49-F238E27FC236}">
                <a16:creationId xmlns:a16="http://schemas.microsoft.com/office/drawing/2014/main" id="{12001740-1A32-444A-B5CB-330EBF11AC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56CC4BB0-DBAC-47E2-9514-49056D06A3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CD4D5711-E1F6-4449-8A1B-FF053437A3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9A5142-EEAA-4B0C-8A78-8B011D7033F8}" type="datetimeFigureOut">
              <a:rPr lang="he-IL" smtClean="0"/>
              <a:t>ז'/אב/תש"פ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513AA6E7-B178-49A0-8530-000FE0AA7F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32EB9977-5538-4D0B-9F2C-1770E2058B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90F406-76CA-40B1-9425-6E534D2566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22926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144DEC9-6654-4361-819F-0A97E00B9D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EB566C-C6BB-47A8-B681-E50480B996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77A78A-5F33-48B9-B9FA-72A417CFD7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7/28/2020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7E2212-01F8-48FE-A4B2-1DBDEC675C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ECE0E4-5FFC-4C67-906C-CCA9E5EB5A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47467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144DEC9-6654-4361-819F-0A97E00B9D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EB566C-C6BB-47A8-B681-E50480B996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77A78A-5F33-48B9-B9FA-72A417CFD7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7/28/2020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7E2212-01F8-48FE-A4B2-1DBDEC675C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ECE0E4-5FFC-4C67-906C-CCA9E5EB5A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34438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.xml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b="1" dirty="0">
                <a:latin typeface="Arial (body)"/>
                <a:cs typeface="+mn-cs"/>
              </a:rPr>
              <a:t>ביטחון לאומי:</a:t>
            </a:r>
            <a:br>
              <a:rPr lang="he-IL" b="1" dirty="0">
                <a:latin typeface="Arial (body)"/>
                <a:cs typeface="+mn-cs"/>
              </a:rPr>
            </a:br>
            <a:r>
              <a:rPr lang="he-IL" b="1" dirty="0">
                <a:latin typeface="Arial (body)"/>
                <a:cs typeface="+mn-cs"/>
              </a:rPr>
              <a:t> יסודות ומושגים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dirty="0"/>
              <a:t>איתי ברון ודורון נבות</a:t>
            </a:r>
          </a:p>
          <a:p>
            <a:r>
              <a:rPr lang="he-IL" sz="3200" dirty="0" smtClean="0"/>
              <a:t>יולי 2020</a:t>
            </a:r>
            <a:endParaRPr lang="he-IL" sz="3200" dirty="0"/>
          </a:p>
        </p:txBody>
      </p:sp>
    </p:spTree>
    <p:extLst>
      <p:ext uri="{BB962C8B-B14F-4D97-AF65-F5344CB8AC3E}">
        <p14:creationId xmlns:p14="http://schemas.microsoft.com/office/powerpoint/2010/main" val="31483926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3600" b="1" dirty="0" smtClean="0">
                <a:cs typeface="+mn-cs"/>
              </a:rPr>
              <a:t>שיעור רביעי: </a:t>
            </a:r>
            <a:r>
              <a:rPr lang="he-IL" sz="3600" b="1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צורות חשיבה, תהליכי קבלת החלטות וההקשר המוסדי</a:t>
            </a:r>
            <a:r>
              <a:rPr lang="he-IL" sz="36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 </a:t>
            </a:r>
            <a:endParaRPr lang="he-IL" sz="3600" dirty="0"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 algn="r" rtl="1"/>
            <a:r>
              <a:rPr lang="he-IL" dirty="0">
                <a:solidFill>
                  <a:prstClr val="black"/>
                </a:solidFill>
              </a:rPr>
              <a:t>המאפיינים של "חדרי הביטחון הלאומי"</a:t>
            </a:r>
          </a:p>
          <a:p>
            <a:pPr lvl="0" algn="r" rtl="1"/>
            <a:r>
              <a:rPr lang="he-IL" dirty="0" smtClean="0">
                <a:solidFill>
                  <a:prstClr val="black"/>
                </a:solidFill>
              </a:rPr>
              <a:t>מאפייני </a:t>
            </a:r>
            <a:r>
              <a:rPr lang="he-IL" dirty="0">
                <a:solidFill>
                  <a:prstClr val="black"/>
                </a:solidFill>
              </a:rPr>
              <a:t>הבעיות בתחום הביטחון הלאומי (מורכבות, דינאמיות, ניגודיות)</a:t>
            </a:r>
          </a:p>
          <a:p>
            <a:pPr lvl="0" algn="r" rtl="1"/>
            <a:r>
              <a:rPr lang="he-IL" dirty="0">
                <a:solidFill>
                  <a:prstClr val="black"/>
                </a:solidFill>
              </a:rPr>
              <a:t>מודל ה-</a:t>
            </a:r>
            <a:r>
              <a:rPr lang="en-US" dirty="0">
                <a:solidFill>
                  <a:prstClr val="black"/>
                </a:solidFill>
              </a:rPr>
              <a:t>OODA LOOP</a:t>
            </a:r>
            <a:r>
              <a:rPr lang="he-IL" dirty="0">
                <a:solidFill>
                  <a:prstClr val="black"/>
                </a:solidFill>
              </a:rPr>
              <a:t> ומודלים נוספים</a:t>
            </a:r>
          </a:p>
          <a:p>
            <a:pPr algn="r" rtl="1"/>
            <a:r>
              <a:rPr lang="he-IL" dirty="0" smtClean="0"/>
              <a:t>האדם המתכנן? איש המטה לעומת המסייר; שחמט לעומת תרחישים </a:t>
            </a:r>
          </a:p>
          <a:p>
            <a:pPr lvl="0" algn="r" rtl="1"/>
            <a:r>
              <a:rPr lang="he-IL" sz="2600" dirty="0">
                <a:solidFill>
                  <a:prstClr val="black"/>
                </a:solidFill>
              </a:rPr>
              <a:t>כשלי </a:t>
            </a:r>
            <a:r>
              <a:rPr lang="he-IL" sz="2600" dirty="0" smtClean="0">
                <a:solidFill>
                  <a:prstClr val="black"/>
                </a:solidFill>
              </a:rPr>
              <a:t>חשיבה ודינמיקה של קבל החלטות </a:t>
            </a:r>
            <a:r>
              <a:rPr lang="he-IL" sz="2600" dirty="0">
                <a:solidFill>
                  <a:prstClr val="black"/>
                </a:solidFill>
              </a:rPr>
              <a:t>(+ דוגמאות מאירועים)</a:t>
            </a:r>
          </a:p>
          <a:p>
            <a:pPr lvl="1" algn="r" rtl="1"/>
            <a:r>
              <a:rPr lang="he-IL" sz="2200" dirty="0">
                <a:solidFill>
                  <a:prstClr val="black"/>
                </a:solidFill>
              </a:rPr>
              <a:t>בעיות ישנות – עיוותי תפיסה, כשל דמיון, דבקות </a:t>
            </a:r>
            <a:r>
              <a:rPr lang="he-IL" sz="2200" dirty="0" smtClean="0">
                <a:solidFill>
                  <a:prstClr val="black"/>
                </a:solidFill>
              </a:rPr>
              <a:t>בקונספציה וחשיבה קבוצתית</a:t>
            </a:r>
            <a:endParaRPr lang="he-IL" sz="2200" dirty="0">
              <a:solidFill>
                <a:prstClr val="black"/>
              </a:solidFill>
            </a:endParaRPr>
          </a:p>
          <a:p>
            <a:pPr lvl="1" algn="r" rtl="1"/>
            <a:r>
              <a:rPr lang="he-IL" sz="2200" dirty="0">
                <a:solidFill>
                  <a:prstClr val="black"/>
                </a:solidFill>
              </a:rPr>
              <a:t>בעיות ישנות מועצמות – השלכות מהפיכת המידע ושינויים </a:t>
            </a:r>
            <a:r>
              <a:rPr lang="he-IL" sz="2200" dirty="0" smtClean="0">
                <a:solidFill>
                  <a:prstClr val="black"/>
                </a:solidFill>
              </a:rPr>
              <a:t>נוספים</a:t>
            </a:r>
          </a:p>
          <a:p>
            <a:pPr lvl="1" algn="r" rtl="1"/>
            <a:r>
              <a:rPr lang="he-IL" sz="2200" dirty="0" smtClean="0">
                <a:solidFill>
                  <a:prstClr val="black"/>
                </a:solidFill>
              </a:rPr>
              <a:t>בעיית הפוסט אמת – רקע ראשוני</a:t>
            </a:r>
            <a:endParaRPr lang="he-IL" dirty="0" smtClean="0"/>
          </a:p>
          <a:p>
            <a:pPr algn="r" rtl="1"/>
            <a:r>
              <a:rPr lang="he-IL" dirty="0" smtClean="0"/>
              <a:t>על הגבולות המוסדיים של העיסוק </a:t>
            </a:r>
            <a:r>
              <a:rPr lang="he-IL" dirty="0" err="1" smtClean="0"/>
              <a:t>בבטל"מ</a:t>
            </a:r>
            <a:r>
              <a:rPr lang="he-IL" dirty="0" smtClean="0"/>
              <a:t>: זווית נוספת לכישלון ההתמודדות עם התערבות רוסיה בבחירות 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4499463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he-IL" sz="3600" b="1" dirty="0" smtClean="0">
                <a:cs typeface="+mn-cs"/>
              </a:rPr>
              <a:t>שיעור חמישי: אמת, פוסט-אמת ותחושת המציאות</a:t>
            </a:r>
            <a:endParaRPr lang="he-IL" sz="3600" b="1" dirty="0"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/>
            <a:r>
              <a:rPr lang="he-IL" dirty="0" smtClean="0"/>
              <a:t>כמה אנשים היו בנאום ההכתרה של טרמפ? </a:t>
            </a:r>
          </a:p>
          <a:p>
            <a:pPr algn="r" rtl="1"/>
            <a:r>
              <a:rPr lang="he-IL" dirty="0" smtClean="0"/>
              <a:t>אמת, אמתיות ודיוק </a:t>
            </a:r>
          </a:p>
          <a:p>
            <a:pPr algn="r" rtl="1"/>
            <a:r>
              <a:rPr lang="he-IL" dirty="0" smtClean="0"/>
              <a:t>ידע, מידע ו – </a:t>
            </a:r>
            <a:r>
              <a:rPr lang="en-GB" dirty="0" smtClean="0"/>
              <a:t>big data</a:t>
            </a:r>
            <a:r>
              <a:rPr lang="he-IL" dirty="0" smtClean="0"/>
              <a:t> </a:t>
            </a:r>
          </a:p>
          <a:p>
            <a:pPr algn="r" rtl="1"/>
            <a:r>
              <a:rPr lang="he-IL" u="sng" dirty="0" smtClean="0"/>
              <a:t>סוגים של פוסט-אמת</a:t>
            </a:r>
            <a:r>
              <a:rPr lang="he-IL" dirty="0" smtClean="0"/>
              <a:t>: אי אמון במומחים; אמון במקורות כוזבים; ספקנות רדיקלית</a:t>
            </a:r>
          </a:p>
          <a:p>
            <a:pPr algn="r" rtl="1"/>
            <a:r>
              <a:rPr lang="he-IL" dirty="0" smtClean="0"/>
              <a:t>זליגה של פוסט-אמת לחדרי הביטחון הלאומי</a:t>
            </a:r>
          </a:p>
          <a:p>
            <a:pPr algn="r" rtl="1"/>
            <a:r>
              <a:rPr lang="he-IL" u="sng" dirty="0" smtClean="0"/>
              <a:t>דוגמאות</a:t>
            </a:r>
            <a:r>
              <a:rPr lang="he-IL" dirty="0" smtClean="0"/>
              <a:t>: הטרור; שוחד ושחיתות; חרדים בצבא;</a:t>
            </a:r>
            <a:r>
              <a:rPr lang="he-IL" dirty="0">
                <a:solidFill>
                  <a:prstClr val="black"/>
                </a:solidFill>
              </a:rPr>
              <a:t> </a:t>
            </a:r>
            <a:r>
              <a:rPr lang="he-IL" dirty="0" smtClean="0">
                <a:solidFill>
                  <a:prstClr val="black"/>
                </a:solidFill>
              </a:rPr>
              <a:t>חולי קורונה</a:t>
            </a:r>
          </a:p>
          <a:p>
            <a:pPr lvl="0" algn="r" rtl="1"/>
            <a:r>
              <a:rPr lang="he-IL" dirty="0" smtClean="0"/>
              <a:t> </a:t>
            </a:r>
            <a:r>
              <a:rPr lang="he-IL" dirty="0">
                <a:solidFill>
                  <a:prstClr val="black"/>
                </a:solidFill>
              </a:rPr>
              <a:t>חשיבה ביקורתית וניתוח </a:t>
            </a:r>
            <a:r>
              <a:rPr lang="he-IL" dirty="0" smtClean="0">
                <a:solidFill>
                  <a:prstClr val="black"/>
                </a:solidFill>
              </a:rPr>
              <a:t>מערכתי</a:t>
            </a:r>
          </a:p>
          <a:p>
            <a:pPr lvl="0" algn="r" rtl="1"/>
            <a:r>
              <a:rPr lang="he-IL" dirty="0" smtClean="0">
                <a:solidFill>
                  <a:prstClr val="black"/>
                </a:solidFill>
              </a:rPr>
              <a:t>תחושת המציאות: </a:t>
            </a:r>
            <a:r>
              <a:rPr lang="he-IL" dirty="0">
                <a:solidFill>
                  <a:prstClr val="black"/>
                </a:solidFill>
              </a:rPr>
              <a:t>בין "ידיעה" לבין "הבנה"</a:t>
            </a:r>
          </a:p>
          <a:p>
            <a:pPr lvl="0" algn="r" rtl="1"/>
            <a:endParaRPr lang="he-IL" sz="2600" dirty="0">
              <a:solidFill>
                <a:prstClr val="black"/>
              </a:solidFill>
            </a:endParaRPr>
          </a:p>
          <a:p>
            <a:pPr algn="r" rtl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2967030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he-IL" sz="3600" b="1" dirty="0">
                <a:cs typeface="+mn-cs"/>
              </a:rPr>
              <a:t>שיעור </a:t>
            </a:r>
            <a:r>
              <a:rPr lang="he-IL" sz="3600" b="1" dirty="0" smtClean="0">
                <a:cs typeface="+mn-cs"/>
              </a:rPr>
              <a:t>שישי</a:t>
            </a:r>
            <a:r>
              <a:rPr lang="he-IL" sz="3600" b="1" dirty="0">
                <a:cs typeface="+mn-cs"/>
              </a:rPr>
              <a:t>: כלכלה פוליטית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r" rtl="1"/>
            <a:r>
              <a:rPr lang="he-IL" dirty="0" smtClean="0">
                <a:solidFill>
                  <a:prstClr val="black"/>
                </a:solidFill>
              </a:rPr>
              <a:t>צמיחה </a:t>
            </a:r>
            <a:r>
              <a:rPr lang="he-IL" dirty="0">
                <a:solidFill>
                  <a:prstClr val="black"/>
                </a:solidFill>
              </a:rPr>
              <a:t>והקצאת </a:t>
            </a:r>
            <a:r>
              <a:rPr lang="he-IL" dirty="0" smtClean="0">
                <a:solidFill>
                  <a:prstClr val="black"/>
                </a:solidFill>
              </a:rPr>
              <a:t>משאבים: הבסיס לכלכלה </a:t>
            </a:r>
            <a:r>
              <a:rPr lang="he-IL" dirty="0" err="1" smtClean="0">
                <a:solidFill>
                  <a:prstClr val="black"/>
                </a:solidFill>
              </a:rPr>
              <a:t>ולבטל"מ</a:t>
            </a:r>
            <a:endParaRPr lang="he-IL" dirty="0">
              <a:solidFill>
                <a:prstClr val="black"/>
              </a:solidFill>
            </a:endParaRPr>
          </a:p>
          <a:p>
            <a:pPr lvl="0" algn="r" rtl="1"/>
            <a:r>
              <a:rPr lang="he-IL" dirty="0" smtClean="0">
                <a:solidFill>
                  <a:prstClr val="black"/>
                </a:solidFill>
              </a:rPr>
              <a:t>מדיניות פיסקלית ומדיניות מוניטארית </a:t>
            </a:r>
            <a:endParaRPr lang="he-IL" dirty="0">
              <a:solidFill>
                <a:prstClr val="black"/>
              </a:solidFill>
            </a:endParaRPr>
          </a:p>
          <a:p>
            <a:pPr algn="r" rtl="1"/>
            <a:r>
              <a:rPr lang="he-IL" dirty="0" smtClean="0">
                <a:solidFill>
                  <a:prstClr val="black"/>
                </a:solidFill>
              </a:rPr>
              <a:t>קפיטליזם: תחרות, רווח, מסחור ורציונליות </a:t>
            </a:r>
          </a:p>
          <a:p>
            <a:pPr algn="r" rtl="1"/>
            <a:r>
              <a:rPr lang="he-IL" dirty="0" smtClean="0">
                <a:solidFill>
                  <a:prstClr val="black"/>
                </a:solidFill>
              </a:rPr>
              <a:t>התועלת הציבורית של אינטרסנטיות ובעיית הידע כהצדקות לקפיטליזם  </a:t>
            </a:r>
            <a:endParaRPr lang="he-IL" dirty="0">
              <a:solidFill>
                <a:prstClr val="black"/>
              </a:solidFill>
            </a:endParaRPr>
          </a:p>
          <a:p>
            <a:pPr algn="r" rtl="1"/>
            <a:r>
              <a:rPr lang="he-IL" dirty="0" smtClean="0">
                <a:solidFill>
                  <a:prstClr val="black"/>
                </a:solidFill>
              </a:rPr>
              <a:t>כשלי שוק והצדקות אחרות להתערבות ממשלתית </a:t>
            </a:r>
            <a:endParaRPr lang="he-IL" dirty="0">
              <a:solidFill>
                <a:prstClr val="black"/>
              </a:solidFill>
            </a:endParaRPr>
          </a:p>
          <a:p>
            <a:pPr algn="r" rtl="1"/>
            <a:r>
              <a:rPr lang="he-IL" dirty="0" smtClean="0">
                <a:solidFill>
                  <a:prstClr val="black"/>
                </a:solidFill>
              </a:rPr>
              <a:t>רגולציה</a:t>
            </a:r>
            <a:r>
              <a:rPr lang="he-IL" dirty="0">
                <a:solidFill>
                  <a:prstClr val="black"/>
                </a:solidFill>
              </a:rPr>
              <a:t>, משטרי </a:t>
            </a:r>
            <a:r>
              <a:rPr lang="he-IL" dirty="0" smtClean="0">
                <a:solidFill>
                  <a:prstClr val="black"/>
                </a:solidFill>
              </a:rPr>
              <a:t>רווחה, כלכלה </a:t>
            </a:r>
            <a:r>
              <a:rPr lang="he-IL" dirty="0" err="1">
                <a:solidFill>
                  <a:prstClr val="black"/>
                </a:solidFill>
              </a:rPr>
              <a:t>קינסייאנית</a:t>
            </a:r>
            <a:r>
              <a:rPr lang="he-IL" dirty="0">
                <a:solidFill>
                  <a:prstClr val="black"/>
                </a:solidFill>
              </a:rPr>
              <a:t> </a:t>
            </a:r>
            <a:r>
              <a:rPr lang="he-IL" dirty="0" smtClean="0">
                <a:solidFill>
                  <a:prstClr val="black"/>
                </a:solidFill>
              </a:rPr>
              <a:t>וניאו-ליברליזם</a:t>
            </a:r>
          </a:p>
          <a:p>
            <a:pPr algn="r" rtl="1"/>
            <a:r>
              <a:rPr lang="he-IL" dirty="0" smtClean="0">
                <a:solidFill>
                  <a:prstClr val="black"/>
                </a:solidFill>
              </a:rPr>
              <a:t>הכלכלה הפוליטית של מפלגות פופוליסטיות 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7467352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he-IL" sz="3600" b="1" dirty="0">
                <a:cs typeface="+mn-cs"/>
              </a:rPr>
              <a:t>שיעור </a:t>
            </a:r>
            <a:r>
              <a:rPr lang="he-IL" sz="3600" b="1" dirty="0" smtClean="0">
                <a:cs typeface="+mn-cs"/>
              </a:rPr>
              <a:t>שביעי</a:t>
            </a:r>
            <a:r>
              <a:rPr lang="he-IL" sz="3600" b="1" dirty="0">
                <a:cs typeface="+mn-cs"/>
              </a:rPr>
              <a:t>: חברות בנות-זמננו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he-IL" dirty="0" smtClean="0"/>
              <a:t>מה </a:t>
            </a:r>
            <a:r>
              <a:rPr lang="he-IL" dirty="0"/>
              <a:t>הופך חברה לכזאת</a:t>
            </a:r>
            <a:r>
              <a:rPr lang="he-IL" dirty="0" smtClean="0"/>
              <a:t>? היכרות ראשונית עם המושג חברה </a:t>
            </a:r>
          </a:p>
          <a:p>
            <a:pPr algn="r" rtl="1"/>
            <a:r>
              <a:rPr lang="he-IL" dirty="0" smtClean="0"/>
              <a:t>חקר </a:t>
            </a:r>
            <a:r>
              <a:rPr lang="he-IL" dirty="0" smtClean="0"/>
              <a:t>החברה: </a:t>
            </a:r>
            <a:r>
              <a:rPr lang="he-IL" dirty="0" smtClean="0"/>
              <a:t>גישות קונצנזוס </a:t>
            </a:r>
            <a:r>
              <a:rPr lang="he-IL" dirty="0" smtClean="0"/>
              <a:t>לעומת </a:t>
            </a:r>
            <a:r>
              <a:rPr lang="he-IL" dirty="0" smtClean="0"/>
              <a:t>גישות קונפליקט </a:t>
            </a:r>
            <a:endParaRPr lang="he-IL" dirty="0"/>
          </a:p>
          <a:p>
            <a:pPr lvl="0" algn="r" rtl="1"/>
            <a:r>
              <a:rPr lang="he-IL" dirty="0" smtClean="0">
                <a:solidFill>
                  <a:prstClr val="black"/>
                </a:solidFill>
              </a:rPr>
              <a:t>מטא-מתודות </a:t>
            </a:r>
            <a:r>
              <a:rPr lang="he-IL" dirty="0">
                <a:solidFill>
                  <a:prstClr val="black"/>
                </a:solidFill>
              </a:rPr>
              <a:t>בחקר החברה: אינדיבידואליזם לעומת הוליזם </a:t>
            </a:r>
          </a:p>
          <a:p>
            <a:pPr lvl="0" algn="r" rtl="1"/>
            <a:r>
              <a:rPr lang="he-IL" dirty="0" smtClean="0">
                <a:solidFill>
                  <a:prstClr val="black"/>
                </a:solidFill>
              </a:rPr>
              <a:t>תיאוריית </a:t>
            </a:r>
            <a:r>
              <a:rPr lang="he-IL" dirty="0">
                <a:solidFill>
                  <a:prstClr val="black"/>
                </a:solidFill>
              </a:rPr>
              <a:t>המודרניזציה ומבקריה: מדוע יש חברות שאינן מתפתחות</a:t>
            </a:r>
            <a:r>
              <a:rPr lang="he-IL" dirty="0" smtClean="0">
                <a:solidFill>
                  <a:prstClr val="black"/>
                </a:solidFill>
              </a:rPr>
              <a:t>?</a:t>
            </a:r>
          </a:p>
          <a:p>
            <a:pPr lvl="0" algn="r" rtl="1"/>
            <a:r>
              <a:rPr lang="he-IL" dirty="0" smtClean="0">
                <a:solidFill>
                  <a:prstClr val="black"/>
                </a:solidFill>
              </a:rPr>
              <a:t> </a:t>
            </a:r>
            <a:r>
              <a:rPr lang="he-IL" dirty="0">
                <a:solidFill>
                  <a:prstClr val="black"/>
                </a:solidFill>
              </a:rPr>
              <a:t>מושגי יסוד: שסעים, </a:t>
            </a:r>
            <a:r>
              <a:rPr lang="he-IL" dirty="0" smtClean="0">
                <a:solidFill>
                  <a:prstClr val="black"/>
                </a:solidFill>
              </a:rPr>
              <a:t>סולידריות הון חברתי </a:t>
            </a:r>
            <a:r>
              <a:rPr lang="he-IL" dirty="0">
                <a:solidFill>
                  <a:prstClr val="black"/>
                </a:solidFill>
              </a:rPr>
              <a:t>ו</a:t>
            </a:r>
            <a:r>
              <a:rPr lang="he-IL" dirty="0" smtClean="0">
                <a:solidFill>
                  <a:prstClr val="black"/>
                </a:solidFill>
              </a:rPr>
              <a:t>שני </a:t>
            </a:r>
            <a:r>
              <a:rPr lang="he-IL" dirty="0">
                <a:solidFill>
                  <a:prstClr val="black"/>
                </a:solidFill>
              </a:rPr>
              <a:t>סוגים של </a:t>
            </a:r>
            <a:r>
              <a:rPr lang="he-IL" dirty="0" smtClean="0">
                <a:solidFill>
                  <a:prstClr val="black"/>
                </a:solidFill>
              </a:rPr>
              <a:t>אמון</a:t>
            </a:r>
          </a:p>
          <a:p>
            <a:pPr lvl="0" algn="r" rtl="1"/>
            <a:r>
              <a:rPr lang="he-IL" dirty="0" smtClean="0">
                <a:solidFill>
                  <a:prstClr val="black"/>
                </a:solidFill>
              </a:rPr>
              <a:t>היסטוריה מקוצרת בהחלט של המושג חוסן לאומי </a:t>
            </a:r>
            <a:endParaRPr lang="he-IL" dirty="0" smtClean="0">
              <a:solidFill>
                <a:prstClr val="black"/>
              </a:solidFill>
            </a:endParaRPr>
          </a:p>
          <a:p>
            <a:pPr lvl="0" algn="r" rtl="1"/>
            <a:r>
              <a:rPr lang="he-IL" dirty="0" smtClean="0">
                <a:solidFill>
                  <a:prstClr val="black"/>
                </a:solidFill>
              </a:rPr>
              <a:t>דיון: האם המוש</a:t>
            </a:r>
            <a:r>
              <a:rPr lang="he-IL" dirty="0" smtClean="0">
                <a:solidFill>
                  <a:prstClr val="black"/>
                </a:solidFill>
              </a:rPr>
              <a:t>ג חוסן לאומי משקף סתירה פנימית בשדה </a:t>
            </a:r>
            <a:r>
              <a:rPr lang="he-IL" dirty="0" err="1" smtClean="0">
                <a:solidFill>
                  <a:prstClr val="black"/>
                </a:solidFill>
              </a:rPr>
              <a:t>הבטל"מ</a:t>
            </a:r>
            <a:r>
              <a:rPr lang="he-IL" dirty="0" smtClean="0">
                <a:solidFill>
                  <a:prstClr val="black"/>
                </a:solidFill>
              </a:rPr>
              <a:t>?</a:t>
            </a:r>
            <a:endParaRPr lang="he-IL" dirty="0">
              <a:solidFill>
                <a:prstClr val="black"/>
              </a:solidFill>
            </a:endParaRPr>
          </a:p>
          <a:p>
            <a:pPr algn="r" rtl="1"/>
            <a:endParaRPr lang="he-IL" dirty="0" smtClean="0"/>
          </a:p>
        </p:txBody>
      </p:sp>
    </p:spTree>
    <p:extLst>
      <p:ext uri="{BB962C8B-B14F-4D97-AF65-F5344CB8AC3E}">
        <p14:creationId xmlns:p14="http://schemas.microsoft.com/office/powerpoint/2010/main" val="31909525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he-IL" sz="3600" b="1" dirty="0">
                <a:cs typeface="+mn-cs"/>
              </a:rPr>
              <a:t>שיעור </a:t>
            </a:r>
            <a:r>
              <a:rPr lang="he-IL" sz="3600" b="1" dirty="0" smtClean="0">
                <a:cs typeface="+mn-cs"/>
              </a:rPr>
              <a:t>שמיני: </a:t>
            </a:r>
            <a:r>
              <a:rPr lang="he-IL" sz="3600" b="1" dirty="0">
                <a:cs typeface="+mn-cs"/>
              </a:rPr>
              <a:t>משטר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he-IL" dirty="0"/>
              <a:t>מהו משטר וכיצד הוא קשור לביטחון לאומי </a:t>
            </a:r>
          </a:p>
          <a:p>
            <a:pPr algn="r" rtl="1"/>
            <a:r>
              <a:rPr lang="he-IL" dirty="0" smtClean="0"/>
              <a:t>הפן המטריאלי לעומת הפן המוסדי בחוקה הלאומית</a:t>
            </a:r>
          </a:p>
          <a:p>
            <a:pPr algn="r" rtl="1"/>
            <a:r>
              <a:rPr lang="he-IL" dirty="0" smtClean="0"/>
              <a:t>שלטון החוק, מרות </a:t>
            </a:r>
            <a:r>
              <a:rPr lang="he-IL" dirty="0"/>
              <a:t>המשפט </a:t>
            </a:r>
            <a:r>
              <a:rPr lang="he-IL" dirty="0" smtClean="0"/>
              <a:t>והביטחון הלאומי </a:t>
            </a:r>
            <a:endParaRPr lang="he-IL" dirty="0"/>
          </a:p>
          <a:p>
            <a:pPr lvl="0" algn="r" rtl="1"/>
            <a:r>
              <a:rPr lang="he-IL" dirty="0" smtClean="0"/>
              <a:t>הרעיון </a:t>
            </a:r>
            <a:r>
              <a:rPr lang="he-IL" dirty="0" smtClean="0"/>
              <a:t>הדמוקרטי, השיטה הדמוקרטית והדמוקרטיה </a:t>
            </a:r>
            <a:r>
              <a:rPr lang="he-IL" dirty="0" smtClean="0"/>
              <a:t>הליברלית</a:t>
            </a:r>
          </a:p>
          <a:p>
            <a:pPr lvl="0" algn="r" rtl="1"/>
            <a:r>
              <a:rPr lang="he-IL" dirty="0" smtClean="0"/>
              <a:t>דמוקרטיה, ליברליזם וביטחון לאומי </a:t>
            </a:r>
            <a:endParaRPr lang="he-IL" dirty="0"/>
          </a:p>
          <a:p>
            <a:pPr algn="r" rtl="1"/>
            <a:r>
              <a:rPr lang="he-IL" dirty="0"/>
              <a:t>עליית הפופוליזם ברחבי העולם </a:t>
            </a:r>
            <a:r>
              <a:rPr lang="he-IL" dirty="0" smtClean="0"/>
              <a:t>כאתגר פנימי וחיצוני </a:t>
            </a:r>
            <a:r>
              <a:rPr lang="he-IL" dirty="0" smtClean="0"/>
              <a:t>ל</a:t>
            </a:r>
            <a:r>
              <a:rPr lang="he-IL" dirty="0" smtClean="0"/>
              <a:t>ביטחון הלאומי 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5607088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he-IL" sz="3600" b="1" dirty="0">
                <a:cs typeface="+mn-cs"/>
              </a:rPr>
              <a:t>שיעור </a:t>
            </a:r>
            <a:r>
              <a:rPr lang="he-IL" sz="3600" b="1" dirty="0" smtClean="0">
                <a:cs typeface="+mn-cs"/>
              </a:rPr>
              <a:t>תשיעי</a:t>
            </a:r>
            <a:r>
              <a:rPr lang="he-IL" sz="3600" b="1" dirty="0">
                <a:cs typeface="+mn-cs"/>
              </a:rPr>
              <a:t>: מדינאות ודיפלומטיה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he-IL" dirty="0"/>
              <a:t>רקע היסטורי: לפני ואחרי הסכמי </a:t>
            </a:r>
            <a:r>
              <a:rPr lang="he-IL" dirty="0" err="1" smtClean="0"/>
              <a:t>ווסטפליה</a:t>
            </a:r>
            <a:r>
              <a:rPr lang="he-IL" dirty="0" smtClean="0"/>
              <a:t> </a:t>
            </a:r>
            <a:endParaRPr lang="he-IL" dirty="0"/>
          </a:p>
          <a:p>
            <a:pPr algn="r" rtl="1"/>
            <a:r>
              <a:rPr lang="he-IL" dirty="0"/>
              <a:t>לגיטימציה חיצונית </a:t>
            </a:r>
          </a:p>
          <a:p>
            <a:pPr algn="r" rtl="1"/>
            <a:r>
              <a:rPr lang="he-IL" dirty="0"/>
              <a:t> מעמד מדיני</a:t>
            </a:r>
          </a:p>
          <a:p>
            <a:pPr algn="r" rtl="1"/>
            <a:r>
              <a:rPr lang="he-IL" dirty="0"/>
              <a:t>המשפט הבינלאומי </a:t>
            </a:r>
          </a:p>
          <a:p>
            <a:pPr algn="r" rtl="1"/>
            <a:r>
              <a:rPr lang="he-IL" dirty="0"/>
              <a:t>הסכמים בינלאומיים </a:t>
            </a:r>
            <a:endParaRPr lang="he-IL" dirty="0" smtClean="0"/>
          </a:p>
          <a:p>
            <a:pPr algn="r" rtl="1"/>
            <a:r>
              <a:rPr lang="he-IL" dirty="0" smtClean="0"/>
              <a:t>דיון ביקורתי: המדינאות של סאדאת וגולדה מאיר </a:t>
            </a:r>
            <a:endParaRPr lang="he-IL" dirty="0"/>
          </a:p>
          <a:p>
            <a:pPr algn="r" rtl="1"/>
            <a:r>
              <a:rPr lang="he-IL" dirty="0"/>
              <a:t>דיון ביקורתי: </a:t>
            </a:r>
            <a:r>
              <a:rPr lang="he-IL" dirty="0" smtClean="0"/>
              <a:t>הדיפלומטיה האמריקאית ויחסה </a:t>
            </a:r>
            <a:r>
              <a:rPr lang="he-IL" dirty="0" smtClean="0"/>
              <a:t>לטרור 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5589929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he-IL" sz="3600" b="1" dirty="0">
                <a:cs typeface="+mn-cs"/>
              </a:rPr>
              <a:t>שיעור </a:t>
            </a:r>
            <a:r>
              <a:rPr lang="he-IL" sz="3600" b="1" dirty="0" smtClean="0">
                <a:cs typeface="+mn-cs"/>
              </a:rPr>
              <a:t>עשירי ואחד-עשר: </a:t>
            </a:r>
            <a:r>
              <a:rPr lang="he-IL" sz="3600" b="1" dirty="0">
                <a:cs typeface="+mn-cs"/>
              </a:rPr>
              <a:t>הגנה לאומית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r" rtl="1"/>
            <a:r>
              <a:rPr lang="he-IL" dirty="0"/>
              <a:t>המלחמה והביטחון הלאומי</a:t>
            </a:r>
          </a:p>
          <a:p>
            <a:pPr algn="r" rtl="1"/>
            <a:r>
              <a:rPr lang="he-IL" dirty="0"/>
              <a:t>השינויים במלחמה</a:t>
            </a:r>
          </a:p>
          <a:p>
            <a:pPr algn="r" rtl="1"/>
            <a:r>
              <a:rPr lang="he-IL" dirty="0"/>
              <a:t>מושגים – התרעה, הרתעה, הכרעה, הגנה</a:t>
            </a:r>
          </a:p>
          <a:p>
            <a:pPr algn="r" rtl="1"/>
            <a:r>
              <a:rPr lang="he-IL" dirty="0"/>
              <a:t>התפתחות החשיבה בענייני ביטחון לאומי של "הצד השני": מדינות וארגונים</a:t>
            </a:r>
          </a:p>
          <a:p>
            <a:pPr algn="r" rtl="1"/>
            <a:r>
              <a:rPr lang="he-IL" dirty="0"/>
              <a:t>האסטרטגיה הצבאית של ישראל במבחן הזמן</a:t>
            </a:r>
          </a:p>
          <a:p>
            <a:pPr lvl="1" algn="r" rtl="1"/>
            <a:r>
              <a:rPr lang="he-IL" dirty="0"/>
              <a:t>היחס המשתנה בין התמרון והאש</a:t>
            </a:r>
          </a:p>
          <a:p>
            <a:pPr lvl="1" algn="r" rtl="1"/>
            <a:r>
              <a:rPr lang="he-IL" dirty="0"/>
              <a:t>ההשלכות של שיקולים חברתיים, כלכליים, פוליטיים – מחיר המלחמה</a:t>
            </a:r>
          </a:p>
          <a:p>
            <a:pPr lvl="1" algn="r" rtl="1"/>
            <a:r>
              <a:rPr lang="he-IL" dirty="0"/>
              <a:t>עליית מקומם של הכוח האווירי והמודיעין – ניתוח ביקורתי</a:t>
            </a:r>
          </a:p>
          <a:p>
            <a:pPr algn="r" rtl="1"/>
            <a:r>
              <a:rPr lang="he-IL" dirty="0"/>
              <a:t>השלכות מהפכת המידע והתפתחות ממד הסייבר</a:t>
            </a:r>
          </a:p>
          <a:p>
            <a:pPr algn="r" rtl="1"/>
            <a:r>
              <a:rPr lang="he-IL" dirty="0"/>
              <a:t>עימותים אחרונים – מלבנון השנייה לצוק איתן (+ הסלמה לא מתוכננת)</a:t>
            </a:r>
          </a:p>
          <a:p>
            <a:pPr algn="r" rtl="1"/>
            <a:endParaRPr lang="he-I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12213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he-IL" sz="3600" b="1" dirty="0">
                <a:cs typeface="+mn-cs"/>
              </a:rPr>
              <a:t>שיעור שנים-עשר: ניתוח ההתמודדות עם מגפת הקורונה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he-IL" dirty="0"/>
              <a:t>עבודה בקבוצות על שאלות ממשבר הקורנה:</a:t>
            </a:r>
          </a:p>
          <a:p>
            <a:pPr lvl="1" algn="r" rtl="1"/>
            <a:r>
              <a:rPr lang="he-IL" dirty="0" err="1" smtClean="0"/>
              <a:t>הוירוס</a:t>
            </a:r>
            <a:r>
              <a:rPr lang="he-IL" dirty="0" smtClean="0"/>
              <a:t> </a:t>
            </a:r>
          </a:p>
          <a:p>
            <a:pPr lvl="1" algn="r" rtl="1"/>
            <a:r>
              <a:rPr lang="he-IL" dirty="0" err="1" smtClean="0"/>
              <a:t>מגיפת</a:t>
            </a:r>
            <a:r>
              <a:rPr lang="he-IL" dirty="0" smtClean="0"/>
              <a:t> הקורונה כנקודת מפגש בין מציאות אבסולוטית ומדיניות </a:t>
            </a:r>
          </a:p>
          <a:p>
            <a:pPr lvl="1" algn="r" rtl="1"/>
            <a:r>
              <a:rPr lang="he-IL" dirty="0" smtClean="0"/>
              <a:t>ההתמודדות הראשונה של המדינות עם התפשטות </a:t>
            </a:r>
            <a:r>
              <a:rPr lang="he-IL" dirty="0" err="1" smtClean="0"/>
              <a:t>הוירוס</a:t>
            </a:r>
            <a:r>
              <a:rPr lang="he-IL" dirty="0" smtClean="0"/>
              <a:t>  </a:t>
            </a:r>
            <a:endParaRPr lang="he-IL" dirty="0"/>
          </a:p>
          <a:p>
            <a:pPr lvl="1" algn="r" rtl="1"/>
            <a:r>
              <a:rPr lang="he-IL" dirty="0" smtClean="0"/>
              <a:t>"אסטרטגיית היציאה" בישראל ובעולם </a:t>
            </a:r>
          </a:p>
          <a:p>
            <a:pPr lvl="1" algn="r" rtl="1"/>
            <a:r>
              <a:rPr lang="he-IL" dirty="0" smtClean="0"/>
              <a:t>חזרתו של הווירוס: מה הלאה?  </a:t>
            </a:r>
            <a:endParaRPr lang="he-IL" dirty="0"/>
          </a:p>
          <a:p>
            <a:pPr algn="r" rtl="1"/>
            <a:r>
              <a:rPr lang="he-IL" dirty="0" smtClean="0"/>
              <a:t>עבודה </a:t>
            </a:r>
            <a:r>
              <a:rPr lang="he-IL" dirty="0" smtClean="0"/>
              <a:t>במליאה: מה משבר הקורונה מלמד אותנו על הביטחון הלאומי? </a:t>
            </a:r>
            <a:endParaRPr lang="he-IL" dirty="0"/>
          </a:p>
          <a:p>
            <a:pPr algn="r" rtl="1"/>
            <a:endParaRPr lang="he-I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23263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he-IL" sz="3600" b="1" dirty="0">
                <a:cs typeface="+mn-cs"/>
              </a:rPr>
              <a:t>שיעור שלושה-עשר: </a:t>
            </a:r>
            <a:r>
              <a:rPr lang="he-IL" sz="3600" b="1" dirty="0" err="1">
                <a:cs typeface="+mn-cs"/>
              </a:rPr>
              <a:t>בטל"מ</a:t>
            </a:r>
            <a:r>
              <a:rPr lang="he-IL" sz="3600" b="1" dirty="0">
                <a:cs typeface="+mn-cs"/>
              </a:rPr>
              <a:t> במאה ה-21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he-IL" dirty="0">
                <a:ea typeface="Calibri" panose="020F0502020204030204" pitchFamily="34" charset="0"/>
              </a:rPr>
              <a:t>שינויים בסדר </a:t>
            </a:r>
            <a:r>
              <a:rPr lang="he-IL" dirty="0" smtClean="0">
                <a:ea typeface="Calibri" panose="020F0502020204030204" pitchFamily="34" charset="0"/>
              </a:rPr>
              <a:t>העולמי</a:t>
            </a:r>
            <a:endParaRPr lang="he-IL" dirty="0">
              <a:ea typeface="Calibri" panose="020F0502020204030204" pitchFamily="34" charset="0"/>
            </a:endParaRPr>
          </a:p>
          <a:p>
            <a:pPr algn="r" rtl="1"/>
            <a:r>
              <a:rPr lang="he-IL" dirty="0">
                <a:ea typeface="Calibri" panose="020F0502020204030204" pitchFamily="34" charset="0"/>
              </a:rPr>
              <a:t>השינויים במלחמה ובאויבים</a:t>
            </a:r>
          </a:p>
          <a:p>
            <a:pPr algn="r" rtl="1"/>
            <a:r>
              <a:rPr lang="he-IL" dirty="0">
                <a:ea typeface="Calibri" panose="020F0502020204030204" pitchFamily="34" charset="0"/>
              </a:rPr>
              <a:t>שינויים באקלים</a:t>
            </a:r>
          </a:p>
          <a:p>
            <a:pPr algn="r" rtl="1"/>
            <a:r>
              <a:rPr lang="he-IL" dirty="0">
                <a:ea typeface="Calibri" panose="020F0502020204030204" pitchFamily="34" charset="0"/>
              </a:rPr>
              <a:t>גלובליזציה</a:t>
            </a:r>
          </a:p>
          <a:p>
            <a:pPr algn="r" rtl="1"/>
            <a:r>
              <a:rPr lang="he-IL" dirty="0">
                <a:ea typeface="Calibri" panose="020F0502020204030204" pitchFamily="34" charset="0"/>
              </a:rPr>
              <a:t>מהפיכת המידע </a:t>
            </a:r>
            <a:r>
              <a:rPr lang="he-IL" dirty="0" smtClean="0">
                <a:ea typeface="Calibri" panose="020F0502020204030204" pitchFamily="34" charset="0"/>
              </a:rPr>
              <a:t>ופוסט-אמת </a:t>
            </a:r>
          </a:p>
          <a:p>
            <a:pPr algn="r" rtl="1"/>
            <a:r>
              <a:rPr lang="he-IL" dirty="0" smtClean="0">
                <a:ea typeface="Calibri" panose="020F0502020204030204" pitchFamily="34" charset="0"/>
              </a:rPr>
              <a:t>אי שוויון גובר וניאו ליברליזם</a:t>
            </a:r>
            <a:endParaRPr lang="he-IL" dirty="0">
              <a:ea typeface="Calibri" panose="020F0502020204030204" pitchFamily="34" charset="0"/>
            </a:endParaRPr>
          </a:p>
          <a:p>
            <a:pPr algn="r" rtl="1"/>
            <a:r>
              <a:rPr lang="he-IL" dirty="0" smtClean="0">
                <a:ea typeface="Calibri" panose="020F0502020204030204" pitchFamily="34" charset="0"/>
              </a:rPr>
              <a:t>פופוליזם, סמכותנות וקשיי הדמוקרטיה הליברלית</a:t>
            </a:r>
          </a:p>
          <a:p>
            <a:pPr algn="r" rtl="1"/>
            <a:r>
              <a:rPr lang="he-IL" dirty="0" smtClean="0"/>
              <a:t>מגפות, אתגרים </a:t>
            </a:r>
            <a:r>
              <a:rPr lang="he-IL" dirty="0" smtClean="0"/>
              <a:t>חדשים </a:t>
            </a:r>
            <a:r>
              <a:rPr lang="he-IL" dirty="0" smtClean="0"/>
              <a:t>והבלתי ידוע "הבלתי ידוע"</a:t>
            </a:r>
            <a:endParaRPr lang="en-US" dirty="0"/>
          </a:p>
          <a:p>
            <a:pPr algn="r" rtl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8907609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7C8991-2687-4332-88D0-8E22B62D1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he-IL" sz="3200" b="1" dirty="0">
                <a:cs typeface="+mn-cs"/>
              </a:rPr>
              <a:t>מטרות הקורס</a:t>
            </a:r>
            <a:endParaRPr lang="en-US" sz="3200" b="1" dirty="0"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1EC6D4-E8D1-4F23-AE45-CBFDC8841A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he-IL" sz="2400" dirty="0"/>
              <a:t>הכרת יסודות הביטחון הלאומי (להלן: </a:t>
            </a:r>
            <a:r>
              <a:rPr lang="he-IL" sz="2400" dirty="0" err="1"/>
              <a:t>בטל"מ</a:t>
            </a:r>
            <a:r>
              <a:rPr lang="he-IL" sz="2400" dirty="0"/>
              <a:t>) ויחסי-הגומלין ביניהם</a:t>
            </a:r>
          </a:p>
          <a:p>
            <a:pPr algn="r" rtl="1"/>
            <a:r>
              <a:rPr lang="he-IL" sz="2400" dirty="0"/>
              <a:t>הכרת מושגי יסוד </a:t>
            </a:r>
            <a:r>
              <a:rPr lang="he-IL" sz="2400" dirty="0" err="1"/>
              <a:t>בבטל"מ</a:t>
            </a:r>
            <a:endParaRPr lang="he-IL" sz="2400" dirty="0"/>
          </a:p>
          <a:p>
            <a:pPr lvl="0" algn="r" rtl="1"/>
            <a:r>
              <a:rPr lang="he-IL" sz="2400" dirty="0"/>
              <a:t>טיפוח </a:t>
            </a:r>
            <a:r>
              <a:rPr lang="he-IL" sz="2400" dirty="0" smtClean="0"/>
              <a:t>הבנה על </a:t>
            </a:r>
            <a:r>
              <a:rPr lang="he-IL" sz="2400" dirty="0"/>
              <a:t>תחום </a:t>
            </a:r>
            <a:r>
              <a:rPr lang="he-IL" sz="2400" dirty="0" err="1"/>
              <a:t>הבטל"מ</a:t>
            </a:r>
            <a:r>
              <a:rPr lang="he-IL" sz="2400" dirty="0"/>
              <a:t> על מרכיביו השונים, ובפרט, על תהליכי הערכת מצב ברמה הלאומית ותהליכי תכנון אסטרטגי </a:t>
            </a:r>
            <a:endParaRPr lang="he-IL" sz="2400" dirty="0" smtClean="0"/>
          </a:p>
          <a:p>
            <a:pPr lvl="0" algn="r" rtl="1"/>
            <a:r>
              <a:rPr lang="he-IL" sz="2400" dirty="0" smtClean="0"/>
              <a:t>להבין מה מייחד את </a:t>
            </a:r>
            <a:r>
              <a:rPr lang="he-IL" sz="2400" dirty="0" err="1" smtClean="0"/>
              <a:t>הבטל"מ</a:t>
            </a:r>
            <a:r>
              <a:rPr lang="he-IL" sz="2400" dirty="0" smtClean="0"/>
              <a:t> בימינו </a:t>
            </a:r>
            <a:endParaRPr lang="he-IL" sz="2400" dirty="0"/>
          </a:p>
          <a:p>
            <a:pPr marL="0" indent="0" algn="r" rtl="1">
              <a:buNone/>
            </a:pPr>
            <a:r>
              <a:rPr lang="he-IL" sz="2000" u="sng" dirty="0"/>
              <a:t>מטרות לצרכי </a:t>
            </a:r>
            <a:r>
              <a:rPr lang="he-IL" sz="2000" u="sng" dirty="0" err="1"/>
              <a:t>המב"ל</a:t>
            </a:r>
            <a:r>
              <a:rPr lang="he-IL" sz="2000" u="sng" dirty="0"/>
              <a:t>: </a:t>
            </a:r>
          </a:p>
          <a:p>
            <a:pPr lvl="0" algn="r" rtl="1"/>
            <a:r>
              <a:rPr lang="he-IL" sz="2400" dirty="0">
                <a:solidFill>
                  <a:prstClr val="black"/>
                </a:solidFill>
              </a:rPr>
              <a:t>יצירת שפה משותפת למשתתפים במהלך שנת הלימודים </a:t>
            </a:r>
          </a:p>
          <a:p>
            <a:pPr lvl="0" algn="r" rtl="1"/>
            <a:r>
              <a:rPr lang="he-IL" sz="2400" dirty="0">
                <a:solidFill>
                  <a:prstClr val="black"/>
                </a:solidFill>
              </a:rPr>
              <a:t>התווית רעיון</a:t>
            </a:r>
            <a:r>
              <a:rPr lang="he-IL" sz="2400" dirty="0">
                <a:solidFill>
                  <a:srgbClr val="FF0000"/>
                </a:solidFill>
              </a:rPr>
              <a:t> </a:t>
            </a:r>
            <a:r>
              <a:rPr lang="he-IL" sz="2400" dirty="0">
                <a:solidFill>
                  <a:prstClr val="black"/>
                </a:solidFill>
              </a:rPr>
              <a:t>מארגן למכלול הקורסים שילמדו </a:t>
            </a:r>
            <a:r>
              <a:rPr lang="he-IL" sz="2400" dirty="0" err="1">
                <a:solidFill>
                  <a:prstClr val="black"/>
                </a:solidFill>
              </a:rPr>
              <a:t>במב"ל</a:t>
            </a:r>
            <a:endParaRPr lang="he-IL" sz="2400" dirty="0">
              <a:solidFill>
                <a:prstClr val="black"/>
              </a:solidFill>
            </a:endParaRPr>
          </a:p>
          <a:p>
            <a:pPr algn="r" rt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02923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783847-F351-4F77-886F-A726274C44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he-IL" sz="3200" b="1" dirty="0">
                <a:cs typeface="+mn-cs"/>
              </a:rPr>
              <a:t>ההישג הנדרש למשתתף</a:t>
            </a:r>
            <a:r>
              <a:rPr lang="he-IL" sz="3200" b="1" dirty="0">
                <a:solidFill>
                  <a:prstClr val="black"/>
                </a:solidFill>
                <a:cs typeface="Arial" panose="020B0604020202020204" pitchFamily="34" charset="0"/>
              </a:rPr>
              <a:t> בתם הקורס</a:t>
            </a:r>
            <a:r>
              <a:rPr lang="he-IL" sz="3200" b="1" dirty="0">
                <a:cs typeface="+mn-cs"/>
              </a:rPr>
              <a:t> </a:t>
            </a:r>
            <a:endParaRPr lang="en-US" sz="3200" b="1" dirty="0"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0E04FF-2906-47BC-9755-A1CAC93DEC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he-IL" dirty="0">
                <a:solidFill>
                  <a:srgbClr val="1F497D"/>
                </a:solidFill>
                <a:ea typeface="Calibri" panose="020F0502020204030204" pitchFamily="34" charset="0"/>
              </a:rPr>
              <a:t> </a:t>
            </a:r>
            <a:r>
              <a:rPr lang="he-IL" dirty="0">
                <a:ea typeface="Calibri" panose="020F0502020204030204" pitchFamily="34" charset="0"/>
              </a:rPr>
              <a:t>להבין מהו </a:t>
            </a:r>
            <a:r>
              <a:rPr lang="he-IL" dirty="0" err="1">
                <a:ea typeface="Calibri" panose="020F0502020204030204" pitchFamily="34" charset="0"/>
              </a:rPr>
              <a:t>בטל"מ</a:t>
            </a:r>
            <a:endParaRPr lang="he-IL" dirty="0">
              <a:ea typeface="Calibri" panose="020F0502020204030204" pitchFamily="34" charset="0"/>
            </a:endParaRPr>
          </a:p>
          <a:p>
            <a:pPr algn="r" rtl="1"/>
            <a:r>
              <a:rPr lang="he-IL" dirty="0" smtClean="0"/>
              <a:t>להבין </a:t>
            </a:r>
            <a:r>
              <a:rPr lang="he-IL" dirty="0"/>
              <a:t>סוגיות בתחום הביטחון הלאומי ולנתח אותן </a:t>
            </a:r>
            <a:r>
              <a:rPr lang="he-IL" dirty="0" smtClean="0"/>
              <a:t>באופן ביקורתי</a:t>
            </a:r>
          </a:p>
          <a:p>
            <a:pPr algn="r" rtl="1"/>
            <a:r>
              <a:rPr lang="he-IL" dirty="0" smtClean="0"/>
              <a:t>להכיר סוגיות ייחודיות </a:t>
            </a:r>
            <a:r>
              <a:rPr lang="he-IL" dirty="0" err="1"/>
              <a:t>ל</a:t>
            </a:r>
            <a:r>
              <a:rPr lang="he-IL" dirty="0" err="1" smtClean="0"/>
              <a:t>בטל"מ</a:t>
            </a:r>
            <a:r>
              <a:rPr lang="he-IL" dirty="0" smtClean="0"/>
              <a:t> במאה ה - 21</a:t>
            </a:r>
            <a:endParaRPr lang="he-IL" dirty="0"/>
          </a:p>
          <a:p>
            <a:pPr algn="r" rtl="1"/>
            <a:endParaRPr lang="he-IL" dirty="0"/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96767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3200" b="1" dirty="0">
                <a:cs typeface="+mn-cs"/>
              </a:rPr>
              <a:t>הרציונל הפדגוגי של הקורס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rtl="1">
              <a:buNone/>
            </a:pPr>
            <a:r>
              <a:rPr lang="he-IL" dirty="0"/>
              <a:t>חיזוק היכולות </a:t>
            </a:r>
            <a:r>
              <a:rPr lang="he-IL" dirty="0" smtClean="0"/>
              <a:t>האנליטיות של המשתתף ופיתוח </a:t>
            </a:r>
            <a:r>
              <a:rPr lang="he-IL" dirty="0"/>
              <a:t>חשיבה ביקורתית על </a:t>
            </a:r>
            <a:r>
              <a:rPr lang="he-IL" dirty="0" err="1" smtClean="0"/>
              <a:t>בטל"מ</a:t>
            </a:r>
            <a:r>
              <a:rPr lang="he-IL" dirty="0" smtClean="0"/>
              <a:t> ותחומי </a:t>
            </a:r>
            <a:r>
              <a:rPr lang="he-IL" dirty="0"/>
              <a:t>משנה שמרכיבים </a:t>
            </a:r>
            <a:r>
              <a:rPr lang="he-IL" dirty="0" smtClean="0"/>
              <a:t>אותו, ובכלל זה, הכרת הייחוד של התחום במאה ה - 21. </a:t>
            </a:r>
            <a:endParaRPr lang="he-IL" dirty="0"/>
          </a:p>
          <a:p>
            <a:pPr marL="0" indent="0" algn="ctr" rtl="1">
              <a:buNone/>
            </a:pPr>
            <a:r>
              <a:rPr lang="he-IL" dirty="0"/>
              <a:t>זאת, באמצעות הכרת המערכת המושגית של </a:t>
            </a:r>
            <a:r>
              <a:rPr lang="he-IL" dirty="0" err="1"/>
              <a:t>הבטל"מ</a:t>
            </a:r>
            <a:r>
              <a:rPr lang="he-IL" dirty="0"/>
              <a:t> ויסודותיו, </a:t>
            </a:r>
            <a:r>
              <a:rPr lang="he-IL" dirty="0" smtClean="0"/>
              <a:t>תהליכי </a:t>
            </a:r>
            <a:r>
              <a:rPr lang="he-IL" dirty="0"/>
              <a:t>קבלת </a:t>
            </a:r>
            <a:r>
              <a:rPr lang="he-IL" dirty="0" smtClean="0"/>
              <a:t>החלטות שונים, </a:t>
            </a:r>
            <a:r>
              <a:rPr lang="he-IL" dirty="0"/>
              <a:t>ניתוח מקרים והתמודדות עם אתגרים </a:t>
            </a:r>
            <a:r>
              <a:rPr lang="he-IL" dirty="0" smtClean="0"/>
              <a:t>בני-זמננו. 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5407521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783847-F351-4F77-886F-A726274C44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he-IL" sz="3200" b="1" dirty="0">
                <a:cs typeface="+mn-cs"/>
              </a:rPr>
              <a:t>הביטחון הלאומי במאה ה-21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0E04FF-2906-47BC-9755-A1CAC93DEC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he-IL" dirty="0">
                <a:ea typeface="Calibri" panose="020F0502020204030204" pitchFamily="34" charset="0"/>
              </a:rPr>
              <a:t>שינויים בסדר העולמי</a:t>
            </a:r>
          </a:p>
          <a:p>
            <a:pPr algn="r" rtl="1"/>
            <a:r>
              <a:rPr lang="he-IL" dirty="0">
                <a:ea typeface="Calibri" panose="020F0502020204030204" pitchFamily="34" charset="0"/>
              </a:rPr>
              <a:t>השינויים במלחמה ובאויבים</a:t>
            </a:r>
          </a:p>
          <a:p>
            <a:pPr algn="r" rtl="1"/>
            <a:r>
              <a:rPr lang="he-IL" dirty="0">
                <a:ea typeface="Calibri" panose="020F0502020204030204" pitchFamily="34" charset="0"/>
              </a:rPr>
              <a:t>שינויים באקלים</a:t>
            </a:r>
          </a:p>
          <a:p>
            <a:pPr algn="r" rtl="1"/>
            <a:r>
              <a:rPr lang="he-IL" dirty="0">
                <a:ea typeface="Calibri" panose="020F0502020204030204" pitchFamily="34" charset="0"/>
              </a:rPr>
              <a:t>גלובליזציה</a:t>
            </a:r>
          </a:p>
          <a:p>
            <a:pPr algn="r" rtl="1"/>
            <a:r>
              <a:rPr lang="he-IL" dirty="0">
                <a:ea typeface="Calibri" panose="020F0502020204030204" pitchFamily="34" charset="0"/>
              </a:rPr>
              <a:t>מהפיכת המידע </a:t>
            </a:r>
            <a:endParaRPr lang="he-IL" dirty="0" smtClean="0">
              <a:ea typeface="Calibri" panose="020F0502020204030204" pitchFamily="34" charset="0"/>
            </a:endParaRPr>
          </a:p>
          <a:p>
            <a:pPr algn="r" rtl="1"/>
            <a:r>
              <a:rPr lang="he-IL" dirty="0" smtClean="0">
                <a:ea typeface="Calibri" panose="020F0502020204030204" pitchFamily="34" charset="0"/>
              </a:rPr>
              <a:t>שינויים </a:t>
            </a:r>
            <a:r>
              <a:rPr lang="he-IL" dirty="0">
                <a:ea typeface="Calibri" panose="020F0502020204030204" pitchFamily="34" charset="0"/>
              </a:rPr>
              <a:t>חברתיים וכלכליים</a:t>
            </a:r>
          </a:p>
          <a:p>
            <a:pPr algn="r" rtl="1"/>
            <a:r>
              <a:rPr lang="he-IL" dirty="0">
                <a:ea typeface="Calibri" panose="020F0502020204030204" pitchFamily="34" charset="0"/>
              </a:rPr>
              <a:t>שינויים רעיוניים ואידיאולוגיים</a:t>
            </a:r>
          </a:p>
          <a:p>
            <a:pPr algn="r" rtl="1"/>
            <a:r>
              <a:rPr lang="he-IL" dirty="0">
                <a:ea typeface="Calibri" panose="020F0502020204030204" pitchFamily="34" charset="0"/>
              </a:rPr>
              <a:t>שינויים במנהיגות</a:t>
            </a:r>
            <a:endParaRPr lang="en-US" dirty="0"/>
          </a:p>
        </p:txBody>
      </p:sp>
      <p:sp>
        <p:nvSpPr>
          <p:cNvPr id="4" name="מלבן 3">
            <a:extLst>
              <a:ext uri="{FF2B5EF4-FFF2-40B4-BE49-F238E27FC236}">
                <a16:creationId xmlns:a16="http://schemas.microsoft.com/office/drawing/2014/main" id="{119F2B2F-ACF0-4026-97C7-49EBFD99CEC7}"/>
              </a:ext>
            </a:extLst>
          </p:cNvPr>
          <p:cNvSpPr/>
          <p:nvPr/>
        </p:nvSpPr>
        <p:spPr>
          <a:xfrm>
            <a:off x="1704757" y="1690688"/>
            <a:ext cx="3121367" cy="26776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2800" dirty="0"/>
              <a:t>אתגרי ביטחון לאומי:</a:t>
            </a:r>
          </a:p>
          <a:p>
            <a:r>
              <a:rPr lang="he-IL" sz="2800" dirty="0"/>
              <a:t>מלחמות</a:t>
            </a:r>
          </a:p>
          <a:p>
            <a:r>
              <a:rPr lang="he-IL" sz="2800" dirty="0"/>
              <a:t>משברים כלכליים</a:t>
            </a:r>
          </a:p>
          <a:p>
            <a:r>
              <a:rPr lang="he-IL" sz="2800" dirty="0"/>
              <a:t>מגיפות ואקלים</a:t>
            </a:r>
          </a:p>
          <a:p>
            <a:r>
              <a:rPr lang="he-IL" sz="2800" dirty="0"/>
              <a:t>טרור</a:t>
            </a:r>
          </a:p>
          <a:p>
            <a:r>
              <a:rPr lang="he-IL" sz="2800" dirty="0"/>
              <a:t>אתגרי פנים מערערים</a:t>
            </a:r>
          </a:p>
        </p:txBody>
      </p:sp>
    </p:spTree>
    <p:extLst>
      <p:ext uri="{BB962C8B-B14F-4D97-AF65-F5344CB8AC3E}">
        <p14:creationId xmlns:p14="http://schemas.microsoft.com/office/powerpoint/2010/main" val="39716866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6B512C-9EE0-4C83-A7FA-882E56A74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3200" b="1" dirty="0">
                <a:cs typeface="+mn-cs"/>
              </a:rPr>
              <a:t>מערכי-השיעורים </a:t>
            </a:r>
            <a:br>
              <a:rPr lang="he-IL" sz="3200" b="1" dirty="0">
                <a:cs typeface="+mn-cs"/>
              </a:rPr>
            </a:br>
            <a:r>
              <a:rPr lang="he-IL" sz="1800" b="1" dirty="0">
                <a:cs typeface="+mn-cs"/>
              </a:rPr>
              <a:t>(כל מערך-שיעור שני משכים) </a:t>
            </a:r>
            <a:endParaRPr lang="en-US" sz="1800" b="1" dirty="0"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80776B-6C83-42C9-905B-56A956B55D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0" indent="0" algn="r" rtl="1">
              <a:buNone/>
            </a:pPr>
            <a:r>
              <a:rPr lang="he-IL" sz="3100" dirty="0"/>
              <a:t>1. ביטחון לאומי – מבוא כללי ומושגי יסוד (מדינה, אינטרס לאומי, עוצמה) </a:t>
            </a:r>
          </a:p>
          <a:p>
            <a:pPr marL="0" indent="0" algn="r" rtl="1">
              <a:buNone/>
            </a:pPr>
            <a:r>
              <a:rPr lang="he-IL" sz="3100" dirty="0"/>
              <a:t>2. דיסציפלינות רלבנטיות ותיאוריות מרכזיות: שלושים שנה להתמוטטות הגוש הסובייטי כמקרה </a:t>
            </a:r>
            <a:r>
              <a:rPr lang="he-IL" sz="3100" dirty="0" smtClean="0"/>
              <a:t>בוחן </a:t>
            </a:r>
            <a:endParaRPr lang="he-IL" b="1" dirty="0"/>
          </a:p>
          <a:p>
            <a:pPr marL="0" lvl="0" indent="0" algn="r" rtl="1">
              <a:buNone/>
            </a:pPr>
            <a:r>
              <a:rPr lang="he-IL" sz="3100" dirty="0"/>
              <a:t>3. גיאו-אסטרטגיה והמזרח-התיכון: עשור לאביב הערבי כמקרה </a:t>
            </a:r>
            <a:r>
              <a:rPr lang="he-IL" sz="3100" dirty="0" smtClean="0"/>
              <a:t>בוחן</a:t>
            </a:r>
            <a:endParaRPr lang="he-IL" sz="3100" dirty="0"/>
          </a:p>
          <a:p>
            <a:pPr marL="0" lvl="0" indent="0" algn="r" rtl="1">
              <a:buNone/>
            </a:pPr>
            <a:r>
              <a:rPr lang="he-IL" b="1" dirty="0" smtClean="0">
                <a:solidFill>
                  <a:prstClr val="black"/>
                </a:solidFill>
              </a:rPr>
              <a:t>אתגרים בגיבוש </a:t>
            </a:r>
            <a:r>
              <a:rPr lang="he-IL" b="1" dirty="0">
                <a:solidFill>
                  <a:prstClr val="black"/>
                </a:solidFill>
              </a:rPr>
              <a:t>הערכת מצב לאומית </a:t>
            </a:r>
            <a:r>
              <a:rPr lang="he-IL" b="1" dirty="0" smtClean="0">
                <a:solidFill>
                  <a:prstClr val="black"/>
                </a:solidFill>
              </a:rPr>
              <a:t>ואסטרטגיה</a:t>
            </a:r>
          </a:p>
          <a:p>
            <a:pPr marL="0" lvl="0" indent="0" algn="r" rtl="1">
              <a:buNone/>
            </a:pPr>
            <a:r>
              <a:rPr lang="he-IL" b="1" dirty="0" smtClean="0">
                <a:solidFill>
                  <a:prstClr val="black"/>
                </a:solidFill>
              </a:rPr>
              <a:t> </a:t>
            </a:r>
            <a:r>
              <a:rPr lang="he-IL" sz="3000" dirty="0" smtClean="0"/>
              <a:t>4</a:t>
            </a:r>
            <a:r>
              <a:rPr lang="he-IL" sz="3000" dirty="0"/>
              <a:t>. </a:t>
            </a:r>
            <a:r>
              <a:rPr lang="he-IL" sz="3000" dirty="0">
                <a:solidFill>
                  <a:prstClr val="black"/>
                </a:solidFill>
              </a:rPr>
              <a:t>צורות חשיבה, תהליכי קבלת החלטות וההקשר המוסדי </a:t>
            </a:r>
          </a:p>
          <a:p>
            <a:pPr marL="0" lvl="0" indent="0" algn="r" rtl="1">
              <a:buNone/>
            </a:pPr>
            <a:r>
              <a:rPr lang="he-IL" sz="3000" dirty="0" smtClean="0"/>
              <a:t>5. אמת, פוסט-אמת ותחושת המציאות</a:t>
            </a:r>
          </a:p>
          <a:p>
            <a:pPr marL="0" lvl="0" indent="0" algn="r" rtl="1">
              <a:buNone/>
            </a:pPr>
            <a:r>
              <a:rPr lang="he-IL" sz="3100" b="1" dirty="0" smtClean="0"/>
              <a:t>יסודות </a:t>
            </a:r>
            <a:r>
              <a:rPr lang="he-IL" sz="3100" b="1" dirty="0" err="1" smtClean="0"/>
              <a:t>הבטל"מ</a:t>
            </a:r>
            <a:endParaRPr lang="he-IL" sz="3100" b="1" dirty="0" smtClean="0"/>
          </a:p>
          <a:p>
            <a:pPr marL="0" lvl="0" indent="0" algn="r" rtl="1">
              <a:buNone/>
            </a:pPr>
            <a:r>
              <a:rPr lang="he-IL" sz="3000" dirty="0" smtClean="0"/>
              <a:t>6. </a:t>
            </a:r>
            <a:r>
              <a:rPr lang="he-IL" sz="3000" dirty="0">
                <a:solidFill>
                  <a:prstClr val="black"/>
                </a:solidFill>
              </a:rPr>
              <a:t>כלכלה פוליטית </a:t>
            </a:r>
            <a:endParaRPr lang="he-IL" sz="3000" dirty="0" smtClean="0">
              <a:solidFill>
                <a:prstClr val="black"/>
              </a:solidFill>
            </a:endParaRPr>
          </a:p>
          <a:p>
            <a:pPr marL="0" indent="0" algn="r" rtl="1">
              <a:buNone/>
            </a:pPr>
            <a:r>
              <a:rPr lang="he-IL" sz="3000" dirty="0" smtClean="0"/>
              <a:t>7. </a:t>
            </a:r>
            <a:r>
              <a:rPr lang="he-IL" sz="3000" dirty="0"/>
              <a:t>חברות בנות-זמננו </a:t>
            </a:r>
          </a:p>
          <a:p>
            <a:pPr marL="0" lvl="0" indent="0" algn="r" rtl="1">
              <a:buNone/>
            </a:pPr>
            <a:r>
              <a:rPr lang="he-IL" sz="3000" dirty="0" smtClean="0"/>
              <a:t>8</a:t>
            </a:r>
            <a:r>
              <a:rPr lang="he-IL" sz="3000" dirty="0" smtClean="0">
                <a:solidFill>
                  <a:prstClr val="black"/>
                </a:solidFill>
              </a:rPr>
              <a:t>. </a:t>
            </a:r>
            <a:r>
              <a:rPr lang="he-IL" sz="3000" dirty="0">
                <a:solidFill>
                  <a:prstClr val="black"/>
                </a:solidFill>
              </a:rPr>
              <a:t>משטר</a:t>
            </a:r>
          </a:p>
          <a:p>
            <a:pPr marL="0" lvl="0" indent="0" algn="r" rtl="1">
              <a:buNone/>
            </a:pPr>
            <a:r>
              <a:rPr lang="he-IL" sz="3000" dirty="0" smtClean="0">
                <a:solidFill>
                  <a:prstClr val="black"/>
                </a:solidFill>
              </a:rPr>
              <a:t>9. </a:t>
            </a:r>
            <a:r>
              <a:rPr lang="he-IL" sz="3000" dirty="0">
                <a:solidFill>
                  <a:prstClr val="black"/>
                </a:solidFill>
              </a:rPr>
              <a:t>מדינאות ודיפלומטיה - ניתוח מלחמת </a:t>
            </a:r>
            <a:r>
              <a:rPr lang="he-IL" sz="3000" dirty="0" smtClean="0">
                <a:solidFill>
                  <a:prstClr val="black"/>
                </a:solidFill>
              </a:rPr>
              <a:t>יום-הכיפורים</a:t>
            </a:r>
            <a:endParaRPr lang="he-IL" sz="3000" dirty="0"/>
          </a:p>
          <a:p>
            <a:pPr marL="0" lvl="0" indent="0" algn="r" rtl="1">
              <a:buNone/>
            </a:pPr>
            <a:r>
              <a:rPr lang="he-IL" sz="3000" dirty="0" smtClean="0"/>
              <a:t>10. </a:t>
            </a:r>
            <a:r>
              <a:rPr lang="he-IL" sz="3000" dirty="0"/>
              <a:t>הגנה לאומית </a:t>
            </a:r>
          </a:p>
          <a:p>
            <a:pPr marL="0" lvl="0" indent="0" algn="r" rtl="1">
              <a:buNone/>
            </a:pPr>
            <a:r>
              <a:rPr lang="he-IL" sz="3000" dirty="0" smtClean="0"/>
              <a:t>11. </a:t>
            </a:r>
            <a:r>
              <a:rPr lang="he-IL" sz="3000" dirty="0"/>
              <a:t>הגנה לאומית – המשך + המקרה של מלחמת לבנון השנייה/מבצעי צה"ל </a:t>
            </a:r>
            <a:r>
              <a:rPr lang="he-IL" sz="3000" dirty="0" smtClean="0"/>
              <a:t>בעזה. </a:t>
            </a:r>
            <a:endParaRPr lang="he-IL" sz="3000" dirty="0"/>
          </a:p>
          <a:p>
            <a:pPr marL="0" lvl="0" indent="0" algn="r" rtl="1">
              <a:buNone/>
            </a:pPr>
            <a:r>
              <a:rPr lang="he-IL" sz="3100" dirty="0"/>
              <a:t> </a:t>
            </a:r>
            <a:r>
              <a:rPr lang="he-IL" sz="3100" b="1" dirty="0"/>
              <a:t>מקרי בוחן ו</a:t>
            </a:r>
            <a:r>
              <a:rPr lang="he-IL" sz="2900" b="1" dirty="0"/>
              <a:t>התנסות – עבודה בקבוצות  </a:t>
            </a:r>
          </a:p>
          <a:p>
            <a:pPr marL="0" lvl="0" indent="0" algn="r" rtl="1">
              <a:buNone/>
            </a:pPr>
            <a:r>
              <a:rPr lang="he-IL" sz="3100" dirty="0" smtClean="0"/>
              <a:t>12. </a:t>
            </a:r>
            <a:r>
              <a:rPr lang="he-IL" sz="3200" dirty="0" smtClean="0"/>
              <a:t>ניתוח </a:t>
            </a:r>
            <a:r>
              <a:rPr lang="he-IL" sz="3200" dirty="0"/>
              <a:t>התמודדות ישראל עם מגפת הקורונה </a:t>
            </a:r>
            <a:endParaRPr lang="he-IL" sz="3200" dirty="0" smtClean="0"/>
          </a:p>
          <a:p>
            <a:pPr marL="0" lvl="0" indent="0" algn="r" rtl="1">
              <a:buNone/>
            </a:pPr>
            <a:r>
              <a:rPr lang="he-IL" sz="3200" dirty="0" smtClean="0"/>
              <a:t>13</a:t>
            </a:r>
            <a:r>
              <a:rPr lang="he-IL" sz="3200" dirty="0"/>
              <a:t>. ביטחון לאומי בעידן שלאחר המגיפה? – ברור המציאות, גיבוש הערכת מצב ואסטרטגיות פעולה</a:t>
            </a:r>
          </a:p>
          <a:p>
            <a:pPr marL="0" indent="0" algn="r" rtl="1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49881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he-IL" sz="3600" b="1" dirty="0">
                <a:cs typeface="+mn-cs"/>
              </a:rPr>
              <a:t>שיעור ראשון:</a:t>
            </a:r>
            <a:r>
              <a:rPr lang="he-IL" sz="3600" b="1" dirty="0">
                <a:solidFill>
                  <a:prstClr val="black"/>
                </a:solidFill>
                <a:latin typeface="Calibri" panose="020F0502020204030204"/>
                <a:ea typeface="+mn-ea"/>
                <a:cs typeface="Arial" panose="020B0604020202020204" pitchFamily="34" charset="0"/>
              </a:rPr>
              <a:t> מבוא כללי ומושגי יסוד </a:t>
            </a:r>
            <a:endParaRPr lang="he-IL" sz="3600" b="1" dirty="0"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he-IL" dirty="0" smtClean="0"/>
              <a:t>פתיחה: הסוגיות שנלמד ואופיו של הקורס</a:t>
            </a:r>
          </a:p>
          <a:p>
            <a:pPr algn="r" rtl="1"/>
            <a:r>
              <a:rPr lang="he-IL" dirty="0" smtClean="0"/>
              <a:t>המקרה של התערבות רוסיה במערכת הבחירות לנשיאות בארה"ב</a:t>
            </a:r>
          </a:p>
          <a:p>
            <a:pPr algn="r" rtl="1"/>
            <a:r>
              <a:rPr lang="he-IL" dirty="0" smtClean="0"/>
              <a:t>המשגה ראשונית של </a:t>
            </a:r>
            <a:r>
              <a:rPr lang="he-IL" dirty="0" err="1"/>
              <a:t>בטל"מ</a:t>
            </a:r>
            <a:endParaRPr lang="he-IL" dirty="0"/>
          </a:p>
          <a:p>
            <a:pPr algn="r" rtl="1"/>
            <a:r>
              <a:rPr lang="he-IL" dirty="0" smtClean="0"/>
              <a:t>מאפייני </a:t>
            </a:r>
            <a:r>
              <a:rPr lang="he-IL" dirty="0"/>
              <a:t>החשיבה הפרקטית </a:t>
            </a:r>
            <a:r>
              <a:rPr lang="he-IL" dirty="0" smtClean="0"/>
              <a:t>לעומת חשיבה תיאורטית </a:t>
            </a:r>
            <a:endParaRPr lang="he-IL" dirty="0"/>
          </a:p>
          <a:p>
            <a:pPr algn="r" rtl="1"/>
            <a:r>
              <a:rPr lang="he-IL" dirty="0"/>
              <a:t>מושגי יסוד: עוצמה, </a:t>
            </a:r>
            <a:r>
              <a:rPr lang="he-IL" dirty="0" smtClean="0"/>
              <a:t>אינטרס לאומי ומדינה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7199102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he-IL" sz="3600" b="1" dirty="0">
                <a:cs typeface="+mn-cs"/>
              </a:rPr>
              <a:t>שיעור שני: דיסציפלינות רלבנטיות </a:t>
            </a:r>
            <a:r>
              <a:rPr lang="he-IL" sz="3600" b="1" dirty="0" smtClean="0">
                <a:cs typeface="+mn-cs"/>
              </a:rPr>
              <a:t>וגישות מרכזיות להבנת המערכת הבינ"ל</a:t>
            </a:r>
            <a:endParaRPr lang="he-IL" sz="3600" b="1" dirty="0"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r" rtl="1"/>
            <a:r>
              <a:rPr lang="he-IL" dirty="0" smtClean="0">
                <a:solidFill>
                  <a:prstClr val="black"/>
                </a:solidFill>
              </a:rPr>
              <a:t>המערכת </a:t>
            </a:r>
            <a:r>
              <a:rPr lang="he-IL" dirty="0">
                <a:solidFill>
                  <a:prstClr val="black"/>
                </a:solidFill>
              </a:rPr>
              <a:t>הבינ"ל </a:t>
            </a:r>
            <a:r>
              <a:rPr lang="he-IL" dirty="0" smtClean="0">
                <a:solidFill>
                  <a:prstClr val="black"/>
                </a:solidFill>
              </a:rPr>
              <a:t>כמושג מפתח בתחום </a:t>
            </a:r>
            <a:r>
              <a:rPr lang="he-IL" dirty="0" err="1" smtClean="0">
                <a:solidFill>
                  <a:prstClr val="black"/>
                </a:solidFill>
              </a:rPr>
              <a:t>הבטל"מ</a:t>
            </a:r>
            <a:r>
              <a:rPr lang="he-IL" dirty="0" smtClean="0">
                <a:solidFill>
                  <a:prstClr val="black"/>
                </a:solidFill>
              </a:rPr>
              <a:t> </a:t>
            </a:r>
          </a:p>
          <a:p>
            <a:pPr lvl="0" algn="r" rtl="1"/>
            <a:r>
              <a:rPr lang="he-IL" dirty="0" smtClean="0">
                <a:solidFill>
                  <a:prstClr val="black"/>
                </a:solidFill>
              </a:rPr>
              <a:t>המערכת הבינ"ל מאז </a:t>
            </a:r>
            <a:r>
              <a:rPr lang="he-IL" dirty="0">
                <a:solidFill>
                  <a:prstClr val="black"/>
                </a:solidFill>
              </a:rPr>
              <a:t>התמוטטות הגוש </a:t>
            </a:r>
            <a:r>
              <a:rPr lang="he-IL" dirty="0" smtClean="0">
                <a:solidFill>
                  <a:prstClr val="black"/>
                </a:solidFill>
              </a:rPr>
              <a:t>הסובייטי</a:t>
            </a:r>
            <a:endParaRPr lang="he-IL" dirty="0">
              <a:solidFill>
                <a:prstClr val="black"/>
              </a:solidFill>
            </a:endParaRPr>
          </a:p>
          <a:p>
            <a:pPr algn="r" rtl="1"/>
            <a:r>
              <a:rPr lang="he-IL" dirty="0"/>
              <a:t>הפרופסיות הרלבנטיות: היסטוריה, גיאוגרפיה, </a:t>
            </a:r>
            <a:r>
              <a:rPr lang="he-IL" dirty="0" smtClean="0"/>
              <a:t>מדע-המדינה, כלכלה ועוד </a:t>
            </a:r>
          </a:p>
          <a:p>
            <a:pPr algn="r" rtl="1"/>
            <a:r>
              <a:rPr lang="he-IL" dirty="0" smtClean="0"/>
              <a:t>גישות </a:t>
            </a:r>
            <a:r>
              <a:rPr lang="he-IL" dirty="0"/>
              <a:t>מרכזיות </a:t>
            </a:r>
            <a:r>
              <a:rPr lang="he-IL" dirty="0" smtClean="0"/>
              <a:t>ביחב"ל: ריאליזם, ליברליזם וקונסטרוקטיביזם </a:t>
            </a:r>
            <a:endParaRPr lang="he-IL" dirty="0"/>
          </a:p>
          <a:p>
            <a:pPr algn="r" rtl="1"/>
            <a:r>
              <a:rPr lang="he-IL" dirty="0"/>
              <a:t>מושגים מרכזיים בעיסוק האקדמי: מאזן כוחות, דילמת הביטחון, המבנה האנרכי של המערכת</a:t>
            </a:r>
          </a:p>
        </p:txBody>
      </p:sp>
    </p:spTree>
    <p:extLst>
      <p:ext uri="{BB962C8B-B14F-4D97-AF65-F5344CB8AC3E}">
        <p14:creationId xmlns:p14="http://schemas.microsoft.com/office/powerpoint/2010/main" val="23661869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he-IL" sz="3600" b="1" dirty="0">
                <a:cs typeface="+mn-cs"/>
              </a:rPr>
              <a:t>שיעור שלישי: גיאו-אסטרטגיה והמזרח-התיכון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he-IL" dirty="0" smtClean="0"/>
              <a:t>גאו-אסטרטגיה כמושג וכתופעה: מבוא כללי </a:t>
            </a:r>
          </a:p>
          <a:p>
            <a:pPr lvl="0" algn="r" rtl="1"/>
            <a:r>
              <a:rPr lang="he-IL" dirty="0" smtClean="0">
                <a:solidFill>
                  <a:prstClr val="black"/>
                </a:solidFill>
              </a:rPr>
              <a:t>גישות </a:t>
            </a:r>
            <a:r>
              <a:rPr lang="he-IL" dirty="0" err="1" smtClean="0">
                <a:solidFill>
                  <a:prstClr val="black"/>
                </a:solidFill>
              </a:rPr>
              <a:t>לגיאו</a:t>
            </a:r>
            <a:r>
              <a:rPr lang="he-IL" dirty="0" smtClean="0">
                <a:solidFill>
                  <a:prstClr val="black"/>
                </a:solidFill>
              </a:rPr>
              <a:t>-אסטרטגיה: הגישה </a:t>
            </a:r>
            <a:r>
              <a:rPr lang="he-IL" dirty="0" err="1">
                <a:solidFill>
                  <a:prstClr val="black"/>
                </a:solidFill>
              </a:rPr>
              <a:t>התרבותנית</a:t>
            </a:r>
            <a:r>
              <a:rPr lang="he-IL" dirty="0">
                <a:solidFill>
                  <a:prstClr val="black"/>
                </a:solidFill>
              </a:rPr>
              <a:t> ו</a:t>
            </a:r>
            <a:r>
              <a:rPr lang="he-IL" dirty="0" smtClean="0">
                <a:solidFill>
                  <a:prstClr val="black"/>
                </a:solidFill>
              </a:rPr>
              <a:t>גישות </a:t>
            </a:r>
            <a:r>
              <a:rPr lang="he-IL" dirty="0">
                <a:solidFill>
                  <a:prstClr val="black"/>
                </a:solidFill>
              </a:rPr>
              <a:t>פוליטיות </a:t>
            </a:r>
            <a:endParaRPr lang="he-IL" dirty="0" smtClean="0">
              <a:solidFill>
                <a:prstClr val="black"/>
              </a:solidFill>
            </a:endParaRPr>
          </a:p>
          <a:p>
            <a:pPr lvl="0" algn="r" rtl="1"/>
            <a:r>
              <a:rPr lang="he-IL" dirty="0" smtClean="0">
                <a:solidFill>
                  <a:prstClr val="black"/>
                </a:solidFill>
              </a:rPr>
              <a:t>מהותנות לעומת היסטוריות בחקר </a:t>
            </a:r>
            <a:r>
              <a:rPr lang="he-IL" dirty="0" err="1" smtClean="0">
                <a:solidFill>
                  <a:prstClr val="black"/>
                </a:solidFill>
              </a:rPr>
              <a:t>גיאו</a:t>
            </a:r>
            <a:r>
              <a:rPr lang="he-IL" dirty="0" smtClean="0">
                <a:solidFill>
                  <a:prstClr val="black"/>
                </a:solidFill>
              </a:rPr>
              <a:t>-אסטרטגיה </a:t>
            </a:r>
            <a:endParaRPr lang="he-IL" dirty="0">
              <a:solidFill>
                <a:prstClr val="black"/>
              </a:solidFill>
            </a:endParaRPr>
          </a:p>
          <a:p>
            <a:pPr algn="r" rtl="1"/>
            <a:r>
              <a:rPr lang="he-IL" dirty="0" smtClean="0"/>
              <a:t>המערכת האזורית כמושג מתווך בין הרמה הגלובאלית והלאומית</a:t>
            </a:r>
          </a:p>
          <a:p>
            <a:pPr algn="r" rtl="1"/>
            <a:r>
              <a:rPr lang="he-IL" dirty="0" smtClean="0"/>
              <a:t>ניתוח </a:t>
            </a:r>
            <a:r>
              <a:rPr lang="he-IL" dirty="0"/>
              <a:t>המערכת האזורית מאז האביב הערבי ועד היום </a:t>
            </a:r>
          </a:p>
        </p:txBody>
      </p:sp>
    </p:spTree>
    <p:extLst>
      <p:ext uri="{BB962C8B-B14F-4D97-AF65-F5344CB8AC3E}">
        <p14:creationId xmlns:p14="http://schemas.microsoft.com/office/powerpoint/2010/main" val="2290758224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858</TotalTime>
  <Words>1014</Words>
  <Application>Microsoft Office PowerPoint</Application>
  <PresentationFormat>Widescreen</PresentationFormat>
  <Paragraphs>146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Arial</vt:lpstr>
      <vt:lpstr>Arial (body)</vt:lpstr>
      <vt:lpstr>Calibri</vt:lpstr>
      <vt:lpstr>Calibri Light</vt:lpstr>
      <vt:lpstr>Times New Roman</vt:lpstr>
      <vt:lpstr>ערכת נושא Office</vt:lpstr>
      <vt:lpstr>Office Theme</vt:lpstr>
      <vt:lpstr>1_Office Theme</vt:lpstr>
      <vt:lpstr>ביטחון לאומי:  יסודות ומושגים</vt:lpstr>
      <vt:lpstr>מטרות הקורס</vt:lpstr>
      <vt:lpstr>ההישג הנדרש למשתתף בתם הקורס </vt:lpstr>
      <vt:lpstr>הרציונל הפדגוגי של הקורס</vt:lpstr>
      <vt:lpstr>הביטחון הלאומי במאה ה-21</vt:lpstr>
      <vt:lpstr>מערכי-השיעורים  (כל מערך-שיעור שני משכים) </vt:lpstr>
      <vt:lpstr>שיעור ראשון: מבוא כללי ומושגי יסוד </vt:lpstr>
      <vt:lpstr>שיעור שני: דיסציפלינות רלבנטיות וגישות מרכזיות להבנת המערכת הבינ"ל</vt:lpstr>
      <vt:lpstr>שיעור שלישי: גיאו-אסטרטגיה והמזרח-התיכון</vt:lpstr>
      <vt:lpstr>שיעור רביעי: צורות חשיבה, תהליכי קבלת החלטות וההקשר המוסדי </vt:lpstr>
      <vt:lpstr>שיעור חמישי: אמת, פוסט-אמת ותחושת המציאות</vt:lpstr>
      <vt:lpstr>שיעור שישי: כלכלה פוליטית</vt:lpstr>
      <vt:lpstr>שיעור שביעי: חברות בנות-זמננו</vt:lpstr>
      <vt:lpstr>שיעור שמיני: משטר</vt:lpstr>
      <vt:lpstr>שיעור תשיעי: מדינאות ודיפלומטיה</vt:lpstr>
      <vt:lpstr>שיעור עשירי ואחד-עשר: הגנה לאומית</vt:lpstr>
      <vt:lpstr>שיעור שנים-עשר: ניתוח ההתמודדות עם מגפת הקורונה</vt:lpstr>
      <vt:lpstr>שיעור שלושה-עשר: בטל"מ במאה ה-21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CYTICE_1</dc:creator>
  <cp:lastModifiedBy>DNavot-157872</cp:lastModifiedBy>
  <cp:revision>171</cp:revision>
  <dcterms:created xsi:type="dcterms:W3CDTF">2020-02-19T03:51:37Z</dcterms:created>
  <dcterms:modified xsi:type="dcterms:W3CDTF">2020-07-28T05:45:39Z</dcterms:modified>
</cp:coreProperties>
</file>