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  <p:sldMasterId id="2147483708" r:id="rId2"/>
    <p:sldMasterId id="2147483720" r:id="rId3"/>
    <p:sldMasterId id="2147483733" r:id="rId4"/>
  </p:sldMasterIdLst>
  <p:notesMasterIdLst>
    <p:notesMasterId r:id="rId20"/>
  </p:notesMasterIdLst>
  <p:handoutMasterIdLst>
    <p:handoutMasterId r:id="rId21"/>
  </p:handoutMasterIdLst>
  <p:sldIdLst>
    <p:sldId id="276" r:id="rId5"/>
    <p:sldId id="257" r:id="rId6"/>
    <p:sldId id="283" r:id="rId7"/>
    <p:sldId id="278" r:id="rId8"/>
    <p:sldId id="280" r:id="rId9"/>
    <p:sldId id="259" r:id="rId10"/>
    <p:sldId id="263" r:id="rId11"/>
    <p:sldId id="262" r:id="rId12"/>
    <p:sldId id="279" r:id="rId13"/>
    <p:sldId id="268" r:id="rId14"/>
    <p:sldId id="261" r:id="rId15"/>
    <p:sldId id="269" r:id="rId16"/>
    <p:sldId id="273" r:id="rId17"/>
    <p:sldId id="266" r:id="rId18"/>
    <p:sldId id="264" r:id="rId1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D39948F-1A3A-48E3-B958-8E309CD3B1B5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A25E76-4949-4D9C-AE00-EA6E154EE4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0711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62E23A-C371-49D6-8529-BD9884F2F21D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21C656-C4D2-4CC0-B889-FE5FF4A478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376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6661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0CBD25-C4F8-4DBE-910C-445BC6FE76F9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534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2AEA13-854F-40A4-B2BF-B060E4F034C8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407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FC8BBB-0810-4A6C-AEEA-71B0203E87C5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72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94628E-CEB8-4EC7-BACC-BEBCC1C03DBA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157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997AB-6E97-4465-A43F-BA15509AC9B2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825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C91E93-44FD-4955-A32D-68C7DEEA1083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133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08B057-A6BF-46A2-BDF4-40E73AA915E3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33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2EE12E-C882-4C15-A8A4-B12078D5E888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68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A7D7A9-8628-44AD-AD4F-D05C2CEFC752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711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D0EE95-DC15-42F9-9512-08BD44F2162D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176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B9F87-1EFC-4427-9110-88E0F57A27A4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636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956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02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724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0340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0070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662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4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9578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194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3204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5472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0111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716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84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114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630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49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752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180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2523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5880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0ADAF-2DB0-4E0C-A6D3-52CF3A201810}" type="datetimeFigureOut">
              <a:rPr lang="he-IL" smtClean="0"/>
              <a:t>כ"ד/אלול/תשע"ט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88431C-FBF3-4EED-A2C9-CA1C15A06659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ספטמבר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33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065817BE-9E19-41D3-A40F-C67E52E0B74F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8443142F-2188-4377-95A0-920BF0B823AA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8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86D5CF0-162A-45B4-8E2B-2C4BB7993A68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כ"ד/אלול/תשע"ט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04D4289-3386-454F-BEED-FDB88231E81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74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התנסות אסטרטגית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שלישית</a:t>
            </a:r>
            <a:b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מזרח-דיון סגל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תוצאת תמונה עבור דגל סין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631" y="4123595"/>
            <a:ext cx="1707410" cy="14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תוצאת תמונה עבור דגל הודו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2" r="7931"/>
          <a:stretch/>
        </p:blipFill>
        <p:spPr bwMode="auto">
          <a:xfrm>
            <a:off x="7303557" y="279112"/>
            <a:ext cx="1857986" cy="156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תמונה קשורה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5" r="11794"/>
          <a:stretch/>
        </p:blipFill>
        <p:spPr bwMode="auto">
          <a:xfrm>
            <a:off x="738280" y="1599460"/>
            <a:ext cx="1857985" cy="147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162" y="1748338"/>
            <a:ext cx="4094741" cy="237525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454296"/>
            <a:ext cx="4094743" cy="2576329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315" y="2884960"/>
            <a:ext cx="322463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תוצרים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u="sng" dirty="0" smtClean="0"/>
              <a:t>טרם הנסיעה - להצגה</a:t>
            </a:r>
          </a:p>
          <a:p>
            <a:pPr lvl="1"/>
            <a:r>
              <a:rPr lang="he-IL" sz="2400" dirty="0" smtClean="0"/>
              <a:t>הבניית למידה ולמידה ישראל מול מדינת היעד בהקשרי הביטחון הלאומי (מודל "הפנתאון")</a:t>
            </a:r>
          </a:p>
          <a:p>
            <a:pPr lvl="1"/>
            <a:r>
              <a:rPr lang="he-IL" sz="2400" dirty="0" smtClean="0"/>
              <a:t>ניסוח שאלות חקר  בשתי הרמות </a:t>
            </a:r>
            <a:r>
              <a:rPr lang="he-IL" sz="2400" dirty="0" err="1" smtClean="0"/>
              <a:t>ואישרור</a:t>
            </a:r>
            <a:r>
              <a:rPr lang="he-IL" sz="2400" dirty="0" smtClean="0"/>
              <a:t> </a:t>
            </a:r>
          </a:p>
          <a:p>
            <a:r>
              <a:rPr lang="he-IL" sz="2400" u="sng" dirty="0" smtClean="0"/>
              <a:t>בעקבות הנסיעה – להצגה</a:t>
            </a:r>
          </a:p>
          <a:p>
            <a:pPr lvl="1"/>
            <a:r>
              <a:rPr lang="he-IL" sz="2400" dirty="0" smtClean="0"/>
              <a:t>תובנות - מה צפינו, מה למדנו, מה הפתיע אותנו, איך השתנינו, איך אנו רואים את עצמנו בעקבות הביקור</a:t>
            </a:r>
          </a:p>
          <a:p>
            <a:pPr lvl="1"/>
            <a:r>
              <a:rPr lang="he-IL" sz="2400" dirty="0" smtClean="0"/>
              <a:t>מענה לשאלות החקר- עד 15 שקפים למציג.</a:t>
            </a:r>
          </a:p>
          <a:p>
            <a:r>
              <a:rPr lang="he-IL" sz="2400" u="sng" dirty="0" smtClean="0"/>
              <a:t>בעקבות הנסיעה – להגשה</a:t>
            </a:r>
          </a:p>
          <a:p>
            <a:pPr lvl="1"/>
            <a:r>
              <a:rPr lang="he-IL" sz="2400" dirty="0" smtClean="0"/>
              <a:t>סיכום קבוצתי  קצר של הלמידה כולל מענה על שאלות החקר יוגש לאודי ערן.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הודו - ערן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חניכה מוביל –צביקה ישראלי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נוצר קשר עם סגן </a:t>
            </a:r>
            <a:r>
              <a:rPr lang="he-IL" dirty="0" err="1" smtClean="0"/>
              <a:t>הנספ"צ</a:t>
            </a:r>
            <a:r>
              <a:rPr lang="he-IL" dirty="0" smtClean="0"/>
              <a:t> ששיתף את השגריר וצוות השגרירות</a:t>
            </a:r>
          </a:p>
          <a:p>
            <a:pPr lvl="1"/>
            <a:r>
              <a:rPr lang="he-IL" dirty="0" smtClean="0"/>
              <a:t>הרעיון הכללי יומיים וחצי ניו דלהי, יום בגבול פקיסטאן (</a:t>
            </a:r>
            <a:r>
              <a:rPr lang="he-IL" dirty="0" err="1" smtClean="0"/>
              <a:t>אמריצאר</a:t>
            </a:r>
            <a:r>
              <a:rPr lang="he-IL" dirty="0" smtClean="0"/>
              <a:t>), יום וחצי מומבאי (כלכלה ותרבות).</a:t>
            </a:r>
          </a:p>
          <a:p>
            <a:pPr lvl="1"/>
            <a:r>
              <a:rPr lang="he-IL" dirty="0" smtClean="0"/>
              <a:t>ההודים טרם אישרו את הסיור.</a:t>
            </a:r>
          </a:p>
          <a:p>
            <a:r>
              <a:rPr lang="he-IL" dirty="0" smtClean="0"/>
              <a:t>נבדקים מרצים פוטנציאלים כולל נציגי </a:t>
            </a:r>
            <a:r>
              <a:rPr lang="he-IL" dirty="0" err="1" smtClean="0"/>
              <a:t>משה"ח</a:t>
            </a:r>
            <a:r>
              <a:rPr lang="he-IL" dirty="0" smtClean="0"/>
              <a:t>, גורמי ביטחון כלכלה וממשל</a:t>
            </a:r>
          </a:p>
          <a:p>
            <a:r>
              <a:rPr lang="he-IL" dirty="0" smtClean="0"/>
              <a:t> סוגיות מיוחדות: מועד הטיסה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רוסיה - רפי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חניך מוביל: חן אלמוג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</a:t>
            </a:r>
          </a:p>
          <a:p>
            <a:pPr lvl="1"/>
            <a:r>
              <a:rPr lang="he-IL" dirty="0" smtClean="0"/>
              <a:t>הרוסים טרם אישרו את הסיור</a:t>
            </a:r>
          </a:p>
          <a:p>
            <a:pPr lvl="1"/>
            <a:r>
              <a:rPr lang="he-IL" dirty="0" smtClean="0"/>
              <a:t>הביקור יתקיים רק במוסקבה.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חן כבר עובר על חומרים ומדבר עם מרצים</a:t>
            </a:r>
          </a:p>
          <a:p>
            <a:r>
              <a:rPr lang="he-IL" dirty="0" smtClean="0"/>
              <a:t>סוגיות מיוחדות: ויזות לבין לאומיים.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סין - יהודה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חניך מוביל: גיא לוי 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– מצוין. מודע ומחויב לביקור</a:t>
            </a:r>
          </a:p>
          <a:p>
            <a:pPr lvl="1"/>
            <a:r>
              <a:rPr lang="he-IL" dirty="0" smtClean="0"/>
              <a:t>הסינים טרם אישרו את הביקור</a:t>
            </a:r>
          </a:p>
          <a:p>
            <a:pPr lvl="1"/>
            <a:r>
              <a:rPr lang="he-IL" dirty="0" smtClean="0"/>
              <a:t>אמור לשלוח שלד ביקור בהמשך</a:t>
            </a:r>
          </a:p>
          <a:p>
            <a:pPr lvl="1"/>
            <a:r>
              <a:rPr lang="he-IL" dirty="0" smtClean="0"/>
              <a:t>הביקור יתקיים </a:t>
            </a:r>
            <a:r>
              <a:rPr lang="he-IL" dirty="0" err="1" smtClean="0"/>
              <a:t>בביג'ינג</a:t>
            </a:r>
            <a:r>
              <a:rPr lang="he-IL" dirty="0" smtClean="0"/>
              <a:t> והונג קונג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בונים את תהליך הלמידה .</a:t>
            </a:r>
          </a:p>
          <a:p>
            <a:r>
              <a:rPr lang="he-IL" dirty="0" smtClean="0"/>
              <a:t>סוגיות מיוחדות: ביקור האלוף בירור </a:t>
            </a:r>
            <a:r>
              <a:rPr lang="en-US" dirty="0" smtClean="0"/>
              <a:t>MOU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תפקיד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e-IL" dirty="0" smtClean="0"/>
          </a:p>
          <a:p>
            <a:r>
              <a:rPr lang="he-IL" dirty="0" smtClean="0"/>
              <a:t>גורם מרכזי בתכנון הביקור</a:t>
            </a:r>
          </a:p>
          <a:p>
            <a:r>
              <a:rPr lang="he-IL" dirty="0" smtClean="0"/>
              <a:t>ליווי המובילים בתהליך החקירה</a:t>
            </a:r>
          </a:p>
          <a:p>
            <a:r>
              <a:rPr lang="he-IL" dirty="0" smtClean="0"/>
              <a:t>סיוע בהכנת חומרי קריאה</a:t>
            </a:r>
          </a:p>
          <a:p>
            <a:r>
              <a:rPr lang="he-IL" dirty="0" smtClean="0"/>
              <a:t>סיוע בזימון מומחים</a:t>
            </a:r>
          </a:p>
          <a:p>
            <a:r>
              <a:rPr lang="he-IL" dirty="0" smtClean="0"/>
              <a:t>סיוע בחלוקת עבודה פנימית</a:t>
            </a:r>
          </a:p>
          <a:p>
            <a:r>
              <a:rPr lang="he-IL" dirty="0" smtClean="0"/>
              <a:t>ליווי הצגות תוצרים</a:t>
            </a:r>
          </a:p>
          <a:p>
            <a:r>
              <a:rPr lang="he-IL" dirty="0" smtClean="0"/>
              <a:t>סגל תומך מסייע ואחראי על מנהלות </a:t>
            </a:r>
            <a:r>
              <a:rPr lang="he-IL" dirty="0" err="1" smtClean="0"/>
              <a:t>ולוגיסיטיקה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פעולות נדרשות עיקריות בשלב זה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סגירה סופית של מועדים לצורך הזמנת טיסות ומלונות</a:t>
            </a:r>
          </a:p>
          <a:p>
            <a:r>
              <a:rPr lang="he-IL" dirty="0" smtClean="0"/>
              <a:t>הזמנת מומחי תוכן לימי ההכנה, </a:t>
            </a:r>
          </a:p>
          <a:p>
            <a:r>
              <a:rPr lang="he-IL" dirty="0" smtClean="0"/>
              <a:t>הבניית הלמידה בקבוצות וחלוקת עבודה בצוות .</a:t>
            </a:r>
          </a:p>
          <a:p>
            <a:r>
              <a:rPr lang="he-IL" dirty="0" smtClean="0"/>
              <a:t>הכנת בסיס מידע של חומרי רקע לשימוש הצוות</a:t>
            </a:r>
          </a:p>
          <a:p>
            <a:r>
              <a:rPr lang="he-IL" dirty="0" smtClean="0"/>
              <a:t>לוגיסטיקה – חיסונים, ויזות בין לאומיים </a:t>
            </a:r>
            <a:r>
              <a:rPr lang="he-IL" dirty="0" err="1" smtClean="0"/>
              <a:t>נשים,וכד</a:t>
            </a:r>
            <a:r>
              <a:rPr lang="he-IL" dirty="0" smtClean="0"/>
              <a:t>'.</a:t>
            </a:r>
          </a:p>
          <a:p>
            <a:r>
              <a:rPr lang="he-IL" dirty="0" smtClean="0"/>
              <a:t>אבטחת מידע- טלפונים.</a:t>
            </a:r>
          </a:p>
          <a:p>
            <a:r>
              <a:rPr lang="he-IL" dirty="0" smtClean="0"/>
              <a:t>לומד בעצמו חלק מהקבוצה.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0" y="-242887"/>
            <a:ext cx="9144000" cy="710088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800" b="1" dirty="0" err="1" smtClean="0">
                <a:solidFill>
                  <a:schemeClr val="tx2"/>
                </a:solidFill>
              </a:rPr>
              <a:t>רציונאל</a:t>
            </a:r>
            <a:endParaRPr lang="he-IL" altLang="he-IL" sz="3800" dirty="0" smtClean="0">
              <a:solidFill>
                <a:schemeClr val="tx2"/>
              </a:solidFill>
            </a:endParaRPr>
          </a:p>
          <a:p>
            <a:r>
              <a:rPr lang="he-IL" altLang="he-IL" sz="3400" dirty="0" smtClean="0"/>
              <a:t>סיור מזרח הנו חלק מציר האסטרטגיה ומהווה את ההתנסות האסטרטגית השלישית.</a:t>
            </a:r>
          </a:p>
          <a:p>
            <a:r>
              <a:rPr lang="he-IL" altLang="he-IL" dirty="0" smtClean="0"/>
              <a:t>שלושה צוותים יבקרו בסין, הודו, ורוסיה מתכונת קבוצתית.</a:t>
            </a:r>
          </a:p>
          <a:p>
            <a:r>
              <a:rPr lang="he-IL" altLang="he-IL" dirty="0" smtClean="0"/>
              <a:t>טרם הסיור תתבצע הבניית למידה במסגרת קבוצתית</a:t>
            </a:r>
            <a:r>
              <a:rPr lang="he-IL" altLang="he-IL" dirty="0"/>
              <a:t> </a:t>
            </a:r>
            <a:r>
              <a:rPr lang="he-IL" altLang="he-IL" u="sng" dirty="0" smtClean="0"/>
              <a:t>5 ימים ברוטו</a:t>
            </a:r>
          </a:p>
          <a:p>
            <a:r>
              <a:rPr lang="he-IL" altLang="he-IL" dirty="0" smtClean="0"/>
              <a:t>לאחר הסיור יתבצע תהליך של שיתוף בידע בקבוצה ובמליאה.</a:t>
            </a:r>
          </a:p>
          <a:p>
            <a:r>
              <a:rPr lang="he-IL" altLang="he-IL" dirty="0" smtClean="0"/>
              <a:t>המטרה: הכרת שחקנים מרכזיים במערכת הבינ"ל המתאפיינים בחשיבה אסטרטגית "אחרת":</a:t>
            </a:r>
            <a:endParaRPr lang="en-US" altLang="he-IL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התרבות, המורשת והשורשים – ה-"</a:t>
            </a:r>
            <a:r>
              <a:rPr lang="en-US" altLang="he-IL" sz="2600" dirty="0" smtClean="0"/>
              <a:t>"DNA</a:t>
            </a:r>
            <a:r>
              <a:rPr lang="he-IL" altLang="he-IL" sz="2600" dirty="0" smtClean="0"/>
              <a:t>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תפיסת הביטחון הלאומי והתרבות </a:t>
            </a:r>
            <a:r>
              <a:rPr lang="he-IL" altLang="he-IL" sz="2600" dirty="0" smtClean="0"/>
              <a:t>האסטרטגית</a:t>
            </a:r>
            <a:r>
              <a:rPr lang="he-IL" altLang="he-IL" sz="2600" dirty="0"/>
              <a:t> </a:t>
            </a:r>
            <a:r>
              <a:rPr lang="he-IL" altLang="he-IL" sz="2600" dirty="0" smtClean="0"/>
              <a:t>של מדינת היעד.</a:t>
            </a:r>
            <a:endParaRPr lang="he-IL" altLang="he-IL" sz="2600" dirty="0" smtClean="0"/>
          </a:p>
          <a:p>
            <a:pPr marL="525780" lvl="2">
              <a:spcBef>
                <a:spcPts val="1200"/>
              </a:spcBef>
            </a:pPr>
            <a:endParaRPr lang="he-IL" altLang="he-IL" sz="2600" dirty="0" smtClean="0"/>
          </a:p>
        </p:txBody>
      </p:sp>
    </p:spTree>
    <p:extLst>
      <p:ext uri="{BB962C8B-B14F-4D97-AF65-F5344CB8AC3E}">
        <p14:creationId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חלופות הסיור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אופציה א- סיור בשלוש קבוצות הרכב של ציוות לפי בחירה. מדינות מוצעות רוסיה, סין , הודו.</a:t>
            </a:r>
          </a:p>
          <a:p>
            <a:r>
              <a:rPr lang="he-IL" dirty="0" smtClean="0"/>
              <a:t>אופציה ב- סיור בארבע קבוצות הרכב של ציוות לפי בחירה תוספת של דרום קוריאה או יפן או סינגפור.</a:t>
            </a:r>
          </a:p>
          <a:p>
            <a:r>
              <a:rPr lang="he-IL" dirty="0" smtClean="0"/>
              <a:t>אופציה ג- "אופציית הבחירה הישירה"- ראה מצגת מצורפת.</a:t>
            </a:r>
          </a:p>
          <a:p>
            <a:r>
              <a:rPr lang="he-IL" dirty="0" smtClean="0"/>
              <a:t>אופציה ד – סיור שבועיים הודו וסין –ראה מצגת מצורפת.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9623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מיקוד הדיון-החלטות נדרשות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נדרש להחליט על אופציה מעודפת ולהסכים על הרציונל לסיור.</a:t>
            </a:r>
            <a:endParaRPr lang="he-IL" dirty="0"/>
          </a:p>
          <a:p>
            <a:r>
              <a:rPr lang="he-IL" dirty="0" smtClean="0"/>
              <a:t>נדרש </a:t>
            </a:r>
            <a:r>
              <a:rPr lang="he-IL" dirty="0" smtClean="0"/>
              <a:t>להחליט על מתכונת שאלות המחקר בסיור. </a:t>
            </a:r>
          </a:p>
          <a:p>
            <a:r>
              <a:rPr lang="he-IL" dirty="0" smtClean="0"/>
              <a:t>נדרש לאשרר את תהליך הבניית הלמידה לפני הסיור וסיכום הסיור במליאה.</a:t>
            </a:r>
          </a:p>
          <a:p>
            <a:r>
              <a:rPr lang="he-IL" dirty="0" smtClean="0"/>
              <a:t>נדרש במעלה הדרך לאשרר ספציפית מול מובילי הסיורים את הסיורים עצמם.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4DF0E0-0A5A-491C-8CE2-7A2EFD5D9F6B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לוח זמנים הכנות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28650" y="2420887"/>
            <a:ext cx="7886700" cy="3756075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גמר תהליך האשרור והעיצוב בסגל ואצל מפקד המכללות</a:t>
            </a:r>
          </a:p>
          <a:p>
            <a:r>
              <a:rPr lang="he-IL" dirty="0" smtClean="0"/>
              <a:t>תדריך ראשוני למובילים </a:t>
            </a:r>
          </a:p>
          <a:p>
            <a:r>
              <a:rPr lang="he-IL" dirty="0" smtClean="0"/>
              <a:t>תדריך קצר במליאה</a:t>
            </a:r>
            <a:endParaRPr lang="he-IL" dirty="0"/>
          </a:p>
          <a:p>
            <a:r>
              <a:rPr lang="he-IL" dirty="0" smtClean="0"/>
              <a:t>אישור </a:t>
            </a:r>
            <a:r>
              <a:rPr lang="he-IL" dirty="0" smtClean="0"/>
              <a:t>תיקי סיור פרטניים על ידי המדריך האחראי שבוע אחרון מרץ.</a:t>
            </a:r>
          </a:p>
          <a:p>
            <a:r>
              <a:rPr lang="he-IL" dirty="0" smtClean="0"/>
              <a:t>הצגת </a:t>
            </a:r>
            <a:r>
              <a:rPr lang="he-IL" dirty="0" smtClean="0"/>
              <a:t>סיור(רעיון מרכזי) </a:t>
            </a:r>
            <a:r>
              <a:rPr lang="he-IL" dirty="0" smtClean="0"/>
              <a:t>על ידי המשתתפים המובילים למפקד עד </a:t>
            </a:r>
            <a:r>
              <a:rPr lang="he-IL" dirty="0" smtClean="0"/>
              <a:t>26 במרץ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ההצגה תכלול:</a:t>
            </a:r>
          </a:p>
          <a:p>
            <a:pPr marL="457200" indent="-457200">
              <a:buAutoNum type="arabicPeriod"/>
            </a:pPr>
            <a:r>
              <a:rPr lang="he-IL" dirty="0" smtClean="0"/>
              <a:t>מצגת הסיור כולל תהליך הבניית הלמידה טרם הסיור</a:t>
            </a:r>
            <a:r>
              <a:rPr lang="he-IL" dirty="0" smtClean="0"/>
              <a:t>. כולל </a:t>
            </a:r>
            <a:r>
              <a:rPr lang="he-IL" dirty="0" smtClean="0"/>
              <a:t>שאלות החקר.</a:t>
            </a:r>
          </a:p>
          <a:p>
            <a:pPr marL="457200" indent="-457200">
              <a:buAutoNum type="arabicPeriod"/>
            </a:pPr>
            <a:r>
              <a:rPr lang="he-IL" dirty="0" smtClean="0"/>
              <a:t>תיק סיור מסמך </a:t>
            </a:r>
            <a:r>
              <a:rPr lang="en-US" dirty="0" smtClean="0"/>
              <a:t>word</a:t>
            </a:r>
            <a:r>
              <a:rPr lang="he-IL" dirty="0" smtClean="0"/>
              <a:t> פרטני.</a:t>
            </a:r>
          </a:p>
          <a:p>
            <a:pPr marL="457200" indent="-457200">
              <a:buAutoNum type="arabicPeriod"/>
            </a:pPr>
            <a:r>
              <a:rPr lang="he-IL" dirty="0" smtClean="0"/>
              <a:t>באחריות המובילים להכין מצגת</a:t>
            </a:r>
            <a:r>
              <a:rPr lang="en-US" dirty="0"/>
              <a:t>  </a:t>
            </a:r>
            <a:r>
              <a:rPr lang="he-IL" dirty="0" smtClean="0"/>
              <a:t>או חוברת נתונים על מדינת היעד תינתן למשתתפים בקבוצה שבוע לפני תחילת ההכנות לסיור. </a:t>
            </a:r>
            <a:r>
              <a:rPr lang="he-IL" dirty="0" smtClean="0"/>
              <a:t>2.4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03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לוחות זמנים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- הצגת סיור מזרח במליאה  </a:t>
            </a:r>
            <a:endParaRPr lang="en-US" dirty="0"/>
          </a:p>
          <a:p>
            <a:pPr lvl="0"/>
            <a:r>
              <a:rPr lang="he-IL" dirty="0"/>
              <a:t>ימי הכנה לנסיעה </a:t>
            </a:r>
            <a:r>
              <a:rPr lang="he-IL" dirty="0" smtClean="0"/>
              <a:t>–24.2,2.3,17.3,24.3,31.3,21.4,22.4,23.4,27.4</a:t>
            </a:r>
          </a:p>
          <a:p>
            <a:pPr lvl="0"/>
            <a:r>
              <a:rPr lang="he-IL" dirty="0" smtClean="0"/>
              <a:t>3-7 </a:t>
            </a:r>
            <a:r>
              <a:rPr lang="he-IL" dirty="0" smtClean="0"/>
              <a:t>במאי- סיור מזרח</a:t>
            </a:r>
          </a:p>
          <a:p>
            <a:pPr lvl="0"/>
            <a:r>
              <a:rPr lang="he-IL" dirty="0" smtClean="0"/>
              <a:t>12 </a:t>
            </a:r>
            <a:r>
              <a:rPr lang="he-IL" dirty="0" smtClean="0"/>
              <a:t>במאי – תחקיר סיור מזרח קבוצתי</a:t>
            </a:r>
          </a:p>
          <a:p>
            <a:pPr lvl="0"/>
            <a:r>
              <a:rPr lang="he-IL" dirty="0" smtClean="0"/>
              <a:t>14 </a:t>
            </a:r>
            <a:r>
              <a:rPr lang="he-IL" dirty="0" smtClean="0"/>
              <a:t>מאי הצגת תובנות ותוצרי קבוצות </a:t>
            </a:r>
            <a:r>
              <a:rPr lang="he-IL" dirty="0"/>
              <a:t>במליאה בעקבות </a:t>
            </a:r>
            <a:r>
              <a:rPr lang="he-IL" dirty="0" smtClean="0"/>
              <a:t>סיור מזרח.</a:t>
            </a:r>
          </a:p>
          <a:p>
            <a:pPr marL="0" indent="0"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b="1" dirty="0" smtClean="0">
                <a:latin typeface="+mn-lt"/>
                <a:ea typeface="+mn-ea"/>
                <a:cs typeface="+mn-cs"/>
              </a:rPr>
              <a:t>שאלה זהה לכל הצוותים+ שאלות משנה לבחירה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שאלה זהה</a:t>
            </a:r>
            <a:r>
              <a:rPr lang="he-IL" sz="2400" dirty="0" smtClean="0"/>
              <a:t>– </a:t>
            </a:r>
            <a:r>
              <a:rPr lang="he-IL" sz="2400" dirty="0"/>
              <a:t>מנהיגות, שיטה פוליטית ומוקדי קבלת החלטות</a:t>
            </a:r>
            <a:endParaRPr lang="en-US" sz="2400" dirty="0"/>
          </a:p>
          <a:p>
            <a:r>
              <a:rPr lang="he-IL" sz="2400" dirty="0" smtClean="0"/>
              <a:t>- </a:t>
            </a:r>
            <a:r>
              <a:rPr lang="he-IL" sz="2400" dirty="0"/>
              <a:t>תרבות אסטרטגית והתנהלות מול אתגרים אסטרטגיים </a:t>
            </a:r>
            <a:r>
              <a:rPr lang="he-IL" sz="2400" dirty="0" smtClean="0"/>
              <a:t>עיקריים:</a:t>
            </a:r>
            <a:endParaRPr lang="en-US" sz="2400" dirty="0"/>
          </a:p>
          <a:p>
            <a:pPr lvl="2"/>
            <a:r>
              <a:rPr lang="he-IL" sz="2400" dirty="0"/>
              <a:t>גישה אסטרטגית </a:t>
            </a:r>
            <a:r>
              <a:rPr lang="he-IL" sz="2400" dirty="0" smtClean="0"/>
              <a:t>מובילה</a:t>
            </a:r>
            <a:endParaRPr lang="en-US" sz="2400" dirty="0"/>
          </a:p>
          <a:p>
            <a:pPr lvl="2"/>
            <a:r>
              <a:rPr lang="he-IL" sz="2400" dirty="0"/>
              <a:t>מורשת </a:t>
            </a:r>
            <a:r>
              <a:rPr lang="he-IL" sz="2400" dirty="0" smtClean="0"/>
              <a:t>מעצבת לדוגמא </a:t>
            </a:r>
            <a:r>
              <a:rPr lang="he-IL" sz="2400" dirty="0" smtClean="0"/>
              <a:t>–אירועי דגל "</a:t>
            </a:r>
            <a:r>
              <a:rPr lang="he-IL" sz="2400" dirty="0" err="1" smtClean="0"/>
              <a:t>הפלקון</a:t>
            </a:r>
            <a:r>
              <a:rPr lang="he-IL" sz="2400" dirty="0" smtClean="0"/>
              <a:t>" בסין , גירוש הנספח הצבאי ממוסקבה, </a:t>
            </a:r>
            <a:r>
              <a:rPr lang="he-IL" sz="2400" dirty="0"/>
              <a:t>"אירועים היסטוריים</a:t>
            </a:r>
            <a:r>
              <a:rPr lang="he-IL" sz="2400" dirty="0" smtClean="0"/>
              <a:t>" כינון יחסים וביקורי בכירים. </a:t>
            </a:r>
          </a:p>
          <a:p>
            <a:pPr lvl="2"/>
            <a:r>
              <a:rPr lang="he-IL" sz="2400" dirty="0" smtClean="0"/>
              <a:t>האם קיימת תפיסה ישראלית? ,מדיניות, אסטרטגיה מול מדינת היעד? משרדית</a:t>
            </a:r>
            <a:r>
              <a:rPr lang="en-US" sz="2400" dirty="0" smtClean="0"/>
              <a:t>/</a:t>
            </a:r>
            <a:r>
              <a:rPr lang="he-IL" sz="2400" dirty="0" smtClean="0"/>
              <a:t>בין משרדית?</a:t>
            </a:r>
            <a:endParaRPr lang="en-US" sz="2400" dirty="0"/>
          </a:p>
          <a:p>
            <a:pPr lvl="2"/>
            <a:endParaRPr lang="en-US" sz="2400" dirty="0"/>
          </a:p>
          <a:p>
            <a:endParaRPr lang="en-US" sz="2800" dirty="0"/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</a:t>
            </a:r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החקירה </a:t>
            </a:r>
            <a:r>
              <a:rPr lang="he-IL" altLang="he-IL" b="1" dirty="0" smtClean="0">
                <a:latin typeface="+mn-lt"/>
                <a:ea typeface="+mn-ea"/>
                <a:cs typeface="+mn-cs"/>
              </a:rPr>
              <a:t>ניסוח </a:t>
            </a:r>
            <a:r>
              <a:rPr lang="he-IL" altLang="he-IL" b="1" dirty="0" smtClean="0">
                <a:latin typeface="+mn-lt"/>
                <a:ea typeface="+mn-ea"/>
                <a:cs typeface="+mn-cs"/>
              </a:rPr>
              <a:t>השאלות חקר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pPr lvl="0"/>
            <a:r>
              <a:rPr lang="he-IL" sz="2400" b="1" dirty="0" smtClean="0">
                <a:solidFill>
                  <a:srgbClr val="C00000"/>
                </a:solidFill>
              </a:rPr>
              <a:t>שאלה זהה- עוסקת ב"אחרות" ובתרבות האסטרטגית</a:t>
            </a:r>
            <a:r>
              <a:rPr lang="he-IL" sz="2400" dirty="0" smtClean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 smtClean="0">
                <a:solidFill>
                  <a:schemeClr val="tx1"/>
                </a:solidFill>
              </a:rPr>
              <a:t>DNA</a:t>
            </a:r>
            <a:r>
              <a:rPr lang="he-IL" sz="2400" dirty="0" smtClean="0">
                <a:solidFill>
                  <a:schemeClr val="tx1"/>
                </a:solidFill>
              </a:rPr>
              <a:t>, נתוני יסוד גיאוגרפים כלכלים. "גישה </a:t>
            </a:r>
            <a:r>
              <a:rPr lang="he-IL" sz="2400" dirty="0" err="1" smtClean="0">
                <a:solidFill>
                  <a:schemeClr val="tx1"/>
                </a:solidFill>
              </a:rPr>
              <a:t>אסטרטגית","תרבות</a:t>
            </a:r>
            <a:r>
              <a:rPr lang="he-IL" sz="2400" dirty="0" smtClean="0">
                <a:solidFill>
                  <a:schemeClr val="tx1"/>
                </a:solidFill>
              </a:rPr>
              <a:t> אסטרטגית", "אחרות"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he-IL" sz="2400" dirty="0"/>
              <a:t>ניתוח לפי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ארבע  </a:t>
            </a:r>
            <a:r>
              <a:rPr lang="he-IL" sz="2400" b="1" dirty="0" smtClean="0">
                <a:solidFill>
                  <a:srgbClr val="C00000"/>
                </a:solidFill>
              </a:rPr>
              <a:t>הרגליים*</a:t>
            </a:r>
            <a:r>
              <a:rPr lang="he-IL" sz="2400" dirty="0" smtClean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יחסים עם ישראל)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</a:t>
            </a:r>
            <a:r>
              <a:rPr lang="he-IL" sz="2400" dirty="0" smtClean="0"/>
              <a:t>)</a:t>
            </a:r>
          </a:p>
          <a:p>
            <a:pPr lvl="2"/>
            <a:r>
              <a:rPr lang="he-IL" sz="2400" dirty="0" smtClean="0">
                <a:solidFill>
                  <a:srgbClr val="FF0000"/>
                </a:solidFill>
              </a:rPr>
              <a:t>* המיקוד הוא ישראל </a:t>
            </a:r>
            <a:r>
              <a:rPr lang="he-IL" sz="2400" dirty="0" err="1" smtClean="0">
                <a:solidFill>
                  <a:srgbClr val="FF0000"/>
                </a:solidFill>
              </a:rPr>
              <a:t>והמזה"ת</a:t>
            </a:r>
            <a:r>
              <a:rPr lang="he-IL" sz="2400" dirty="0" smtClean="0">
                <a:solidFill>
                  <a:srgbClr val="FF0000"/>
                </a:solidFill>
              </a:rPr>
              <a:t> המאבק בין המעצמות הוא מסגרת יחוס אין צורך להעמיק בו.....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מחקר לנסיעה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בחינת המתח הבין מעצמתי המתהווה, סין- ארה"ב בדגש על המתח הכלכלי.</a:t>
            </a:r>
          </a:p>
          <a:p>
            <a:endParaRPr lang="he-IL" dirty="0" smtClean="0"/>
          </a:p>
          <a:p>
            <a:r>
              <a:rPr lang="he-IL" dirty="0" smtClean="0"/>
              <a:t>בחינת אסטרטגיית ההשפעה באמצעות כלכלה (</a:t>
            </a:r>
            <a:r>
              <a:rPr lang="en-US" dirty="0" smtClean="0"/>
              <a:t>(BRI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בחינת האסטרטגיה הסינית כלפי ישראל במזרח התיכון.</a:t>
            </a:r>
          </a:p>
          <a:p>
            <a:endParaRPr lang="he-IL" dirty="0" smtClean="0"/>
          </a:p>
          <a:p>
            <a:r>
              <a:rPr lang="he-IL" dirty="0" smtClean="0"/>
              <a:t>השלכות יחסי ישראל-סין על השותפות האסטרטגית של ישראל עם ארה"ב ולהפך.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947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23536</TotalTime>
  <Words>863</Words>
  <Application>Microsoft Office PowerPoint</Application>
  <PresentationFormat>‫הצגה על המסך (4:3)</PresentationFormat>
  <Paragraphs>118</Paragraphs>
  <Slides>15</Slides>
  <Notes>1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4</vt:i4>
      </vt:variant>
      <vt:variant>
        <vt:lpstr>כותרות שקופיות</vt:lpstr>
      </vt:variant>
      <vt:variant>
        <vt:i4>15</vt:i4>
      </vt:variant>
    </vt:vector>
  </HeadingPairs>
  <TitlesOfParts>
    <vt:vector size="28" baseType="lpstr">
      <vt:lpstr>Arial</vt:lpstr>
      <vt:lpstr>Bookman Old Style</vt:lpstr>
      <vt:lpstr>Calibri</vt:lpstr>
      <vt:lpstr>Calibri Light</vt:lpstr>
      <vt:lpstr>David</vt:lpstr>
      <vt:lpstr>Gill Sans MT</vt:lpstr>
      <vt:lpstr>Times New Roman</vt:lpstr>
      <vt:lpstr>Wingdings</vt:lpstr>
      <vt:lpstr>Wingdings 3</vt:lpstr>
      <vt:lpstr>מקור</vt:lpstr>
      <vt:lpstr>ערכת נושא Office</vt:lpstr>
      <vt:lpstr>1_ערכת נושא Office</vt:lpstr>
      <vt:lpstr>2_ערכת נושא Office</vt:lpstr>
      <vt:lpstr>התנסות אסטרטגית שלישית סיור מזרח-דיון סגל</vt:lpstr>
      <vt:lpstr>מצגת של PowerPoint‏</vt:lpstr>
      <vt:lpstr>חלופות הסיור</vt:lpstr>
      <vt:lpstr>מיקוד הדיון-החלטות נדרשות</vt:lpstr>
      <vt:lpstr>לוח זמנים הכנות</vt:lpstr>
      <vt:lpstr>לוחות זמנים</vt:lpstr>
      <vt:lpstr>שאלה זהה לכל הצוותים+ שאלות משנה לבחירה</vt:lpstr>
      <vt:lpstr>מודל החקירה ניסוח השאלות חקר</vt:lpstr>
      <vt:lpstr>שאלות מחקר לנסיעה</vt:lpstr>
      <vt:lpstr>תוצרים</vt:lpstr>
      <vt:lpstr>תמונת מצב צוותים – הודו - ערן</vt:lpstr>
      <vt:lpstr>תמונת מצב צוותים – רוסיה - רפי</vt:lpstr>
      <vt:lpstr>תמונת מצב צוותים – סין - יהודה</vt:lpstr>
      <vt:lpstr>תפקיד הסגל</vt:lpstr>
      <vt:lpstr>פעולות נדרשות עיקריות בשלב זה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"מזרח"</dc:title>
  <dc:creator>haimwaxman</dc:creator>
  <cp:lastModifiedBy>u26649</cp:lastModifiedBy>
  <cp:revision>45</cp:revision>
  <dcterms:created xsi:type="dcterms:W3CDTF">2018-02-01T12:35:03Z</dcterms:created>
  <dcterms:modified xsi:type="dcterms:W3CDTF">2019-10-02T07:40:40Z</dcterms:modified>
</cp:coreProperties>
</file>