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327" r:id="rId2"/>
    <p:sldId id="424" r:id="rId3"/>
    <p:sldId id="434" r:id="rId4"/>
    <p:sldId id="448" r:id="rId5"/>
    <p:sldId id="445" r:id="rId6"/>
    <p:sldId id="437" r:id="rId7"/>
    <p:sldId id="438" r:id="rId8"/>
    <p:sldId id="439" r:id="rId9"/>
    <p:sldId id="441" r:id="rId10"/>
    <p:sldId id="435" r:id="rId11"/>
    <p:sldId id="449" r:id="rId12"/>
    <p:sldId id="461" r:id="rId13"/>
    <p:sldId id="440" r:id="rId14"/>
    <p:sldId id="446" r:id="rId15"/>
    <p:sldId id="465" r:id="rId16"/>
    <p:sldId id="464" r:id="rId17"/>
    <p:sldId id="463" r:id="rId18"/>
    <p:sldId id="442" r:id="rId19"/>
    <p:sldId id="444" r:id="rId20"/>
    <p:sldId id="443" r:id="rId21"/>
    <p:sldId id="447" r:id="rId22"/>
    <p:sldId id="467" r:id="rId23"/>
    <p:sldId id="460" r:id="rId24"/>
    <p:sldId id="462" r:id="rId25"/>
    <p:sldId id="466" r:id="rId26"/>
    <p:sldId id="433" r:id="rId27"/>
    <p:sldId id="451" r:id="rId28"/>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71" autoAdjust="0"/>
  </p:normalViewPr>
  <p:slideViewPr>
    <p:cSldViewPr snapToGrid="0">
      <p:cViewPr varScale="1">
        <p:scale>
          <a:sx n="69" d="100"/>
          <a:sy n="69" d="100"/>
        </p:scale>
        <p:origin x="78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82"/>
    </p:cViewPr>
  </p:sorterViewPr>
  <p:notesViewPr>
    <p:cSldViewPr snapToGrid="0">
      <p:cViewPr varScale="1">
        <p:scale>
          <a:sx n="52" d="100"/>
          <a:sy n="52" d="100"/>
        </p:scale>
        <p:origin x="2952" y="7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42976">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30891"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a:t>
          </a:r>
          <a:r>
            <a:rPr lang="he-IL" sz="2400" b="1" dirty="0" smtClean="0">
              <a:latin typeface="Levenim MT" panose="02010502060101010101" pitchFamily="2" charset="-79"/>
              <a:cs typeface="Levenim MT" panose="02010502060101010101" pitchFamily="2" charset="-79"/>
            </a:rPr>
            <a:t>לגלות בזמן</a:t>
          </a:r>
          <a:r>
            <a:rPr lang="he-IL" sz="2400" dirty="0" smtClean="0">
              <a:latin typeface="Levenim MT" panose="02010502060101010101" pitchFamily="2" charset="-79"/>
              <a:cs typeface="Levenim MT" panose="02010502060101010101" pitchFamily="2" charset="-79"/>
            </a:rPr>
            <a:t>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31185"/>
        <a:ext cx="9966802" cy="576449"/>
      </dsp:txXfrm>
    </dsp:sp>
    <dsp:sp modelId="{AA1763CF-0535-4EB5-9F1B-E5921ACD9EC9}">
      <dsp:nvSpPr>
        <dsp:cNvPr id="0" name=""/>
        <dsp:cNvSpPr/>
      </dsp:nvSpPr>
      <dsp:spPr>
        <a:xfrm>
          <a:off x="0" y="6542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654208"/>
        <a:ext cx="10029172" cy="463680"/>
      </dsp:txXfrm>
    </dsp:sp>
    <dsp:sp modelId="{9ED5C7C1-1684-4CCC-AA68-FD07DB5C8330}">
      <dsp:nvSpPr>
        <dsp:cNvPr id="0" name=""/>
        <dsp:cNvSpPr/>
      </dsp:nvSpPr>
      <dsp:spPr>
        <a:xfrm>
          <a:off x="0" y="918616"/>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949801"/>
        <a:ext cx="9966802" cy="576449"/>
      </dsp:txXfrm>
    </dsp:sp>
    <dsp:sp modelId="{955B07DF-8AE3-429B-9B0F-E0CFCA63BBB9}">
      <dsp:nvSpPr>
        <dsp:cNvPr id="0" name=""/>
        <dsp:cNvSpPr/>
      </dsp:nvSpPr>
      <dsp:spPr>
        <a:xfrm>
          <a:off x="0" y="17567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56708"/>
        <a:ext cx="10029172" cy="463680"/>
      </dsp:txXfrm>
    </dsp:sp>
    <dsp:sp modelId="{5E754A90-AE2C-45F2-9786-EB090328BFCB}">
      <dsp:nvSpPr>
        <dsp:cNvPr id="0" name=""/>
        <dsp:cNvSpPr/>
      </dsp:nvSpPr>
      <dsp:spPr>
        <a:xfrm>
          <a:off x="0" y="194241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1973595"/>
        <a:ext cx="9966802" cy="576449"/>
      </dsp:txXfrm>
    </dsp:sp>
    <dsp:sp modelId="{6346255E-E10B-44B1-8530-A632091AE487}">
      <dsp:nvSpPr>
        <dsp:cNvPr id="0" name=""/>
        <dsp:cNvSpPr/>
      </dsp:nvSpPr>
      <dsp:spPr>
        <a:xfrm>
          <a:off x="0" y="2892464"/>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2923649"/>
        <a:ext cx="9966802"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a:t>
          </a:r>
          <a:r>
            <a:rPr lang="he-IL" sz="2400" b="1" kern="1200" dirty="0" smtClean="0">
              <a:latin typeface="Levenim MT" panose="02010502060101010101" pitchFamily="2" charset="-79"/>
              <a:cs typeface="Levenim MT" panose="02010502060101010101" pitchFamily="2" charset="-79"/>
            </a:rPr>
            <a:t>לגלות בזמן</a:t>
          </a:r>
          <a:r>
            <a:rPr lang="he-IL" sz="2400" kern="1200" dirty="0" smtClean="0">
              <a:latin typeface="Levenim MT" panose="02010502060101010101" pitchFamily="2" charset="-79"/>
              <a:cs typeface="Levenim MT" panose="02010502060101010101" pitchFamily="2" charset="-79"/>
            </a:rPr>
            <a:t>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כ"ח/חשון/תשפ"א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כ"ח/חשון/תשפ"א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נקודת מבט של </a:t>
            </a:r>
            <a:r>
              <a:rPr lang="he-IL" dirty="0" err="1" smtClean="0"/>
              <a:t>פרקטיקנית</a:t>
            </a:r>
            <a:endParaRPr lang="he-IL" dirty="0" smtClean="0"/>
          </a:p>
          <a:p>
            <a:endParaRPr lang="he-IL" dirty="0" smtClean="0"/>
          </a:p>
          <a:p>
            <a:r>
              <a:rPr lang="he-IL" dirty="0" smtClean="0"/>
              <a:t>הצגת הנושא של סיכול מדיני מוצג גנרית, תוך שימוש במקרה המבחן של תכנית הגרעין של איראן והתייחסות ספציפית לישראל – אך לא רק.</a:t>
            </a:r>
          </a:p>
          <a:p>
            <a:endParaRPr lang="he-IL" dirty="0" smtClean="0"/>
          </a:p>
          <a:p>
            <a:r>
              <a:rPr lang="he-IL" dirty="0" smtClean="0"/>
              <a:t>שילוב של סרטונים.</a:t>
            </a:r>
            <a:endParaRPr lang="he-IL"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הפרוטוקול הנוסף – וולונטרי</a:t>
            </a:r>
          </a:p>
          <a:p>
            <a:r>
              <a:rPr lang="he-IL" sz="1600" dirty="0" smtClean="0"/>
              <a:t>הרחבת הדיווח והגישה של הפקחים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 – פברואר 2006.</a:t>
            </a:r>
          </a:p>
          <a:p>
            <a:endParaRPr lang="he-IL" sz="1600" dirty="0"/>
          </a:p>
          <a:p>
            <a:r>
              <a:rPr lang="he-IL" sz="1600" u="sng" dirty="0" smtClean="0"/>
              <a:t>גלגול החלטת האי ציות ודיווח </a:t>
            </a:r>
            <a:r>
              <a:rPr lang="he-IL" sz="1600" u="sng" dirty="0" err="1" smtClean="0"/>
              <a:t>למועבי"ט</a:t>
            </a:r>
            <a:r>
              <a:rPr lang="he-IL" sz="1600" u="sng" dirty="0" smtClean="0"/>
              <a:t>:</a:t>
            </a:r>
          </a:p>
          <a:p>
            <a:r>
              <a:rPr lang="he-IL" sz="1600" dirty="0" smtClean="0"/>
              <a:t>בספט'  2003 בעקבות חשיפת </a:t>
            </a:r>
            <a:r>
              <a:rPr lang="he-IL" sz="1600" dirty="0" err="1" smtClean="0"/>
              <a:t>נתנז</a:t>
            </a:r>
            <a:r>
              <a:rPr lang="he-IL" sz="1600" dirty="0" smtClean="0"/>
              <a:t>, </a:t>
            </a:r>
            <a:r>
              <a:rPr lang="he-IL" sz="1600" dirty="0" err="1" smtClean="0"/>
              <a:t>הבורד</a:t>
            </a:r>
            <a:r>
              <a:rPr lang="he-IL" sz="1600" dirty="0" smtClean="0"/>
              <a:t> מאמץ החלטה הקוראת לאיראן </a:t>
            </a:r>
            <a:r>
              <a:rPr lang="he-IL" sz="1600" b="1" dirty="0" smtClean="0"/>
              <a:t>להשעות</a:t>
            </a:r>
            <a:r>
              <a:rPr lang="he-IL" sz="1600" dirty="0" smtClean="0"/>
              <a:t> את כל פעילות ההעשרה והפרדה, </a:t>
            </a:r>
            <a:r>
              <a:rPr lang="he-IL" sz="1600" b="1" dirty="0" smtClean="0"/>
              <a:t>להצהיר</a:t>
            </a:r>
            <a:r>
              <a:rPr lang="he-IL" sz="1600" dirty="0" smtClean="0"/>
              <a:t>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r>
              <a:rPr lang="he-IL" sz="1600" dirty="0" smtClean="0"/>
              <a:t>הוביל </a:t>
            </a:r>
            <a:r>
              <a:rPr lang="he-IL" sz="1600" b="1" dirty="0" smtClean="0"/>
              <a:t>להסכם</a:t>
            </a:r>
            <a:r>
              <a:rPr lang="he-IL" sz="1600" dirty="0" smtClean="0"/>
              <a:t>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r>
              <a:rPr lang="he-IL" sz="1600" dirty="0" smtClean="0"/>
              <a:t>ביוני 2004 </a:t>
            </a:r>
            <a:r>
              <a:rPr lang="he-IL" sz="1600" dirty="0" err="1" smtClean="0"/>
              <a:t>סבא"א</a:t>
            </a:r>
            <a:r>
              <a:rPr lang="he-IL" sz="1600" dirty="0" smtClean="0"/>
              <a:t> </a:t>
            </a:r>
            <a:r>
              <a:rPr lang="he-IL" sz="1600" b="1" dirty="0" smtClean="0"/>
              <a:t>מדווחת</a:t>
            </a:r>
            <a:r>
              <a:rPr lang="he-IL" sz="1600" dirty="0" smtClean="0"/>
              <a:t> שאיראן </a:t>
            </a:r>
            <a:r>
              <a:rPr lang="he-IL" sz="1600" u="sng" dirty="0" smtClean="0"/>
              <a:t>לא</a:t>
            </a:r>
            <a:r>
              <a:rPr lang="he-IL" sz="1600" dirty="0" smtClean="0"/>
              <a:t> שיתפה 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 </a:t>
            </a:r>
            <a:r>
              <a:rPr lang="he-IL" sz="1600" dirty="0" smtClean="0"/>
              <a:t>(שימוש איראני בכלים מדיניים).</a:t>
            </a:r>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160351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3"/>
            <a:ext cx="5454650" cy="4482354"/>
          </a:xfrm>
        </p:spPr>
        <p:txBody>
          <a:bodyPr/>
          <a:lstStyle/>
          <a:p>
            <a:r>
              <a:rPr lang="he-IL" sz="1800" dirty="0"/>
              <a:t>2:35 </a:t>
            </a:r>
            <a:r>
              <a:rPr lang="he-IL" sz="1800" dirty="0" smtClean="0"/>
              <a:t>דקות – סרטון על דו"ח מרכזי, משמעויותיו והשלכותיו.</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הסרטון הוא דיווח על פרסום דו"ח </a:t>
            </a:r>
            <a:r>
              <a:rPr lang="he-IL" sz="1800" dirty="0" err="1" smtClean="0"/>
              <a:t>סבא"א</a:t>
            </a:r>
            <a:r>
              <a:rPr lang="he-IL" sz="1800" dirty="0" smtClean="0"/>
              <a:t> בנושא המכונה דו"ח ה </a:t>
            </a:r>
            <a:r>
              <a:rPr lang="en-US" sz="1800" dirty="0" smtClean="0"/>
              <a:t>PMD</a:t>
            </a:r>
            <a:r>
              <a:rPr lang="he-IL" sz="1800" dirty="0" smtClean="0"/>
              <a:t>. ע"פ הסרטון - הדו"ח מבוסס על מידע מודיעיני שמדינות העבירו </a:t>
            </a:r>
            <a:r>
              <a:rPr lang="he-IL" sz="1800" dirty="0" err="1" smtClean="0"/>
              <a:t>לסבא"א</a:t>
            </a:r>
            <a:r>
              <a:rPr lang="he-IL" sz="1800" dirty="0" smtClean="0"/>
              <a:t> – כלי נפרד.</a:t>
            </a:r>
          </a:p>
          <a:p>
            <a:endParaRPr lang="he-IL" sz="1800" dirty="0"/>
          </a:p>
          <a:p>
            <a:r>
              <a:rPr lang="he-IL" sz="1800" dirty="0" smtClean="0"/>
              <a:t>הארכיון בהמשך יוכיח את החשדות שעלו מהדו"ח.</a:t>
            </a:r>
          </a:p>
          <a:p>
            <a:r>
              <a:rPr lang="he-IL" sz="1800" dirty="0" smtClean="0"/>
              <a:t>הדו"ח גם יחייב "טיפול" כדי להגיע להסכם הגרעין.</a:t>
            </a:r>
          </a:p>
          <a:p>
            <a:endParaRPr lang="he-IL" sz="1800" dirty="0"/>
          </a:p>
          <a:p>
            <a:r>
              <a:rPr lang="he-IL" sz="1800" dirty="0" smtClean="0"/>
              <a:t>לשים לב לאמירת ציפי לבני – זו לא בעיה של ישראל (כלי בילטרלי)</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בולט סגירת התיק:</a:t>
            </a:r>
          </a:p>
          <a:p>
            <a:r>
              <a:rPr lang="he-IL" sz="1600" dirty="0" smtClean="0"/>
              <a:t>בדצמבר 2015 </a:t>
            </a:r>
            <a:r>
              <a:rPr lang="he-IL" sz="1600" dirty="0" err="1" smtClean="0"/>
              <a:t>סבא"א</a:t>
            </a:r>
            <a:r>
              <a:rPr lang="he-IL" sz="1600" dirty="0" smtClean="0"/>
              <a:t> מפרסמת דו"ח </a:t>
            </a:r>
            <a:r>
              <a:rPr lang="en-US" sz="1600" dirty="0" smtClean="0"/>
              <a:t>PMD</a:t>
            </a:r>
            <a:r>
              <a:rPr lang="he-IL" sz="1600" dirty="0" smtClean="0"/>
              <a:t> שני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a:t>
            </a:r>
          </a:p>
          <a:p>
            <a:r>
              <a:rPr lang="he-IL" sz="1600" dirty="0" smtClean="0"/>
              <a:t>הדו"ח מלא חורים והיעדר תשובות.</a:t>
            </a:r>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בולט ראשון – הפיכת הבעיה לבעיה לא ישראלית.</a:t>
            </a:r>
          </a:p>
          <a:p>
            <a:r>
              <a:rPr lang="he-IL" sz="1800" dirty="0" smtClean="0"/>
              <a:t>דוגמא חריגה לפעילות בילטרלית - 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בולט אחרון - 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בלעדי לתחום הגרעין ולא רק ישראל.</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החשיפה נעשתה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חשיפת קום בהודעה משותפת של אובמה, סרקוזי ובראון</a:t>
            </a:r>
          </a:p>
          <a:p>
            <a:r>
              <a:rPr lang="he-IL" sz="1800" dirty="0"/>
              <a:t>1:48 </a:t>
            </a:r>
            <a:r>
              <a:rPr lang="he-IL" sz="1800" dirty="0" smtClean="0"/>
              <a:t>דקות</a:t>
            </a:r>
          </a:p>
          <a:p>
            <a:endParaRPr lang="he-IL" sz="1800" dirty="0"/>
          </a:p>
          <a:p>
            <a:r>
              <a:rPr lang="he-IL" sz="1800" dirty="0" smtClean="0"/>
              <a:t>דוגמא לחשיפה לא ישראלית.</a:t>
            </a:r>
          </a:p>
          <a:p>
            <a:r>
              <a:rPr lang="he-IL" sz="1800" dirty="0" smtClean="0"/>
              <a:t>אובמה אומר שהמודיעין הועבר </a:t>
            </a:r>
            <a:r>
              <a:rPr lang="he-IL" sz="1800" dirty="0" err="1" smtClean="0"/>
              <a:t>לסבא"א</a:t>
            </a:r>
            <a:r>
              <a:rPr lang="he-IL" sz="1800" dirty="0" smtClean="0"/>
              <a:t> (לא תמיד נעשה מראש).</a:t>
            </a:r>
          </a:p>
          <a:p>
            <a:r>
              <a:rPr lang="he-IL" sz="1800" dirty="0" smtClean="0"/>
              <a:t>אומר שאיראן הודיעה </a:t>
            </a:r>
            <a:r>
              <a:rPr lang="he-IL" sz="1800" dirty="0" err="1" smtClean="0"/>
              <a:t>לסבא"א</a:t>
            </a:r>
            <a:r>
              <a:rPr lang="he-IL" sz="1800" dirty="0" smtClean="0"/>
              <a:t> על המתקן – שנים אחרי שנבנה (אחרי שנודע לה שנחשפה) – </a:t>
            </a:r>
            <a:r>
              <a:rPr lang="he-IL" sz="1800" dirty="0" err="1" smtClean="0"/>
              <a:t>מחוייבת</a:t>
            </a:r>
            <a:r>
              <a:rPr lang="he-IL" sz="1800" dirty="0" smtClean="0"/>
              <a:t> להודיע על כוונות להקמת מתקן כזה. ידוע מהארכיון שזה נועד לתכנית החשאית.</a:t>
            </a:r>
          </a:p>
          <a:p>
            <a:r>
              <a:rPr lang="he-IL" sz="1800" dirty="0" smtClean="0"/>
              <a:t>מציין את זכותה של איראן לאנרגיה גרעינית לצרכי שלום (</a:t>
            </a:r>
            <a:r>
              <a:rPr lang="en-US" sz="1800" dirty="0" smtClean="0"/>
              <a:t>NPT</a:t>
            </a:r>
            <a:r>
              <a:rPr lang="he-IL" sz="1800" dirty="0" smtClean="0"/>
              <a:t>) – לגייס תמיכה, אך מדגיש שמאפייני התכנית של איראן אינם עולים בקנה אחד עם תכנית לצרכי שלום.</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4799595"/>
          </a:xfrm>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בעברית ועובר לאנגלית – כמעט 20 דקות. נראה דקה</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p>
          <a:p>
            <a:endParaRPr lang="he-IL" sz="1800" dirty="0"/>
          </a:p>
          <a:p>
            <a:pPr marL="342900" indent="-342900">
              <a:buAutoNum type="arabicPeriod"/>
            </a:pPr>
            <a:r>
              <a:rPr lang="he-IL" sz="1800" dirty="0" smtClean="0"/>
              <a:t>הוכחה לתכנית נשק מקיפה: תכנון, יצור, ניסוי</a:t>
            </a:r>
          </a:p>
          <a:p>
            <a:pPr marL="342900" indent="-342900">
              <a:buAutoNum type="arabicPeriod"/>
            </a:pPr>
            <a:r>
              <a:rPr lang="he-IL" sz="1800" dirty="0" smtClean="0"/>
              <a:t>היעד - ייצור 5 </a:t>
            </a:r>
            <a:r>
              <a:rPr lang="he-IL" sz="1800" dirty="0" err="1" smtClean="0"/>
              <a:t>רש"קים</a:t>
            </a:r>
            <a:r>
              <a:rPr lang="he-IL" sz="1800" dirty="0" smtClean="0"/>
              <a:t> של 10 </a:t>
            </a:r>
            <a:r>
              <a:rPr lang="he-IL" sz="1800" dirty="0" err="1" smtClean="0"/>
              <a:t>קילוטון</a:t>
            </a:r>
            <a:r>
              <a:rPr lang="he-IL" sz="1800" dirty="0" smtClean="0"/>
              <a:t> לזיווד על טיל</a:t>
            </a:r>
          </a:p>
          <a:p>
            <a:pPr marL="342900" indent="-342900">
              <a:buAutoNum type="arabicPeriod"/>
            </a:pPr>
            <a:r>
              <a:rPr lang="he-IL" sz="1800" dirty="0" smtClean="0"/>
              <a:t>דירקטיבה של ההנהגה: טיפול בצווארי בקבוק טכנולוגיים ושימור נכסים אסטרטגיים</a:t>
            </a:r>
          </a:p>
          <a:p>
            <a:r>
              <a:rPr lang="he-IL" sz="1800" dirty="0" smtClean="0"/>
              <a:t>4. מהלכי הטעיה והונאה מכוונים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בולט אחרון - מהלך של תקיפה מחייב מערכה מדינית לבניית לגיטימציה, ומערכה מדינית </a:t>
            </a:r>
            <a:r>
              <a:rPr lang="he-IL" sz="1600" b="1" dirty="0" err="1" smtClean="0"/>
              <a:t>אוחרת</a:t>
            </a:r>
            <a:r>
              <a:rPr lang="he-IL" sz="1600" dirty="0" smtClean="0"/>
              <a:t> להסבר ולמניעת לגיטימציה לשיקום.</a:t>
            </a:r>
          </a:p>
          <a:p>
            <a:endParaRPr lang="he-IL" sz="1600" dirty="0"/>
          </a:p>
          <a:p>
            <a:r>
              <a:rPr lang="he-IL" sz="1600" dirty="0" smtClean="0"/>
              <a:t>המקרה של סוריה – חריג. הזיהוי היה בשלב מתקדם שחייב אקט אלים מהיר למניעת הפעלה של הכור.</a:t>
            </a:r>
          </a:p>
          <a:p>
            <a:r>
              <a:rPr lang="he-IL" sz="1600" dirty="0" smtClean="0"/>
              <a:t>הסיכול המדיני הוא כמו נושאת מטוסים איטית ועד </a:t>
            </a:r>
            <a:r>
              <a:rPr lang="he-IL" sz="1600" dirty="0" err="1" smtClean="0"/>
              <a:t>שהיתה</a:t>
            </a:r>
            <a:r>
              <a:rPr lang="he-IL" sz="1600" dirty="0" smtClean="0"/>
              <a:t> משנה </a:t>
            </a:r>
            <a:r>
              <a:rPr lang="he-IL" sz="1600" dirty="0" err="1" smtClean="0"/>
              <a:t>זוית</a:t>
            </a:r>
            <a:r>
              <a:rPr lang="he-IL" sz="1600" dirty="0" smtClean="0"/>
              <a:t> – הכור היה חם.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5145087"/>
          </a:xfrm>
        </p:spPr>
        <p:txBody>
          <a:bodyPr/>
          <a:lstStyle/>
          <a:p>
            <a:r>
              <a:rPr lang="he-IL" sz="1800" b="1" dirty="0" smtClean="0"/>
              <a:t>כך נראה סיכול מדיני</a:t>
            </a:r>
          </a:p>
          <a:p>
            <a:r>
              <a:rPr lang="he-IL" sz="1800" u="sng" dirty="0" smtClean="0"/>
              <a:t>לפני הסרטון</a:t>
            </a:r>
            <a:r>
              <a:rPr lang="he-IL" sz="1800" dirty="0" smtClean="0"/>
              <a:t>:</a:t>
            </a:r>
          </a:p>
          <a:p>
            <a:r>
              <a:rPr lang="he-IL" sz="1800" dirty="0" smtClean="0"/>
              <a:t>הרקע - חשיפת ארכיון הגרעין. </a:t>
            </a:r>
            <a:r>
              <a:rPr lang="he-IL" sz="1800" dirty="0" err="1" smtClean="0"/>
              <a:t>ראה"מ</a:t>
            </a:r>
            <a:r>
              <a:rPr lang="he-IL" sz="1800" dirty="0" smtClean="0"/>
              <a:t> מזכיר בתחילת דבריו שחלפו חודשים מאז שישראל חלקה את המידע עם </a:t>
            </a:r>
            <a:r>
              <a:rPr lang="he-IL" sz="1800" dirty="0" err="1" smtClean="0"/>
              <a:t>סבא"א</a:t>
            </a:r>
            <a:r>
              <a:rPr lang="he-IL" sz="1800" dirty="0" smtClean="0"/>
              <a:t> וממשיך משם, וכן חושף אתר 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בולט שני – איום ישראלי שנתפס כאמין לתקיפת מתקני הגרעין</a:t>
            </a:r>
          </a:p>
          <a:p>
            <a:endParaRPr lang="he-IL" sz="1600" dirty="0"/>
          </a:p>
          <a:p>
            <a:r>
              <a:rPr lang="he-IL" sz="1600" dirty="0" smtClean="0"/>
              <a:t>בולט שלישי – איראן קיבלה לראשונה לגיטימציה לתכנית ההעשרה. מייצר בעיות מול אחרים באזור שרוצים העשרה (טורקיה, סעודיה)</a:t>
            </a:r>
          </a:p>
          <a:p>
            <a:endParaRPr lang="he-IL" sz="1600" dirty="0"/>
          </a:p>
          <a:p>
            <a:r>
              <a:rPr lang="he-IL" sz="1600" dirty="0" smtClean="0"/>
              <a:t>בולט רביעי – הפעלת </a:t>
            </a:r>
            <a:r>
              <a:rPr lang="he-IL" sz="1600" dirty="0" err="1" smtClean="0"/>
              <a:t>הסנאפבק</a:t>
            </a:r>
            <a:r>
              <a:rPr lang="he-IL" sz="1600" dirty="0" smtClean="0"/>
              <a:t> האמריקאי התאפשר הודות לסעיף זה שנקרא לרוב "מנגנון יישוב סכסוכים"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42649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 </a:t>
            </a:r>
            <a:r>
              <a:rPr lang="he-IL" sz="1600" dirty="0" smtClean="0"/>
              <a:t>המונח "הסכם הגרעין עם איראן" מתייחס לתהליך של מו"מ שנמשך 13 שנים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r>
              <a:rPr lang="he-IL" sz="1600" smtClean="0"/>
              <a:t>. </a:t>
            </a:r>
            <a:r>
              <a:rPr lang="he-IL" sz="1600" b="1" smtClean="0"/>
              <a:t>ישראל</a:t>
            </a:r>
            <a:r>
              <a:rPr lang="he-IL" sz="1600" b="1" dirty="0" smtClean="0"/>
              <a:t>: אפס העשרה</a:t>
            </a:r>
          </a:p>
          <a:p>
            <a:endParaRPr lang="he-IL" sz="1600" dirty="0" smtClean="0"/>
          </a:p>
          <a:p>
            <a:r>
              <a:rPr lang="he-IL" sz="1600" u="sng" dirty="0" smtClean="0"/>
              <a:t>בולט שני</a:t>
            </a:r>
            <a:r>
              <a:rPr lang="he-IL" sz="1600" dirty="0" smtClean="0"/>
              <a:t> – </a:t>
            </a:r>
            <a:r>
              <a:rPr lang="en-US" sz="1600" dirty="0" smtClean="0"/>
              <a:t>JPA</a:t>
            </a:r>
            <a:r>
              <a:rPr lang="he-IL" sz="1600" dirty="0" smtClean="0"/>
              <a:t> – 2013 הסכם זמני עד להשגת הסכם כולל.</a:t>
            </a:r>
          </a:p>
          <a:p>
            <a:endParaRPr lang="he-IL" sz="1600" dirty="0" smtClean="0"/>
          </a:p>
          <a:p>
            <a:r>
              <a:rPr lang="he-IL" sz="1600" u="sng" dirty="0" smtClean="0"/>
              <a:t>בולט שלישי</a:t>
            </a:r>
            <a:r>
              <a:rPr lang="he-IL" sz="1600" dirty="0" smtClean="0"/>
              <a:t>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 בינואר 2020 איראן התנערה מכל המגבלות.</a:t>
            </a:r>
          </a:p>
          <a:p>
            <a:endParaRPr lang="he-IL" sz="1600" dirty="0"/>
          </a:p>
          <a:p>
            <a:r>
              <a:rPr lang="he-IL" sz="1600" u="sng" dirty="0" smtClean="0"/>
              <a:t>מכל שיטות הסיכול – הסיכול המדיני השיג את העיכוב הגדול ביותר.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דקות</a:t>
            </a:r>
          </a:p>
          <a:p>
            <a:r>
              <a:rPr lang="he-IL" sz="1800" dirty="0" smtClean="0"/>
              <a:t>סרטון מ 2015 (מסביר את האמירה על העיכוב הגדול ביותר)</a:t>
            </a:r>
          </a:p>
          <a:p>
            <a:r>
              <a:rPr lang="he-IL" sz="1800" dirty="0" smtClean="0"/>
              <a:t>מתייחס גם לתגובות להסכם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תנאים לחזרה להסכם:</a:t>
            </a:r>
          </a:p>
          <a:p>
            <a:r>
              <a:rPr lang="he-IL" sz="1600" dirty="0" smtClean="0"/>
              <a:t>איראן – הסרת סנקציות פרמננטית.</a:t>
            </a:r>
          </a:p>
          <a:p>
            <a:r>
              <a:rPr lang="he-IL" sz="1600" dirty="0" err="1" smtClean="0"/>
              <a:t>ביידן</a:t>
            </a:r>
            <a:r>
              <a:rPr lang="he-IL" sz="1600" dirty="0" smtClean="0"/>
              <a:t> – חזרה לציות איראני לתנאי ההסכם הקיים.</a:t>
            </a:r>
          </a:p>
          <a:p>
            <a:endParaRPr lang="he-IL" sz="1600" dirty="0"/>
          </a:p>
          <a:p>
            <a:r>
              <a:rPr lang="he-IL" sz="1600" dirty="0" smtClean="0"/>
              <a:t>בינתיים – איראן משפרת את נקודת הפתיחה שלה למו"מ אפשרי, את מנופי </a:t>
            </a:r>
            <a:r>
              <a:rPr lang="he-IL" sz="1600" smtClean="0"/>
              <a:t>ההשפעה האזוריים שלה למשל.</a:t>
            </a:r>
            <a:endParaRPr lang="he-IL" sz="1600" dirty="0" smtClean="0"/>
          </a:p>
          <a:p>
            <a:endParaRPr lang="he-IL" sz="1600" dirty="0"/>
          </a:p>
          <a:p>
            <a:r>
              <a:rPr lang="he-IL" sz="1600" dirty="0" err="1" smtClean="0"/>
              <a:t>הטוויט</a:t>
            </a:r>
            <a:r>
              <a:rPr lang="he-IL" sz="1600" dirty="0" smtClean="0"/>
              <a:t> של </a:t>
            </a:r>
            <a:r>
              <a:rPr lang="he-IL" sz="1600" dirty="0" err="1" smtClean="0"/>
              <a:t>זריף</a:t>
            </a:r>
            <a:r>
              <a:rPr lang="he-IL" sz="1600" dirty="0" smtClean="0"/>
              <a:t> מה 9.11</a:t>
            </a:r>
          </a:p>
          <a:p>
            <a:endParaRPr lang="he-IL" sz="1600" dirty="0"/>
          </a:p>
          <a:p>
            <a:r>
              <a:rPr lang="he-IL" sz="1600" dirty="0" smtClean="0"/>
              <a:t>הסדר אזורי – על רקע שאיפות לאנרגיה גרעינית של מדינות במזה"ת (סעודיה, טורקיה, מצרים, ירדן </a:t>
            </a:r>
            <a:r>
              <a:rPr lang="he-IL" sz="1600" dirty="0" err="1" smtClean="0"/>
              <a:t>ומאע"מ</a:t>
            </a:r>
            <a:r>
              <a:rPr lang="he-IL" sz="1600" dirty="0" smtClean="0"/>
              <a:t>) – נורמת העשרה והפרדה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379816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27</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כלים </a:t>
            </a:r>
            <a:r>
              <a:rPr lang="he-IL" sz="1600" dirty="0" err="1" smtClean="0"/>
              <a:t>שרלבנטים</a:t>
            </a:r>
            <a:r>
              <a:rPr lang="he-IL" sz="1600" dirty="0" smtClean="0"/>
              <a:t> להקשר של ההרצאה – בלימת תכנית הגרעין של איראן. לכן </a:t>
            </a:r>
            <a:r>
              <a:rPr lang="he-IL" sz="1600" dirty="0" err="1" smtClean="0"/>
              <a:t>סבא"א</a:t>
            </a:r>
            <a:r>
              <a:rPr lang="he-IL" sz="1600" dirty="0" smtClean="0"/>
              <a:t> מוצגת. בהקשר אחר יתכן שהיה מוצג ארגון בינ"ל אחר (למשל בהקשר הכימי) או כלים נוספים.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00038" y="1239838"/>
            <a:ext cx="5949950" cy="3348037"/>
          </a:xfrm>
        </p:spPr>
      </p:sp>
      <p:sp>
        <p:nvSpPr>
          <p:cNvPr id="3" name="מציין מיקום של הערות 2"/>
          <p:cNvSpPr>
            <a:spLocks noGrp="1"/>
          </p:cNvSpPr>
          <p:nvPr>
            <p:ph type="body" idx="1"/>
          </p:nvPr>
        </p:nvSpPr>
        <p:spPr>
          <a:xfrm>
            <a:off x="448887" y="4773613"/>
            <a:ext cx="5688388" cy="4648200"/>
          </a:xfrm>
        </p:spPr>
        <p:txBody>
          <a:bodyPr/>
          <a:lstStyle/>
          <a:p>
            <a:r>
              <a:rPr lang="he-IL" sz="1600" u="sng" dirty="0" smtClean="0"/>
              <a:t>הקדמה</a:t>
            </a:r>
            <a:r>
              <a:rPr lang="he-IL" sz="1600" dirty="0" smtClean="0"/>
              <a:t> - מגילת האו"ם (</a:t>
            </a:r>
            <a:r>
              <a:rPr lang="en-US" sz="1600" dirty="0" smtClean="0"/>
              <a:t>UN charter</a:t>
            </a:r>
            <a:r>
              <a:rPr lang="he-IL" sz="1600" dirty="0" smtClean="0"/>
              <a:t>) קובעת </a:t>
            </a:r>
            <a:r>
              <a:rPr lang="he-IL" sz="1600" dirty="0" err="1" smtClean="0"/>
              <a:t>שמועבי"ט</a:t>
            </a:r>
            <a:r>
              <a:rPr lang="he-IL" sz="1600" dirty="0" smtClean="0"/>
              <a:t> היא הגוף שנושא באחריות המרכזית לשימור השלום </a:t>
            </a:r>
            <a:r>
              <a:rPr lang="he-IL" sz="1600" dirty="0" err="1" smtClean="0"/>
              <a:t>והבטחון</a:t>
            </a:r>
            <a:r>
              <a:rPr lang="he-IL" sz="1600" dirty="0" smtClean="0"/>
              <a:t> הבינ"ל. </a:t>
            </a:r>
          </a:p>
          <a:p>
            <a:r>
              <a:rPr lang="he-IL" sz="1600" dirty="0" smtClean="0"/>
              <a:t>בהקשרינו – היא כלי להפעלת לחץ מדיני ולחץ כלכלי.</a:t>
            </a:r>
          </a:p>
          <a:p>
            <a:r>
              <a:rPr lang="he-IL" sz="1600" dirty="0" smtClean="0"/>
              <a:t>מספר </a:t>
            </a:r>
            <a:r>
              <a:rPr lang="he-IL" sz="1600" smtClean="0"/>
              <a:t>סעיפים במגילת </a:t>
            </a:r>
            <a:r>
              <a:rPr lang="he-IL" sz="1600" dirty="0" smtClean="0"/>
              <a:t>האו"ם קובעים את הסמכות של </a:t>
            </a:r>
            <a:r>
              <a:rPr lang="he-IL" sz="1600" dirty="0" err="1" smtClean="0"/>
              <a:t>מועבי"ט</a:t>
            </a:r>
            <a:r>
              <a:rPr lang="he-IL" sz="1600" dirty="0" smtClean="0"/>
              <a:t> להטיל </a:t>
            </a:r>
            <a:r>
              <a:rPr lang="he-IL" sz="1600" dirty="0"/>
              <a:t>מגבלות וסנקציות על איראן – </a:t>
            </a:r>
            <a:r>
              <a:rPr lang="he-IL" sz="1600" dirty="0" smtClean="0"/>
              <a:t>כולם תחת </a:t>
            </a:r>
            <a:r>
              <a:rPr lang="he-IL" sz="1600" dirty="0"/>
              <a:t>פרק 7. </a:t>
            </a:r>
          </a:p>
          <a:p>
            <a:r>
              <a:rPr lang="he-IL" altLang="he-IL" sz="1600" dirty="0"/>
              <a:t>החלטות </a:t>
            </a:r>
            <a:r>
              <a:rPr lang="he-IL" altLang="he-IL" sz="1600" dirty="0" err="1"/>
              <a:t>מועבי"ט</a:t>
            </a:r>
            <a:r>
              <a:rPr lang="he-IL" altLang="he-IL" sz="1600" dirty="0"/>
              <a:t> מחייבות את כל חברות האו"ם.</a:t>
            </a:r>
            <a:endParaRPr lang="he-IL" sz="1600" dirty="0"/>
          </a:p>
          <a:p>
            <a:endParaRPr lang="he-IL" sz="1600" dirty="0"/>
          </a:p>
          <a:p>
            <a:r>
              <a:rPr lang="he-IL" sz="1600" dirty="0" smtClean="0"/>
              <a:t>קיים הסכם שמתווה את היחסים בין </a:t>
            </a:r>
            <a:r>
              <a:rPr lang="he-IL" sz="1600" dirty="0" err="1" smtClean="0"/>
              <a:t>סבא"א</a:t>
            </a:r>
            <a:r>
              <a:rPr lang="he-IL" sz="1600" dirty="0" smtClean="0"/>
              <a:t> לעצרת הכללית של האו"ם </a:t>
            </a:r>
            <a:r>
              <a:rPr lang="he-IL" sz="1600" dirty="0" err="1" smtClean="0"/>
              <a:t>ולמועבי"ט</a:t>
            </a:r>
            <a:r>
              <a:rPr lang="he-IL" sz="1600" dirty="0" smtClean="0"/>
              <a:t>, כולל דיווח שנתי.</a:t>
            </a:r>
          </a:p>
          <a:p>
            <a:r>
              <a:rPr lang="he-IL" sz="1600" dirty="0" smtClean="0"/>
              <a:t>מתוקף הסכם זה - הנושא האיראני הגיע </a:t>
            </a:r>
            <a:r>
              <a:rPr lang="he-IL" sz="1600" dirty="0" err="1" smtClean="0"/>
              <a:t>למועבי"ט</a:t>
            </a:r>
            <a:r>
              <a:rPr lang="he-IL" sz="1600" dirty="0" smtClean="0"/>
              <a:t> (דיווח של </a:t>
            </a:r>
            <a:r>
              <a:rPr lang="he-IL" sz="1600" dirty="0" err="1" smtClean="0"/>
              <a:t>סבא"א</a:t>
            </a:r>
            <a:r>
              <a:rPr lang="he-IL" sz="1600" dirty="0" smtClean="0"/>
              <a:t>, קבלת החלטה </a:t>
            </a:r>
            <a:r>
              <a:rPr lang="he-IL" sz="1600" dirty="0" err="1" smtClean="0"/>
              <a:t>בבורד</a:t>
            </a:r>
            <a:r>
              <a:rPr lang="he-IL" sz="1600" dirty="0" smtClean="0"/>
              <a:t> </a:t>
            </a:r>
            <a:r>
              <a:rPr lang="he-IL" sz="1600" dirty="0" err="1" smtClean="0"/>
              <a:t>סבא"א</a:t>
            </a:r>
            <a:r>
              <a:rPr lang="he-IL" sz="1600" dirty="0" smtClean="0"/>
              <a:t> ודיווח </a:t>
            </a:r>
            <a:r>
              <a:rPr lang="he-IL" sz="1600" dirty="0" err="1" smtClean="0"/>
              <a:t>למועבי"ט</a:t>
            </a:r>
            <a:r>
              <a:rPr lang="he-IL" sz="1600" dirty="0" smtClean="0"/>
              <a:t>.)</a:t>
            </a:r>
          </a:p>
          <a:p>
            <a:endParaRPr lang="he-IL" sz="1600" dirty="0"/>
          </a:p>
          <a:p>
            <a:endParaRPr lang="he-IL" sz="1600" dirty="0"/>
          </a:p>
          <a:p>
            <a:r>
              <a:rPr lang="he-IL" sz="1600" u="sng" dirty="0" smtClean="0"/>
              <a:t>הסנקציות:</a:t>
            </a:r>
          </a:p>
          <a:p>
            <a:r>
              <a:rPr lang="he-IL" sz="1600" dirty="0" smtClean="0"/>
              <a:t>אוסרות על העברת טכנולוגיה רגישה לאיראן בתחום הגרעין והטילים.</a:t>
            </a:r>
          </a:p>
          <a:p>
            <a:r>
              <a:rPr lang="he-IL" sz="1600" dirty="0" err="1" smtClean="0"/>
              <a:t>דזיגנציות</a:t>
            </a:r>
            <a:r>
              <a:rPr lang="he-IL" sz="1600" dirty="0" smtClean="0"/>
              <a:t> על מוסדות ואנשים.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ארגון בין ממשלתי עצמאי ולא ארגון של האו"ם.</a:t>
            </a:r>
          </a:p>
          <a:p>
            <a:r>
              <a:rPr lang="he-IL" sz="1800" dirty="0" smtClean="0"/>
              <a:t>יחסים עם האו"ם שמוסדרים בהסכם.</a:t>
            </a:r>
          </a:p>
          <a:p>
            <a:endParaRPr lang="he-IL" sz="1800" dirty="0"/>
          </a:p>
          <a:p>
            <a:r>
              <a:rPr lang="he-IL" sz="1800" dirty="0" smtClean="0"/>
              <a:t>נוסדה במסגרת "אטומים למען שלום"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a:t>
            </a:r>
            <a:r>
              <a:rPr lang="he-IL" sz="1800" dirty="0" smtClean="0"/>
              <a:t>דקות</a:t>
            </a:r>
          </a:p>
          <a:p>
            <a:endParaRPr lang="he-IL" sz="1800" dirty="0"/>
          </a:p>
          <a:p>
            <a:r>
              <a:rPr lang="he-IL" sz="1800" dirty="0" smtClean="0"/>
              <a:t>לפני שנסביר את תפקידה בסיכול המדיני - נסביר מהי </a:t>
            </a:r>
            <a:r>
              <a:rPr lang="he-IL" sz="1800" dirty="0" err="1" smtClean="0"/>
              <a:t>סבא"א</a:t>
            </a:r>
            <a:endParaRPr lang="he-IL" sz="1800" dirty="0" smtClean="0"/>
          </a:p>
          <a:p>
            <a:endParaRPr lang="he-IL" sz="1800" dirty="0" smtClean="0"/>
          </a:p>
          <a:p>
            <a:r>
              <a:rPr lang="he-IL" sz="1800" dirty="0" smtClean="0"/>
              <a:t>הרעיון נולד בנאום של הנשיא אייזנהאואר ב- 1953 בו השיק את "אטומים למען שלום" (מופיע בתחילת הסרטון בצד שמאל למעלה)</a:t>
            </a:r>
          </a:p>
          <a:p>
            <a:endParaRPr lang="he-IL" sz="1800" dirty="0"/>
          </a:p>
          <a:p>
            <a:r>
              <a:rPr lang="he-IL" sz="1800" dirty="0" smtClean="0"/>
              <a:t>רוב הסרטון מסביר את תפקידיה של </a:t>
            </a:r>
            <a:r>
              <a:rPr lang="he-IL" sz="1800" dirty="0" err="1" smtClean="0"/>
              <a:t>סבא"א</a:t>
            </a:r>
            <a:r>
              <a:rPr lang="he-IL" sz="1800" dirty="0" smtClean="0"/>
              <a:t> בהקשר של השימושים בטכנולוגיה גרעינית ובחומרים גרעיניים לצרכי שלום. בסוף התייחסות ל"שלום ובטחון" הנוגע לעניינינו.</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a:t>
            </a:r>
          </a:p>
          <a:p>
            <a:endParaRPr lang="he-IL" sz="1800" dirty="0"/>
          </a:p>
          <a:p>
            <a:r>
              <a:rPr lang="he-IL" sz="1800" dirty="0" smtClean="0"/>
              <a:t>גילוי בזמן – גוזר את תדירות הפיקוח: אורניום מועשר (25 ק"ג) ופלוטוניום (8 ק"ג) – חודש</a:t>
            </a:r>
          </a:p>
          <a:p>
            <a:r>
              <a:rPr lang="he-IL" sz="1800" dirty="0" smtClean="0"/>
              <a:t>דלק מוקרן – 3 חודשים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167478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סרטון קצר - 1:33 דקות</a:t>
            </a:r>
          </a:p>
          <a:p>
            <a:r>
              <a:rPr lang="he-IL" sz="1800" dirty="0" smtClean="0"/>
              <a:t>מסביר את התפקיד של </a:t>
            </a:r>
            <a:r>
              <a:rPr lang="he-IL" sz="1800" dirty="0" err="1" smtClean="0"/>
              <a:t>סבא"א</a:t>
            </a:r>
            <a:r>
              <a:rPr lang="he-IL" sz="1800" dirty="0" smtClean="0"/>
              <a:t> באימות המחויבויות של מדינות במסגרת ה </a:t>
            </a:r>
            <a:r>
              <a:rPr lang="en-US" sz="1800" dirty="0" smtClean="0"/>
              <a:t>NPT</a:t>
            </a:r>
            <a:r>
              <a:rPr lang="he-IL" sz="1800" dirty="0" smtClean="0"/>
              <a:t> – אי הסטה של חומרים גרעיניים שלא לצרכי שלום.</a:t>
            </a:r>
          </a:p>
          <a:p>
            <a:r>
              <a:rPr lang="he-IL" sz="1800" dirty="0" smtClean="0"/>
              <a:t>מסבירים את התהליך – שלב איסוף המידע ושלב הניתוח – לאימות הצהרת המדינה המפוקחת.</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360854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15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15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15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15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15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15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15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15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15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15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15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15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youtu.be/ZObrRvpRJv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lZX-ULWD8VI?t=103"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youtu.be/03JdbYggU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a16="http://schemas.microsoft.com/office/drawing/2014/main"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ב- </a:t>
            </a:r>
            <a:r>
              <a:rPr lang="en-US" sz="2200" dirty="0" smtClean="0">
                <a:latin typeface="Levenim MT" panose="02010502060101010101" pitchFamily="2" charset="-79"/>
                <a:cs typeface="Levenim MT" panose="02010502060101010101" pitchFamily="2" charset="-79"/>
              </a:rPr>
              <a:t>NPT</a:t>
            </a:r>
            <a:r>
              <a:rPr lang="he-IL" sz="2200" dirty="0" smtClean="0">
                <a:latin typeface="Levenim MT" panose="02010502060101010101" pitchFamily="2" charset="-79"/>
                <a:cs typeface="Levenim MT" panose="02010502060101010101" pitchFamily="2" charset="-79"/>
              </a:rPr>
              <a:t> והסכמי הפיקוח </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 ומעכב פעילות</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המימדים</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הצבאיים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endParaRPr lang="he-IL" dirty="0" smtClean="0">
              <a:hlinkClick r:id="rId3"/>
            </a:endParaRPr>
          </a:p>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lvl="2">
              <a:lnSpc>
                <a:spcPct val="150000"/>
              </a:lnSpc>
              <a:spcBef>
                <a:spcPts val="375"/>
              </a:spcBef>
              <a:buFont typeface="Courier New" panose="02070309020205020404" pitchFamily="49" charset="0"/>
              <a:buChar char="o"/>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lvl="2">
              <a:lnSpc>
                <a:spcPct val="150000"/>
              </a:lnSpc>
              <a:spcBef>
                <a:spcPts val="375"/>
              </a:spcBef>
              <a:buFont typeface="Courier New" panose="02070309020205020404" pitchFamily="49" charset="0"/>
              <a:buChar char="o"/>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מדינית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גיוס תמיכה,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המדיני: מניעה/עיכוב/שיבוש 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מדיני</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פגיעה </a:t>
            </a:r>
            <a:r>
              <a:rPr lang="he-IL" altLang="he-IL" sz="2200" dirty="0">
                <a:latin typeface="Levenim MT" panose="02010502060101010101" pitchFamily="2" charset="-79"/>
                <a:cs typeface="Levenim MT" panose="02010502060101010101" pitchFamily="2" charset="-79"/>
              </a:rPr>
              <a:t>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youtu.be/lZX-ULWD8VI?t=103</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ככלי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1094509" y="1902376"/>
            <a:ext cx="10177130"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היכולת להגיע להסכם ו"איכותו" מותנים בעוצמת הסנקציות שקדמו לו (גודל המצוקה של היריב)</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דחיפות ההגעה להסכם על רקע איום לשימוש </a:t>
            </a:r>
            <a:r>
              <a:rPr lang="he-IL" altLang="he-IL" sz="2400" dirty="0" err="1" smtClean="0">
                <a:latin typeface="Levenim MT" panose="02010502060101010101" pitchFamily="2" charset="-79"/>
                <a:cs typeface="Levenim MT" panose="02010502060101010101" pitchFamily="2" charset="-79"/>
              </a:rPr>
              <a:t>בכח</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חוזקת ההסכם עבור היריב – מתן לגיטימציה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מנגנון יציאה</a:t>
            </a:r>
          </a:p>
          <a:p>
            <a:pPr marL="457200" indent="-457200">
              <a:lnSpc>
                <a:spcPct val="150000"/>
              </a:lnSpc>
              <a:spcBef>
                <a:spcPts val="0"/>
              </a:spcBef>
              <a:buClr>
                <a:schemeClr val="tx1"/>
              </a:buClr>
            </a:pP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7472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err="1" smtClean="0">
                <a:latin typeface="Levenim MT" panose="02010502060101010101" pitchFamily="2" charset="-79"/>
                <a:cs typeface="Levenim MT" panose="02010502060101010101" pitchFamily="2" charset="-79"/>
              </a:rPr>
              <a:t>נסיונות</a:t>
            </a:r>
            <a:r>
              <a:rPr lang="he-IL" altLang="he-IL" sz="24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שחקנים מובילים: מדינות אירופאיות (</a:t>
            </a:r>
            <a:r>
              <a:rPr lang="en-US" altLang="he-IL" sz="2400" dirty="0" smtClean="0">
                <a:latin typeface="Levenim MT" panose="02010502060101010101" pitchFamily="2" charset="-79"/>
                <a:cs typeface="Levenim MT" panose="02010502060101010101" pitchFamily="2" charset="-79"/>
              </a:rPr>
              <a:t>E3</a:t>
            </a:r>
            <a:r>
              <a:rPr lang="he-IL" altLang="he-IL" sz="24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ותשתיות, ופגות תוקף של ההסכם</a:t>
            </a: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 צפוי בהמשך</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ממשל </a:t>
            </a:r>
            <a:r>
              <a:rPr lang="he-IL" altLang="he-IL" sz="2400" dirty="0" err="1" smtClean="0">
                <a:latin typeface="Levenim MT" panose="02010502060101010101" pitchFamily="2" charset="-79"/>
                <a:cs typeface="Levenim MT" panose="02010502060101010101" pitchFamily="2" charset="-79"/>
              </a:rPr>
              <a:t>ביידן</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חזרה </a:t>
            </a:r>
            <a:r>
              <a:rPr lang="he-IL" altLang="he-IL" sz="2200" dirty="0">
                <a:latin typeface="Levenim MT" panose="02010502060101010101" pitchFamily="2" charset="-79"/>
                <a:cs typeface="Levenim MT" panose="02010502060101010101" pitchFamily="2" charset="-79"/>
              </a:rPr>
              <a:t>להסכם הקיים? </a:t>
            </a:r>
            <a:r>
              <a:rPr lang="he-IL" altLang="he-IL" sz="2200" dirty="0" smtClean="0">
                <a:latin typeface="Levenim MT" panose="02010502060101010101" pitchFamily="2" charset="-79"/>
                <a:cs typeface="Levenim MT" panose="02010502060101010101" pitchFamily="2" charset="-79"/>
              </a:rPr>
              <a:t>באילו תנאים? </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הסכם </a:t>
            </a:r>
            <a:r>
              <a:rPr lang="he-IL" altLang="he-IL" sz="2200" dirty="0">
                <a:latin typeface="Levenim MT" panose="02010502060101010101" pitchFamily="2" charset="-79"/>
                <a:cs typeface="Levenim MT" panose="02010502060101010101" pitchFamily="2" charset="-79"/>
              </a:rPr>
              <a:t>חדש</a:t>
            </a:r>
            <a:r>
              <a:rPr lang="he-IL" altLang="he-IL" sz="2200" dirty="0" smtClean="0">
                <a:latin typeface="Levenim MT" panose="02010502060101010101" pitchFamily="2" charset="-79"/>
                <a:cs typeface="Levenim MT" panose="02010502060101010101" pitchFamily="2" charset="-79"/>
              </a:rPr>
              <a:t>? מה יהיו התיקונים?</a:t>
            </a:r>
          </a:p>
          <a:p>
            <a:pPr>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הסדר אזורי? </a:t>
            </a:r>
            <a:endParaRPr lang="he-IL" altLang="he-IL" sz="2600" dirty="0">
              <a:latin typeface="Levenim MT" panose="02010502060101010101" pitchFamily="2" charset="-79"/>
              <a:cs typeface="Levenim MT" panose="02010502060101010101" pitchFamily="2" charset="-79"/>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11" y="1902376"/>
            <a:ext cx="2712316"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92" y="1042286"/>
            <a:ext cx="2961698" cy="52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26</a:t>
            </a:fld>
            <a:endParaRPr lang="he-IL"/>
          </a:p>
        </p:txBody>
      </p:sp>
      <p:sp>
        <p:nvSpPr>
          <p:cNvPr id="5" name="כותרת 1">
            <a:extLst>
              <a:ext uri="{FF2B5EF4-FFF2-40B4-BE49-F238E27FC236}">
                <a16:creationId xmlns:a16="http://schemas.microsoft.com/office/drawing/2014/main"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pic>
        <p:nvPicPr>
          <p:cNvPr id="1028" name="Picture 4" descr="India secures seat as non-permanent member of UN Security Council; elected  unopposed to join 15-nation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 y="2050376"/>
            <a:ext cx="6485313" cy="364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8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של מגילת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ההחלטות - חלק </a:t>
            </a:r>
            <a:r>
              <a:rPr lang="he-IL" altLang="he-IL" dirty="0">
                <a:latin typeface="Levenim MT" panose="02010502060101010101" pitchFamily="2" charset="-79"/>
                <a:cs typeface="Levenim MT" panose="02010502060101010101" pitchFamily="2" charset="-79"/>
              </a:rPr>
              <a:t>מגישת "ערוץ כפול" מול </a:t>
            </a:r>
            <a:r>
              <a:rPr lang="he-IL" altLang="he-IL" dirty="0" smtClean="0">
                <a:latin typeface="Levenim MT" panose="02010502060101010101" pitchFamily="2" charset="-79"/>
                <a:cs typeface="Levenim MT" panose="02010502060101010101" pitchFamily="2" charset="-79"/>
              </a:rPr>
              <a:t>איראן, </a:t>
            </a:r>
            <a:r>
              <a:rPr lang="he-IL" altLang="he-IL" dirty="0">
                <a:latin typeface="Levenim MT" panose="02010502060101010101" pitchFamily="2" charset="-79"/>
                <a:cs typeface="Levenim MT" panose="02010502060101010101" pitchFamily="2" charset="-79"/>
              </a:rPr>
              <a:t>"מקל וגזר"</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a:lnSpc>
                <a:spcPct val="150000"/>
              </a:lnSpc>
              <a:spcBef>
                <a:spcPts val="0"/>
              </a:spcBef>
              <a:buClr>
                <a:schemeClr val="tx1"/>
              </a:buClr>
              <a:buFont typeface="Courier New" panose="02070309020205020404" pitchFamily="49" charset="0"/>
              <a:buChar char="o"/>
            </a:pPr>
            <a:endParaRPr lang="he-IL" altLang="he-IL" sz="26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1087743108"/>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249" y="728604"/>
            <a:ext cx="4102388" cy="23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3124775714"/>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21300</TotalTime>
  <Words>2341</Words>
  <Application>Microsoft Office PowerPoint</Application>
  <PresentationFormat>Widescreen</PresentationFormat>
  <Paragraphs>347</Paragraphs>
  <Slides>27</Slides>
  <Notes>27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Levenim MT</vt:lpstr>
      <vt:lpstr>Times New Roman</vt:lpstr>
      <vt:lpstr>Wingdings</vt:lpstr>
      <vt:lpstr>ערכת נושא Office</vt:lpstr>
      <vt:lpstr> </vt:lpstr>
      <vt:lpstr>מהו סיכול מדיני</vt:lpstr>
      <vt:lpstr>כלים לסיכול מדיני</vt:lpstr>
      <vt:lpstr>החלטות מועבי"ט</vt:lpstr>
      <vt:lpstr>כלים לסיכול מדיני</vt:lpstr>
      <vt:lpstr> </vt:lpstr>
      <vt:lpstr> </vt:lpstr>
      <vt:lpstr> </vt:lpstr>
      <vt:lpstr> </vt:lpstr>
      <vt:lpstr>מגבלות פיקוח סבא"א</vt:lpstr>
      <vt:lpstr>תפקיד סבא"א בסיכול המדיני</vt:lpstr>
      <vt:lpstr> </vt:lpstr>
      <vt:lpstr>סבא"א והסכם הגרעין</vt:lpstr>
      <vt:lpstr>כלים לסיכול מדיני</vt:lpstr>
      <vt:lpstr>פעילות מדינית בילטרלית</vt:lpstr>
      <vt:lpstr>כלים לסיכול מדיני</vt:lpstr>
      <vt:lpstr>חשיפת מידע מודיעיני</vt:lpstr>
      <vt:lpstr> </vt:lpstr>
      <vt:lpstr> </vt:lpstr>
      <vt:lpstr> </vt:lpstr>
      <vt:lpstr>כלים לסיכול מדיני</vt:lpstr>
      <vt:lpstr>הסכמים ככלי בסיכול המדיני</vt:lpstr>
      <vt:lpstr>הסכמים עם איראן</vt:lpstr>
      <vt:lpstr> </vt:lpstr>
      <vt:lpstr>מה צפוי בהמשך</vt:lpstr>
      <vt:lpstr> </vt:lpstr>
      <vt:lpstr>ה- NPT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u26632</cp:lastModifiedBy>
  <cp:revision>1256</cp:revision>
  <cp:lastPrinted>2020-11-15T06:40:42Z</cp:lastPrinted>
  <dcterms:created xsi:type="dcterms:W3CDTF">2017-08-17T05:53:13Z</dcterms:created>
  <dcterms:modified xsi:type="dcterms:W3CDTF">2020-11-15T07:59:16Z</dcterms:modified>
</cp:coreProperties>
</file>