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9"/>
  </p:notesMasterIdLst>
  <p:handoutMasterIdLst>
    <p:handoutMasterId r:id="rId30"/>
  </p:handoutMasterIdLst>
  <p:sldIdLst>
    <p:sldId id="327" r:id="rId2"/>
    <p:sldId id="424" r:id="rId3"/>
    <p:sldId id="434" r:id="rId4"/>
    <p:sldId id="448" r:id="rId5"/>
    <p:sldId id="445" r:id="rId6"/>
    <p:sldId id="437" r:id="rId7"/>
    <p:sldId id="438" r:id="rId8"/>
    <p:sldId id="449" r:id="rId9"/>
    <p:sldId id="439" r:id="rId10"/>
    <p:sldId id="441" r:id="rId11"/>
    <p:sldId id="435" r:id="rId12"/>
    <p:sldId id="461" r:id="rId13"/>
    <p:sldId id="440" r:id="rId14"/>
    <p:sldId id="446" r:id="rId15"/>
    <p:sldId id="465" r:id="rId16"/>
    <p:sldId id="464" r:id="rId17"/>
    <p:sldId id="463" r:id="rId18"/>
    <p:sldId id="442" r:id="rId19"/>
    <p:sldId id="444" r:id="rId20"/>
    <p:sldId id="443" r:id="rId21"/>
    <p:sldId id="447" r:id="rId22"/>
    <p:sldId id="467" r:id="rId23"/>
    <p:sldId id="460" r:id="rId24"/>
    <p:sldId id="462" r:id="rId25"/>
    <p:sldId id="466" r:id="rId26"/>
    <p:sldId id="433" r:id="rId27"/>
    <p:sldId id="451" r:id="rId28"/>
  </p:sldIdLst>
  <p:sldSz cx="12192000" cy="6858000"/>
  <p:notesSz cx="6819900" cy="99187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63" userDrawn="1">
          <p15:clr>
            <a:srgbClr val="A4A3A4"/>
          </p15:clr>
        </p15:guide>
      </p15:sldGuideLst>
    </p:ext>
    <p:ext uri="{2D200454-40CA-4A62-9FC3-DE9A4176ACB9}">
      <p15:notesGuideLst xmlns:p15="http://schemas.microsoft.com/office/powerpoint/2012/main">
        <p15:guide id="1" orient="horz" pos="3124">
          <p15:clr>
            <a:srgbClr val="A4A3A4"/>
          </p15:clr>
        </p15:guide>
        <p15:guide id="2" pos="214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0001"/>
    <a:srgbClr val="4E514A"/>
    <a:srgbClr val="0D0A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סגנון ביניים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0A15C55-8517-42AA-B614-E9B94910E393}" styleName="סגנון ביניים 2 - הדגשה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000" autoAdjust="0"/>
    <p:restoredTop sz="94671" autoAdjust="0"/>
  </p:normalViewPr>
  <p:slideViewPr>
    <p:cSldViewPr snapToGrid="0">
      <p:cViewPr varScale="1">
        <p:scale>
          <a:sx n="69" d="100"/>
          <a:sy n="69" d="100"/>
        </p:scale>
        <p:origin x="780" y="78"/>
      </p:cViewPr>
      <p:guideLst>
        <p:guide orient="horz" pos="2160"/>
        <p:guide pos="3863"/>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9366"/>
    </p:cViewPr>
  </p:sorterViewPr>
  <p:notesViewPr>
    <p:cSldViewPr snapToGrid="0">
      <p:cViewPr varScale="1">
        <p:scale>
          <a:sx n="52" d="100"/>
          <a:sy n="52" d="100"/>
        </p:scale>
        <p:origin x="2952" y="78"/>
      </p:cViewPr>
      <p:guideLst>
        <p:guide orient="horz" pos="3124"/>
        <p:guide pos="214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6F8151-205A-4925-A75D-2F409028A1B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966FCF8-AFFE-48A7-8331-6A041110E36E}">
      <dgm:prSet phldrT="[טקסט]" custT="1"/>
      <dgm:spPr/>
      <dgm:t>
        <a:bodyPr/>
        <a:lstStyle/>
        <a:p>
          <a:pPr rtl="1"/>
          <a:endParaRPr lang="en-US" sz="2600" dirty="0"/>
        </a:p>
      </dgm:t>
    </dgm:pt>
    <dgm:pt modelId="{D7239D7E-35E8-4142-BAFC-95A00E85C977}">
      <dgm:prSet phldrT="[טקסט]" custT="1"/>
      <dgm:spPr>
        <a:solidFill>
          <a:srgbClr val="00B0F0"/>
        </a:solidFill>
      </dgm:spPr>
      <dgm:t>
        <a:bodyPr/>
        <a:lstStyle/>
        <a:p>
          <a:pPr rtl="1"/>
          <a:r>
            <a:rPr lang="he-IL" sz="2400" kern="1200" baseline="0" dirty="0" smtClean="0">
              <a:solidFill>
                <a:schemeClr val="bg1"/>
              </a:solidFill>
              <a:latin typeface="Levenim MT" panose="02010502060101010101" pitchFamily="2" charset="-79"/>
              <a:ea typeface="+mn-ea"/>
              <a:cs typeface="Levenim MT" panose="02010502060101010101" pitchFamily="2" charset="-79"/>
            </a:rPr>
            <a:t>נוסדה ב- 1957 למטרת קידום פיתוח אנרגיה גרעינית לצרכי שלום</a:t>
          </a:r>
          <a:endParaRPr lang="en-US" sz="2400" kern="1200" baseline="0" dirty="0">
            <a:solidFill>
              <a:schemeClr val="bg1"/>
            </a:solidFill>
            <a:latin typeface="Levenim MT" panose="02010502060101010101" pitchFamily="2" charset="-79"/>
            <a:ea typeface="+mn-ea"/>
            <a:cs typeface="Levenim MT" panose="02010502060101010101" pitchFamily="2" charset="-79"/>
          </a:endParaRPr>
        </a:p>
      </dgm:t>
    </dgm:pt>
    <dgm:pt modelId="{03AD2EBF-FA87-4A67-A76F-A5C3176C3846}" type="sibTrans" cxnId="{BA0D3509-6002-4E7D-B7A6-B84484BDE6C0}">
      <dgm:prSet/>
      <dgm:spPr/>
      <dgm:t>
        <a:bodyPr/>
        <a:lstStyle/>
        <a:p>
          <a:endParaRPr lang="en-US"/>
        </a:p>
      </dgm:t>
    </dgm:pt>
    <dgm:pt modelId="{7A13E23F-1178-4D68-850E-EF2698CCEC93}" type="parTrans" cxnId="{BA0D3509-6002-4E7D-B7A6-B84484BDE6C0}">
      <dgm:prSet/>
      <dgm:spPr/>
      <dgm:t>
        <a:bodyPr/>
        <a:lstStyle/>
        <a:p>
          <a:endParaRPr lang="en-US"/>
        </a:p>
      </dgm:t>
    </dgm:pt>
    <dgm:pt modelId="{871F5222-C80F-448E-AA6D-070C354349B4}" type="sibTrans" cxnId="{09EB3336-6865-40D1-9AF6-D49577641A13}">
      <dgm:prSet/>
      <dgm:spPr/>
      <dgm:t>
        <a:bodyPr/>
        <a:lstStyle/>
        <a:p>
          <a:endParaRPr lang="en-US"/>
        </a:p>
      </dgm:t>
    </dgm:pt>
    <dgm:pt modelId="{13BA7670-E4F0-4C92-B2FB-F5069FA6B079}" type="parTrans" cxnId="{09EB3336-6865-40D1-9AF6-D49577641A13}">
      <dgm:prSet/>
      <dgm:spPr/>
      <dgm:t>
        <a:bodyPr/>
        <a:lstStyle/>
        <a:p>
          <a:endParaRPr lang="en-US"/>
        </a:p>
      </dgm:t>
    </dgm:pt>
    <dgm:pt modelId="{1875D957-CEC7-475E-8C44-BC5634D601FF}">
      <dgm:prSet phldrT="[טקסט]" custT="1"/>
      <dgm:spPr/>
      <dgm:t>
        <a:bodyPr/>
        <a:lstStyle/>
        <a:p>
          <a:pPr rtl="1"/>
          <a:endParaRPr lang="en-US" sz="2600" dirty="0"/>
        </a:p>
      </dgm:t>
    </dgm:pt>
    <dgm:pt modelId="{5838B8DE-F7D8-4D38-90E8-7AA5C05584D6}">
      <dgm:prSet phldrT="[טקסט]" custT="1"/>
      <dgm:spPr>
        <a:solidFill>
          <a:srgbClr val="00B0F0"/>
        </a:solidFill>
      </dgm:spPr>
      <dgm:t>
        <a:bodyPr/>
        <a:lstStyle/>
        <a:p>
          <a:pPr rtl="1"/>
          <a:r>
            <a:rPr lang="he-IL" sz="2400" kern="1200" baseline="0" dirty="0" smtClean="0">
              <a:solidFill>
                <a:schemeClr val="bg1"/>
              </a:solidFill>
              <a:latin typeface="Levenim MT" panose="02010502060101010101" pitchFamily="2" charset="-79"/>
              <a:ea typeface="+mn-ea"/>
              <a:cs typeface="Levenim MT" panose="02010502060101010101" pitchFamily="2" charset="-79"/>
            </a:rPr>
            <a:t>ארגון בין-ממשלתי</a:t>
          </a:r>
          <a:endParaRPr lang="en-US" sz="2400" kern="1200" baseline="0" dirty="0">
            <a:solidFill>
              <a:schemeClr val="bg1"/>
            </a:solidFill>
            <a:latin typeface="Levenim MT" panose="02010502060101010101" pitchFamily="2" charset="-79"/>
            <a:ea typeface="+mn-ea"/>
            <a:cs typeface="Levenim MT" panose="02010502060101010101" pitchFamily="2" charset="-79"/>
          </a:endParaRPr>
        </a:p>
      </dgm:t>
    </dgm:pt>
    <dgm:pt modelId="{4621B474-AA92-4B3F-8CCE-12FF0F79A6DC}" type="sibTrans" cxnId="{44559C81-091F-4FB8-8492-2CEBD837BE93}">
      <dgm:prSet/>
      <dgm:spPr/>
      <dgm:t>
        <a:bodyPr/>
        <a:lstStyle/>
        <a:p>
          <a:endParaRPr lang="en-US"/>
        </a:p>
      </dgm:t>
    </dgm:pt>
    <dgm:pt modelId="{FD36D8EC-F839-4CF3-BAC3-11EC5D8C687A}" type="parTrans" cxnId="{44559C81-091F-4FB8-8492-2CEBD837BE93}">
      <dgm:prSet/>
      <dgm:spPr/>
      <dgm:t>
        <a:bodyPr/>
        <a:lstStyle/>
        <a:p>
          <a:endParaRPr lang="en-US"/>
        </a:p>
      </dgm:t>
    </dgm:pt>
    <dgm:pt modelId="{4C915778-B525-449A-A32F-2C7F3A2B4788}" type="sibTrans" cxnId="{B667DE53-2202-475F-A3A3-8B1E51226B8F}">
      <dgm:prSet/>
      <dgm:spPr/>
      <dgm:t>
        <a:bodyPr/>
        <a:lstStyle/>
        <a:p>
          <a:endParaRPr lang="en-US"/>
        </a:p>
      </dgm:t>
    </dgm:pt>
    <dgm:pt modelId="{51E8ED40-B868-4295-9289-5C2114C0EB8D}" type="parTrans" cxnId="{B667DE53-2202-475F-A3A3-8B1E51226B8F}">
      <dgm:prSet/>
      <dgm:spPr/>
      <dgm:t>
        <a:bodyPr/>
        <a:lstStyle/>
        <a:p>
          <a:endParaRPr lang="en-US"/>
        </a:p>
      </dgm:t>
    </dgm:pt>
    <dgm:pt modelId="{CDE3CDED-2B66-4264-9781-85D1FBDA4D2B}">
      <dgm:prSet phldrT="[טקסט]" custT="1"/>
      <dgm:spPr>
        <a:solidFill>
          <a:srgbClr val="00B0F0"/>
        </a:solidFill>
      </dgm:spPr>
      <dgm:t>
        <a:bodyPr/>
        <a:lstStyle/>
        <a:p>
          <a:pPr rtl="1"/>
          <a:r>
            <a:rPr lang="he-IL" sz="2400" kern="1200" baseline="0" dirty="0" smtClean="0">
              <a:solidFill>
                <a:schemeClr val="bg1"/>
              </a:solidFill>
              <a:latin typeface="Levenim MT" panose="02010502060101010101" pitchFamily="2" charset="-79"/>
              <a:ea typeface="+mn-ea"/>
              <a:cs typeface="Levenim MT" panose="02010502060101010101" pitchFamily="2" charset="-79"/>
            </a:rPr>
            <a:t>172 </a:t>
          </a:r>
          <a:r>
            <a:rPr lang="he-IL" sz="2400" kern="1200" baseline="0" dirty="0">
              <a:solidFill>
                <a:schemeClr val="bg1"/>
              </a:solidFill>
              <a:latin typeface="Levenim MT" panose="02010502060101010101" pitchFamily="2" charset="-79"/>
              <a:ea typeface="+mn-ea"/>
              <a:cs typeface="Levenim MT" panose="02010502060101010101" pitchFamily="2" charset="-79"/>
            </a:rPr>
            <a:t>מדינות חברות (ללא חובת קבלת פיקוח מקיף)</a:t>
          </a:r>
          <a:endParaRPr lang="en-US" sz="2400" kern="1200" baseline="0" dirty="0">
            <a:solidFill>
              <a:schemeClr val="bg1"/>
            </a:solidFill>
            <a:latin typeface="Levenim MT" panose="02010502060101010101" pitchFamily="2" charset="-79"/>
            <a:ea typeface="+mn-ea"/>
            <a:cs typeface="Levenim MT" panose="02010502060101010101" pitchFamily="2" charset="-79"/>
          </a:endParaRPr>
        </a:p>
      </dgm:t>
    </dgm:pt>
    <dgm:pt modelId="{9A0EEEB4-0058-494F-8F92-21D7535D237E}" type="parTrans" cxnId="{B95216AB-468F-4ADE-B4A0-CDC470FE9106}">
      <dgm:prSet/>
      <dgm:spPr/>
      <dgm:t>
        <a:bodyPr/>
        <a:lstStyle/>
        <a:p>
          <a:endParaRPr lang="en-US"/>
        </a:p>
      </dgm:t>
    </dgm:pt>
    <dgm:pt modelId="{ED236020-769E-4E1D-A462-42CD8D758328}" type="sibTrans" cxnId="{B95216AB-468F-4ADE-B4A0-CDC470FE9106}">
      <dgm:prSet/>
      <dgm:spPr/>
      <dgm:t>
        <a:bodyPr/>
        <a:lstStyle/>
        <a:p>
          <a:endParaRPr lang="en-US"/>
        </a:p>
      </dgm:t>
    </dgm:pt>
    <dgm:pt modelId="{90030A5F-444F-47B7-AB01-496092418989}">
      <dgm:prSet phldrT="[טקסט]" custT="1"/>
      <dgm:spPr>
        <a:solidFill>
          <a:srgbClr val="00B0F0"/>
        </a:solidFill>
      </dgm:spPr>
      <dgm:t>
        <a:bodyPr/>
        <a:lstStyle/>
        <a:p>
          <a:pPr rtl="1"/>
          <a:r>
            <a:rPr lang="he-IL" sz="2400" kern="1200" baseline="0" dirty="0">
              <a:solidFill>
                <a:schemeClr val="bg1"/>
              </a:solidFill>
              <a:latin typeface="Levenim MT" panose="02010502060101010101" pitchFamily="2" charset="-79"/>
              <a:ea typeface="+mn-ea"/>
              <a:cs typeface="Levenim MT" panose="02010502060101010101" pitchFamily="2" charset="-79"/>
            </a:rPr>
            <a:t>פיקוח </a:t>
          </a:r>
          <a:r>
            <a:rPr lang="he-IL" sz="2400" kern="1200" baseline="0" dirty="0" err="1">
              <a:solidFill>
                <a:schemeClr val="bg1"/>
              </a:solidFill>
              <a:latin typeface="Levenim MT" panose="02010502060101010101" pitchFamily="2" charset="-79"/>
              <a:ea typeface="+mn-ea"/>
              <a:cs typeface="Levenim MT" panose="02010502060101010101" pitchFamily="2" charset="-79"/>
            </a:rPr>
            <a:t>סבא"א</a:t>
          </a:r>
          <a:r>
            <a:rPr lang="he-IL" sz="2400" kern="1200" baseline="0" dirty="0">
              <a:solidFill>
                <a:schemeClr val="bg1"/>
              </a:solidFill>
              <a:latin typeface="Levenim MT" panose="02010502060101010101" pitchFamily="2" charset="-79"/>
              <a:ea typeface="+mn-ea"/>
              <a:cs typeface="Levenim MT" panose="02010502060101010101" pitchFamily="2" charset="-79"/>
            </a:rPr>
            <a:t> קדם ל- </a:t>
          </a:r>
          <a:r>
            <a:rPr lang="en-US" sz="2400" kern="1200" baseline="0" dirty="0">
              <a:solidFill>
                <a:schemeClr val="bg1"/>
              </a:solidFill>
              <a:latin typeface="Levenim MT" panose="02010502060101010101" pitchFamily="2" charset="-79"/>
              <a:ea typeface="+mn-ea"/>
              <a:cs typeface="Levenim MT" panose="02010502060101010101" pitchFamily="2" charset="-79"/>
            </a:rPr>
            <a:t>NPT</a:t>
          </a:r>
          <a:r>
            <a:rPr lang="he-IL" sz="2400" kern="1200" baseline="0" dirty="0">
              <a:solidFill>
                <a:schemeClr val="bg1"/>
              </a:solidFill>
              <a:latin typeface="Levenim MT" panose="02010502060101010101" pitchFamily="2" charset="-79"/>
              <a:ea typeface="+mn-ea"/>
              <a:cs typeface="Levenim MT" panose="02010502060101010101" pitchFamily="2" charset="-79"/>
            </a:rPr>
            <a:t> אך משרת את האמנה</a:t>
          </a:r>
          <a:endParaRPr lang="en-US" sz="2400" kern="1200" baseline="0" dirty="0">
            <a:solidFill>
              <a:schemeClr val="bg1"/>
            </a:solidFill>
            <a:latin typeface="Levenim MT" panose="02010502060101010101" pitchFamily="2" charset="-79"/>
            <a:ea typeface="+mn-ea"/>
            <a:cs typeface="Levenim MT" panose="02010502060101010101" pitchFamily="2" charset="-79"/>
          </a:endParaRPr>
        </a:p>
      </dgm:t>
    </dgm:pt>
    <dgm:pt modelId="{3CE4F04D-C9CA-48DB-BD06-F5CA3CA3C1BA}" type="parTrans" cxnId="{8A144B3B-A4C9-422C-B048-A488A6774151}">
      <dgm:prSet/>
      <dgm:spPr/>
      <dgm:t>
        <a:bodyPr/>
        <a:lstStyle/>
        <a:p>
          <a:endParaRPr lang="en-US"/>
        </a:p>
      </dgm:t>
    </dgm:pt>
    <dgm:pt modelId="{801A13E5-89E8-46E3-8B06-B190178D60B0}" type="sibTrans" cxnId="{8A144B3B-A4C9-422C-B048-A488A6774151}">
      <dgm:prSet/>
      <dgm:spPr/>
      <dgm:t>
        <a:bodyPr/>
        <a:lstStyle/>
        <a:p>
          <a:endParaRPr lang="en-US"/>
        </a:p>
      </dgm:t>
    </dgm:pt>
    <dgm:pt modelId="{AE46C0E0-CBC1-4BAB-B70A-EAD5A7E43511}" type="pres">
      <dgm:prSet presAssocID="{0A6F8151-205A-4925-A75D-2F409028A1B7}" presName="linear" presStyleCnt="0">
        <dgm:presLayoutVars>
          <dgm:animLvl val="lvl"/>
          <dgm:resizeHandles val="exact"/>
        </dgm:presLayoutVars>
      </dgm:prSet>
      <dgm:spPr/>
      <dgm:t>
        <a:bodyPr/>
        <a:lstStyle/>
        <a:p>
          <a:pPr rtl="1"/>
          <a:endParaRPr lang="he-IL"/>
        </a:p>
      </dgm:t>
    </dgm:pt>
    <dgm:pt modelId="{736D56AA-9A86-4914-9D1F-857DF3197114}" type="pres">
      <dgm:prSet presAssocID="{5838B8DE-F7D8-4D38-90E8-7AA5C05584D6}" presName="parentText" presStyleLbl="node1" presStyleIdx="0" presStyleCnt="4" custLinFactNeighborY="-14762">
        <dgm:presLayoutVars>
          <dgm:chMax val="0"/>
          <dgm:bulletEnabled val="1"/>
        </dgm:presLayoutVars>
      </dgm:prSet>
      <dgm:spPr/>
      <dgm:t>
        <a:bodyPr/>
        <a:lstStyle/>
        <a:p>
          <a:pPr rtl="1"/>
          <a:endParaRPr lang="he-IL"/>
        </a:p>
      </dgm:t>
    </dgm:pt>
    <dgm:pt modelId="{AA1763CF-0535-4EB5-9F1B-E5921ACD9EC9}" type="pres">
      <dgm:prSet presAssocID="{5838B8DE-F7D8-4D38-90E8-7AA5C05584D6}" presName="childText" presStyleLbl="revTx" presStyleIdx="0" presStyleCnt="2">
        <dgm:presLayoutVars>
          <dgm:bulletEnabled val="1"/>
        </dgm:presLayoutVars>
      </dgm:prSet>
      <dgm:spPr/>
      <dgm:t>
        <a:bodyPr/>
        <a:lstStyle/>
        <a:p>
          <a:pPr rtl="1"/>
          <a:endParaRPr lang="he-IL"/>
        </a:p>
      </dgm:t>
    </dgm:pt>
    <dgm:pt modelId="{9ED5C7C1-1684-4CCC-AA68-FD07DB5C8330}" type="pres">
      <dgm:prSet presAssocID="{D7239D7E-35E8-4142-BAFC-95A00E85C977}" presName="parentText" presStyleLbl="node1" presStyleIdx="1" presStyleCnt="4" custLinFactNeighborY="-42976">
        <dgm:presLayoutVars>
          <dgm:chMax val="0"/>
          <dgm:bulletEnabled val="1"/>
        </dgm:presLayoutVars>
      </dgm:prSet>
      <dgm:spPr/>
      <dgm:t>
        <a:bodyPr/>
        <a:lstStyle/>
        <a:p>
          <a:pPr rtl="1"/>
          <a:endParaRPr lang="he-IL"/>
        </a:p>
      </dgm:t>
    </dgm:pt>
    <dgm:pt modelId="{955B07DF-8AE3-429B-9B0F-E0CFCA63BBB9}" type="pres">
      <dgm:prSet presAssocID="{D7239D7E-35E8-4142-BAFC-95A00E85C977}" presName="childText" presStyleLbl="revTx" presStyleIdx="1" presStyleCnt="2">
        <dgm:presLayoutVars>
          <dgm:bulletEnabled val="1"/>
        </dgm:presLayoutVars>
      </dgm:prSet>
      <dgm:spPr/>
      <dgm:t>
        <a:bodyPr/>
        <a:lstStyle/>
        <a:p>
          <a:pPr rtl="1"/>
          <a:endParaRPr lang="he-IL"/>
        </a:p>
      </dgm:t>
    </dgm:pt>
    <dgm:pt modelId="{5E754A90-AE2C-45F2-9786-EB090328BFCB}" type="pres">
      <dgm:prSet presAssocID="{90030A5F-444F-47B7-AB01-496092418989}" presName="parentText" presStyleLbl="node1" presStyleIdx="2" presStyleCnt="4" custLinFactY="-30891" custLinFactNeighborY="-100000">
        <dgm:presLayoutVars>
          <dgm:chMax val="0"/>
          <dgm:bulletEnabled val="1"/>
        </dgm:presLayoutVars>
      </dgm:prSet>
      <dgm:spPr/>
      <dgm:t>
        <a:bodyPr/>
        <a:lstStyle/>
        <a:p>
          <a:pPr rtl="1"/>
          <a:endParaRPr lang="he-IL"/>
        </a:p>
      </dgm:t>
    </dgm:pt>
    <dgm:pt modelId="{41A1B33D-EF34-4DC0-B0CB-E7F90785F571}" type="pres">
      <dgm:prSet presAssocID="{801A13E5-89E8-46E3-8B06-B190178D60B0}" presName="spacer" presStyleCnt="0"/>
      <dgm:spPr/>
    </dgm:pt>
    <dgm:pt modelId="{6346255E-E10B-44B1-8530-A632091AE487}" type="pres">
      <dgm:prSet presAssocID="{CDE3CDED-2B66-4264-9781-85D1FBDA4D2B}" presName="parentText" presStyleLbl="node1" presStyleIdx="3" presStyleCnt="4" custLinFactNeighborY="-58759">
        <dgm:presLayoutVars>
          <dgm:chMax val="0"/>
          <dgm:bulletEnabled val="1"/>
        </dgm:presLayoutVars>
      </dgm:prSet>
      <dgm:spPr/>
      <dgm:t>
        <a:bodyPr/>
        <a:lstStyle/>
        <a:p>
          <a:pPr rtl="1"/>
          <a:endParaRPr lang="he-IL"/>
        </a:p>
      </dgm:t>
    </dgm:pt>
  </dgm:ptLst>
  <dgm:cxnLst>
    <dgm:cxn modelId="{AAC052DC-86ED-48A1-A8B1-80724452C25D}" type="presOf" srcId="{4966FCF8-AFFE-48A7-8331-6A041110E36E}" destId="{955B07DF-8AE3-429B-9B0F-E0CFCA63BBB9}" srcOrd="0" destOrd="0" presId="urn:microsoft.com/office/officeart/2005/8/layout/vList2"/>
    <dgm:cxn modelId="{B95216AB-468F-4ADE-B4A0-CDC470FE9106}" srcId="{0A6F8151-205A-4925-A75D-2F409028A1B7}" destId="{CDE3CDED-2B66-4264-9781-85D1FBDA4D2B}" srcOrd="3" destOrd="0" parTransId="{9A0EEEB4-0058-494F-8F92-21D7535D237E}" sibTransId="{ED236020-769E-4E1D-A462-42CD8D758328}"/>
    <dgm:cxn modelId="{D4EC6CBB-6C92-415C-890F-21016441E572}" type="presOf" srcId="{5838B8DE-F7D8-4D38-90E8-7AA5C05584D6}" destId="{736D56AA-9A86-4914-9D1F-857DF3197114}" srcOrd="0" destOrd="0" presId="urn:microsoft.com/office/officeart/2005/8/layout/vList2"/>
    <dgm:cxn modelId="{8A144B3B-A4C9-422C-B048-A488A6774151}" srcId="{0A6F8151-205A-4925-A75D-2F409028A1B7}" destId="{90030A5F-444F-47B7-AB01-496092418989}" srcOrd="2" destOrd="0" parTransId="{3CE4F04D-C9CA-48DB-BD06-F5CA3CA3C1BA}" sibTransId="{801A13E5-89E8-46E3-8B06-B190178D60B0}"/>
    <dgm:cxn modelId="{D5FDD7C0-AFE2-456A-9E26-8E3FFD9DFB7F}" type="presOf" srcId="{90030A5F-444F-47B7-AB01-496092418989}" destId="{5E754A90-AE2C-45F2-9786-EB090328BFCB}" srcOrd="0" destOrd="0" presId="urn:microsoft.com/office/officeart/2005/8/layout/vList2"/>
    <dgm:cxn modelId="{0FC97CB7-0A14-4975-99A3-F8E9F2702D48}" type="presOf" srcId="{0A6F8151-205A-4925-A75D-2F409028A1B7}" destId="{AE46C0E0-CBC1-4BAB-B70A-EAD5A7E43511}" srcOrd="0" destOrd="0" presId="urn:microsoft.com/office/officeart/2005/8/layout/vList2"/>
    <dgm:cxn modelId="{53B92FAF-2D38-49B8-A83B-0C17A21D11B7}" type="presOf" srcId="{CDE3CDED-2B66-4264-9781-85D1FBDA4D2B}" destId="{6346255E-E10B-44B1-8530-A632091AE487}" srcOrd="0" destOrd="0" presId="urn:microsoft.com/office/officeart/2005/8/layout/vList2"/>
    <dgm:cxn modelId="{BA0D3509-6002-4E7D-B7A6-B84484BDE6C0}" srcId="{0A6F8151-205A-4925-A75D-2F409028A1B7}" destId="{D7239D7E-35E8-4142-BAFC-95A00E85C977}" srcOrd="1" destOrd="0" parTransId="{7A13E23F-1178-4D68-850E-EF2698CCEC93}" sibTransId="{03AD2EBF-FA87-4A67-A76F-A5C3176C3846}"/>
    <dgm:cxn modelId="{44559C81-091F-4FB8-8492-2CEBD837BE93}" srcId="{0A6F8151-205A-4925-A75D-2F409028A1B7}" destId="{5838B8DE-F7D8-4D38-90E8-7AA5C05584D6}" srcOrd="0" destOrd="0" parTransId="{FD36D8EC-F839-4CF3-BAC3-11EC5D8C687A}" sibTransId="{4621B474-AA92-4B3F-8CCE-12FF0F79A6DC}"/>
    <dgm:cxn modelId="{09EB3336-6865-40D1-9AF6-D49577641A13}" srcId="{D7239D7E-35E8-4142-BAFC-95A00E85C977}" destId="{4966FCF8-AFFE-48A7-8331-6A041110E36E}" srcOrd="0" destOrd="0" parTransId="{13BA7670-E4F0-4C92-B2FB-F5069FA6B079}" sibTransId="{871F5222-C80F-448E-AA6D-070C354349B4}"/>
    <dgm:cxn modelId="{5A764C23-1CCA-4CD5-A2F2-F01A62FDF3B4}" type="presOf" srcId="{1875D957-CEC7-475E-8C44-BC5634D601FF}" destId="{AA1763CF-0535-4EB5-9F1B-E5921ACD9EC9}" srcOrd="0" destOrd="0" presId="urn:microsoft.com/office/officeart/2005/8/layout/vList2"/>
    <dgm:cxn modelId="{B667DE53-2202-475F-A3A3-8B1E51226B8F}" srcId="{5838B8DE-F7D8-4D38-90E8-7AA5C05584D6}" destId="{1875D957-CEC7-475E-8C44-BC5634D601FF}" srcOrd="0" destOrd="0" parTransId="{51E8ED40-B868-4295-9289-5C2114C0EB8D}" sibTransId="{4C915778-B525-449A-A32F-2C7F3A2B4788}"/>
    <dgm:cxn modelId="{3505FCA1-5381-4EAA-9C3D-6A73D5D82C20}" type="presOf" srcId="{D7239D7E-35E8-4142-BAFC-95A00E85C977}" destId="{9ED5C7C1-1684-4CCC-AA68-FD07DB5C8330}" srcOrd="0" destOrd="0" presId="urn:microsoft.com/office/officeart/2005/8/layout/vList2"/>
    <dgm:cxn modelId="{792067C4-589D-4CBB-B662-EFAEC0C8E73F}" type="presParOf" srcId="{AE46C0E0-CBC1-4BAB-B70A-EAD5A7E43511}" destId="{736D56AA-9A86-4914-9D1F-857DF3197114}" srcOrd="0" destOrd="0" presId="urn:microsoft.com/office/officeart/2005/8/layout/vList2"/>
    <dgm:cxn modelId="{2FAD5C76-3F72-47BA-A65B-799E676756F6}" type="presParOf" srcId="{AE46C0E0-CBC1-4BAB-B70A-EAD5A7E43511}" destId="{AA1763CF-0535-4EB5-9F1B-E5921ACD9EC9}" srcOrd="1" destOrd="0" presId="urn:microsoft.com/office/officeart/2005/8/layout/vList2"/>
    <dgm:cxn modelId="{374B91CF-A609-47F7-9403-BBB29AC3C326}" type="presParOf" srcId="{AE46C0E0-CBC1-4BAB-B70A-EAD5A7E43511}" destId="{9ED5C7C1-1684-4CCC-AA68-FD07DB5C8330}" srcOrd="2" destOrd="0" presId="urn:microsoft.com/office/officeart/2005/8/layout/vList2"/>
    <dgm:cxn modelId="{8C90C3EC-8EEC-4AF8-B846-301F37BC6DD6}" type="presParOf" srcId="{AE46C0E0-CBC1-4BAB-B70A-EAD5A7E43511}" destId="{955B07DF-8AE3-429B-9B0F-E0CFCA63BBB9}" srcOrd="3" destOrd="0" presId="urn:microsoft.com/office/officeart/2005/8/layout/vList2"/>
    <dgm:cxn modelId="{997A21D9-4F71-4C40-9AC2-F0629797FB4A}" type="presParOf" srcId="{AE46C0E0-CBC1-4BAB-B70A-EAD5A7E43511}" destId="{5E754A90-AE2C-45F2-9786-EB090328BFCB}" srcOrd="4" destOrd="0" presId="urn:microsoft.com/office/officeart/2005/8/layout/vList2"/>
    <dgm:cxn modelId="{4CF00C95-1F1E-4683-A484-BC578E10F322}" type="presParOf" srcId="{AE46C0E0-CBC1-4BAB-B70A-EAD5A7E43511}" destId="{41A1B33D-EF34-4DC0-B0CB-E7F90785F571}" srcOrd="5" destOrd="0" presId="urn:microsoft.com/office/officeart/2005/8/layout/vList2"/>
    <dgm:cxn modelId="{DCFD9BF7-2916-4313-8361-16EDAB3E4CC4}" type="presParOf" srcId="{AE46C0E0-CBC1-4BAB-B70A-EAD5A7E43511}" destId="{6346255E-E10B-44B1-8530-A632091AE487}"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6F8151-205A-4925-A75D-2F409028A1B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966FCF8-AFFE-48A7-8331-6A041110E36E}">
      <dgm:prSet phldrT="[טקסט]" custT="1"/>
      <dgm:spPr/>
      <dgm:t>
        <a:bodyPr/>
        <a:lstStyle/>
        <a:p>
          <a:pPr rtl="1"/>
          <a:endParaRPr lang="en-US" sz="2600" dirty="0"/>
        </a:p>
      </dgm:t>
    </dgm:pt>
    <dgm:pt modelId="{D7239D7E-35E8-4142-BAFC-95A00E85C977}">
      <dgm:prSet phldrT="[טקסט]" custT="1"/>
      <dgm:spPr>
        <a:solidFill>
          <a:srgbClr val="00B0F0"/>
        </a:solidFill>
      </dgm:spPr>
      <dgm:t>
        <a:bodyPr/>
        <a:lstStyle/>
        <a:p>
          <a:pPr rtl="1"/>
          <a:r>
            <a:rPr lang="he-IL" sz="2400" dirty="0" smtClean="0">
              <a:latin typeface="Levenim MT" panose="02010502060101010101" pitchFamily="2" charset="-79"/>
              <a:cs typeface="Levenim MT" panose="02010502060101010101" pitchFamily="2" charset="-79"/>
            </a:rPr>
            <a:t>הסכמי פיקוח</a:t>
          </a:r>
          <a:endParaRPr lang="en-US" sz="2400" dirty="0">
            <a:latin typeface="Levenim MT" panose="02010502060101010101" pitchFamily="2" charset="-79"/>
            <a:cs typeface="Levenim MT" panose="02010502060101010101" pitchFamily="2" charset="-79"/>
          </a:endParaRPr>
        </a:p>
      </dgm:t>
    </dgm:pt>
    <dgm:pt modelId="{03AD2EBF-FA87-4A67-A76F-A5C3176C3846}" type="sibTrans" cxnId="{BA0D3509-6002-4E7D-B7A6-B84484BDE6C0}">
      <dgm:prSet/>
      <dgm:spPr/>
      <dgm:t>
        <a:bodyPr/>
        <a:lstStyle/>
        <a:p>
          <a:endParaRPr lang="en-US"/>
        </a:p>
      </dgm:t>
    </dgm:pt>
    <dgm:pt modelId="{7A13E23F-1178-4D68-850E-EF2698CCEC93}" type="parTrans" cxnId="{BA0D3509-6002-4E7D-B7A6-B84484BDE6C0}">
      <dgm:prSet/>
      <dgm:spPr/>
      <dgm:t>
        <a:bodyPr/>
        <a:lstStyle/>
        <a:p>
          <a:endParaRPr lang="en-US"/>
        </a:p>
      </dgm:t>
    </dgm:pt>
    <dgm:pt modelId="{871F5222-C80F-448E-AA6D-070C354349B4}" type="sibTrans" cxnId="{09EB3336-6865-40D1-9AF6-D49577641A13}">
      <dgm:prSet/>
      <dgm:spPr/>
      <dgm:t>
        <a:bodyPr/>
        <a:lstStyle/>
        <a:p>
          <a:endParaRPr lang="en-US"/>
        </a:p>
      </dgm:t>
    </dgm:pt>
    <dgm:pt modelId="{13BA7670-E4F0-4C92-B2FB-F5069FA6B079}" type="parTrans" cxnId="{09EB3336-6865-40D1-9AF6-D49577641A13}">
      <dgm:prSet/>
      <dgm:spPr/>
      <dgm:t>
        <a:bodyPr/>
        <a:lstStyle/>
        <a:p>
          <a:endParaRPr lang="en-US"/>
        </a:p>
      </dgm:t>
    </dgm:pt>
    <dgm:pt modelId="{1875D957-CEC7-475E-8C44-BC5634D601FF}">
      <dgm:prSet phldrT="[טקסט]" custT="1"/>
      <dgm:spPr/>
      <dgm:t>
        <a:bodyPr/>
        <a:lstStyle/>
        <a:p>
          <a:pPr rtl="1"/>
          <a:endParaRPr lang="en-US" sz="2600" dirty="0"/>
        </a:p>
      </dgm:t>
    </dgm:pt>
    <dgm:pt modelId="{5838B8DE-F7D8-4D38-90E8-7AA5C05584D6}">
      <dgm:prSet phldrT="[טקסט]" custT="1"/>
      <dgm:spPr>
        <a:solidFill>
          <a:srgbClr val="00B0F0"/>
        </a:solidFill>
      </dgm:spPr>
      <dgm:t>
        <a:bodyPr/>
        <a:lstStyle/>
        <a:p>
          <a:pPr rtl="1"/>
          <a:r>
            <a:rPr lang="he-IL" sz="2400" dirty="0" smtClean="0">
              <a:latin typeface="Levenim MT" panose="02010502060101010101" pitchFamily="2" charset="-79"/>
              <a:cs typeface="Levenim MT" panose="02010502060101010101" pitchFamily="2" charset="-79"/>
            </a:rPr>
            <a:t>פעילויות טכניות שמטרתן </a:t>
          </a:r>
          <a:r>
            <a:rPr lang="he-IL" sz="2400" b="1" dirty="0" smtClean="0">
              <a:latin typeface="Levenim MT" panose="02010502060101010101" pitchFamily="2" charset="-79"/>
              <a:cs typeface="Levenim MT" panose="02010502060101010101" pitchFamily="2" charset="-79"/>
            </a:rPr>
            <a:t>אימות השימוש לצרכי שלום </a:t>
          </a:r>
          <a:r>
            <a:rPr lang="he-IL" sz="2400" dirty="0" smtClean="0">
              <a:latin typeface="Levenim MT" panose="02010502060101010101" pitchFamily="2" charset="-79"/>
              <a:cs typeface="Levenim MT" panose="02010502060101010101" pitchFamily="2" charset="-79"/>
            </a:rPr>
            <a:t>בחומרים גרעיניים בפעילויות מעגל דלק של מדינה</a:t>
          </a:r>
          <a:endParaRPr lang="en-US" sz="2400" dirty="0"/>
        </a:p>
      </dgm:t>
    </dgm:pt>
    <dgm:pt modelId="{4621B474-AA92-4B3F-8CCE-12FF0F79A6DC}" type="sibTrans" cxnId="{44559C81-091F-4FB8-8492-2CEBD837BE93}">
      <dgm:prSet/>
      <dgm:spPr/>
      <dgm:t>
        <a:bodyPr/>
        <a:lstStyle/>
        <a:p>
          <a:endParaRPr lang="en-US"/>
        </a:p>
      </dgm:t>
    </dgm:pt>
    <dgm:pt modelId="{FD36D8EC-F839-4CF3-BAC3-11EC5D8C687A}" type="parTrans" cxnId="{44559C81-091F-4FB8-8492-2CEBD837BE93}">
      <dgm:prSet/>
      <dgm:spPr/>
      <dgm:t>
        <a:bodyPr/>
        <a:lstStyle/>
        <a:p>
          <a:endParaRPr lang="en-US"/>
        </a:p>
      </dgm:t>
    </dgm:pt>
    <dgm:pt modelId="{4C915778-B525-449A-A32F-2C7F3A2B4788}" type="sibTrans" cxnId="{B667DE53-2202-475F-A3A3-8B1E51226B8F}">
      <dgm:prSet/>
      <dgm:spPr/>
      <dgm:t>
        <a:bodyPr/>
        <a:lstStyle/>
        <a:p>
          <a:endParaRPr lang="en-US"/>
        </a:p>
      </dgm:t>
    </dgm:pt>
    <dgm:pt modelId="{51E8ED40-B868-4295-9289-5C2114C0EB8D}" type="parTrans" cxnId="{B667DE53-2202-475F-A3A3-8B1E51226B8F}">
      <dgm:prSet/>
      <dgm:spPr/>
      <dgm:t>
        <a:bodyPr/>
        <a:lstStyle/>
        <a:p>
          <a:endParaRPr lang="en-US"/>
        </a:p>
      </dgm:t>
    </dgm:pt>
    <dgm:pt modelId="{CDE3CDED-2B66-4264-9781-85D1FBDA4D2B}">
      <dgm:prSet phldrT="[טקסט]" custT="1"/>
      <dgm:spPr>
        <a:solidFill>
          <a:srgbClr val="00B0F0"/>
        </a:solidFill>
      </dgm:spPr>
      <dgm:t>
        <a:bodyPr/>
        <a:lstStyle/>
        <a:p>
          <a:pPr rtl="1"/>
          <a:r>
            <a:rPr lang="he-IL" sz="2400" dirty="0" smtClean="0">
              <a:latin typeface="Levenim MT" panose="02010502060101010101" pitchFamily="2" charset="-79"/>
              <a:cs typeface="Levenim MT" panose="02010502060101010101" pitchFamily="2" charset="-79"/>
            </a:rPr>
            <a:t>במקרה של הפרה, או חוסר יכול לאמת היעדר הסטה, ניתן לדווח </a:t>
          </a:r>
          <a:r>
            <a:rPr lang="he-IL" sz="2400" dirty="0" err="1" smtClean="0">
              <a:latin typeface="Levenim MT" panose="02010502060101010101" pitchFamily="2" charset="-79"/>
              <a:cs typeface="Levenim MT" panose="02010502060101010101" pitchFamily="2" charset="-79"/>
            </a:rPr>
            <a:t>למועבי"ט</a:t>
          </a:r>
          <a:endParaRPr lang="en-US" sz="2400" dirty="0">
            <a:latin typeface="Levenim MT" panose="02010502060101010101" pitchFamily="2" charset="-79"/>
            <a:cs typeface="Levenim MT" panose="02010502060101010101" pitchFamily="2" charset="-79"/>
          </a:endParaRPr>
        </a:p>
      </dgm:t>
    </dgm:pt>
    <dgm:pt modelId="{9A0EEEB4-0058-494F-8F92-21D7535D237E}" type="parTrans" cxnId="{B95216AB-468F-4ADE-B4A0-CDC470FE9106}">
      <dgm:prSet/>
      <dgm:spPr/>
      <dgm:t>
        <a:bodyPr/>
        <a:lstStyle/>
        <a:p>
          <a:endParaRPr lang="en-US"/>
        </a:p>
      </dgm:t>
    </dgm:pt>
    <dgm:pt modelId="{ED236020-769E-4E1D-A462-42CD8D758328}" type="sibTrans" cxnId="{B95216AB-468F-4ADE-B4A0-CDC470FE9106}">
      <dgm:prSet/>
      <dgm:spPr/>
      <dgm:t>
        <a:bodyPr/>
        <a:lstStyle/>
        <a:p>
          <a:endParaRPr lang="en-US"/>
        </a:p>
      </dgm:t>
    </dgm:pt>
    <dgm:pt modelId="{90030A5F-444F-47B7-AB01-496092418989}">
      <dgm:prSet phldrT="[טקסט]" custT="1"/>
      <dgm:spPr>
        <a:solidFill>
          <a:srgbClr val="00B0F0"/>
        </a:solidFill>
      </dgm:spPr>
      <dgm:t>
        <a:bodyPr/>
        <a:lstStyle/>
        <a:p>
          <a:pPr rtl="1"/>
          <a:r>
            <a:rPr lang="he-IL" sz="2400" dirty="0" smtClean="0">
              <a:latin typeface="Levenim MT" panose="02010502060101010101" pitchFamily="2" charset="-79"/>
              <a:cs typeface="Levenim MT" panose="02010502060101010101" pitchFamily="2" charset="-79"/>
            </a:rPr>
            <a:t>הפיקוח אמור לגלות בזמן הסטות של "כמויות משמעותיות" (</a:t>
          </a:r>
          <a:r>
            <a:rPr lang="en-US" sz="2400" dirty="0" smtClean="0">
              <a:latin typeface="Levenim MT" panose="02010502060101010101" pitchFamily="2" charset="-79"/>
              <a:cs typeface="Levenim MT" panose="02010502060101010101" pitchFamily="2" charset="-79"/>
            </a:rPr>
            <a:t>SQ</a:t>
          </a:r>
          <a:r>
            <a:rPr lang="he-IL" sz="2400" dirty="0" smtClean="0">
              <a:latin typeface="Levenim MT" panose="02010502060101010101" pitchFamily="2" charset="-79"/>
              <a:cs typeface="Levenim MT" panose="02010502060101010101" pitchFamily="2" charset="-79"/>
            </a:rPr>
            <a:t>) של חומרים גרעיניים לצרכים צבאיים</a:t>
          </a:r>
          <a:endParaRPr lang="en-US" sz="2400" dirty="0">
            <a:latin typeface="Levenim MT" panose="02010502060101010101" pitchFamily="2" charset="-79"/>
            <a:cs typeface="Levenim MT" panose="02010502060101010101" pitchFamily="2" charset="-79"/>
          </a:endParaRPr>
        </a:p>
      </dgm:t>
    </dgm:pt>
    <dgm:pt modelId="{3CE4F04D-C9CA-48DB-BD06-F5CA3CA3C1BA}" type="parTrans" cxnId="{8A144B3B-A4C9-422C-B048-A488A6774151}">
      <dgm:prSet/>
      <dgm:spPr/>
      <dgm:t>
        <a:bodyPr/>
        <a:lstStyle/>
        <a:p>
          <a:endParaRPr lang="en-US"/>
        </a:p>
      </dgm:t>
    </dgm:pt>
    <dgm:pt modelId="{801A13E5-89E8-46E3-8B06-B190178D60B0}" type="sibTrans" cxnId="{8A144B3B-A4C9-422C-B048-A488A6774151}">
      <dgm:prSet/>
      <dgm:spPr/>
      <dgm:t>
        <a:bodyPr/>
        <a:lstStyle/>
        <a:p>
          <a:endParaRPr lang="en-US"/>
        </a:p>
      </dgm:t>
    </dgm:pt>
    <dgm:pt modelId="{AE46C0E0-CBC1-4BAB-B70A-EAD5A7E43511}" type="pres">
      <dgm:prSet presAssocID="{0A6F8151-205A-4925-A75D-2F409028A1B7}" presName="linear" presStyleCnt="0">
        <dgm:presLayoutVars>
          <dgm:animLvl val="lvl"/>
          <dgm:resizeHandles val="exact"/>
        </dgm:presLayoutVars>
      </dgm:prSet>
      <dgm:spPr/>
      <dgm:t>
        <a:bodyPr/>
        <a:lstStyle/>
        <a:p>
          <a:pPr rtl="1"/>
          <a:endParaRPr lang="he-IL"/>
        </a:p>
      </dgm:t>
    </dgm:pt>
    <dgm:pt modelId="{736D56AA-9A86-4914-9D1F-857DF3197114}" type="pres">
      <dgm:prSet presAssocID="{5838B8DE-F7D8-4D38-90E8-7AA5C05584D6}" presName="parentText" presStyleLbl="node1" presStyleIdx="0" presStyleCnt="4" custLinFactNeighborY="-14762">
        <dgm:presLayoutVars>
          <dgm:chMax val="0"/>
          <dgm:bulletEnabled val="1"/>
        </dgm:presLayoutVars>
      </dgm:prSet>
      <dgm:spPr/>
      <dgm:t>
        <a:bodyPr/>
        <a:lstStyle/>
        <a:p>
          <a:pPr rtl="1"/>
          <a:endParaRPr lang="he-IL"/>
        </a:p>
      </dgm:t>
    </dgm:pt>
    <dgm:pt modelId="{AA1763CF-0535-4EB5-9F1B-E5921ACD9EC9}" type="pres">
      <dgm:prSet presAssocID="{5838B8DE-F7D8-4D38-90E8-7AA5C05584D6}" presName="childText" presStyleLbl="revTx" presStyleIdx="0" presStyleCnt="2">
        <dgm:presLayoutVars>
          <dgm:bulletEnabled val="1"/>
        </dgm:presLayoutVars>
      </dgm:prSet>
      <dgm:spPr/>
      <dgm:t>
        <a:bodyPr/>
        <a:lstStyle/>
        <a:p>
          <a:pPr rtl="1"/>
          <a:endParaRPr lang="he-IL"/>
        </a:p>
      </dgm:t>
    </dgm:pt>
    <dgm:pt modelId="{9ED5C7C1-1684-4CCC-AA68-FD07DB5C8330}" type="pres">
      <dgm:prSet presAssocID="{D7239D7E-35E8-4142-BAFC-95A00E85C977}" presName="parentText" presStyleLbl="node1" presStyleIdx="1" presStyleCnt="4" custLinFactNeighborY="-22060">
        <dgm:presLayoutVars>
          <dgm:chMax val="0"/>
          <dgm:bulletEnabled val="1"/>
        </dgm:presLayoutVars>
      </dgm:prSet>
      <dgm:spPr/>
      <dgm:t>
        <a:bodyPr/>
        <a:lstStyle/>
        <a:p>
          <a:pPr rtl="1"/>
          <a:endParaRPr lang="he-IL"/>
        </a:p>
      </dgm:t>
    </dgm:pt>
    <dgm:pt modelId="{955B07DF-8AE3-429B-9B0F-E0CFCA63BBB9}" type="pres">
      <dgm:prSet presAssocID="{D7239D7E-35E8-4142-BAFC-95A00E85C977}" presName="childText" presStyleLbl="revTx" presStyleIdx="1" presStyleCnt="2">
        <dgm:presLayoutVars>
          <dgm:bulletEnabled val="1"/>
        </dgm:presLayoutVars>
      </dgm:prSet>
      <dgm:spPr/>
      <dgm:t>
        <a:bodyPr/>
        <a:lstStyle/>
        <a:p>
          <a:pPr rtl="1"/>
          <a:endParaRPr lang="he-IL"/>
        </a:p>
      </dgm:t>
    </dgm:pt>
    <dgm:pt modelId="{5E754A90-AE2C-45F2-9786-EB090328BFCB}" type="pres">
      <dgm:prSet presAssocID="{90030A5F-444F-47B7-AB01-496092418989}" presName="parentText" presStyleLbl="node1" presStyleIdx="2" presStyleCnt="4" custLinFactY="-4863" custLinFactNeighborY="-100000">
        <dgm:presLayoutVars>
          <dgm:chMax val="0"/>
          <dgm:bulletEnabled val="1"/>
        </dgm:presLayoutVars>
      </dgm:prSet>
      <dgm:spPr/>
      <dgm:t>
        <a:bodyPr/>
        <a:lstStyle/>
        <a:p>
          <a:pPr rtl="1"/>
          <a:endParaRPr lang="he-IL"/>
        </a:p>
      </dgm:t>
    </dgm:pt>
    <dgm:pt modelId="{41A1B33D-EF34-4DC0-B0CB-E7F90785F571}" type="pres">
      <dgm:prSet presAssocID="{801A13E5-89E8-46E3-8B06-B190178D60B0}" presName="spacer" presStyleCnt="0"/>
      <dgm:spPr/>
    </dgm:pt>
    <dgm:pt modelId="{6346255E-E10B-44B1-8530-A632091AE487}" type="pres">
      <dgm:prSet presAssocID="{CDE3CDED-2B66-4264-9781-85D1FBDA4D2B}" presName="parentText" presStyleLbl="node1" presStyleIdx="3" presStyleCnt="4" custLinFactNeighborY="-58759">
        <dgm:presLayoutVars>
          <dgm:chMax val="0"/>
          <dgm:bulletEnabled val="1"/>
        </dgm:presLayoutVars>
      </dgm:prSet>
      <dgm:spPr/>
      <dgm:t>
        <a:bodyPr/>
        <a:lstStyle/>
        <a:p>
          <a:pPr rtl="1"/>
          <a:endParaRPr lang="he-IL"/>
        </a:p>
      </dgm:t>
    </dgm:pt>
  </dgm:ptLst>
  <dgm:cxnLst>
    <dgm:cxn modelId="{AAC052DC-86ED-48A1-A8B1-80724452C25D}" type="presOf" srcId="{4966FCF8-AFFE-48A7-8331-6A041110E36E}" destId="{955B07DF-8AE3-429B-9B0F-E0CFCA63BBB9}" srcOrd="0" destOrd="0" presId="urn:microsoft.com/office/officeart/2005/8/layout/vList2"/>
    <dgm:cxn modelId="{B95216AB-468F-4ADE-B4A0-CDC470FE9106}" srcId="{0A6F8151-205A-4925-A75D-2F409028A1B7}" destId="{CDE3CDED-2B66-4264-9781-85D1FBDA4D2B}" srcOrd="3" destOrd="0" parTransId="{9A0EEEB4-0058-494F-8F92-21D7535D237E}" sibTransId="{ED236020-769E-4E1D-A462-42CD8D758328}"/>
    <dgm:cxn modelId="{D4EC6CBB-6C92-415C-890F-21016441E572}" type="presOf" srcId="{5838B8DE-F7D8-4D38-90E8-7AA5C05584D6}" destId="{736D56AA-9A86-4914-9D1F-857DF3197114}" srcOrd="0" destOrd="0" presId="urn:microsoft.com/office/officeart/2005/8/layout/vList2"/>
    <dgm:cxn modelId="{8A144B3B-A4C9-422C-B048-A488A6774151}" srcId="{0A6F8151-205A-4925-A75D-2F409028A1B7}" destId="{90030A5F-444F-47B7-AB01-496092418989}" srcOrd="2" destOrd="0" parTransId="{3CE4F04D-C9CA-48DB-BD06-F5CA3CA3C1BA}" sibTransId="{801A13E5-89E8-46E3-8B06-B190178D60B0}"/>
    <dgm:cxn modelId="{D5FDD7C0-AFE2-456A-9E26-8E3FFD9DFB7F}" type="presOf" srcId="{90030A5F-444F-47B7-AB01-496092418989}" destId="{5E754A90-AE2C-45F2-9786-EB090328BFCB}" srcOrd="0" destOrd="0" presId="urn:microsoft.com/office/officeart/2005/8/layout/vList2"/>
    <dgm:cxn modelId="{0FC97CB7-0A14-4975-99A3-F8E9F2702D48}" type="presOf" srcId="{0A6F8151-205A-4925-A75D-2F409028A1B7}" destId="{AE46C0E0-CBC1-4BAB-B70A-EAD5A7E43511}" srcOrd="0" destOrd="0" presId="urn:microsoft.com/office/officeart/2005/8/layout/vList2"/>
    <dgm:cxn modelId="{53B92FAF-2D38-49B8-A83B-0C17A21D11B7}" type="presOf" srcId="{CDE3CDED-2B66-4264-9781-85D1FBDA4D2B}" destId="{6346255E-E10B-44B1-8530-A632091AE487}" srcOrd="0" destOrd="0" presId="urn:microsoft.com/office/officeart/2005/8/layout/vList2"/>
    <dgm:cxn modelId="{BA0D3509-6002-4E7D-B7A6-B84484BDE6C0}" srcId="{0A6F8151-205A-4925-A75D-2F409028A1B7}" destId="{D7239D7E-35E8-4142-BAFC-95A00E85C977}" srcOrd="1" destOrd="0" parTransId="{7A13E23F-1178-4D68-850E-EF2698CCEC93}" sibTransId="{03AD2EBF-FA87-4A67-A76F-A5C3176C3846}"/>
    <dgm:cxn modelId="{44559C81-091F-4FB8-8492-2CEBD837BE93}" srcId="{0A6F8151-205A-4925-A75D-2F409028A1B7}" destId="{5838B8DE-F7D8-4D38-90E8-7AA5C05584D6}" srcOrd="0" destOrd="0" parTransId="{FD36D8EC-F839-4CF3-BAC3-11EC5D8C687A}" sibTransId="{4621B474-AA92-4B3F-8CCE-12FF0F79A6DC}"/>
    <dgm:cxn modelId="{09EB3336-6865-40D1-9AF6-D49577641A13}" srcId="{D7239D7E-35E8-4142-BAFC-95A00E85C977}" destId="{4966FCF8-AFFE-48A7-8331-6A041110E36E}" srcOrd="0" destOrd="0" parTransId="{13BA7670-E4F0-4C92-B2FB-F5069FA6B079}" sibTransId="{871F5222-C80F-448E-AA6D-070C354349B4}"/>
    <dgm:cxn modelId="{5A764C23-1CCA-4CD5-A2F2-F01A62FDF3B4}" type="presOf" srcId="{1875D957-CEC7-475E-8C44-BC5634D601FF}" destId="{AA1763CF-0535-4EB5-9F1B-E5921ACD9EC9}" srcOrd="0" destOrd="0" presId="urn:microsoft.com/office/officeart/2005/8/layout/vList2"/>
    <dgm:cxn modelId="{B667DE53-2202-475F-A3A3-8B1E51226B8F}" srcId="{5838B8DE-F7D8-4D38-90E8-7AA5C05584D6}" destId="{1875D957-CEC7-475E-8C44-BC5634D601FF}" srcOrd="0" destOrd="0" parTransId="{51E8ED40-B868-4295-9289-5C2114C0EB8D}" sibTransId="{4C915778-B525-449A-A32F-2C7F3A2B4788}"/>
    <dgm:cxn modelId="{3505FCA1-5381-4EAA-9C3D-6A73D5D82C20}" type="presOf" srcId="{D7239D7E-35E8-4142-BAFC-95A00E85C977}" destId="{9ED5C7C1-1684-4CCC-AA68-FD07DB5C8330}" srcOrd="0" destOrd="0" presId="urn:microsoft.com/office/officeart/2005/8/layout/vList2"/>
    <dgm:cxn modelId="{792067C4-589D-4CBB-B662-EFAEC0C8E73F}" type="presParOf" srcId="{AE46C0E0-CBC1-4BAB-B70A-EAD5A7E43511}" destId="{736D56AA-9A86-4914-9D1F-857DF3197114}" srcOrd="0" destOrd="0" presId="urn:microsoft.com/office/officeart/2005/8/layout/vList2"/>
    <dgm:cxn modelId="{2FAD5C76-3F72-47BA-A65B-799E676756F6}" type="presParOf" srcId="{AE46C0E0-CBC1-4BAB-B70A-EAD5A7E43511}" destId="{AA1763CF-0535-4EB5-9F1B-E5921ACD9EC9}" srcOrd="1" destOrd="0" presId="urn:microsoft.com/office/officeart/2005/8/layout/vList2"/>
    <dgm:cxn modelId="{374B91CF-A609-47F7-9403-BBB29AC3C326}" type="presParOf" srcId="{AE46C0E0-CBC1-4BAB-B70A-EAD5A7E43511}" destId="{9ED5C7C1-1684-4CCC-AA68-FD07DB5C8330}" srcOrd="2" destOrd="0" presId="urn:microsoft.com/office/officeart/2005/8/layout/vList2"/>
    <dgm:cxn modelId="{8C90C3EC-8EEC-4AF8-B846-301F37BC6DD6}" type="presParOf" srcId="{AE46C0E0-CBC1-4BAB-B70A-EAD5A7E43511}" destId="{955B07DF-8AE3-429B-9B0F-E0CFCA63BBB9}" srcOrd="3" destOrd="0" presId="urn:microsoft.com/office/officeart/2005/8/layout/vList2"/>
    <dgm:cxn modelId="{997A21D9-4F71-4C40-9AC2-F0629797FB4A}" type="presParOf" srcId="{AE46C0E0-CBC1-4BAB-B70A-EAD5A7E43511}" destId="{5E754A90-AE2C-45F2-9786-EB090328BFCB}" srcOrd="4" destOrd="0" presId="urn:microsoft.com/office/officeart/2005/8/layout/vList2"/>
    <dgm:cxn modelId="{4CF00C95-1F1E-4683-A484-BC578E10F322}" type="presParOf" srcId="{AE46C0E0-CBC1-4BAB-B70A-EAD5A7E43511}" destId="{41A1B33D-EF34-4DC0-B0CB-E7F90785F571}" srcOrd="5" destOrd="0" presId="urn:microsoft.com/office/officeart/2005/8/layout/vList2"/>
    <dgm:cxn modelId="{DCFD9BF7-2916-4313-8361-16EDAB3E4CC4}" type="presParOf" srcId="{AE46C0E0-CBC1-4BAB-B70A-EAD5A7E43511}" destId="{6346255E-E10B-44B1-8530-A632091AE487}"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6D56AA-9A86-4914-9D1F-857DF3197114}">
      <dsp:nvSpPr>
        <dsp:cNvPr id="0" name=""/>
        <dsp:cNvSpPr/>
      </dsp:nvSpPr>
      <dsp:spPr>
        <a:xfrm>
          <a:off x="0" y="0"/>
          <a:ext cx="10029172" cy="638819"/>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he-IL" sz="2400" kern="1200" baseline="0" dirty="0" smtClean="0">
              <a:solidFill>
                <a:schemeClr val="bg1"/>
              </a:solidFill>
              <a:latin typeface="Levenim MT" panose="02010502060101010101" pitchFamily="2" charset="-79"/>
              <a:ea typeface="+mn-ea"/>
              <a:cs typeface="Levenim MT" panose="02010502060101010101" pitchFamily="2" charset="-79"/>
            </a:rPr>
            <a:t>ארגון בין-ממשלתי</a:t>
          </a:r>
          <a:endParaRPr lang="en-US" sz="2400" kern="1200" baseline="0" dirty="0">
            <a:solidFill>
              <a:schemeClr val="bg1"/>
            </a:solidFill>
            <a:latin typeface="Levenim MT" panose="02010502060101010101" pitchFamily="2" charset="-79"/>
            <a:ea typeface="+mn-ea"/>
            <a:cs typeface="Levenim MT" panose="02010502060101010101" pitchFamily="2" charset="-79"/>
          </a:endParaRPr>
        </a:p>
      </dsp:txBody>
      <dsp:txXfrm>
        <a:off x="31185" y="31185"/>
        <a:ext cx="9966802" cy="576449"/>
      </dsp:txXfrm>
    </dsp:sp>
    <dsp:sp modelId="{AA1763CF-0535-4EB5-9F1B-E5921ACD9EC9}">
      <dsp:nvSpPr>
        <dsp:cNvPr id="0" name=""/>
        <dsp:cNvSpPr/>
      </dsp:nvSpPr>
      <dsp:spPr>
        <a:xfrm>
          <a:off x="0" y="654208"/>
          <a:ext cx="10029172" cy="46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8426" tIns="33020" rIns="184912" bIns="33020" numCol="1" spcCol="1270" anchor="t" anchorCtr="0">
          <a:noAutofit/>
        </a:bodyPr>
        <a:lstStyle/>
        <a:p>
          <a:pPr marL="228600" lvl="1" indent="-228600" algn="r" defTabSz="1155700" rtl="1">
            <a:lnSpc>
              <a:spcPct val="90000"/>
            </a:lnSpc>
            <a:spcBef>
              <a:spcPct val="0"/>
            </a:spcBef>
            <a:spcAft>
              <a:spcPct val="20000"/>
            </a:spcAft>
            <a:buChar char="••"/>
          </a:pPr>
          <a:endParaRPr lang="en-US" sz="2600" kern="1200" dirty="0"/>
        </a:p>
      </dsp:txBody>
      <dsp:txXfrm>
        <a:off x="0" y="654208"/>
        <a:ext cx="10029172" cy="463680"/>
      </dsp:txXfrm>
    </dsp:sp>
    <dsp:sp modelId="{9ED5C7C1-1684-4CCC-AA68-FD07DB5C8330}">
      <dsp:nvSpPr>
        <dsp:cNvPr id="0" name=""/>
        <dsp:cNvSpPr/>
      </dsp:nvSpPr>
      <dsp:spPr>
        <a:xfrm>
          <a:off x="0" y="918616"/>
          <a:ext cx="10029172" cy="638819"/>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he-IL" sz="2400" kern="1200" baseline="0" dirty="0" smtClean="0">
              <a:solidFill>
                <a:schemeClr val="bg1"/>
              </a:solidFill>
              <a:latin typeface="Levenim MT" panose="02010502060101010101" pitchFamily="2" charset="-79"/>
              <a:ea typeface="+mn-ea"/>
              <a:cs typeface="Levenim MT" panose="02010502060101010101" pitchFamily="2" charset="-79"/>
            </a:rPr>
            <a:t>נוסדה ב- 1957 למטרת קידום פיתוח אנרגיה גרעינית לצרכי שלום</a:t>
          </a:r>
          <a:endParaRPr lang="en-US" sz="2400" kern="1200" baseline="0" dirty="0">
            <a:solidFill>
              <a:schemeClr val="bg1"/>
            </a:solidFill>
            <a:latin typeface="Levenim MT" panose="02010502060101010101" pitchFamily="2" charset="-79"/>
            <a:ea typeface="+mn-ea"/>
            <a:cs typeface="Levenim MT" panose="02010502060101010101" pitchFamily="2" charset="-79"/>
          </a:endParaRPr>
        </a:p>
      </dsp:txBody>
      <dsp:txXfrm>
        <a:off x="31185" y="949801"/>
        <a:ext cx="9966802" cy="576449"/>
      </dsp:txXfrm>
    </dsp:sp>
    <dsp:sp modelId="{955B07DF-8AE3-429B-9B0F-E0CFCA63BBB9}">
      <dsp:nvSpPr>
        <dsp:cNvPr id="0" name=""/>
        <dsp:cNvSpPr/>
      </dsp:nvSpPr>
      <dsp:spPr>
        <a:xfrm>
          <a:off x="0" y="1756708"/>
          <a:ext cx="10029172" cy="46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8426" tIns="33020" rIns="184912" bIns="33020" numCol="1" spcCol="1270" anchor="t" anchorCtr="0">
          <a:noAutofit/>
        </a:bodyPr>
        <a:lstStyle/>
        <a:p>
          <a:pPr marL="228600" lvl="1" indent="-228600" algn="r" defTabSz="1155700" rtl="1">
            <a:lnSpc>
              <a:spcPct val="90000"/>
            </a:lnSpc>
            <a:spcBef>
              <a:spcPct val="0"/>
            </a:spcBef>
            <a:spcAft>
              <a:spcPct val="20000"/>
            </a:spcAft>
            <a:buChar char="••"/>
          </a:pPr>
          <a:endParaRPr lang="en-US" sz="2600" kern="1200" dirty="0"/>
        </a:p>
      </dsp:txBody>
      <dsp:txXfrm>
        <a:off x="0" y="1756708"/>
        <a:ext cx="10029172" cy="463680"/>
      </dsp:txXfrm>
    </dsp:sp>
    <dsp:sp modelId="{5E754A90-AE2C-45F2-9786-EB090328BFCB}">
      <dsp:nvSpPr>
        <dsp:cNvPr id="0" name=""/>
        <dsp:cNvSpPr/>
      </dsp:nvSpPr>
      <dsp:spPr>
        <a:xfrm>
          <a:off x="0" y="1942410"/>
          <a:ext cx="10029172" cy="638819"/>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he-IL" sz="2400" kern="1200" baseline="0" dirty="0">
              <a:solidFill>
                <a:schemeClr val="bg1"/>
              </a:solidFill>
              <a:latin typeface="Levenim MT" panose="02010502060101010101" pitchFamily="2" charset="-79"/>
              <a:ea typeface="+mn-ea"/>
              <a:cs typeface="Levenim MT" panose="02010502060101010101" pitchFamily="2" charset="-79"/>
            </a:rPr>
            <a:t>פיקוח </a:t>
          </a:r>
          <a:r>
            <a:rPr lang="he-IL" sz="2400" kern="1200" baseline="0" dirty="0" err="1">
              <a:solidFill>
                <a:schemeClr val="bg1"/>
              </a:solidFill>
              <a:latin typeface="Levenim MT" panose="02010502060101010101" pitchFamily="2" charset="-79"/>
              <a:ea typeface="+mn-ea"/>
              <a:cs typeface="Levenim MT" panose="02010502060101010101" pitchFamily="2" charset="-79"/>
            </a:rPr>
            <a:t>סבא"א</a:t>
          </a:r>
          <a:r>
            <a:rPr lang="he-IL" sz="2400" kern="1200" baseline="0" dirty="0">
              <a:solidFill>
                <a:schemeClr val="bg1"/>
              </a:solidFill>
              <a:latin typeface="Levenim MT" panose="02010502060101010101" pitchFamily="2" charset="-79"/>
              <a:ea typeface="+mn-ea"/>
              <a:cs typeface="Levenim MT" panose="02010502060101010101" pitchFamily="2" charset="-79"/>
            </a:rPr>
            <a:t> קדם ל- </a:t>
          </a:r>
          <a:r>
            <a:rPr lang="en-US" sz="2400" kern="1200" baseline="0" dirty="0">
              <a:solidFill>
                <a:schemeClr val="bg1"/>
              </a:solidFill>
              <a:latin typeface="Levenim MT" panose="02010502060101010101" pitchFamily="2" charset="-79"/>
              <a:ea typeface="+mn-ea"/>
              <a:cs typeface="Levenim MT" panose="02010502060101010101" pitchFamily="2" charset="-79"/>
            </a:rPr>
            <a:t>NPT</a:t>
          </a:r>
          <a:r>
            <a:rPr lang="he-IL" sz="2400" kern="1200" baseline="0" dirty="0">
              <a:solidFill>
                <a:schemeClr val="bg1"/>
              </a:solidFill>
              <a:latin typeface="Levenim MT" panose="02010502060101010101" pitchFamily="2" charset="-79"/>
              <a:ea typeface="+mn-ea"/>
              <a:cs typeface="Levenim MT" panose="02010502060101010101" pitchFamily="2" charset="-79"/>
            </a:rPr>
            <a:t> אך משרת את האמנה</a:t>
          </a:r>
          <a:endParaRPr lang="en-US" sz="2400" kern="1200" baseline="0" dirty="0">
            <a:solidFill>
              <a:schemeClr val="bg1"/>
            </a:solidFill>
            <a:latin typeface="Levenim MT" panose="02010502060101010101" pitchFamily="2" charset="-79"/>
            <a:ea typeface="+mn-ea"/>
            <a:cs typeface="Levenim MT" panose="02010502060101010101" pitchFamily="2" charset="-79"/>
          </a:endParaRPr>
        </a:p>
      </dsp:txBody>
      <dsp:txXfrm>
        <a:off x="31185" y="1973595"/>
        <a:ext cx="9966802" cy="576449"/>
      </dsp:txXfrm>
    </dsp:sp>
    <dsp:sp modelId="{6346255E-E10B-44B1-8530-A632091AE487}">
      <dsp:nvSpPr>
        <dsp:cNvPr id="0" name=""/>
        <dsp:cNvSpPr/>
      </dsp:nvSpPr>
      <dsp:spPr>
        <a:xfrm>
          <a:off x="0" y="2892464"/>
          <a:ext cx="10029172" cy="638819"/>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he-IL" sz="2400" kern="1200" baseline="0" dirty="0" smtClean="0">
              <a:solidFill>
                <a:schemeClr val="bg1"/>
              </a:solidFill>
              <a:latin typeface="Levenim MT" panose="02010502060101010101" pitchFamily="2" charset="-79"/>
              <a:ea typeface="+mn-ea"/>
              <a:cs typeface="Levenim MT" panose="02010502060101010101" pitchFamily="2" charset="-79"/>
            </a:rPr>
            <a:t>172 </a:t>
          </a:r>
          <a:r>
            <a:rPr lang="he-IL" sz="2400" kern="1200" baseline="0" dirty="0">
              <a:solidFill>
                <a:schemeClr val="bg1"/>
              </a:solidFill>
              <a:latin typeface="Levenim MT" panose="02010502060101010101" pitchFamily="2" charset="-79"/>
              <a:ea typeface="+mn-ea"/>
              <a:cs typeface="Levenim MT" panose="02010502060101010101" pitchFamily="2" charset="-79"/>
            </a:rPr>
            <a:t>מדינות חברות (ללא חובת קבלת פיקוח מקיף)</a:t>
          </a:r>
          <a:endParaRPr lang="en-US" sz="2400" kern="1200" baseline="0" dirty="0">
            <a:solidFill>
              <a:schemeClr val="bg1"/>
            </a:solidFill>
            <a:latin typeface="Levenim MT" panose="02010502060101010101" pitchFamily="2" charset="-79"/>
            <a:ea typeface="+mn-ea"/>
            <a:cs typeface="Levenim MT" panose="02010502060101010101" pitchFamily="2" charset="-79"/>
          </a:endParaRPr>
        </a:p>
      </dsp:txBody>
      <dsp:txXfrm>
        <a:off x="31185" y="2923649"/>
        <a:ext cx="9966802" cy="5764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6D56AA-9A86-4914-9D1F-857DF3197114}">
      <dsp:nvSpPr>
        <dsp:cNvPr id="0" name=""/>
        <dsp:cNvSpPr/>
      </dsp:nvSpPr>
      <dsp:spPr>
        <a:xfrm>
          <a:off x="0" y="0"/>
          <a:ext cx="10029172" cy="861960"/>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he-IL" sz="2400" kern="1200" dirty="0" smtClean="0">
              <a:latin typeface="Levenim MT" panose="02010502060101010101" pitchFamily="2" charset="-79"/>
              <a:cs typeface="Levenim MT" panose="02010502060101010101" pitchFamily="2" charset="-79"/>
            </a:rPr>
            <a:t>פעילויות טכניות שמטרתן </a:t>
          </a:r>
          <a:r>
            <a:rPr lang="he-IL" sz="2400" b="1" kern="1200" dirty="0" smtClean="0">
              <a:latin typeface="Levenim MT" panose="02010502060101010101" pitchFamily="2" charset="-79"/>
              <a:cs typeface="Levenim MT" panose="02010502060101010101" pitchFamily="2" charset="-79"/>
            </a:rPr>
            <a:t>אימות השימוש לצרכי שלום </a:t>
          </a:r>
          <a:r>
            <a:rPr lang="he-IL" sz="2400" kern="1200" dirty="0" smtClean="0">
              <a:latin typeface="Levenim MT" panose="02010502060101010101" pitchFamily="2" charset="-79"/>
              <a:cs typeface="Levenim MT" panose="02010502060101010101" pitchFamily="2" charset="-79"/>
            </a:rPr>
            <a:t>בחומרים גרעיניים בפעילויות מעגל דלק של מדינה</a:t>
          </a:r>
          <a:endParaRPr lang="en-US" sz="2400" kern="1200" dirty="0"/>
        </a:p>
      </dsp:txBody>
      <dsp:txXfrm>
        <a:off x="42077" y="42077"/>
        <a:ext cx="9945018" cy="777806"/>
      </dsp:txXfrm>
    </dsp:sp>
    <dsp:sp modelId="{AA1763CF-0535-4EB5-9F1B-E5921ACD9EC9}">
      <dsp:nvSpPr>
        <dsp:cNvPr id="0" name=""/>
        <dsp:cNvSpPr/>
      </dsp:nvSpPr>
      <dsp:spPr>
        <a:xfrm>
          <a:off x="0" y="862996"/>
          <a:ext cx="10029172" cy="66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8426" tIns="33020" rIns="184912" bIns="33020" numCol="1" spcCol="1270" anchor="t" anchorCtr="0">
          <a:noAutofit/>
        </a:bodyPr>
        <a:lstStyle/>
        <a:p>
          <a:pPr marL="228600" lvl="1" indent="-228600" algn="r" defTabSz="1155700" rtl="1">
            <a:lnSpc>
              <a:spcPct val="90000"/>
            </a:lnSpc>
            <a:spcBef>
              <a:spcPct val="0"/>
            </a:spcBef>
            <a:spcAft>
              <a:spcPct val="20000"/>
            </a:spcAft>
            <a:buChar char="••"/>
          </a:pPr>
          <a:endParaRPr lang="en-US" sz="2600" kern="1200" dirty="0"/>
        </a:p>
      </dsp:txBody>
      <dsp:txXfrm>
        <a:off x="0" y="862996"/>
        <a:ext cx="10029172" cy="66304"/>
      </dsp:txXfrm>
    </dsp:sp>
    <dsp:sp modelId="{9ED5C7C1-1684-4CCC-AA68-FD07DB5C8330}">
      <dsp:nvSpPr>
        <dsp:cNvPr id="0" name=""/>
        <dsp:cNvSpPr/>
      </dsp:nvSpPr>
      <dsp:spPr>
        <a:xfrm>
          <a:off x="0" y="914674"/>
          <a:ext cx="10029172" cy="861960"/>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he-IL" sz="2400" kern="1200" dirty="0" smtClean="0">
              <a:latin typeface="Levenim MT" panose="02010502060101010101" pitchFamily="2" charset="-79"/>
              <a:cs typeface="Levenim MT" panose="02010502060101010101" pitchFamily="2" charset="-79"/>
            </a:rPr>
            <a:t>הסכמי פיקוח</a:t>
          </a:r>
          <a:endParaRPr lang="en-US" sz="2400" kern="1200" dirty="0">
            <a:latin typeface="Levenim MT" panose="02010502060101010101" pitchFamily="2" charset="-79"/>
            <a:cs typeface="Levenim MT" panose="02010502060101010101" pitchFamily="2" charset="-79"/>
          </a:endParaRPr>
        </a:p>
      </dsp:txBody>
      <dsp:txXfrm>
        <a:off x="42077" y="956751"/>
        <a:ext cx="9945018" cy="777806"/>
      </dsp:txXfrm>
    </dsp:sp>
    <dsp:sp modelId="{955B07DF-8AE3-429B-9B0F-E0CFCA63BBB9}">
      <dsp:nvSpPr>
        <dsp:cNvPr id="0" name=""/>
        <dsp:cNvSpPr/>
      </dsp:nvSpPr>
      <dsp:spPr>
        <a:xfrm>
          <a:off x="0" y="1791262"/>
          <a:ext cx="10029172" cy="66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8426" tIns="33020" rIns="184912" bIns="33020" numCol="1" spcCol="1270" anchor="t" anchorCtr="0">
          <a:noAutofit/>
        </a:bodyPr>
        <a:lstStyle/>
        <a:p>
          <a:pPr marL="228600" lvl="1" indent="-228600" algn="r" defTabSz="1155700" rtl="1">
            <a:lnSpc>
              <a:spcPct val="90000"/>
            </a:lnSpc>
            <a:spcBef>
              <a:spcPct val="0"/>
            </a:spcBef>
            <a:spcAft>
              <a:spcPct val="20000"/>
            </a:spcAft>
            <a:buChar char="••"/>
          </a:pPr>
          <a:endParaRPr lang="en-US" sz="2600" kern="1200" dirty="0"/>
        </a:p>
      </dsp:txBody>
      <dsp:txXfrm>
        <a:off x="0" y="1791262"/>
        <a:ext cx="10029172" cy="66304"/>
      </dsp:txXfrm>
    </dsp:sp>
    <dsp:sp modelId="{5E754A90-AE2C-45F2-9786-EB090328BFCB}">
      <dsp:nvSpPr>
        <dsp:cNvPr id="0" name=""/>
        <dsp:cNvSpPr/>
      </dsp:nvSpPr>
      <dsp:spPr>
        <a:xfrm>
          <a:off x="0" y="1804118"/>
          <a:ext cx="10029172" cy="861960"/>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he-IL" sz="2400" kern="1200" dirty="0" smtClean="0">
              <a:latin typeface="Levenim MT" panose="02010502060101010101" pitchFamily="2" charset="-79"/>
              <a:cs typeface="Levenim MT" panose="02010502060101010101" pitchFamily="2" charset="-79"/>
            </a:rPr>
            <a:t>הפיקוח אמור לגלות בזמן הסטות של "כמויות משמעותיות" (</a:t>
          </a:r>
          <a:r>
            <a:rPr lang="en-US" sz="2400" kern="1200" dirty="0" smtClean="0">
              <a:latin typeface="Levenim MT" panose="02010502060101010101" pitchFamily="2" charset="-79"/>
              <a:cs typeface="Levenim MT" panose="02010502060101010101" pitchFamily="2" charset="-79"/>
            </a:rPr>
            <a:t>SQ</a:t>
          </a:r>
          <a:r>
            <a:rPr lang="he-IL" sz="2400" kern="1200" dirty="0" smtClean="0">
              <a:latin typeface="Levenim MT" panose="02010502060101010101" pitchFamily="2" charset="-79"/>
              <a:cs typeface="Levenim MT" panose="02010502060101010101" pitchFamily="2" charset="-79"/>
            </a:rPr>
            <a:t>) של חומרים גרעיניים לצרכים צבאיים</a:t>
          </a:r>
          <a:endParaRPr lang="en-US" sz="2400" kern="1200" dirty="0">
            <a:latin typeface="Levenim MT" panose="02010502060101010101" pitchFamily="2" charset="-79"/>
            <a:cs typeface="Levenim MT" panose="02010502060101010101" pitchFamily="2" charset="-79"/>
          </a:endParaRPr>
        </a:p>
      </dsp:txBody>
      <dsp:txXfrm>
        <a:off x="42077" y="1846195"/>
        <a:ext cx="9945018" cy="777806"/>
      </dsp:txXfrm>
    </dsp:sp>
    <dsp:sp modelId="{6346255E-E10B-44B1-8530-A632091AE487}">
      <dsp:nvSpPr>
        <dsp:cNvPr id="0" name=""/>
        <dsp:cNvSpPr/>
      </dsp:nvSpPr>
      <dsp:spPr>
        <a:xfrm>
          <a:off x="0" y="2724283"/>
          <a:ext cx="10029172" cy="861960"/>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he-IL" sz="2400" kern="1200" dirty="0" smtClean="0">
              <a:latin typeface="Levenim MT" panose="02010502060101010101" pitchFamily="2" charset="-79"/>
              <a:cs typeface="Levenim MT" panose="02010502060101010101" pitchFamily="2" charset="-79"/>
            </a:rPr>
            <a:t>במקרה של הפרה, או חוסר יכול לאמת היעדר הסטה, ניתן לדווח </a:t>
          </a:r>
          <a:r>
            <a:rPr lang="he-IL" sz="2400" kern="1200" dirty="0" err="1" smtClean="0">
              <a:latin typeface="Levenim MT" panose="02010502060101010101" pitchFamily="2" charset="-79"/>
              <a:cs typeface="Levenim MT" panose="02010502060101010101" pitchFamily="2" charset="-79"/>
            </a:rPr>
            <a:t>למועבי"ט</a:t>
          </a:r>
          <a:endParaRPr lang="en-US" sz="2400" kern="1200" dirty="0">
            <a:latin typeface="Levenim MT" panose="02010502060101010101" pitchFamily="2" charset="-79"/>
            <a:cs typeface="Levenim MT" panose="02010502060101010101" pitchFamily="2" charset="-79"/>
          </a:endParaRPr>
        </a:p>
      </dsp:txBody>
      <dsp:txXfrm>
        <a:off x="42077" y="2766360"/>
        <a:ext cx="9945018" cy="77780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63975" y="0"/>
            <a:ext cx="2955925" cy="4968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sz="quarter" idx="1"/>
          </p:nvPr>
        </p:nvSpPr>
        <p:spPr>
          <a:xfrm>
            <a:off x="1588" y="0"/>
            <a:ext cx="2955925" cy="496888"/>
          </a:xfrm>
          <a:prstGeom prst="rect">
            <a:avLst/>
          </a:prstGeom>
        </p:spPr>
        <p:txBody>
          <a:bodyPr vert="horz" lIns="91440" tIns="45720" rIns="91440" bIns="45720" rtlCol="1"/>
          <a:lstStyle>
            <a:lvl1pPr algn="l">
              <a:defRPr sz="1200"/>
            </a:lvl1pPr>
          </a:lstStyle>
          <a:p>
            <a:fld id="{5A48B76A-0694-49B7-B39E-1508AF636FF3}" type="datetimeFigureOut">
              <a:rPr lang="he-IL" smtClean="0"/>
              <a:pPr/>
              <a:t>כ"ג/חשון/תשפ"א</a:t>
            </a:fld>
            <a:endParaRPr lang="he-IL"/>
          </a:p>
        </p:txBody>
      </p:sp>
      <p:sp>
        <p:nvSpPr>
          <p:cNvPr id="4" name="מציין מיקום של כותרת תחתונה 3"/>
          <p:cNvSpPr>
            <a:spLocks noGrp="1"/>
          </p:cNvSpPr>
          <p:nvPr>
            <p:ph type="ftr" sz="quarter" idx="2"/>
          </p:nvPr>
        </p:nvSpPr>
        <p:spPr>
          <a:xfrm>
            <a:off x="3863975" y="9421813"/>
            <a:ext cx="2955925" cy="496887"/>
          </a:xfrm>
          <a:prstGeom prst="rect">
            <a:avLst/>
          </a:prstGeom>
        </p:spPr>
        <p:txBody>
          <a:bodyPr vert="horz" lIns="91440" tIns="45720" rIns="91440" bIns="45720" rtlCol="1" anchor="b"/>
          <a:lstStyle>
            <a:lvl1pPr algn="r">
              <a:defRPr sz="1200"/>
            </a:lvl1pPr>
          </a:lstStyle>
          <a:p>
            <a:endParaRPr lang="he-IL"/>
          </a:p>
        </p:txBody>
      </p:sp>
      <p:sp>
        <p:nvSpPr>
          <p:cNvPr id="5" name="מציין מיקום של מספר שקופית 4"/>
          <p:cNvSpPr>
            <a:spLocks noGrp="1"/>
          </p:cNvSpPr>
          <p:nvPr>
            <p:ph type="sldNum" sz="quarter" idx="3"/>
          </p:nvPr>
        </p:nvSpPr>
        <p:spPr>
          <a:xfrm>
            <a:off x="1588" y="9421813"/>
            <a:ext cx="2955925" cy="496887"/>
          </a:xfrm>
          <a:prstGeom prst="rect">
            <a:avLst/>
          </a:prstGeom>
        </p:spPr>
        <p:txBody>
          <a:bodyPr vert="horz" lIns="91440" tIns="45720" rIns="91440" bIns="45720" rtlCol="1" anchor="b"/>
          <a:lstStyle>
            <a:lvl1pPr algn="l">
              <a:defRPr sz="1200"/>
            </a:lvl1pPr>
          </a:lstStyle>
          <a:p>
            <a:fld id="{EFB6F25B-CB64-4F2D-B83A-F4B6576FE872}" type="slidenum">
              <a:rPr lang="he-IL" smtClean="0"/>
              <a:pPr/>
              <a:t>‹#›</a:t>
            </a:fld>
            <a:endParaRPr lang="he-IL"/>
          </a:p>
        </p:txBody>
      </p:sp>
    </p:spTree>
    <p:extLst>
      <p:ext uri="{BB962C8B-B14F-4D97-AF65-F5344CB8AC3E}">
        <p14:creationId xmlns:p14="http://schemas.microsoft.com/office/powerpoint/2010/main" val="27413250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63975" y="0"/>
            <a:ext cx="2955925" cy="4968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55925" cy="496888"/>
          </a:xfrm>
          <a:prstGeom prst="rect">
            <a:avLst/>
          </a:prstGeom>
        </p:spPr>
        <p:txBody>
          <a:bodyPr vert="horz" lIns="91440" tIns="45720" rIns="91440" bIns="45720" rtlCol="1"/>
          <a:lstStyle>
            <a:lvl1pPr algn="l">
              <a:defRPr sz="1200"/>
            </a:lvl1pPr>
          </a:lstStyle>
          <a:p>
            <a:fld id="{D0C8CEC8-B02D-42DF-819D-5796908DE05F}" type="datetimeFigureOut">
              <a:rPr lang="he-IL" smtClean="0"/>
              <a:pPr/>
              <a:t>כ"ג/חשון/תשפ"א</a:t>
            </a:fld>
            <a:endParaRPr lang="he-IL"/>
          </a:p>
        </p:txBody>
      </p:sp>
      <p:sp>
        <p:nvSpPr>
          <p:cNvPr id="4" name="מציין מיקום של תמונת שקופית 3"/>
          <p:cNvSpPr>
            <a:spLocks noGrp="1" noRot="1" noChangeAspect="1"/>
          </p:cNvSpPr>
          <p:nvPr>
            <p:ph type="sldImg" idx="2"/>
          </p:nvPr>
        </p:nvSpPr>
        <p:spPr>
          <a:xfrm>
            <a:off x="434975" y="1239838"/>
            <a:ext cx="5949950" cy="3348037"/>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2625" y="4773613"/>
            <a:ext cx="5454650" cy="39052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63975" y="9421813"/>
            <a:ext cx="2955925" cy="4968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9421813"/>
            <a:ext cx="2955925" cy="496887"/>
          </a:xfrm>
          <a:prstGeom prst="rect">
            <a:avLst/>
          </a:prstGeom>
        </p:spPr>
        <p:txBody>
          <a:bodyPr vert="horz" lIns="91440" tIns="45720" rIns="91440" bIns="45720" rtlCol="1" anchor="b"/>
          <a:lstStyle>
            <a:lvl1pPr algn="l">
              <a:defRPr sz="1200"/>
            </a:lvl1pPr>
          </a:lstStyle>
          <a:p>
            <a:fld id="{B490C5B3-7BB7-4317-9FA2-22626187F65D}" type="slidenum">
              <a:rPr lang="he-IL" smtClean="0"/>
              <a:pPr/>
              <a:t>‹#›</a:t>
            </a:fld>
            <a:endParaRPr lang="he-IL"/>
          </a:p>
        </p:txBody>
      </p:sp>
    </p:spTree>
    <p:extLst>
      <p:ext uri="{BB962C8B-B14F-4D97-AF65-F5344CB8AC3E}">
        <p14:creationId xmlns:p14="http://schemas.microsoft.com/office/powerpoint/2010/main" val="3703847818"/>
      </p:ext>
    </p:extLst>
  </p:cSld>
  <p:clrMap bg1="lt1" tx1="dk1" bg2="lt2" tx2="dk2" accent1="accent1" accent2="accent2" accent3="accent3" accent4="accent4" accent5="accent5" accent6="accent6" hlink="hlink" folHlink="folHlink"/>
  <p:hf hdr="0" ftr="0" dt="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נקודת מבט של </a:t>
            </a:r>
            <a:r>
              <a:rPr lang="he-IL" dirty="0" err="1" smtClean="0"/>
              <a:t>פרקטיקנית</a:t>
            </a:r>
            <a:endParaRPr lang="he-IL" dirty="0" smtClean="0"/>
          </a:p>
          <a:p>
            <a:endParaRPr lang="he-IL" dirty="0" smtClean="0"/>
          </a:p>
          <a:p>
            <a:r>
              <a:rPr lang="he-IL" dirty="0" smtClean="0"/>
              <a:t>הנושא מוצג גנרית, תוך שימוש במקרה המבחן של ישראל, בדומה לקורס.</a:t>
            </a:r>
          </a:p>
          <a:p>
            <a:endParaRPr lang="he-IL" dirty="0" smtClean="0"/>
          </a:p>
          <a:p>
            <a:r>
              <a:rPr lang="he-IL" dirty="0" smtClean="0"/>
              <a:t>שילוב של סרטונים.</a:t>
            </a:r>
            <a:endParaRPr lang="he-IL" dirty="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1</a:t>
            </a:fld>
            <a:endParaRPr lang="he-IL"/>
          </a:p>
        </p:txBody>
      </p:sp>
    </p:spTree>
    <p:extLst>
      <p:ext uri="{BB962C8B-B14F-4D97-AF65-F5344CB8AC3E}">
        <p14:creationId xmlns:p14="http://schemas.microsoft.com/office/powerpoint/2010/main" val="21457965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800" dirty="0" smtClean="0"/>
              <a:t>סרטון קצר - 1:33 דקות</a:t>
            </a:r>
          </a:p>
          <a:p>
            <a:r>
              <a:rPr lang="he-IL" sz="1800" dirty="0" smtClean="0"/>
              <a:t>מסביר את התפקיד של </a:t>
            </a:r>
            <a:r>
              <a:rPr lang="he-IL" sz="1800" dirty="0" err="1" smtClean="0"/>
              <a:t>סבא"א</a:t>
            </a:r>
            <a:r>
              <a:rPr lang="he-IL" sz="1800" dirty="0" smtClean="0"/>
              <a:t> באימות המחויבויות של מדינות במסגרת ה </a:t>
            </a:r>
            <a:r>
              <a:rPr lang="en-US" sz="1800" dirty="0" smtClean="0"/>
              <a:t>NPT</a:t>
            </a:r>
            <a:r>
              <a:rPr lang="he-IL" sz="1800" dirty="0" smtClean="0"/>
              <a:t> – אי הסטה של חומרים </a:t>
            </a:r>
            <a:r>
              <a:rPr lang="he-IL" sz="1800" dirty="0" err="1" smtClean="0"/>
              <a:t>גרעיניית</a:t>
            </a:r>
            <a:r>
              <a:rPr lang="he-IL" sz="1800" dirty="0" smtClean="0"/>
              <a:t> שלא לצרכי שלום.</a:t>
            </a:r>
          </a:p>
          <a:p>
            <a:r>
              <a:rPr lang="he-IL" sz="1800" dirty="0" smtClean="0"/>
              <a:t>מסבירים את התהליך – שלב איסוף המידע ושלב הניתוח – לאימות הצהרת המדינה המפוקחת.</a:t>
            </a:r>
            <a:endParaRPr lang="he-IL" sz="1800" dirty="0"/>
          </a:p>
          <a:p>
            <a:endParaRPr lang="he-IL" sz="1800" dirty="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10</a:t>
            </a:fld>
            <a:endParaRPr lang="he-IL"/>
          </a:p>
        </p:txBody>
      </p:sp>
    </p:spTree>
    <p:extLst>
      <p:ext uri="{BB962C8B-B14F-4D97-AF65-F5344CB8AC3E}">
        <p14:creationId xmlns:p14="http://schemas.microsoft.com/office/powerpoint/2010/main" val="3608548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66700" y="1239838"/>
            <a:ext cx="5949950" cy="3348037"/>
          </a:xfrm>
        </p:spPr>
      </p:sp>
      <p:sp>
        <p:nvSpPr>
          <p:cNvPr id="3" name="מציין מיקום של הערות 2"/>
          <p:cNvSpPr>
            <a:spLocks noGrp="1"/>
          </p:cNvSpPr>
          <p:nvPr>
            <p:ph type="body" idx="1"/>
          </p:nvPr>
        </p:nvSpPr>
        <p:spPr>
          <a:xfrm>
            <a:off x="682625" y="4773613"/>
            <a:ext cx="5454650" cy="4648200"/>
          </a:xfrm>
        </p:spPr>
        <p:txBody>
          <a:bodyPr/>
          <a:lstStyle/>
          <a:p>
            <a:r>
              <a:rPr lang="he-IL" sz="1600" dirty="0" smtClean="0"/>
              <a:t>הפרוטוקול הנוסף - וולונטרי</a:t>
            </a:r>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11</a:t>
            </a:fld>
            <a:endParaRPr lang="he-IL"/>
          </a:p>
        </p:txBody>
      </p:sp>
    </p:spTree>
    <p:extLst>
      <p:ext uri="{BB962C8B-B14F-4D97-AF65-F5344CB8AC3E}">
        <p14:creationId xmlns:p14="http://schemas.microsoft.com/office/powerpoint/2010/main" val="338555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a:xfrm>
            <a:off x="682625" y="4773613"/>
            <a:ext cx="5454650" cy="4482354"/>
          </a:xfrm>
        </p:spPr>
        <p:txBody>
          <a:bodyPr/>
          <a:lstStyle/>
          <a:p>
            <a:r>
              <a:rPr lang="he-IL" sz="1800" dirty="0"/>
              <a:t>2:35 </a:t>
            </a:r>
            <a:r>
              <a:rPr lang="he-IL" sz="1800" dirty="0" smtClean="0"/>
              <a:t>דקות – סרטון על דו"ח מרכזי, משמעויותיו והשלכותיו</a:t>
            </a:r>
          </a:p>
          <a:p>
            <a:endParaRPr lang="he-IL" sz="1800" dirty="0"/>
          </a:p>
          <a:p>
            <a:r>
              <a:rPr lang="he-IL" sz="1800" dirty="0" smtClean="0"/>
              <a:t>החל מ- 2007 </a:t>
            </a:r>
            <a:r>
              <a:rPr lang="he-IL" sz="1800" dirty="0" err="1" smtClean="0"/>
              <a:t>סבא"א</a:t>
            </a:r>
            <a:r>
              <a:rPr lang="he-IL" sz="1800" dirty="0" smtClean="0"/>
              <a:t> ואיראן היו במגעים לגבי חקירת "שאלות פתוחות" ביחס לתכניתה הגרעינית, ביניהן כאלה הנוגעות </a:t>
            </a:r>
            <a:r>
              <a:rPr lang="he-IL" sz="1800" dirty="0" err="1" smtClean="0"/>
              <a:t>למימדים</a:t>
            </a:r>
            <a:r>
              <a:rPr lang="he-IL" sz="1800" dirty="0" smtClean="0"/>
              <a:t> צבאיים של התכנית.</a:t>
            </a:r>
          </a:p>
          <a:p>
            <a:endParaRPr lang="he-IL" sz="1800" dirty="0"/>
          </a:p>
          <a:p>
            <a:r>
              <a:rPr lang="he-IL" sz="1800" dirty="0" smtClean="0"/>
              <a:t>הסרטון הוא דיווח על פרסום דו"ח </a:t>
            </a:r>
            <a:r>
              <a:rPr lang="he-IL" sz="1800" dirty="0" err="1" smtClean="0"/>
              <a:t>סבא"א</a:t>
            </a:r>
            <a:r>
              <a:rPr lang="he-IL" sz="1800" dirty="0" smtClean="0"/>
              <a:t> בנושא המכונה דו"ח ה </a:t>
            </a:r>
            <a:r>
              <a:rPr lang="en-US" sz="1800" dirty="0" smtClean="0"/>
              <a:t>PMD</a:t>
            </a:r>
            <a:r>
              <a:rPr lang="he-IL" sz="1800" dirty="0" smtClean="0"/>
              <a:t>. ע"פ הסרטון - הדו"ח מבוסס על מידע מודיעיני שמדינות העבירו </a:t>
            </a:r>
            <a:r>
              <a:rPr lang="he-IL" sz="1800" dirty="0" err="1" smtClean="0"/>
              <a:t>לסבא"א</a:t>
            </a:r>
            <a:r>
              <a:rPr lang="he-IL" sz="1800" dirty="0" smtClean="0"/>
              <a:t>.</a:t>
            </a:r>
          </a:p>
          <a:p>
            <a:endParaRPr lang="he-IL" sz="1800" dirty="0"/>
          </a:p>
          <a:p>
            <a:r>
              <a:rPr lang="he-IL" sz="1800" dirty="0" smtClean="0"/>
              <a:t>הארכיון בהמשך יוכיח את החשדות שעלו מהדו"ח.</a:t>
            </a:r>
          </a:p>
          <a:p>
            <a:endParaRPr lang="he-IL" sz="1800" dirty="0"/>
          </a:p>
          <a:p>
            <a:r>
              <a:rPr lang="he-IL" sz="1800" dirty="0" smtClean="0"/>
              <a:t>הדו"ח יחייב "טיפול" כדי להגיע להסכם הגרעין.</a:t>
            </a:r>
          </a:p>
          <a:p>
            <a:endParaRPr lang="he-IL" sz="1800" dirty="0"/>
          </a:p>
          <a:p>
            <a:r>
              <a:rPr lang="he-IL" sz="1800" dirty="0" smtClean="0"/>
              <a:t>לשים לב לאמירת לבני – זו לא בעיה של ישראל</a:t>
            </a:r>
            <a:endParaRPr lang="he-IL" sz="1800" dirty="0"/>
          </a:p>
          <a:p>
            <a:endParaRPr lang="he-IL" sz="1800" dirty="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12</a:t>
            </a:fld>
            <a:endParaRPr lang="he-IL"/>
          </a:p>
        </p:txBody>
      </p:sp>
    </p:spTree>
    <p:extLst>
      <p:ext uri="{BB962C8B-B14F-4D97-AF65-F5344CB8AC3E}">
        <p14:creationId xmlns:p14="http://schemas.microsoft.com/office/powerpoint/2010/main" val="3261214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66700" y="1239838"/>
            <a:ext cx="5949950" cy="3348037"/>
          </a:xfrm>
        </p:spPr>
      </p:sp>
      <p:sp>
        <p:nvSpPr>
          <p:cNvPr id="3" name="מציין מיקום של הערות 2"/>
          <p:cNvSpPr>
            <a:spLocks noGrp="1"/>
          </p:cNvSpPr>
          <p:nvPr>
            <p:ph type="body" idx="1"/>
          </p:nvPr>
        </p:nvSpPr>
        <p:spPr>
          <a:xfrm>
            <a:off x="682625" y="4773613"/>
            <a:ext cx="5454650" cy="4648200"/>
          </a:xfrm>
        </p:spPr>
        <p:txBody>
          <a:bodyPr/>
          <a:lstStyle/>
          <a:p>
            <a:r>
              <a:rPr lang="he-IL" sz="1600" dirty="0" smtClean="0"/>
              <a:t>סגירת התיק:</a:t>
            </a:r>
          </a:p>
          <a:p>
            <a:r>
              <a:rPr lang="he-IL" sz="1600" dirty="0" smtClean="0"/>
              <a:t>בדצמבר 2015 </a:t>
            </a:r>
            <a:r>
              <a:rPr lang="he-IL" sz="1600" dirty="0" err="1" smtClean="0"/>
              <a:t>סבא"א</a:t>
            </a:r>
            <a:r>
              <a:rPr lang="he-IL" sz="1600" dirty="0" smtClean="0"/>
              <a:t> מפרסמת דו"ח שכולל את הערכתה על פעילות העבר של איראן הקשורה לפיתוח נשק גרעיני. מעריכים שלא </a:t>
            </a:r>
            <a:r>
              <a:rPr lang="he-IL" sz="1600" dirty="0" err="1" smtClean="0"/>
              <a:t>היתה</a:t>
            </a:r>
            <a:r>
              <a:rPr lang="he-IL" sz="1600" dirty="0" smtClean="0"/>
              <a:t> פעילות לאחר 2009. הדו"ח מלא חורים והיעדר תשובות.</a:t>
            </a:r>
          </a:p>
          <a:p>
            <a:endParaRPr lang="he-IL" sz="1600" dirty="0"/>
          </a:p>
          <a:p>
            <a:r>
              <a:rPr lang="he-IL" sz="1600" dirty="0" smtClean="0"/>
              <a:t>בעקבות הדו"ח, </a:t>
            </a:r>
            <a:r>
              <a:rPr lang="he-IL" sz="1600" dirty="0" err="1" smtClean="0"/>
              <a:t>הבורד</a:t>
            </a:r>
            <a:r>
              <a:rPr lang="he-IL" sz="1600" dirty="0" smtClean="0"/>
              <a:t> מאמץ החלטה שמבטלת החלטות קודמות ומסיימת את החקירה בנושא (סגירת התיק).</a:t>
            </a:r>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13</a:t>
            </a:fld>
            <a:endParaRPr lang="he-IL"/>
          </a:p>
        </p:txBody>
      </p:sp>
    </p:spTree>
    <p:extLst>
      <p:ext uri="{BB962C8B-B14F-4D97-AF65-F5344CB8AC3E}">
        <p14:creationId xmlns:p14="http://schemas.microsoft.com/office/powerpoint/2010/main" val="4496216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66700" y="1239838"/>
            <a:ext cx="5949950" cy="3348037"/>
          </a:xfrm>
        </p:spPr>
      </p:sp>
      <p:sp>
        <p:nvSpPr>
          <p:cNvPr id="3" name="מציין מיקום של הערות 2"/>
          <p:cNvSpPr>
            <a:spLocks noGrp="1"/>
          </p:cNvSpPr>
          <p:nvPr>
            <p:ph type="body" idx="1"/>
          </p:nvPr>
        </p:nvSpPr>
        <p:spPr>
          <a:xfrm>
            <a:off x="682625" y="4773613"/>
            <a:ext cx="5454650" cy="4648200"/>
          </a:xfrm>
        </p:spPr>
        <p:txBody>
          <a:bodyPr/>
          <a:lstStyle/>
          <a:p>
            <a:endParaRPr lang="he-IL" sz="1600" dirty="0" smtClean="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14</a:t>
            </a:fld>
            <a:endParaRPr lang="he-IL"/>
          </a:p>
        </p:txBody>
      </p:sp>
    </p:spTree>
    <p:extLst>
      <p:ext uri="{BB962C8B-B14F-4D97-AF65-F5344CB8AC3E}">
        <p14:creationId xmlns:p14="http://schemas.microsoft.com/office/powerpoint/2010/main" val="16160402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66700" y="1239838"/>
            <a:ext cx="5949950" cy="3348037"/>
          </a:xfrm>
        </p:spPr>
      </p:sp>
      <p:sp>
        <p:nvSpPr>
          <p:cNvPr id="3" name="מציין מיקום של הערות 2"/>
          <p:cNvSpPr>
            <a:spLocks noGrp="1"/>
          </p:cNvSpPr>
          <p:nvPr>
            <p:ph type="body" idx="1"/>
          </p:nvPr>
        </p:nvSpPr>
        <p:spPr>
          <a:xfrm>
            <a:off x="682625" y="4773613"/>
            <a:ext cx="5454650" cy="4648200"/>
          </a:xfrm>
        </p:spPr>
        <p:txBody>
          <a:bodyPr/>
          <a:lstStyle/>
          <a:p>
            <a:r>
              <a:rPr lang="he-IL" sz="1800" dirty="0" smtClean="0"/>
              <a:t>התכלית – הפיכת הבעיה לבעיה לא ישראלית</a:t>
            </a:r>
          </a:p>
          <a:p>
            <a:endParaRPr lang="he-IL" sz="1800" dirty="0" smtClean="0"/>
          </a:p>
          <a:p>
            <a:r>
              <a:rPr lang="he-IL" sz="1800" dirty="0" smtClean="0"/>
              <a:t>דוגמא חריגה לפעילות בילטרלית - נאום </a:t>
            </a:r>
            <a:r>
              <a:rPr lang="he-IL" sz="1800" dirty="0" err="1" smtClean="0"/>
              <a:t>ראה"מ</a:t>
            </a:r>
            <a:r>
              <a:rPr lang="he-IL" sz="1800" dirty="0" smtClean="0"/>
              <a:t> לשני בתי הקונגרס במרץ 2015 טרום החתימה על ההסכם (להפעיל לחץ פנימי).</a:t>
            </a:r>
          </a:p>
          <a:p>
            <a:endParaRPr lang="he-IL" sz="1800" dirty="0"/>
          </a:p>
          <a:p>
            <a:r>
              <a:rPr lang="he-IL" sz="1800" dirty="0" smtClean="0"/>
              <a:t>ארה"ב הפעילה סנקציות על איראן כבר ב 1984 כאשר הוסיפה אותה לרשימת המדינות תומכות הטרור.</a:t>
            </a:r>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15</a:t>
            </a:fld>
            <a:endParaRPr lang="he-IL"/>
          </a:p>
        </p:txBody>
      </p:sp>
    </p:spTree>
    <p:extLst>
      <p:ext uri="{BB962C8B-B14F-4D97-AF65-F5344CB8AC3E}">
        <p14:creationId xmlns:p14="http://schemas.microsoft.com/office/powerpoint/2010/main" val="38826337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66700" y="1239838"/>
            <a:ext cx="5949950" cy="3348037"/>
          </a:xfrm>
        </p:spPr>
      </p:sp>
      <p:sp>
        <p:nvSpPr>
          <p:cNvPr id="3" name="מציין מיקום של הערות 2"/>
          <p:cNvSpPr>
            <a:spLocks noGrp="1"/>
          </p:cNvSpPr>
          <p:nvPr>
            <p:ph type="body" idx="1"/>
          </p:nvPr>
        </p:nvSpPr>
        <p:spPr>
          <a:xfrm>
            <a:off x="682625" y="4773613"/>
            <a:ext cx="5454650" cy="4648200"/>
          </a:xfrm>
        </p:spPr>
        <p:txBody>
          <a:bodyPr/>
          <a:lstStyle/>
          <a:p>
            <a:endParaRPr lang="he-IL" sz="1600" dirty="0" smtClean="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16</a:t>
            </a:fld>
            <a:endParaRPr lang="he-IL"/>
          </a:p>
        </p:txBody>
      </p:sp>
    </p:spTree>
    <p:extLst>
      <p:ext uri="{BB962C8B-B14F-4D97-AF65-F5344CB8AC3E}">
        <p14:creationId xmlns:p14="http://schemas.microsoft.com/office/powerpoint/2010/main" val="13902714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322263" y="1220788"/>
            <a:ext cx="5949950" cy="3348037"/>
          </a:xfrm>
        </p:spPr>
      </p:sp>
      <p:sp>
        <p:nvSpPr>
          <p:cNvPr id="3" name="מציין מיקום של הערות 2"/>
          <p:cNvSpPr>
            <a:spLocks noGrp="1"/>
          </p:cNvSpPr>
          <p:nvPr>
            <p:ph type="body" idx="1"/>
          </p:nvPr>
        </p:nvSpPr>
        <p:spPr>
          <a:xfrm>
            <a:off x="682625" y="4773613"/>
            <a:ext cx="5454650" cy="4648200"/>
          </a:xfrm>
        </p:spPr>
        <p:txBody>
          <a:bodyPr/>
          <a:lstStyle/>
          <a:p>
            <a:r>
              <a:rPr lang="he-IL" sz="1600" dirty="0" smtClean="0"/>
              <a:t>דילמות:</a:t>
            </a:r>
          </a:p>
          <a:p>
            <a:r>
              <a:rPr lang="he-IL" sz="1600" dirty="0" smtClean="0"/>
              <a:t>שיקולי הסברה – חומרים שיתמכו הכי טוב במסרים המדיניים (יצירת נראטיב) -  מול שיקולי מודיעין (חשיפת מקורות ושיטות פעולה)</a:t>
            </a:r>
          </a:p>
          <a:p>
            <a:endParaRPr lang="he-IL" sz="1600" dirty="0"/>
          </a:p>
          <a:p>
            <a:r>
              <a:rPr lang="he-IL" sz="1600" dirty="0" smtClean="0"/>
              <a:t>לא בלעדי לתחום הגרעין.</a:t>
            </a:r>
          </a:p>
          <a:p>
            <a:r>
              <a:rPr lang="he-IL" sz="1600" dirty="0" smtClean="0"/>
              <a:t>כבר ב 6.ביוני 1967 ביום השני של מלחמת ששת הימים, הדרג המדיני נתן פומבי לשיחה בין נשיא מצרים נאצר לבין חוסיין מלך ירדן שבה הציע נאצר להצהיר שארה"ב ובריטניה השתתפו בתקיפה של שדות התעופה במצרים. זאת מחשש שמצרים מנסה לגרור את בריה"מ להתערב במלחמה.</a:t>
            </a:r>
          </a:p>
          <a:p>
            <a:endParaRPr lang="he-IL" sz="1600" dirty="0"/>
          </a:p>
          <a:p>
            <a:r>
              <a:rPr lang="he-IL" sz="1600" dirty="0" smtClean="0"/>
              <a:t>ביטוי לגישה של </a:t>
            </a:r>
            <a:r>
              <a:rPr lang="he-IL" sz="1600" dirty="0" err="1" smtClean="0"/>
              <a:t>ראה"מ</a:t>
            </a:r>
            <a:r>
              <a:rPr lang="he-IL" sz="1600" dirty="0" smtClean="0"/>
              <a:t> נתניהו: "אנחנו מדינה שיש לה מודיעין ולא מודיעין שיש לו מדינה".</a:t>
            </a:r>
          </a:p>
          <a:p>
            <a:endParaRPr lang="he-IL" sz="1600" dirty="0" smtClean="0"/>
          </a:p>
          <a:p>
            <a:r>
              <a:rPr lang="he-IL" sz="1600" dirty="0" smtClean="0"/>
              <a:t>לאחרונה – פרויקט דיוק הטילים של החיזבאללה</a:t>
            </a:r>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17</a:t>
            </a:fld>
            <a:endParaRPr lang="he-IL"/>
          </a:p>
        </p:txBody>
      </p:sp>
    </p:spTree>
    <p:extLst>
      <p:ext uri="{BB962C8B-B14F-4D97-AF65-F5344CB8AC3E}">
        <p14:creationId xmlns:p14="http://schemas.microsoft.com/office/powerpoint/2010/main" val="16160402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800" dirty="0" smtClean="0"/>
              <a:t>חשיפת קום בהודעה משותפת של אובמה, סרקוזי ובראון</a:t>
            </a:r>
          </a:p>
          <a:p>
            <a:r>
              <a:rPr lang="he-IL" sz="1800" dirty="0"/>
              <a:t>1:48 </a:t>
            </a:r>
            <a:r>
              <a:rPr lang="he-IL" sz="1800" dirty="0" smtClean="0"/>
              <a:t>דקות</a:t>
            </a:r>
          </a:p>
          <a:p>
            <a:endParaRPr lang="he-IL" sz="1800" dirty="0"/>
          </a:p>
          <a:p>
            <a:r>
              <a:rPr lang="he-IL" sz="1800" dirty="0" smtClean="0"/>
              <a:t>דוגמא לחשיפה לא ישראלית.</a:t>
            </a:r>
          </a:p>
          <a:p>
            <a:r>
              <a:rPr lang="he-IL" sz="1800" dirty="0" smtClean="0"/>
              <a:t>אובמה אומר שהמודיעין הועבר </a:t>
            </a:r>
            <a:r>
              <a:rPr lang="he-IL" sz="1800" dirty="0" err="1" smtClean="0"/>
              <a:t>לסבא"א</a:t>
            </a:r>
            <a:r>
              <a:rPr lang="he-IL" sz="1800" dirty="0" smtClean="0"/>
              <a:t> (לא תמיד נעשה מראש).</a:t>
            </a:r>
          </a:p>
          <a:p>
            <a:r>
              <a:rPr lang="he-IL" sz="1800" dirty="0" smtClean="0"/>
              <a:t>אומר שאיראן הודיעה </a:t>
            </a:r>
            <a:r>
              <a:rPr lang="he-IL" sz="1800" dirty="0" err="1" smtClean="0"/>
              <a:t>לסבא"א</a:t>
            </a:r>
            <a:r>
              <a:rPr lang="he-IL" sz="1800" dirty="0" smtClean="0"/>
              <a:t> על המתקן – שנים אחרי שנבנה (אחרי שנודע לה שנחשפה) – </a:t>
            </a:r>
            <a:r>
              <a:rPr lang="he-IL" sz="1800" dirty="0" err="1" smtClean="0"/>
              <a:t>מחוייבת</a:t>
            </a:r>
            <a:r>
              <a:rPr lang="he-IL" sz="1800" dirty="0" smtClean="0"/>
              <a:t> להודיע על כוונות להקמת מתקן כזה.</a:t>
            </a:r>
          </a:p>
          <a:p>
            <a:r>
              <a:rPr lang="he-IL" sz="1800" dirty="0" smtClean="0"/>
              <a:t>מציין את זכותה של איראן לאנרגיה גרעינית לצרכי שלום (</a:t>
            </a:r>
            <a:r>
              <a:rPr lang="en-US" sz="1800" dirty="0" smtClean="0"/>
              <a:t>NPT</a:t>
            </a:r>
            <a:r>
              <a:rPr lang="he-IL" sz="1800" dirty="0" smtClean="0"/>
              <a:t>) – לגייס תמיכה, אך מדגיש שמאפייני התכנית של איראן אינם עולים בקנה אחד עם תכנית לצרכי שלום.</a:t>
            </a:r>
            <a:endParaRPr lang="he-IL" sz="1800" dirty="0"/>
          </a:p>
          <a:p>
            <a:endParaRPr lang="he-IL" sz="1800" dirty="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18</a:t>
            </a:fld>
            <a:endParaRPr lang="he-IL"/>
          </a:p>
        </p:txBody>
      </p:sp>
    </p:spTree>
    <p:extLst>
      <p:ext uri="{BB962C8B-B14F-4D97-AF65-F5344CB8AC3E}">
        <p14:creationId xmlns:p14="http://schemas.microsoft.com/office/powerpoint/2010/main" val="29424135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a:xfrm>
            <a:off x="682625" y="4773612"/>
            <a:ext cx="5454650" cy="4799595"/>
          </a:xfrm>
        </p:spPr>
        <p:txBody>
          <a:bodyPr/>
          <a:lstStyle/>
          <a:p>
            <a:r>
              <a:rPr lang="he-IL" sz="1800" dirty="0" smtClean="0"/>
              <a:t>30 אפריל 2018- במסיבת עיתונאים של </a:t>
            </a:r>
            <a:r>
              <a:rPr lang="he-IL" sz="1800" dirty="0" err="1" smtClean="0"/>
              <a:t>ראה"מ</a:t>
            </a:r>
            <a:r>
              <a:rPr lang="he-IL" sz="1800" dirty="0" smtClean="0"/>
              <a:t> בפני עשרות עיתונאים מהארץ והעולם שהועברה בשידור חי ברחבי העולם, הציג מצגת דרמטית שחשפה את ארכיון הגרעין האיראני.</a:t>
            </a:r>
          </a:p>
          <a:p>
            <a:endParaRPr lang="he-IL" sz="1800" dirty="0" smtClean="0"/>
          </a:p>
          <a:p>
            <a:r>
              <a:rPr lang="he-IL" sz="1800" dirty="0" smtClean="0"/>
              <a:t>מתחיל בעברית ועובר לאנגלית – כמעט 20 דקות. נראה דקה</a:t>
            </a:r>
          </a:p>
          <a:p>
            <a:endParaRPr lang="he-IL" sz="1800" dirty="0"/>
          </a:p>
          <a:p>
            <a:r>
              <a:rPr lang="he-IL" sz="1800" u="sng" dirty="0" smtClean="0"/>
              <a:t>לאחר הסרטון</a:t>
            </a:r>
            <a:r>
              <a:rPr lang="he-IL" sz="1800" dirty="0" smtClean="0"/>
              <a:t>:</a:t>
            </a:r>
          </a:p>
          <a:p>
            <a:r>
              <a:rPr lang="he-IL" sz="1800" dirty="0" smtClean="0"/>
              <a:t>בנאומו במאי 2018 הזכיר הנשיא </a:t>
            </a:r>
            <a:r>
              <a:rPr lang="he-IL" sz="1800" dirty="0" err="1" smtClean="0"/>
              <a:t>טראמפ</a:t>
            </a:r>
            <a:r>
              <a:rPr lang="he-IL" sz="1800" dirty="0" smtClean="0"/>
              <a:t> את החשיפה כחלק מהטיעונים ששימשו בסיס להחלטתו לפרוש מהסכם הגרעין.</a:t>
            </a:r>
          </a:p>
          <a:p>
            <a:endParaRPr lang="he-IL" sz="1800" dirty="0"/>
          </a:p>
          <a:p>
            <a:r>
              <a:rPr lang="he-IL" sz="1800" dirty="0" smtClean="0"/>
              <a:t>1. הוכחה לתכנית נשק מקיפה: תכנון, יצור, ניסוי</a:t>
            </a:r>
          </a:p>
          <a:p>
            <a:r>
              <a:rPr lang="he-IL" sz="1800" dirty="0" smtClean="0"/>
              <a:t>2. ייצור 5 </a:t>
            </a:r>
            <a:r>
              <a:rPr lang="he-IL" sz="1800" dirty="0" err="1" smtClean="0"/>
              <a:t>רש"קים</a:t>
            </a:r>
            <a:r>
              <a:rPr lang="he-IL" sz="1800" dirty="0" smtClean="0"/>
              <a:t> של 10 </a:t>
            </a:r>
            <a:r>
              <a:rPr lang="he-IL" sz="1800" dirty="0" err="1" smtClean="0"/>
              <a:t>קילוטון</a:t>
            </a:r>
            <a:r>
              <a:rPr lang="he-IL" sz="1800" dirty="0" smtClean="0"/>
              <a:t> לזיווד על טיל</a:t>
            </a:r>
          </a:p>
          <a:p>
            <a:r>
              <a:rPr lang="he-IL" sz="1800" dirty="0" smtClean="0"/>
              <a:t>3. דירקטיבה של ההנהגה: טיפול בצווארי בקבוק טכנולוגיים ושימור נכסים אסטרטגיים</a:t>
            </a:r>
          </a:p>
          <a:p>
            <a:r>
              <a:rPr lang="he-IL" sz="1800" dirty="0" smtClean="0"/>
              <a:t>4. מהלכי הטעיה והונאה מכוונים</a:t>
            </a:r>
            <a:endParaRPr lang="he-IL" sz="1800" dirty="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19</a:t>
            </a:fld>
            <a:endParaRPr lang="he-IL"/>
          </a:p>
        </p:txBody>
      </p:sp>
    </p:spTree>
    <p:extLst>
      <p:ext uri="{BB962C8B-B14F-4D97-AF65-F5344CB8AC3E}">
        <p14:creationId xmlns:p14="http://schemas.microsoft.com/office/powerpoint/2010/main" val="497129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66700" y="1239838"/>
            <a:ext cx="5949950" cy="3348037"/>
          </a:xfrm>
        </p:spPr>
      </p:sp>
      <p:sp>
        <p:nvSpPr>
          <p:cNvPr id="3" name="מציין מיקום של הערות 2"/>
          <p:cNvSpPr>
            <a:spLocks noGrp="1"/>
          </p:cNvSpPr>
          <p:nvPr>
            <p:ph type="body" idx="1"/>
          </p:nvPr>
        </p:nvSpPr>
        <p:spPr>
          <a:xfrm>
            <a:off x="682625" y="4773613"/>
            <a:ext cx="5454650" cy="4648200"/>
          </a:xfrm>
        </p:spPr>
        <p:txBody>
          <a:bodyPr/>
          <a:lstStyle/>
          <a:p>
            <a:r>
              <a:rPr lang="he-IL" sz="1600" dirty="0" smtClean="0"/>
              <a:t>חלופה לשימוש </a:t>
            </a:r>
            <a:r>
              <a:rPr lang="he-IL" sz="1600" dirty="0" err="1" smtClean="0"/>
              <a:t>בכח</a:t>
            </a:r>
            <a:r>
              <a:rPr lang="he-IL" sz="1600" dirty="0" smtClean="0"/>
              <a:t> - כמהלך של תקיפה מחייב מערכה מדינית לבניית לגיטימציה ומערכה מדינית </a:t>
            </a:r>
            <a:r>
              <a:rPr lang="he-IL" sz="1600" b="1" dirty="0" err="1" smtClean="0"/>
              <a:t>אוחרת</a:t>
            </a:r>
            <a:r>
              <a:rPr lang="he-IL" sz="1600" dirty="0" smtClean="0"/>
              <a:t> להסבר למניעת לגיטימציה לשיקום</a:t>
            </a:r>
            <a:endParaRPr lang="he-IL" sz="1600" dirty="0" smtClean="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2</a:t>
            </a:fld>
            <a:endParaRPr lang="he-IL"/>
          </a:p>
        </p:txBody>
      </p:sp>
    </p:spTree>
    <p:extLst>
      <p:ext uri="{BB962C8B-B14F-4D97-AF65-F5344CB8AC3E}">
        <p14:creationId xmlns:p14="http://schemas.microsoft.com/office/powerpoint/2010/main" val="30526961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a:xfrm>
            <a:off x="682625" y="4773612"/>
            <a:ext cx="5454650" cy="5145087"/>
          </a:xfrm>
        </p:spPr>
        <p:txBody>
          <a:bodyPr/>
          <a:lstStyle/>
          <a:p>
            <a:r>
              <a:rPr lang="he-IL" sz="1800" b="1" dirty="0" smtClean="0"/>
              <a:t>כך נראה סיכול מדיני</a:t>
            </a:r>
          </a:p>
          <a:p>
            <a:r>
              <a:rPr lang="he-IL" sz="1800" u="sng" dirty="0" smtClean="0"/>
              <a:t>לפני הסרטון</a:t>
            </a:r>
            <a:r>
              <a:rPr lang="he-IL" sz="1800" dirty="0" smtClean="0"/>
              <a:t>:</a:t>
            </a:r>
          </a:p>
          <a:p>
            <a:r>
              <a:rPr lang="he-IL" sz="1800" dirty="0" smtClean="0"/>
              <a:t>הרקע - חשיפת ארכיון הגרעין. </a:t>
            </a:r>
            <a:r>
              <a:rPr lang="he-IL" sz="1800" dirty="0" err="1" smtClean="0"/>
              <a:t>ראה"מ</a:t>
            </a:r>
            <a:r>
              <a:rPr lang="he-IL" sz="1800" dirty="0" smtClean="0"/>
              <a:t> מזכיר בתחילת דבריו שחלפו חודשים מאז שישראל חלקה את המידע עם </a:t>
            </a:r>
            <a:r>
              <a:rPr lang="he-IL" sz="1800" dirty="0" err="1" smtClean="0"/>
              <a:t>סבא"א</a:t>
            </a:r>
            <a:r>
              <a:rPr lang="he-IL" sz="1800" dirty="0" smtClean="0"/>
              <a:t> וממשיך משם, וכן חושף אתר חדש – מחסן סודי בטהרן שבו מחביאים האיראנים ציוד וחומרים גרעיניים (וגם 3 אתרים של חיזבאללה שמשמשים לייצור טילים מדויקים).</a:t>
            </a:r>
          </a:p>
          <a:p>
            <a:endParaRPr lang="he-IL" sz="1800" dirty="0"/>
          </a:p>
          <a:p>
            <a:r>
              <a:rPr lang="he-IL" sz="1800" dirty="0" smtClean="0"/>
              <a:t>נוסף לחשיפה מסר הרתעתי – ישראל יודעת מה איראן עושה ואיפה היא עושה את זה.</a:t>
            </a:r>
          </a:p>
          <a:p>
            <a:endParaRPr lang="he-IL" sz="1800" dirty="0" smtClean="0"/>
          </a:p>
          <a:p>
            <a:r>
              <a:rPr lang="he-IL" sz="1800" u="sng" dirty="0" smtClean="0"/>
              <a:t>לאחר הסרטון</a:t>
            </a:r>
            <a:endParaRPr lang="he-IL" sz="1800" u="sng" dirty="0"/>
          </a:p>
          <a:p>
            <a:r>
              <a:rPr lang="he-IL" sz="1800" dirty="0" smtClean="0"/>
              <a:t>מוטיב איראני חוזר – עבירה, חשיפה, </a:t>
            </a:r>
            <a:r>
              <a:rPr lang="he-IL" sz="1800" dirty="0" err="1" smtClean="0"/>
              <a:t>נקיונות</a:t>
            </a:r>
            <a:r>
              <a:rPr lang="he-IL" sz="1800" dirty="0" smtClean="0"/>
              <a:t> האתר, משיכת זמן.</a:t>
            </a:r>
          </a:p>
          <a:p>
            <a:r>
              <a:rPr lang="he-IL" sz="1800" dirty="0" smtClean="0"/>
              <a:t>ממצאים </a:t>
            </a:r>
            <a:r>
              <a:rPr lang="he-IL" sz="1800" dirty="0" err="1" smtClean="0"/>
              <a:t>בטורקוזעבאד</a:t>
            </a:r>
            <a:r>
              <a:rPr lang="he-IL" sz="1800" dirty="0" smtClean="0"/>
              <a:t> על אף סניטציה (יכולות אנליטיות גבוהות של </a:t>
            </a:r>
            <a:r>
              <a:rPr lang="he-IL" sz="1800" dirty="0" err="1" smtClean="0"/>
              <a:t>סבא"א</a:t>
            </a:r>
            <a:r>
              <a:rPr lang="he-IL" sz="1800" dirty="0" smtClean="0"/>
              <a:t>), ביקור חוזר</a:t>
            </a:r>
            <a:endParaRPr lang="he-IL" sz="1800" dirty="0"/>
          </a:p>
          <a:p>
            <a:endParaRPr lang="he-IL" sz="1800" dirty="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20</a:t>
            </a:fld>
            <a:endParaRPr lang="he-IL"/>
          </a:p>
        </p:txBody>
      </p:sp>
    </p:spTree>
    <p:extLst>
      <p:ext uri="{BB962C8B-B14F-4D97-AF65-F5344CB8AC3E}">
        <p14:creationId xmlns:p14="http://schemas.microsoft.com/office/powerpoint/2010/main" val="35175189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66700" y="1239838"/>
            <a:ext cx="5949950" cy="3348037"/>
          </a:xfrm>
        </p:spPr>
      </p:sp>
      <p:sp>
        <p:nvSpPr>
          <p:cNvPr id="3" name="מציין מיקום של הערות 2"/>
          <p:cNvSpPr>
            <a:spLocks noGrp="1"/>
          </p:cNvSpPr>
          <p:nvPr>
            <p:ph type="body" idx="1"/>
          </p:nvPr>
        </p:nvSpPr>
        <p:spPr>
          <a:xfrm>
            <a:off x="682625" y="4773613"/>
            <a:ext cx="5454650" cy="4648200"/>
          </a:xfrm>
        </p:spPr>
        <p:txBody>
          <a:bodyPr/>
          <a:lstStyle/>
          <a:p>
            <a:endParaRPr lang="he-IL" sz="1600" dirty="0" smtClean="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21</a:t>
            </a:fld>
            <a:endParaRPr lang="he-IL"/>
          </a:p>
        </p:txBody>
      </p:sp>
    </p:spTree>
    <p:extLst>
      <p:ext uri="{BB962C8B-B14F-4D97-AF65-F5344CB8AC3E}">
        <p14:creationId xmlns:p14="http://schemas.microsoft.com/office/powerpoint/2010/main" val="37466778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66700" y="1239838"/>
            <a:ext cx="5949950" cy="3348037"/>
          </a:xfrm>
        </p:spPr>
      </p:sp>
      <p:sp>
        <p:nvSpPr>
          <p:cNvPr id="3" name="מציין מיקום של הערות 2"/>
          <p:cNvSpPr>
            <a:spLocks noGrp="1"/>
          </p:cNvSpPr>
          <p:nvPr>
            <p:ph type="body" idx="1"/>
          </p:nvPr>
        </p:nvSpPr>
        <p:spPr>
          <a:xfrm>
            <a:off x="682625" y="4773613"/>
            <a:ext cx="5454650" cy="4648200"/>
          </a:xfrm>
        </p:spPr>
        <p:txBody>
          <a:bodyPr/>
          <a:lstStyle/>
          <a:p>
            <a:endParaRPr lang="he-IL" sz="1600" dirty="0" smtClean="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22</a:t>
            </a:fld>
            <a:endParaRPr lang="he-IL"/>
          </a:p>
        </p:txBody>
      </p:sp>
    </p:spTree>
    <p:extLst>
      <p:ext uri="{BB962C8B-B14F-4D97-AF65-F5344CB8AC3E}">
        <p14:creationId xmlns:p14="http://schemas.microsoft.com/office/powerpoint/2010/main" val="42649989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66700" y="1239838"/>
            <a:ext cx="5949950" cy="3348037"/>
          </a:xfrm>
        </p:spPr>
      </p:sp>
      <p:sp>
        <p:nvSpPr>
          <p:cNvPr id="3" name="מציין מיקום של הערות 2"/>
          <p:cNvSpPr>
            <a:spLocks noGrp="1"/>
          </p:cNvSpPr>
          <p:nvPr>
            <p:ph type="body" idx="1"/>
          </p:nvPr>
        </p:nvSpPr>
        <p:spPr>
          <a:xfrm>
            <a:off x="682625" y="4773613"/>
            <a:ext cx="5454650" cy="4648200"/>
          </a:xfrm>
        </p:spPr>
        <p:txBody>
          <a:bodyPr/>
          <a:lstStyle/>
          <a:p>
            <a:r>
              <a:rPr lang="he-IL" sz="1600" u="sng" dirty="0" smtClean="0"/>
              <a:t>לפתיחת השקף:</a:t>
            </a:r>
          </a:p>
          <a:p>
            <a:r>
              <a:rPr lang="he-IL" sz="1600" dirty="0" smtClean="0"/>
              <a:t>המונח "הסכם הגרעין עם איראן" מתייחס לתהליך של מו"מ שנמשך מ 2002 עד 2015.</a:t>
            </a:r>
          </a:p>
          <a:p>
            <a:r>
              <a:rPr lang="he-IL" sz="1600" dirty="0" smtClean="0"/>
              <a:t>איראן עצמה עשתה מאמצים שונים לאורך השנים לפתור את הסכסוך בדרכים דיפלומטיות כדי להיחלץ מהסנקציות והבידוד המדיני, כולל הצעה ב 2003 לארה"ב שכונתה "</a:t>
            </a:r>
            <a:r>
              <a:rPr lang="en-US" sz="1600" dirty="0" smtClean="0"/>
              <a:t>The Great Bargain</a:t>
            </a:r>
            <a:r>
              <a:rPr lang="he-IL" sz="1600" dirty="0" smtClean="0"/>
              <a:t>" (שנדחתה ע"י ארה"ב ואז פנו לאירופאיות).</a:t>
            </a:r>
          </a:p>
          <a:p>
            <a:endParaRPr lang="he-IL" sz="1600" dirty="0"/>
          </a:p>
          <a:p>
            <a:r>
              <a:rPr lang="he-IL" sz="1600" dirty="0" smtClean="0"/>
              <a:t>התחילו מהפסקת העשרה והפרדה, המשיכו ל </a:t>
            </a:r>
            <a:r>
              <a:rPr lang="en-US" sz="1600" dirty="0" smtClean="0"/>
              <a:t>freeze for freeze</a:t>
            </a:r>
            <a:r>
              <a:rPr lang="he-IL" sz="1600" dirty="0" smtClean="0"/>
              <a:t> ב 2008 וסיימו עם קבלת תכנית העשרה.</a:t>
            </a:r>
          </a:p>
          <a:p>
            <a:endParaRPr lang="he-IL" sz="1600" dirty="0" smtClean="0"/>
          </a:p>
          <a:p>
            <a:r>
              <a:rPr lang="he-IL" sz="1600" dirty="0" smtClean="0"/>
              <a:t>בולט שני – </a:t>
            </a:r>
            <a:r>
              <a:rPr lang="en-US" sz="1600" dirty="0" smtClean="0"/>
              <a:t>JPA</a:t>
            </a:r>
            <a:r>
              <a:rPr lang="he-IL" sz="1600" dirty="0" smtClean="0"/>
              <a:t> – 2013 הסכם זמני עד להשגת הסכם כולל.</a:t>
            </a:r>
          </a:p>
          <a:p>
            <a:endParaRPr lang="he-IL" sz="1600" dirty="0" smtClean="0"/>
          </a:p>
          <a:p>
            <a:r>
              <a:rPr lang="he-IL" sz="1600" dirty="0" smtClean="0"/>
              <a:t>בולט שלישי – נסיגה אמריקאית (מאי 2018):</a:t>
            </a:r>
          </a:p>
          <a:p>
            <a:r>
              <a:rPr lang="he-IL" sz="1600" dirty="0" err="1" smtClean="0"/>
              <a:t>שה"ח</a:t>
            </a:r>
            <a:r>
              <a:rPr lang="he-IL" sz="1600" dirty="0" smtClean="0"/>
              <a:t> </a:t>
            </a:r>
            <a:r>
              <a:rPr lang="he-IL" sz="1600" dirty="0" err="1" smtClean="0"/>
              <a:t>פומפיאו</a:t>
            </a:r>
            <a:r>
              <a:rPr lang="he-IL" sz="1600" dirty="0" smtClean="0"/>
              <a:t> הציג 12 דרישות מאיראן להסכם חדש הנוגעות להתנהגותה באזור, בגרעין ופנימית (שיהפכו אותה "למדינה נורמלית</a:t>
            </a:r>
            <a:r>
              <a:rPr lang="he-IL" sz="1600" dirty="0" smtClean="0"/>
              <a:t>")</a:t>
            </a:r>
          </a:p>
          <a:p>
            <a:endParaRPr lang="he-IL" sz="1600" dirty="0"/>
          </a:p>
          <a:p>
            <a:r>
              <a:rPr lang="he-IL" sz="1600" u="sng" dirty="0" smtClean="0"/>
              <a:t>מכל שיטות הסיכול – הסיכול המדיני השיג את העיכוב הגדול ביותר</a:t>
            </a:r>
            <a:endParaRPr lang="he-IL" sz="1600" u="sng" dirty="0" smtClean="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23</a:t>
            </a:fld>
            <a:endParaRPr lang="he-IL"/>
          </a:p>
        </p:txBody>
      </p:sp>
    </p:spTree>
    <p:extLst>
      <p:ext uri="{BB962C8B-B14F-4D97-AF65-F5344CB8AC3E}">
        <p14:creationId xmlns:p14="http://schemas.microsoft.com/office/powerpoint/2010/main" val="25262459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800" dirty="0" smtClean="0"/>
              <a:t>3:33 דקות</a:t>
            </a:r>
          </a:p>
          <a:p>
            <a:r>
              <a:rPr lang="he-IL" sz="1800" dirty="0" smtClean="0"/>
              <a:t>סרטון מ 2015</a:t>
            </a:r>
          </a:p>
          <a:p>
            <a:r>
              <a:rPr lang="he-IL" sz="1800" dirty="0" smtClean="0"/>
              <a:t>מתייחס גם לתגובות להסכם</a:t>
            </a:r>
            <a:endParaRPr lang="he-IL" sz="1800" dirty="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24</a:t>
            </a:fld>
            <a:endParaRPr lang="he-IL"/>
          </a:p>
        </p:txBody>
      </p:sp>
    </p:spTree>
    <p:extLst>
      <p:ext uri="{BB962C8B-B14F-4D97-AF65-F5344CB8AC3E}">
        <p14:creationId xmlns:p14="http://schemas.microsoft.com/office/powerpoint/2010/main" val="327613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66700" y="1239838"/>
            <a:ext cx="5949950" cy="3348037"/>
          </a:xfrm>
        </p:spPr>
      </p:sp>
      <p:sp>
        <p:nvSpPr>
          <p:cNvPr id="3" name="מציין מיקום של הערות 2"/>
          <p:cNvSpPr>
            <a:spLocks noGrp="1"/>
          </p:cNvSpPr>
          <p:nvPr>
            <p:ph type="body" idx="1"/>
          </p:nvPr>
        </p:nvSpPr>
        <p:spPr>
          <a:xfrm>
            <a:off x="682625" y="4773613"/>
            <a:ext cx="5454650" cy="4648200"/>
          </a:xfrm>
        </p:spPr>
        <p:txBody>
          <a:bodyPr/>
          <a:lstStyle/>
          <a:p>
            <a:r>
              <a:rPr lang="he-IL" sz="1600" dirty="0" err="1" smtClean="0"/>
              <a:t>הטוויט</a:t>
            </a:r>
            <a:r>
              <a:rPr lang="he-IL" sz="1600" dirty="0" smtClean="0"/>
              <a:t> של </a:t>
            </a:r>
            <a:r>
              <a:rPr lang="he-IL" sz="1600" dirty="0" err="1" smtClean="0"/>
              <a:t>זריף</a:t>
            </a:r>
            <a:r>
              <a:rPr lang="he-IL" sz="1600" dirty="0" smtClean="0"/>
              <a:t> מה 9.11</a:t>
            </a:r>
          </a:p>
          <a:p>
            <a:endParaRPr lang="he-IL" sz="1600" dirty="0"/>
          </a:p>
          <a:p>
            <a:r>
              <a:rPr lang="he-IL" sz="1600" dirty="0" smtClean="0"/>
              <a:t>הסדר אזורי – על רקע שאיפות לאנרגיה גרעינית של מדינות במזה"ת (סעודיה, טורקיה, מצרים, ירדן </a:t>
            </a:r>
            <a:r>
              <a:rPr lang="he-IL" sz="1600" dirty="0" err="1" smtClean="0"/>
              <a:t>ומאע"מ</a:t>
            </a:r>
            <a:r>
              <a:rPr lang="he-IL" sz="1600" dirty="0" smtClean="0"/>
              <a:t>) – נורמת העשרה והפרדה</a:t>
            </a:r>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25</a:t>
            </a:fld>
            <a:endParaRPr lang="he-IL"/>
          </a:p>
        </p:txBody>
      </p:sp>
    </p:spTree>
    <p:extLst>
      <p:ext uri="{BB962C8B-B14F-4D97-AF65-F5344CB8AC3E}">
        <p14:creationId xmlns:p14="http://schemas.microsoft.com/office/powerpoint/2010/main" val="37981657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a:p>
        </p:txBody>
      </p:sp>
      <p:sp>
        <p:nvSpPr>
          <p:cNvPr id="4" name="Slide Number Placeholder 3"/>
          <p:cNvSpPr>
            <a:spLocks noGrp="1"/>
          </p:cNvSpPr>
          <p:nvPr>
            <p:ph type="sldNum" sz="quarter" idx="10"/>
          </p:nvPr>
        </p:nvSpPr>
        <p:spPr/>
        <p:txBody>
          <a:bodyPr/>
          <a:lstStyle/>
          <a:p>
            <a:fld id="{B490C5B3-7BB7-4317-9FA2-22626187F65D}" type="slidenum">
              <a:rPr lang="he-IL" smtClean="0"/>
              <a:pPr/>
              <a:t>26</a:t>
            </a:fld>
            <a:endParaRPr lang="he-IL"/>
          </a:p>
        </p:txBody>
      </p:sp>
    </p:spTree>
    <p:extLst>
      <p:ext uri="{BB962C8B-B14F-4D97-AF65-F5344CB8AC3E}">
        <p14:creationId xmlns:p14="http://schemas.microsoft.com/office/powerpoint/2010/main" val="2681341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800" dirty="0"/>
              <a:t>חלוקת העולם לשתי קבוצות של </a:t>
            </a:r>
            <a:r>
              <a:rPr lang="he-IL" sz="1800" dirty="0" smtClean="0"/>
              <a:t>מדינות</a:t>
            </a:r>
          </a:p>
          <a:p>
            <a:r>
              <a:rPr lang="he-IL" sz="1800" dirty="0" smtClean="0"/>
              <a:t>הגרעיניות </a:t>
            </a:r>
            <a:r>
              <a:rPr lang="he-IL" sz="1800" dirty="0"/>
              <a:t>הן חמש החברות הקבועות </a:t>
            </a:r>
            <a:r>
              <a:rPr lang="he-IL" sz="1800" dirty="0" err="1"/>
              <a:t>ב</a:t>
            </a:r>
            <a:r>
              <a:rPr lang="he-IL" sz="1800" dirty="0" err="1" smtClean="0"/>
              <a:t>מועבי"ט</a:t>
            </a:r>
            <a:r>
              <a:rPr lang="he-IL" sz="1800" dirty="0" smtClean="0"/>
              <a:t> </a:t>
            </a:r>
            <a:r>
              <a:rPr lang="he-IL" sz="1800" dirty="0"/>
              <a:t>(זכות וטו</a:t>
            </a:r>
            <a:r>
              <a:rPr lang="he-IL" sz="1800" dirty="0" smtClean="0"/>
              <a:t>)</a:t>
            </a:r>
            <a:endParaRPr lang="he-IL" sz="1800" u="sng" dirty="0"/>
          </a:p>
          <a:p>
            <a:endParaRPr lang="he-IL" sz="1800" dirty="0"/>
          </a:p>
          <a:p>
            <a:r>
              <a:rPr lang="he-IL" sz="1800" dirty="0"/>
              <a:t>רוסיה ירשה את בריה"מ (לאחר הקריסה </a:t>
            </a:r>
            <a:r>
              <a:rPr lang="he-IL" sz="1800" dirty="0" err="1"/>
              <a:t>ביילרוס</a:t>
            </a:r>
            <a:r>
              <a:rPr lang="he-IL" sz="1800" dirty="0"/>
              <a:t>, אוקראינה וקזחסטן התפרקו מנשקן)</a:t>
            </a:r>
          </a:p>
          <a:p>
            <a:endParaRPr lang="he-IL" sz="1800" dirty="0"/>
          </a:p>
          <a:p>
            <a:r>
              <a:rPr lang="he-IL" sz="1800" dirty="0" smtClean="0"/>
              <a:t>הודו </a:t>
            </a:r>
            <a:r>
              <a:rPr lang="he-IL" sz="1800" dirty="0"/>
              <a:t>ופקיסטן ביצעו ניסויים גרעיניים ב- 1998 (הודו ב 1974)</a:t>
            </a:r>
          </a:p>
          <a:p>
            <a:endParaRPr lang="he-IL" sz="1800" dirty="0"/>
          </a:p>
          <a:p>
            <a:r>
              <a:rPr lang="he-IL" sz="1800" dirty="0" err="1"/>
              <a:t>צפ"ק</a:t>
            </a:r>
            <a:r>
              <a:rPr lang="he-IL" sz="1800" dirty="0"/>
              <a:t> פרשה ב- 2003 (סעיף 10 באמנה)</a:t>
            </a:r>
          </a:p>
          <a:p>
            <a:endParaRPr lang="he-IL" sz="1800" dirty="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27</a:t>
            </a:fld>
            <a:endParaRPr lang="he-IL"/>
          </a:p>
        </p:txBody>
      </p:sp>
    </p:spTree>
    <p:extLst>
      <p:ext uri="{BB962C8B-B14F-4D97-AF65-F5344CB8AC3E}">
        <p14:creationId xmlns:p14="http://schemas.microsoft.com/office/powerpoint/2010/main" val="2754097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66700" y="1239838"/>
            <a:ext cx="5949950" cy="3348037"/>
          </a:xfrm>
        </p:spPr>
      </p:sp>
      <p:sp>
        <p:nvSpPr>
          <p:cNvPr id="3" name="מציין מיקום של הערות 2"/>
          <p:cNvSpPr>
            <a:spLocks noGrp="1"/>
          </p:cNvSpPr>
          <p:nvPr>
            <p:ph type="body" idx="1"/>
          </p:nvPr>
        </p:nvSpPr>
        <p:spPr>
          <a:xfrm>
            <a:off x="682625" y="4773613"/>
            <a:ext cx="5454650" cy="4648200"/>
          </a:xfrm>
        </p:spPr>
        <p:txBody>
          <a:bodyPr/>
          <a:lstStyle/>
          <a:p>
            <a:endParaRPr lang="he-IL" sz="1600" dirty="0" smtClean="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3</a:t>
            </a:fld>
            <a:endParaRPr lang="he-IL"/>
          </a:p>
        </p:txBody>
      </p:sp>
    </p:spTree>
    <p:extLst>
      <p:ext uri="{BB962C8B-B14F-4D97-AF65-F5344CB8AC3E}">
        <p14:creationId xmlns:p14="http://schemas.microsoft.com/office/powerpoint/2010/main" val="336992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66700" y="1239838"/>
            <a:ext cx="5949950" cy="3348037"/>
          </a:xfrm>
        </p:spPr>
      </p:sp>
      <p:sp>
        <p:nvSpPr>
          <p:cNvPr id="3" name="מציין מיקום של הערות 2"/>
          <p:cNvSpPr>
            <a:spLocks noGrp="1"/>
          </p:cNvSpPr>
          <p:nvPr>
            <p:ph type="body" idx="1"/>
          </p:nvPr>
        </p:nvSpPr>
        <p:spPr>
          <a:xfrm>
            <a:off x="682625" y="4773613"/>
            <a:ext cx="5454650" cy="4648200"/>
          </a:xfrm>
        </p:spPr>
        <p:txBody>
          <a:bodyPr/>
          <a:lstStyle/>
          <a:p>
            <a:r>
              <a:rPr lang="he-IL" sz="1600" dirty="0" smtClean="0"/>
              <a:t>אמנת האו"ם (</a:t>
            </a:r>
            <a:r>
              <a:rPr lang="en-US" sz="1600" dirty="0" smtClean="0"/>
              <a:t>UN charter</a:t>
            </a:r>
            <a:r>
              <a:rPr lang="he-IL" sz="1600" dirty="0" smtClean="0"/>
              <a:t>) קובעת </a:t>
            </a:r>
            <a:r>
              <a:rPr lang="he-IL" sz="1600" dirty="0" err="1" smtClean="0"/>
              <a:t>שמועבי"ט</a:t>
            </a:r>
            <a:r>
              <a:rPr lang="he-IL" sz="1600" dirty="0" smtClean="0"/>
              <a:t> היא הגוף שנושא באחריות המרכזית לשימור השלום </a:t>
            </a:r>
            <a:r>
              <a:rPr lang="he-IL" sz="1600" dirty="0" err="1" smtClean="0"/>
              <a:t>והבטחון</a:t>
            </a:r>
            <a:r>
              <a:rPr lang="he-IL" sz="1600" dirty="0" smtClean="0"/>
              <a:t> הבינ"ל. </a:t>
            </a:r>
          </a:p>
          <a:p>
            <a:r>
              <a:rPr lang="he-IL" sz="1600" dirty="0" smtClean="0"/>
              <a:t>בהקשרינו – היא כלי להפעלת לחץ מדיני ולחץ כלכלי.</a:t>
            </a:r>
          </a:p>
          <a:p>
            <a:r>
              <a:rPr lang="he-IL" sz="1600" dirty="0" smtClean="0"/>
              <a:t>מספר סעיפים באמנת </a:t>
            </a:r>
            <a:r>
              <a:rPr lang="he-IL" sz="1600" dirty="0" err="1" smtClean="0"/>
              <a:t>הוא"ם</a:t>
            </a:r>
            <a:r>
              <a:rPr lang="he-IL" sz="1600" dirty="0" smtClean="0"/>
              <a:t> קובעים את הסמכות של </a:t>
            </a:r>
            <a:r>
              <a:rPr lang="he-IL" sz="1600" dirty="0" err="1" smtClean="0"/>
              <a:t>מועבי"ט</a:t>
            </a:r>
            <a:r>
              <a:rPr lang="he-IL" sz="1600" dirty="0" smtClean="0"/>
              <a:t> להטיל </a:t>
            </a:r>
            <a:r>
              <a:rPr lang="he-IL" sz="1600" dirty="0"/>
              <a:t>מגבלות וסנקציות על איראן – תחת פרק 7. </a:t>
            </a:r>
          </a:p>
          <a:p>
            <a:r>
              <a:rPr lang="he-IL" altLang="he-IL" sz="1600" dirty="0"/>
              <a:t>החלטות </a:t>
            </a:r>
            <a:r>
              <a:rPr lang="he-IL" altLang="he-IL" sz="1600" dirty="0" err="1"/>
              <a:t>מועבי"ט</a:t>
            </a:r>
            <a:r>
              <a:rPr lang="he-IL" altLang="he-IL" sz="1600" dirty="0"/>
              <a:t> מחייבות את כל חברות האו"ם.</a:t>
            </a:r>
            <a:endParaRPr lang="he-IL" sz="1600" dirty="0"/>
          </a:p>
          <a:p>
            <a:endParaRPr lang="he-IL" sz="1600" dirty="0"/>
          </a:p>
          <a:p>
            <a:r>
              <a:rPr lang="he-IL" sz="1600" dirty="0" smtClean="0"/>
              <a:t>קיים הסכם שמתווה את היחסים קשר בין </a:t>
            </a:r>
            <a:r>
              <a:rPr lang="he-IL" sz="1600" dirty="0" err="1" smtClean="0"/>
              <a:t>סבא"א</a:t>
            </a:r>
            <a:r>
              <a:rPr lang="he-IL" sz="1600" dirty="0" smtClean="0"/>
              <a:t> לעצרת הכללית של האו"ם </a:t>
            </a:r>
            <a:r>
              <a:rPr lang="he-IL" sz="1600" dirty="0" err="1" smtClean="0"/>
              <a:t>ולמועבי"ט</a:t>
            </a:r>
            <a:r>
              <a:rPr lang="he-IL" sz="1600" dirty="0" smtClean="0"/>
              <a:t>, כולל דיווח שנתי.</a:t>
            </a:r>
          </a:p>
          <a:p>
            <a:r>
              <a:rPr lang="he-IL" sz="1600" dirty="0" smtClean="0"/>
              <a:t>מתוקף הסכם זה - הנושא האיראני הגיע </a:t>
            </a:r>
            <a:r>
              <a:rPr lang="he-IL" sz="1600" dirty="0" err="1" smtClean="0"/>
              <a:t>למועבי"ט</a:t>
            </a:r>
            <a:r>
              <a:rPr lang="he-IL" sz="1600" dirty="0" smtClean="0"/>
              <a:t> (דיווח של </a:t>
            </a:r>
            <a:r>
              <a:rPr lang="he-IL" sz="1600" dirty="0" err="1" smtClean="0"/>
              <a:t>סבא"א</a:t>
            </a:r>
            <a:r>
              <a:rPr lang="he-IL" sz="1600" dirty="0" smtClean="0"/>
              <a:t>, קבלת החלטה </a:t>
            </a:r>
            <a:r>
              <a:rPr lang="he-IL" sz="1600" dirty="0" err="1" smtClean="0"/>
              <a:t>בבורד</a:t>
            </a:r>
            <a:r>
              <a:rPr lang="he-IL" sz="1600" dirty="0" smtClean="0"/>
              <a:t> </a:t>
            </a:r>
            <a:r>
              <a:rPr lang="he-IL" sz="1600" dirty="0" err="1" smtClean="0"/>
              <a:t>סבא"א</a:t>
            </a:r>
            <a:r>
              <a:rPr lang="he-IL" sz="1600" dirty="0" smtClean="0"/>
              <a:t> ודיווח </a:t>
            </a:r>
            <a:r>
              <a:rPr lang="he-IL" sz="1600" dirty="0" err="1" smtClean="0"/>
              <a:t>למועבי"ט</a:t>
            </a:r>
            <a:r>
              <a:rPr lang="he-IL" sz="1600" dirty="0" smtClean="0"/>
              <a:t>.)</a:t>
            </a:r>
          </a:p>
          <a:p>
            <a:endParaRPr lang="he-IL" sz="1600" dirty="0"/>
          </a:p>
          <a:p>
            <a:endParaRPr lang="he-IL" sz="1600" dirty="0"/>
          </a:p>
          <a:p>
            <a:r>
              <a:rPr lang="he-IL" sz="1600" u="sng" dirty="0" smtClean="0"/>
              <a:t>הסנקציות:</a:t>
            </a:r>
          </a:p>
          <a:p>
            <a:r>
              <a:rPr lang="he-IL" sz="1600" dirty="0" smtClean="0"/>
              <a:t>אוסרות על העברת טכנולוגיה רגישה לאיראן בתחום הגרעין והטילים.</a:t>
            </a:r>
          </a:p>
          <a:p>
            <a:r>
              <a:rPr lang="he-IL" sz="1600" dirty="0" smtClean="0"/>
              <a:t>הקפאת נכסים.</a:t>
            </a:r>
          </a:p>
          <a:p>
            <a:r>
              <a:rPr lang="he-IL" sz="1600" dirty="0" err="1" smtClean="0"/>
              <a:t>דזיגנציות</a:t>
            </a:r>
            <a:r>
              <a:rPr lang="he-IL" sz="1600" dirty="0" smtClean="0"/>
              <a:t> על מוסדות ואנשים.</a:t>
            </a:r>
          </a:p>
          <a:p>
            <a:r>
              <a:rPr lang="he-IL" sz="1600" dirty="0" smtClean="0"/>
              <a:t>אמברגו נשק.</a:t>
            </a:r>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4</a:t>
            </a:fld>
            <a:endParaRPr lang="he-IL"/>
          </a:p>
        </p:txBody>
      </p:sp>
    </p:spTree>
    <p:extLst>
      <p:ext uri="{BB962C8B-B14F-4D97-AF65-F5344CB8AC3E}">
        <p14:creationId xmlns:p14="http://schemas.microsoft.com/office/powerpoint/2010/main" val="2000976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66700" y="1239838"/>
            <a:ext cx="5949950" cy="3348037"/>
          </a:xfrm>
        </p:spPr>
      </p:sp>
      <p:sp>
        <p:nvSpPr>
          <p:cNvPr id="3" name="מציין מיקום של הערות 2"/>
          <p:cNvSpPr>
            <a:spLocks noGrp="1"/>
          </p:cNvSpPr>
          <p:nvPr>
            <p:ph type="body" idx="1"/>
          </p:nvPr>
        </p:nvSpPr>
        <p:spPr>
          <a:xfrm>
            <a:off x="682625" y="4773613"/>
            <a:ext cx="5454650" cy="4648200"/>
          </a:xfrm>
        </p:spPr>
        <p:txBody>
          <a:bodyPr/>
          <a:lstStyle/>
          <a:p>
            <a:endParaRPr lang="he-IL" sz="1600" dirty="0" smtClean="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5</a:t>
            </a:fld>
            <a:endParaRPr lang="he-IL"/>
          </a:p>
        </p:txBody>
      </p:sp>
    </p:spTree>
    <p:extLst>
      <p:ext uri="{BB962C8B-B14F-4D97-AF65-F5344CB8AC3E}">
        <p14:creationId xmlns:p14="http://schemas.microsoft.com/office/powerpoint/2010/main" val="2489235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800" dirty="0" smtClean="0"/>
              <a:t>ארגון בין ממשלתי עצמאי ולא ארגון של האו"ם.</a:t>
            </a:r>
          </a:p>
          <a:p>
            <a:r>
              <a:rPr lang="he-IL" sz="1800" dirty="0" smtClean="0"/>
              <a:t>יחסים עם האו"ם שמוסדרים בהסכם.</a:t>
            </a:r>
          </a:p>
          <a:p>
            <a:endParaRPr lang="he-IL" sz="1800" dirty="0"/>
          </a:p>
          <a:p>
            <a:r>
              <a:rPr lang="he-IL" sz="1800" dirty="0" smtClean="0"/>
              <a:t>נוסדה במסגרת "אטומים למען שלום"</a:t>
            </a:r>
            <a:endParaRPr lang="he-IL" sz="1800" dirty="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6</a:t>
            </a:fld>
            <a:endParaRPr lang="he-IL"/>
          </a:p>
        </p:txBody>
      </p:sp>
    </p:spTree>
    <p:extLst>
      <p:ext uri="{BB962C8B-B14F-4D97-AF65-F5344CB8AC3E}">
        <p14:creationId xmlns:p14="http://schemas.microsoft.com/office/powerpoint/2010/main" val="1223614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800" dirty="0"/>
              <a:t>3:04 </a:t>
            </a:r>
            <a:r>
              <a:rPr lang="he-IL" sz="1800" dirty="0" smtClean="0"/>
              <a:t>דקות</a:t>
            </a:r>
          </a:p>
          <a:p>
            <a:endParaRPr lang="he-IL" sz="1800" dirty="0"/>
          </a:p>
          <a:p>
            <a:r>
              <a:rPr lang="he-IL" sz="1800" dirty="0" smtClean="0"/>
              <a:t>מסביר מהי </a:t>
            </a:r>
            <a:r>
              <a:rPr lang="he-IL" sz="1800" dirty="0" err="1" smtClean="0"/>
              <a:t>סבא"א</a:t>
            </a:r>
            <a:r>
              <a:rPr lang="he-IL" sz="1800" dirty="0" smtClean="0"/>
              <a:t> – </a:t>
            </a:r>
            <a:r>
              <a:rPr lang="en-US" sz="1800" dirty="0" smtClean="0"/>
              <a:t>IAEA</a:t>
            </a:r>
            <a:endParaRPr lang="he-IL" sz="1800" dirty="0" smtClean="0"/>
          </a:p>
          <a:p>
            <a:r>
              <a:rPr lang="he-IL" sz="1800" dirty="0" smtClean="0"/>
              <a:t>הרעיון </a:t>
            </a:r>
            <a:r>
              <a:rPr lang="he-IL" sz="1800" dirty="0" err="1" smtClean="0"/>
              <a:t>נוסל</a:t>
            </a:r>
            <a:r>
              <a:rPr lang="he-IL" sz="1800" dirty="0" smtClean="0"/>
              <a:t> בנאום של הנשיא אייזנהאואר ב- 1953 בו השיק את "אטומים למען שלום" (מופיע בתחילת הסרטון בצד שמאל למעלה)</a:t>
            </a:r>
          </a:p>
          <a:p>
            <a:endParaRPr lang="he-IL" sz="1800" dirty="0"/>
          </a:p>
          <a:p>
            <a:r>
              <a:rPr lang="he-IL" sz="1800" dirty="0" smtClean="0"/>
              <a:t>רוב הסרטון מסביר את תפקידיה של </a:t>
            </a:r>
            <a:r>
              <a:rPr lang="he-IL" sz="1800" dirty="0" err="1" smtClean="0"/>
              <a:t>סבא"א</a:t>
            </a:r>
            <a:r>
              <a:rPr lang="he-IL" sz="1800" dirty="0" smtClean="0"/>
              <a:t> בהקשר של השימושים בטכנולוגיה גרעינית ובחומרים גרעיניים לצרכי שלום. בסוף התייחסות ל"שלום ובטחון" הנוגע לעניינינו.</a:t>
            </a:r>
            <a:endParaRPr lang="he-IL" sz="1800" dirty="0"/>
          </a:p>
          <a:p>
            <a:endParaRPr lang="he-IL" sz="1800" dirty="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7</a:t>
            </a:fld>
            <a:endParaRPr lang="he-IL"/>
          </a:p>
        </p:txBody>
      </p:sp>
    </p:spTree>
    <p:extLst>
      <p:ext uri="{BB962C8B-B14F-4D97-AF65-F5344CB8AC3E}">
        <p14:creationId xmlns:p14="http://schemas.microsoft.com/office/powerpoint/2010/main" val="3024344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66700" y="1239838"/>
            <a:ext cx="5949950" cy="3348037"/>
          </a:xfrm>
        </p:spPr>
      </p:sp>
      <p:sp>
        <p:nvSpPr>
          <p:cNvPr id="3" name="מציין מיקום של הערות 2"/>
          <p:cNvSpPr>
            <a:spLocks noGrp="1"/>
          </p:cNvSpPr>
          <p:nvPr>
            <p:ph type="body" idx="1"/>
          </p:nvPr>
        </p:nvSpPr>
        <p:spPr>
          <a:xfrm>
            <a:off x="682625" y="4773613"/>
            <a:ext cx="5454650" cy="4648200"/>
          </a:xfrm>
        </p:spPr>
        <p:txBody>
          <a:bodyPr/>
          <a:lstStyle/>
          <a:p>
            <a:r>
              <a:rPr lang="he-IL" sz="1600" dirty="0" smtClean="0"/>
              <a:t>פיקוח מתוקף חברות ב- </a:t>
            </a:r>
            <a:r>
              <a:rPr lang="en-US" sz="1600" dirty="0" smtClean="0"/>
              <a:t>NPT</a:t>
            </a:r>
            <a:r>
              <a:rPr lang="he-IL" sz="1600" dirty="0" smtClean="0"/>
              <a:t> – יכול להתגלגל </a:t>
            </a:r>
            <a:r>
              <a:rPr lang="he-IL" sz="1600" dirty="0" err="1" smtClean="0"/>
              <a:t>למועבי"ט</a:t>
            </a:r>
            <a:r>
              <a:rPr lang="he-IL" sz="1600" dirty="0" smtClean="0"/>
              <a:t> כפי שקרה במקרה של איראן במקרה של "אי ציות" – פברואר 2006.</a:t>
            </a:r>
          </a:p>
          <a:p>
            <a:endParaRPr lang="he-IL" sz="1600" dirty="0"/>
          </a:p>
          <a:p>
            <a:r>
              <a:rPr lang="he-IL" sz="1600" u="sng" dirty="0" smtClean="0"/>
              <a:t>גלגול החלטת האי ציות ודיווח </a:t>
            </a:r>
            <a:r>
              <a:rPr lang="he-IL" sz="1600" u="sng" dirty="0" err="1" smtClean="0"/>
              <a:t>למועבי"ט</a:t>
            </a:r>
            <a:r>
              <a:rPr lang="he-IL" sz="1600" u="sng" dirty="0" smtClean="0"/>
              <a:t>:</a:t>
            </a:r>
          </a:p>
          <a:p>
            <a:r>
              <a:rPr lang="he-IL" sz="1600" dirty="0" smtClean="0"/>
              <a:t>בספטמבר 2003 בעקבות חשיפת מתקן ההעשרה החשאי ע"י גורמי אופוזיציה, </a:t>
            </a:r>
            <a:r>
              <a:rPr lang="he-IL" sz="1600" dirty="0" err="1" smtClean="0"/>
              <a:t>בורד</a:t>
            </a:r>
            <a:r>
              <a:rPr lang="he-IL" sz="1600" dirty="0" smtClean="0"/>
              <a:t> </a:t>
            </a:r>
            <a:r>
              <a:rPr lang="he-IL" sz="1600" dirty="0" err="1" smtClean="0"/>
              <a:t>סבא"א</a:t>
            </a:r>
            <a:r>
              <a:rPr lang="he-IL" sz="1600" dirty="0" smtClean="0"/>
              <a:t> מאמץ החלטה הקוראת לאיראן להשעות את כל פעילות ההעשרה והפרדה, להצהיר על כל החומרים </a:t>
            </a:r>
            <a:r>
              <a:rPr lang="he-IL" sz="1600" dirty="0" err="1" smtClean="0"/>
              <a:t>הרלבנטים</a:t>
            </a:r>
            <a:r>
              <a:rPr lang="he-IL" sz="1600" dirty="0" smtClean="0"/>
              <a:t> לתכנית ההעשרה ולאפשר </a:t>
            </a:r>
            <a:r>
              <a:rPr lang="he-IL" sz="1600" dirty="0" err="1" smtClean="0"/>
              <a:t>לסבא"א</a:t>
            </a:r>
            <a:r>
              <a:rPr lang="he-IL" sz="1600" dirty="0" smtClean="0"/>
              <a:t> פיקוח בכל אתר באיראן.</a:t>
            </a:r>
          </a:p>
          <a:p>
            <a:endParaRPr lang="he-IL" sz="1600" dirty="0" smtClean="0"/>
          </a:p>
          <a:p>
            <a:r>
              <a:rPr lang="he-IL" sz="1600" dirty="0" smtClean="0"/>
              <a:t>זה הוביל להסכם בין איראן ל 3 מדינות אירופאיות באוקטובר 2003 בו היא הסכימה להשעות את פעילות ההעשרה, לאשרר את ה </a:t>
            </a:r>
            <a:r>
              <a:rPr lang="en-US" sz="1600" dirty="0" smtClean="0"/>
              <a:t>AP</a:t>
            </a:r>
            <a:r>
              <a:rPr lang="he-IL" sz="1600" dirty="0" smtClean="0"/>
              <a:t> ולתת </a:t>
            </a:r>
            <a:r>
              <a:rPr lang="he-IL" sz="1600" dirty="0" err="1" smtClean="0"/>
              <a:t>לסבא"א</a:t>
            </a:r>
            <a:r>
              <a:rPr lang="he-IL" sz="1600" dirty="0" smtClean="0"/>
              <a:t> סמכויות גישה רחבות.</a:t>
            </a:r>
          </a:p>
          <a:p>
            <a:endParaRPr lang="he-IL" sz="1600" dirty="0"/>
          </a:p>
          <a:p>
            <a:r>
              <a:rPr lang="he-IL" sz="1600" dirty="0" smtClean="0"/>
              <a:t>ביוני 2004 </a:t>
            </a:r>
            <a:r>
              <a:rPr lang="he-IL" sz="1600" dirty="0" err="1" smtClean="0"/>
              <a:t>סבא"א</a:t>
            </a:r>
            <a:r>
              <a:rPr lang="he-IL" sz="1600" dirty="0" smtClean="0"/>
              <a:t> מדווחת שאיראן לא שיתפה פעולה עם הפקחים ואיראן חוזרת בה מהמחויבויות, דבר שהוביל שוב למו"מ שהוליד את "הסכם פריס" בנובמבר – </a:t>
            </a:r>
            <a:r>
              <a:rPr lang="he-IL" sz="1600" b="1" dirty="0" smtClean="0"/>
              <a:t>שמנע את הדיווח של </a:t>
            </a:r>
            <a:r>
              <a:rPr lang="he-IL" sz="1600" b="1" dirty="0" err="1" smtClean="0"/>
              <a:t>הבורד</a:t>
            </a:r>
            <a:r>
              <a:rPr lang="he-IL" sz="1600" b="1" dirty="0" smtClean="0"/>
              <a:t> </a:t>
            </a:r>
            <a:r>
              <a:rPr lang="he-IL" sz="1600" b="1" dirty="0" err="1" smtClean="0"/>
              <a:t>למועבי"ט</a:t>
            </a:r>
            <a:r>
              <a:rPr lang="he-IL" sz="1600" b="1" dirty="0" smtClean="0"/>
              <a:t>.</a:t>
            </a:r>
          </a:p>
          <a:p>
            <a:endParaRPr lang="he-IL" sz="1600" b="1" dirty="0"/>
          </a:p>
          <a:p>
            <a:r>
              <a:rPr lang="he-IL" sz="1600" b="1" dirty="0" smtClean="0"/>
              <a:t>בספט' 2005 – החלטת אי ציות של </a:t>
            </a:r>
            <a:r>
              <a:rPr lang="he-IL" sz="1600" b="1" dirty="0" err="1" smtClean="0"/>
              <a:t>הבורד</a:t>
            </a:r>
            <a:r>
              <a:rPr lang="he-IL" sz="1600" b="1" dirty="0" smtClean="0"/>
              <a:t> שהובילה להעברה </a:t>
            </a:r>
            <a:r>
              <a:rPr lang="he-IL" sz="1600" b="1" dirty="0" err="1" smtClean="0"/>
              <a:t>למועבי"ט</a:t>
            </a:r>
            <a:r>
              <a:rPr lang="he-IL" sz="1600" b="1" dirty="0" smtClean="0"/>
              <a:t> </a:t>
            </a:r>
            <a:r>
              <a:rPr lang="he-IL" sz="1600" b="1" dirty="0" err="1" smtClean="0"/>
              <a:t>בפבר</a:t>
            </a:r>
            <a:r>
              <a:rPr lang="he-IL" sz="1600" b="1" dirty="0" smtClean="0"/>
              <a:t>' 2006</a:t>
            </a:r>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8</a:t>
            </a:fld>
            <a:endParaRPr lang="he-IL"/>
          </a:p>
        </p:txBody>
      </p:sp>
    </p:spTree>
    <p:extLst>
      <p:ext uri="{BB962C8B-B14F-4D97-AF65-F5344CB8AC3E}">
        <p14:creationId xmlns:p14="http://schemas.microsoft.com/office/powerpoint/2010/main" val="1603519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800" dirty="0" smtClean="0"/>
              <a:t>תפקיד מחלקת הפיקוח </a:t>
            </a:r>
            <a:r>
              <a:rPr lang="he-IL" sz="1800" dirty="0" err="1" smtClean="0"/>
              <a:t>בסבא"א</a:t>
            </a:r>
            <a:r>
              <a:rPr lang="he-IL" sz="1800" dirty="0" smtClean="0"/>
              <a:t> הוא לאמת שהמדינה ממלאת את מחויבותה ע"פ ה- </a:t>
            </a:r>
            <a:r>
              <a:rPr lang="en-US" sz="1800" dirty="0" smtClean="0"/>
              <a:t>NPT</a:t>
            </a:r>
            <a:r>
              <a:rPr lang="he-IL" sz="1800" dirty="0" smtClean="0"/>
              <a:t> שלא לפתח, לייצר או להשיג בדרך אחרת נשק גרעיני או מתקן נפץ גרעיני אחר - </a:t>
            </a:r>
            <a:r>
              <a:rPr lang="en-US" sz="1800" dirty="0" smtClean="0"/>
              <a:t>other </a:t>
            </a:r>
            <a:r>
              <a:rPr lang="en-US" sz="1800" dirty="0"/>
              <a:t>nuclear explosive devices.</a:t>
            </a:r>
            <a:endParaRPr lang="he-IL" sz="1800" dirty="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9</a:t>
            </a:fld>
            <a:endParaRPr lang="he-IL"/>
          </a:p>
        </p:txBody>
      </p:sp>
    </p:spTree>
    <p:extLst>
      <p:ext uri="{BB962C8B-B14F-4D97-AF65-F5344CB8AC3E}">
        <p14:creationId xmlns:p14="http://schemas.microsoft.com/office/powerpoint/2010/main" val="1674781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7EDAC664-DDEA-431A-B517-B9BF7766B149}" type="datetime8">
              <a:rPr lang="he-IL" smtClean="0"/>
              <a:pPr/>
              <a:t>10 נובמבר 20</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6FBBACAA-D2A9-4F7C-85FB-46E287B5B6E0}" type="slidenum">
              <a:rPr lang="he-IL" smtClean="0"/>
              <a:pPr/>
              <a:t>‹#›</a:t>
            </a:fld>
            <a:endParaRPr lang="he-IL"/>
          </a:p>
        </p:txBody>
      </p:sp>
    </p:spTree>
    <p:extLst>
      <p:ext uri="{BB962C8B-B14F-4D97-AF65-F5344CB8AC3E}">
        <p14:creationId xmlns:p14="http://schemas.microsoft.com/office/powerpoint/2010/main" val="390972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DCE5C6B3-6E0B-407B-AEA4-F7E446D4F4D9}" type="datetime8">
              <a:rPr lang="he-IL" smtClean="0"/>
              <a:pPr/>
              <a:t>10 נובמבר 20</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6FBBACAA-D2A9-4F7C-85FB-46E287B5B6E0}" type="slidenum">
              <a:rPr lang="he-IL" smtClean="0"/>
              <a:pPr/>
              <a:t>‹#›</a:t>
            </a:fld>
            <a:endParaRPr lang="he-IL"/>
          </a:p>
        </p:txBody>
      </p:sp>
    </p:spTree>
    <p:extLst>
      <p:ext uri="{BB962C8B-B14F-4D97-AF65-F5344CB8AC3E}">
        <p14:creationId xmlns:p14="http://schemas.microsoft.com/office/powerpoint/2010/main" val="1439469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37815432-6CDD-4DB7-A3CF-342A11F55833}" type="datetime8">
              <a:rPr lang="he-IL" smtClean="0"/>
              <a:pPr/>
              <a:t>10 נובמבר 20</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6FBBACAA-D2A9-4F7C-85FB-46E287B5B6E0}" type="slidenum">
              <a:rPr lang="he-IL" smtClean="0"/>
              <a:pPr/>
              <a:t>‹#›</a:t>
            </a:fld>
            <a:endParaRPr lang="he-IL"/>
          </a:p>
        </p:txBody>
      </p:sp>
    </p:spTree>
    <p:extLst>
      <p:ext uri="{BB962C8B-B14F-4D97-AF65-F5344CB8AC3E}">
        <p14:creationId xmlns:p14="http://schemas.microsoft.com/office/powerpoint/2010/main" val="3851760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8FBB03F6-A296-4E48-A966-3389495FF04C}" type="datetime8">
              <a:rPr lang="he-IL" smtClean="0"/>
              <a:pPr/>
              <a:t>10 נובמבר 20</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6FBBACAA-D2A9-4F7C-85FB-46E287B5B6E0}" type="slidenum">
              <a:rPr lang="he-IL" smtClean="0"/>
              <a:pPr/>
              <a:t>‹#›</a:t>
            </a:fld>
            <a:endParaRPr lang="he-IL"/>
          </a:p>
        </p:txBody>
      </p:sp>
    </p:spTree>
    <p:extLst>
      <p:ext uri="{BB962C8B-B14F-4D97-AF65-F5344CB8AC3E}">
        <p14:creationId xmlns:p14="http://schemas.microsoft.com/office/powerpoint/2010/main" val="38803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5D5571F2-1372-4949-9716-B9F6EFDE587B}" type="datetime8">
              <a:rPr lang="he-IL" smtClean="0"/>
              <a:pPr/>
              <a:t>10 נובמבר 20</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6FBBACAA-D2A9-4F7C-85FB-46E287B5B6E0}" type="slidenum">
              <a:rPr lang="he-IL" smtClean="0"/>
              <a:pPr/>
              <a:t>‹#›</a:t>
            </a:fld>
            <a:endParaRPr lang="he-IL"/>
          </a:p>
        </p:txBody>
      </p:sp>
    </p:spTree>
    <p:extLst>
      <p:ext uri="{BB962C8B-B14F-4D97-AF65-F5344CB8AC3E}">
        <p14:creationId xmlns:p14="http://schemas.microsoft.com/office/powerpoint/2010/main" val="406359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DF1CDF37-4CA1-460C-8C2A-D6AA729C8D35}" type="datetime8">
              <a:rPr lang="he-IL" smtClean="0"/>
              <a:pPr/>
              <a:t>10 נובמבר 20</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6FBBACAA-D2A9-4F7C-85FB-46E287B5B6E0}" type="slidenum">
              <a:rPr lang="he-IL" smtClean="0"/>
              <a:pPr/>
              <a:t>‹#›</a:t>
            </a:fld>
            <a:endParaRPr lang="he-IL"/>
          </a:p>
        </p:txBody>
      </p:sp>
    </p:spTree>
    <p:extLst>
      <p:ext uri="{BB962C8B-B14F-4D97-AF65-F5344CB8AC3E}">
        <p14:creationId xmlns:p14="http://schemas.microsoft.com/office/powerpoint/2010/main" val="2256019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1A3E82C9-A84A-49A6-BB95-5FCF524E8E99}" type="datetime8">
              <a:rPr lang="he-IL" smtClean="0"/>
              <a:pPr/>
              <a:t>10 נובמבר 20</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6FBBACAA-D2A9-4F7C-85FB-46E287B5B6E0}" type="slidenum">
              <a:rPr lang="he-IL" smtClean="0"/>
              <a:pPr/>
              <a:t>‹#›</a:t>
            </a:fld>
            <a:endParaRPr lang="he-IL"/>
          </a:p>
        </p:txBody>
      </p:sp>
    </p:spTree>
    <p:extLst>
      <p:ext uri="{BB962C8B-B14F-4D97-AF65-F5344CB8AC3E}">
        <p14:creationId xmlns:p14="http://schemas.microsoft.com/office/powerpoint/2010/main" val="1695096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D84B9862-1BBE-4417-9921-AE58A82D3CD6}" type="datetime8">
              <a:rPr lang="he-IL" smtClean="0"/>
              <a:pPr/>
              <a:t>10 נובמבר 20</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6FBBACAA-D2A9-4F7C-85FB-46E287B5B6E0}" type="slidenum">
              <a:rPr lang="he-IL" smtClean="0"/>
              <a:pPr/>
              <a:t>‹#›</a:t>
            </a:fld>
            <a:endParaRPr lang="he-IL"/>
          </a:p>
        </p:txBody>
      </p:sp>
    </p:spTree>
    <p:extLst>
      <p:ext uri="{BB962C8B-B14F-4D97-AF65-F5344CB8AC3E}">
        <p14:creationId xmlns:p14="http://schemas.microsoft.com/office/powerpoint/2010/main" val="2564532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E5D15000-A4ED-4586-A9CF-A0CCE5926C94}" type="datetime8">
              <a:rPr lang="he-IL" smtClean="0"/>
              <a:pPr/>
              <a:t>10 נובמבר 20</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6FBBACAA-D2A9-4F7C-85FB-46E287B5B6E0}" type="slidenum">
              <a:rPr lang="he-IL" smtClean="0"/>
              <a:pPr/>
              <a:t>‹#›</a:t>
            </a:fld>
            <a:endParaRPr lang="he-IL"/>
          </a:p>
        </p:txBody>
      </p:sp>
    </p:spTree>
    <p:extLst>
      <p:ext uri="{BB962C8B-B14F-4D97-AF65-F5344CB8AC3E}">
        <p14:creationId xmlns:p14="http://schemas.microsoft.com/office/powerpoint/2010/main" val="3548296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4984EF7D-4DCB-4A77-92B0-682B709FE120}" type="datetime8">
              <a:rPr lang="he-IL" smtClean="0"/>
              <a:pPr/>
              <a:t>10 נובמבר 20</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6FBBACAA-D2A9-4F7C-85FB-46E287B5B6E0}" type="slidenum">
              <a:rPr lang="he-IL" smtClean="0"/>
              <a:pPr/>
              <a:t>‹#›</a:t>
            </a:fld>
            <a:endParaRPr lang="he-IL"/>
          </a:p>
        </p:txBody>
      </p:sp>
    </p:spTree>
    <p:extLst>
      <p:ext uri="{BB962C8B-B14F-4D97-AF65-F5344CB8AC3E}">
        <p14:creationId xmlns:p14="http://schemas.microsoft.com/office/powerpoint/2010/main" val="50250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63F5D2AE-8154-456C-9279-D9E11751CBD6}" type="datetime8">
              <a:rPr lang="he-IL" smtClean="0"/>
              <a:pPr/>
              <a:t>10 נובמבר 20</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6FBBACAA-D2A9-4F7C-85FB-46E287B5B6E0}" type="slidenum">
              <a:rPr lang="he-IL" smtClean="0"/>
              <a:pPr/>
              <a:t>‹#›</a:t>
            </a:fld>
            <a:endParaRPr lang="he-IL"/>
          </a:p>
        </p:txBody>
      </p:sp>
    </p:spTree>
    <p:extLst>
      <p:ext uri="{BB962C8B-B14F-4D97-AF65-F5344CB8AC3E}">
        <p14:creationId xmlns:p14="http://schemas.microsoft.com/office/powerpoint/2010/main" val="3364260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45C6F11-5EE2-4E8C-AD2A-32ACD58CD144}" type="datetime8">
              <a:rPr lang="he-IL" smtClean="0"/>
              <a:pPr/>
              <a:t>10 נובמבר 20</a:t>
            </a:fld>
            <a:endParaRPr lang="he-IL"/>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FBBACAA-D2A9-4F7C-85FB-46E287B5B6E0}" type="slidenum">
              <a:rPr lang="he-IL" smtClean="0"/>
              <a:pPr/>
              <a:t>‹#›</a:t>
            </a:fld>
            <a:endParaRPr lang="he-IL"/>
          </a:p>
        </p:txBody>
      </p:sp>
    </p:spTree>
    <p:extLst>
      <p:ext uri="{BB962C8B-B14F-4D97-AF65-F5344CB8AC3E}">
        <p14:creationId xmlns:p14="http://schemas.microsoft.com/office/powerpoint/2010/main" val="4041986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iaea.org/sites/default/files/styles/width_555px_6_units_16_9/public/final.00_01_18_12.still001.jpg?itok=PCMIHzN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youtu.be/ZRQEyH_snaY"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bbc.com/news/av/world-15648883"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iaea.org/sites/default/files/styles/width_555px_6_units_16_9/public/final.00_01_18_12.still001.jpg?itok=PCMIHzN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s://youtu.be/ZObrRvpRJvA"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iaea.org/sites/default/files/styles/width_555px_6_units_16_9/public/final.00_01_18_12.still001.jpg?itok=PCMIHzN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youtu.be/SavgP0DgMl8" TargetMode="External"/><Relationship Id="rId4" Type="http://schemas.openxmlformats.org/officeDocument/2006/relationships/hyperlink" Target="https://youtu.be/ZRQEyH_snaY"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iaea.org/sites/default/files/styles/width_555px_6_units_16_9/public/final.00_01_18_12.still001.jpg?itok=PCMIHzN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s://youtu.be/lZX-ULWD8VI" TargetMode="External"/><Relationship Id="rId4" Type="http://schemas.openxmlformats.org/officeDocument/2006/relationships/hyperlink" Target="https://youtu.be/ZRQEyH_snaY"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iaea.org/sites/default/files/styles/width_555px_6_units_16_9/public/final.00_01_18_12.still001.jpg?itok=PCMIHzN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youtu.be/03JdbYggUT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3I56CeEN9mU"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1</a:t>
            </a:fld>
            <a:endParaRPr lang="he-IL"/>
          </a:p>
        </p:txBody>
      </p:sp>
      <p:sp>
        <p:nvSpPr>
          <p:cNvPr id="15" name="כותרת 1">
            <a:extLst>
              <a:ext uri="{FF2B5EF4-FFF2-40B4-BE49-F238E27FC236}">
                <a16:creationId xmlns:a16="http://schemas.microsoft.com/office/drawing/2014/main" id="{5B2CC908-6116-4665-AB1B-64BD3BAFC7BE}"/>
              </a:ext>
            </a:extLst>
          </p:cNvPr>
          <p:cNvSpPr txBox="1">
            <a:spLocks/>
          </p:cNvSpPr>
          <p:nvPr/>
        </p:nvSpPr>
        <p:spPr>
          <a:xfrm>
            <a:off x="2286000" y="3186213"/>
            <a:ext cx="8020190" cy="1522279"/>
          </a:xfrm>
          <a:prstGeom prst="rect">
            <a:avLst/>
          </a:prstGeom>
          <a:effectLst/>
        </p:spPr>
        <p:txBody>
          <a:bodyPr vert="horz" lIns="91440" tIns="45720" rIns="91440" bIns="45720" rtlCol="0" anchor="b">
            <a:noAutofit/>
          </a:bodyPr>
          <a:lstStyle>
            <a:lvl1pPr algn="l" defTabSz="457200" rtl="1" eaLnBrk="1" latinLnBrk="0" hangingPunct="1">
              <a:spcBef>
                <a:spcPct val="0"/>
              </a:spcBef>
              <a:buNone/>
              <a:defRPr sz="4400" kern="1200" cap="all">
                <a:ln w="3175" cmpd="sng">
                  <a:noFill/>
                </a:ln>
                <a:solidFill>
                  <a:schemeClr val="tx1"/>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he-IL" sz="6000" b="1" cap="none"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המאמצים המדיניים לבלימת תכנית הגרעין של איראן</a:t>
            </a:r>
            <a:endParaRPr lang="he-IL" sz="6000" b="1" cap="none"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3" name="Title 2"/>
          <p:cNvSpPr>
            <a:spLocks noGrp="1"/>
          </p:cNvSpPr>
          <p:nvPr>
            <p:ph type="title"/>
          </p:nvPr>
        </p:nvSpPr>
        <p:spPr/>
        <p:txBody>
          <a:bodyPr/>
          <a:lstStyle/>
          <a:p>
            <a:r>
              <a:rPr lang="he-IL" dirty="0" smtClean="0"/>
              <a:t> </a:t>
            </a:r>
            <a:endParaRPr lang="he-IL" dirty="0"/>
          </a:p>
        </p:txBody>
      </p:sp>
      <p:sp>
        <p:nvSpPr>
          <p:cNvPr id="8" name="TextBox 7"/>
          <p:cNvSpPr txBox="1"/>
          <p:nvPr/>
        </p:nvSpPr>
        <p:spPr>
          <a:xfrm>
            <a:off x="9050390" y="5466982"/>
            <a:ext cx="2130380" cy="430887"/>
          </a:xfrm>
          <a:prstGeom prst="rect">
            <a:avLst/>
          </a:prstGeom>
          <a:noFill/>
        </p:spPr>
        <p:txBody>
          <a:bodyPr wrap="square" rtlCol="1">
            <a:spAutoFit/>
          </a:bodyPr>
          <a:lstStyle/>
          <a:p>
            <a:r>
              <a:rPr lang="he-IL" sz="2200" b="1" dirty="0" smtClean="0"/>
              <a:t>נובמבר 2020</a:t>
            </a:r>
            <a:endParaRPr lang="he-IL" sz="2200" b="1" dirty="0"/>
          </a:p>
        </p:txBody>
      </p:sp>
    </p:spTree>
    <p:extLst>
      <p:ext uri="{BB962C8B-B14F-4D97-AF65-F5344CB8AC3E}">
        <p14:creationId xmlns:p14="http://schemas.microsoft.com/office/powerpoint/2010/main" val="824707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867509" y="1046375"/>
            <a:ext cx="10503876" cy="921869"/>
          </a:xfrm>
        </p:spPr>
        <p:txBody>
          <a:bodyPr>
            <a:normAutofit/>
          </a:bodyPr>
          <a:lstStyle/>
          <a:p>
            <a:pPr algn="ctr">
              <a:spcAft>
                <a:spcPts val="600"/>
              </a:spcAft>
            </a:pPr>
            <a:r>
              <a:rPr lang="he-IL" altLang="he-IL" b="1" kern="1200" dirty="0" smtClean="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rPr>
              <a:t> </a:t>
            </a:r>
            <a:endParaRPr lang="en-US" altLang="he-IL" b="1" kern="1200" dirty="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10</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968024" y="1945267"/>
            <a:ext cx="10204575"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endParaRPr lang="he-IL" altLang="he-IL" sz="2200" dirty="0">
              <a:solidFill>
                <a:srgbClr val="FF0000"/>
              </a:solidFill>
              <a:latin typeface="Levenim MT" panose="02010502060101010101" pitchFamily="2" charset="-79"/>
              <a:cs typeface="Levenim MT" panose="02010502060101010101" pitchFamily="2" charset="-79"/>
            </a:endParaRPr>
          </a:p>
        </p:txBody>
      </p:sp>
      <p:sp>
        <p:nvSpPr>
          <p:cNvPr id="11" name="כותרת 1">
            <a:extLst>
              <a:ext uri="{FF2B5EF4-FFF2-40B4-BE49-F238E27FC236}">
                <a16:creationId xmlns:a16="http://schemas.microsoft.com/office/drawing/2014/main" id="{EF63ADCC-06CA-4386-B3D9-1CDFDB20995E}"/>
              </a:ext>
            </a:extLst>
          </p:cNvPr>
          <p:cNvSpPr txBox="1">
            <a:spLocks/>
          </p:cNvSpPr>
          <p:nvPr/>
        </p:nvSpPr>
        <p:spPr>
          <a:xfrm>
            <a:off x="1288064" y="1110770"/>
            <a:ext cx="9637776" cy="921869"/>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he-IL"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פיקוח </a:t>
            </a:r>
            <a:r>
              <a:rPr lang="he-IL" altLang="he-IL" sz="4000" b="1" dirty="0" err="1"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סבא"א</a:t>
            </a:r>
            <a:endParaRPr lang="en-US" altLang="he-IL" sz="4000"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3" name="Content Placeholder 2"/>
          <p:cNvSpPr>
            <a:spLocks noGrp="1"/>
          </p:cNvSpPr>
          <p:nvPr>
            <p:ph idx="1"/>
          </p:nvPr>
        </p:nvSpPr>
        <p:spPr>
          <a:xfrm>
            <a:off x="-951963" y="1815718"/>
            <a:ext cx="10515600" cy="4351338"/>
          </a:xfrm>
        </p:spPr>
        <p:txBody>
          <a:bodyPr/>
          <a:lstStyle/>
          <a:p>
            <a:pPr marL="0" indent="0">
              <a:buNone/>
            </a:pPr>
            <a:endParaRPr lang="he-IL" dirty="0" smtClean="0">
              <a:hlinkClick r:id="rId3"/>
            </a:endParaRPr>
          </a:p>
          <a:p>
            <a:pPr marL="0" indent="0">
              <a:buNone/>
            </a:pPr>
            <a:endParaRPr lang="he-IL" dirty="0" smtClean="0">
              <a:hlinkClick r:id="rId4"/>
            </a:endParaRPr>
          </a:p>
          <a:p>
            <a:pPr marL="0" indent="0">
              <a:buNone/>
            </a:pPr>
            <a:r>
              <a:rPr lang="en-US" dirty="0" smtClean="0">
                <a:hlinkClick r:id="rId4"/>
              </a:rPr>
              <a:t>https</a:t>
            </a:r>
            <a:r>
              <a:rPr lang="en-US" dirty="0">
                <a:hlinkClick r:id="rId4"/>
              </a:rPr>
              <a:t>://</a:t>
            </a:r>
            <a:r>
              <a:rPr lang="en-US" dirty="0" smtClean="0">
                <a:hlinkClick r:id="rId4"/>
              </a:rPr>
              <a:t>youtu.be/ZRQEyH_snaY</a:t>
            </a:r>
            <a:endParaRPr lang="he-IL" dirty="0" smtClean="0"/>
          </a:p>
          <a:p>
            <a:pPr marL="0" indent="0">
              <a:buNone/>
            </a:pPr>
            <a:endParaRPr lang="he-IL" dirty="0"/>
          </a:p>
          <a:p>
            <a:endParaRPr lang="he-IL" dirty="0"/>
          </a:p>
        </p:txBody>
      </p:sp>
    </p:spTree>
    <p:extLst>
      <p:ext uri="{BB962C8B-B14F-4D97-AF65-F5344CB8AC3E}">
        <p14:creationId xmlns:p14="http://schemas.microsoft.com/office/powerpoint/2010/main" val="522610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750277" y="1046375"/>
            <a:ext cx="10495603" cy="921869"/>
          </a:xfrm>
        </p:spPr>
        <p:txBody>
          <a:bodyPr>
            <a:noAutofit/>
          </a:bodyPr>
          <a:lstStyle/>
          <a:p>
            <a:pPr algn="ctr">
              <a:spcAft>
                <a:spcPts val="600"/>
              </a:spcAft>
            </a:pPr>
            <a:r>
              <a:rPr lang="he-IL" altLang="he-IL"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מגבלות פיקוח </a:t>
            </a:r>
            <a:r>
              <a:rPr lang="he-IL" altLang="he-IL" b="1" dirty="0" err="1"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סבא"א</a:t>
            </a:r>
            <a:endParaRPr lang="en-US"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11</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1010643" y="1829250"/>
            <a:ext cx="10395877"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0" lvl="1" indent="-457200">
              <a:lnSpc>
                <a:spcPct val="150000"/>
              </a:lnSpc>
              <a:defRPr/>
            </a:pPr>
            <a:r>
              <a:rPr lang="he-IL" dirty="0">
                <a:latin typeface="Levenim MT" panose="02010502060101010101" pitchFamily="2" charset="-79"/>
                <a:cs typeface="Levenim MT" panose="02010502060101010101" pitchFamily="2" charset="-79"/>
              </a:rPr>
              <a:t>פיקוח </a:t>
            </a:r>
            <a:r>
              <a:rPr lang="he-IL" dirty="0" err="1">
                <a:latin typeface="Levenim MT" panose="02010502060101010101" pitchFamily="2" charset="-79"/>
                <a:cs typeface="Levenim MT" panose="02010502060101010101" pitchFamily="2" charset="-79"/>
              </a:rPr>
              <a:t>סבא"א</a:t>
            </a:r>
            <a:r>
              <a:rPr lang="he-IL" dirty="0">
                <a:latin typeface="Levenim MT" panose="02010502060101010101" pitchFamily="2" charset="-79"/>
                <a:cs typeface="Levenim MT" panose="02010502060101010101" pitchFamily="2" charset="-79"/>
              </a:rPr>
              <a:t> טוב ביחס למיתקנים ותהליכים שקשורים ב</a:t>
            </a:r>
            <a:r>
              <a:rPr lang="he-IL" b="1" dirty="0">
                <a:latin typeface="Levenim MT" panose="02010502060101010101" pitchFamily="2" charset="-79"/>
                <a:cs typeface="Levenim MT" panose="02010502060101010101" pitchFamily="2" charset="-79"/>
              </a:rPr>
              <a:t>חומרים גרעיניים</a:t>
            </a:r>
            <a:r>
              <a:rPr lang="he-IL" dirty="0">
                <a:latin typeface="Levenim MT" panose="02010502060101010101" pitchFamily="2" charset="-79"/>
                <a:cs typeface="Levenim MT" panose="02010502060101010101" pitchFamily="2" charset="-79"/>
              </a:rPr>
              <a:t> </a:t>
            </a:r>
            <a:r>
              <a:rPr lang="he-IL" b="1" dirty="0">
                <a:latin typeface="Levenim MT" panose="02010502060101010101" pitchFamily="2" charset="-79"/>
                <a:cs typeface="Levenim MT" panose="02010502060101010101" pitchFamily="2" charset="-79"/>
              </a:rPr>
              <a:t>מוצהרים </a:t>
            </a:r>
            <a:r>
              <a:rPr lang="he-IL" dirty="0">
                <a:latin typeface="Levenim MT" panose="02010502060101010101" pitchFamily="2" charset="-79"/>
                <a:cs typeface="Levenim MT" panose="02010502060101010101" pitchFamily="2" charset="-79"/>
              </a:rPr>
              <a:t>ע"י המדינה </a:t>
            </a:r>
            <a:r>
              <a:rPr lang="he-IL" dirty="0" smtClean="0">
                <a:latin typeface="Levenim MT" panose="02010502060101010101" pitchFamily="2" charset="-79"/>
                <a:cs typeface="Levenim MT" panose="02010502060101010101" pitchFamily="2" charset="-79"/>
              </a:rPr>
              <a:t>המפוקחת, ובהינתן שת"פ</a:t>
            </a:r>
            <a:endParaRPr lang="he-IL" dirty="0">
              <a:latin typeface="Levenim MT" panose="02010502060101010101" pitchFamily="2" charset="-79"/>
              <a:cs typeface="Levenim MT" panose="02010502060101010101" pitchFamily="2" charset="-79"/>
            </a:endParaRPr>
          </a:p>
          <a:p>
            <a:pPr marL="857250" lvl="1" indent="-457200">
              <a:lnSpc>
                <a:spcPct val="150000"/>
              </a:lnSpc>
              <a:defRPr/>
            </a:pPr>
            <a:r>
              <a:rPr lang="he-IL" dirty="0">
                <a:latin typeface="Levenim MT" panose="02010502060101010101" pitchFamily="2" charset="-79"/>
                <a:cs typeface="Levenim MT" panose="02010502060101010101" pitchFamily="2" charset="-79"/>
              </a:rPr>
              <a:t>יכולת נמוכה לאתר עצמאית פעילות חשאית - כל מקרי ההפרות התגלו ע"י גורמים חיצוניים (עיראק, </a:t>
            </a:r>
            <a:r>
              <a:rPr lang="he-IL" dirty="0" err="1">
                <a:latin typeface="Levenim MT" panose="02010502060101010101" pitchFamily="2" charset="-79"/>
                <a:cs typeface="Levenim MT" panose="02010502060101010101" pitchFamily="2" charset="-79"/>
              </a:rPr>
              <a:t>צפ"ק</a:t>
            </a:r>
            <a:r>
              <a:rPr lang="he-IL" dirty="0">
                <a:latin typeface="Levenim MT" panose="02010502060101010101" pitchFamily="2" charset="-79"/>
                <a:cs typeface="Levenim MT" panose="02010502060101010101" pitchFamily="2" charset="-79"/>
              </a:rPr>
              <a:t>, איראן, לוב וסוריה)</a:t>
            </a:r>
          </a:p>
          <a:p>
            <a:pPr marL="857250" lvl="1" indent="-457200">
              <a:lnSpc>
                <a:spcPct val="150000"/>
              </a:lnSpc>
              <a:defRPr/>
            </a:pPr>
            <a:r>
              <a:rPr lang="he-IL" dirty="0">
                <a:latin typeface="Levenim MT" panose="02010502060101010101" pitchFamily="2" charset="-79"/>
                <a:cs typeface="Levenim MT" panose="02010502060101010101" pitchFamily="2" charset="-79"/>
              </a:rPr>
              <a:t>ה"פרוטוקול הנוסף" הוסיף יכולת פוטנציאלית לפקח על הלא </a:t>
            </a:r>
            <a:r>
              <a:rPr lang="he-IL" dirty="0" smtClean="0">
                <a:latin typeface="Levenim MT" panose="02010502060101010101" pitchFamily="2" charset="-79"/>
                <a:cs typeface="Levenim MT" panose="02010502060101010101" pitchFamily="2" charset="-79"/>
              </a:rPr>
              <a:t>מוצהר</a:t>
            </a:r>
          </a:p>
          <a:p>
            <a:pPr marL="857250" lvl="1" indent="-457200">
              <a:lnSpc>
                <a:spcPct val="150000"/>
              </a:lnSpc>
              <a:defRPr/>
            </a:pPr>
            <a:r>
              <a:rPr lang="he-IL" dirty="0" smtClean="0">
                <a:latin typeface="Levenim MT" panose="02010502060101010101" pitchFamily="2" charset="-79"/>
                <a:cs typeface="Levenim MT" panose="02010502060101010101" pitchFamily="2" charset="-79"/>
              </a:rPr>
              <a:t>אי הסכמה על המנדט בנוגע לפיקוח על פעילות נשק</a:t>
            </a:r>
          </a:p>
          <a:p>
            <a:pPr marL="857250" lvl="1" indent="-457200">
              <a:lnSpc>
                <a:spcPct val="150000"/>
              </a:lnSpc>
              <a:defRPr/>
            </a:pPr>
            <a:r>
              <a:rPr lang="he-IL" dirty="0" smtClean="0">
                <a:latin typeface="Levenim MT" panose="02010502060101010101" pitchFamily="2" charset="-79"/>
                <a:cs typeface="Levenim MT" panose="02010502060101010101" pitchFamily="2" charset="-79"/>
              </a:rPr>
              <a:t>מועצת הנגידים (</a:t>
            </a:r>
            <a:r>
              <a:rPr lang="he-IL" dirty="0" err="1" smtClean="0">
                <a:latin typeface="Levenim MT" panose="02010502060101010101" pitchFamily="2" charset="-79"/>
                <a:cs typeface="Levenim MT" panose="02010502060101010101" pitchFamily="2" charset="-79"/>
              </a:rPr>
              <a:t>בורד</a:t>
            </a:r>
            <a:r>
              <a:rPr lang="he-IL" dirty="0" smtClean="0">
                <a:latin typeface="Levenim MT" panose="02010502060101010101" pitchFamily="2" charset="-79"/>
                <a:cs typeface="Levenim MT" panose="02010502060101010101" pitchFamily="2" charset="-79"/>
              </a:rPr>
              <a:t>) – גוף פוליטי</a:t>
            </a:r>
            <a:endParaRPr lang="he-IL" dirty="0">
              <a:latin typeface="Levenim MT" panose="02010502060101010101" pitchFamily="2" charset="-79"/>
              <a:cs typeface="Levenim MT" panose="02010502060101010101" pitchFamily="2" charset="-79"/>
            </a:endParaRPr>
          </a:p>
        </p:txBody>
      </p:sp>
    </p:spTree>
    <p:extLst>
      <p:ext uri="{BB962C8B-B14F-4D97-AF65-F5344CB8AC3E}">
        <p14:creationId xmlns:p14="http://schemas.microsoft.com/office/powerpoint/2010/main" val="3533445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867509" y="1046375"/>
            <a:ext cx="10503876" cy="921869"/>
          </a:xfrm>
        </p:spPr>
        <p:txBody>
          <a:bodyPr>
            <a:normAutofit/>
          </a:bodyPr>
          <a:lstStyle/>
          <a:p>
            <a:pPr algn="ctr">
              <a:spcAft>
                <a:spcPts val="600"/>
              </a:spcAft>
            </a:pPr>
            <a:r>
              <a:rPr lang="he-IL" altLang="he-IL" b="1" kern="1200" dirty="0" smtClean="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rPr>
              <a:t> </a:t>
            </a:r>
            <a:endParaRPr lang="en-US" altLang="he-IL" b="1" kern="1200" dirty="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12</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968024" y="1945267"/>
            <a:ext cx="10204575"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endParaRPr lang="he-IL" altLang="he-IL" sz="2200" dirty="0">
              <a:solidFill>
                <a:srgbClr val="FF0000"/>
              </a:solidFill>
              <a:latin typeface="Levenim MT" panose="02010502060101010101" pitchFamily="2" charset="-79"/>
              <a:cs typeface="Levenim MT" panose="02010502060101010101" pitchFamily="2" charset="-79"/>
            </a:endParaRPr>
          </a:p>
        </p:txBody>
      </p:sp>
      <p:sp>
        <p:nvSpPr>
          <p:cNvPr id="11" name="כותרת 1">
            <a:extLst>
              <a:ext uri="{FF2B5EF4-FFF2-40B4-BE49-F238E27FC236}">
                <a16:creationId xmlns:a16="http://schemas.microsoft.com/office/drawing/2014/main" id="{EF63ADCC-06CA-4386-B3D9-1CDFDB20995E}"/>
              </a:ext>
            </a:extLst>
          </p:cNvPr>
          <p:cNvSpPr txBox="1">
            <a:spLocks/>
          </p:cNvSpPr>
          <p:nvPr/>
        </p:nvSpPr>
        <p:spPr>
          <a:xfrm>
            <a:off x="1288064" y="1110770"/>
            <a:ext cx="9637776" cy="921869"/>
          </a:xfrm>
          <a:prstGeom prst="rect">
            <a:avLst/>
          </a:prstGeom>
        </p:spPr>
        <p:txBody>
          <a:bodyPr vert="horz" lIns="91440" tIns="45720" rIns="91440" bIns="45720" rtlCol="1" anchor="ctr">
            <a:normAutofit fontScale="92500" lnSpcReduction="10000"/>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he-IL"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דו"ח ה </a:t>
            </a:r>
            <a:r>
              <a:rPr lang="en-US"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PMD</a:t>
            </a:r>
            <a:r>
              <a:rPr lang="he-IL"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 של </a:t>
            </a:r>
            <a:r>
              <a:rPr lang="he-IL" altLang="he-IL" sz="4000" b="1" dirty="0" err="1"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סבא"א</a:t>
            </a:r>
            <a:r>
              <a:rPr lang="en-US"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
            </a:r>
            <a:br>
              <a:rPr lang="en-US"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br>
            <a:r>
              <a:rPr lang="he-IL" altLang="he-IL" sz="32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(נובמבר 2011)</a:t>
            </a:r>
            <a:endParaRPr lang="en-US" altLang="he-IL" sz="3200"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3" name="Content Placeholder 2"/>
          <p:cNvSpPr>
            <a:spLocks noGrp="1"/>
          </p:cNvSpPr>
          <p:nvPr>
            <p:ph idx="1"/>
          </p:nvPr>
        </p:nvSpPr>
        <p:spPr>
          <a:xfrm>
            <a:off x="-178195" y="2177364"/>
            <a:ext cx="10515600" cy="4360585"/>
          </a:xfrm>
        </p:spPr>
        <p:txBody>
          <a:bodyPr/>
          <a:lstStyle/>
          <a:p>
            <a:pPr marL="0" indent="0">
              <a:buNone/>
            </a:pPr>
            <a:r>
              <a:rPr lang="en-US" dirty="0" smtClean="0">
                <a:hlinkClick r:id="rId3"/>
              </a:rPr>
              <a:t>https</a:t>
            </a:r>
            <a:r>
              <a:rPr lang="en-US" dirty="0">
                <a:hlinkClick r:id="rId3"/>
              </a:rPr>
              <a:t>://</a:t>
            </a:r>
            <a:r>
              <a:rPr lang="en-US" dirty="0" smtClean="0">
                <a:hlinkClick r:id="rId3"/>
              </a:rPr>
              <a:t>www.bbc.com/news/av/world-15648883</a:t>
            </a:r>
            <a:endParaRPr lang="he-IL" dirty="0" smtClean="0"/>
          </a:p>
          <a:p>
            <a:pPr marL="0" indent="0">
              <a:buNone/>
            </a:pPr>
            <a:endParaRPr lang="he-IL" dirty="0"/>
          </a:p>
          <a:p>
            <a:endParaRPr lang="he-IL" dirty="0"/>
          </a:p>
        </p:txBody>
      </p:sp>
    </p:spTree>
    <p:extLst>
      <p:ext uri="{BB962C8B-B14F-4D97-AF65-F5344CB8AC3E}">
        <p14:creationId xmlns:p14="http://schemas.microsoft.com/office/powerpoint/2010/main" val="3609886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750277" y="1046375"/>
            <a:ext cx="10495603" cy="921869"/>
          </a:xfrm>
        </p:spPr>
        <p:txBody>
          <a:bodyPr>
            <a:noAutofit/>
          </a:bodyPr>
          <a:lstStyle/>
          <a:p>
            <a:pPr algn="ctr">
              <a:spcAft>
                <a:spcPts val="600"/>
              </a:spcAft>
            </a:pPr>
            <a:r>
              <a:rPr lang="he-IL" altLang="he-IL" b="1" dirty="0" err="1"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סבא"א</a:t>
            </a:r>
            <a:r>
              <a:rPr lang="he-IL" altLang="he-IL"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 והסכם הגרעין</a:t>
            </a:r>
            <a:endParaRPr lang="en-US"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13</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1010643" y="1835193"/>
            <a:ext cx="10395877"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lvl="1" indent="-457200">
              <a:lnSpc>
                <a:spcPct val="150000"/>
              </a:lnSpc>
              <a:spcBef>
                <a:spcPts val="375"/>
              </a:spcBef>
              <a:defRPr/>
            </a:pPr>
            <a:r>
              <a:rPr lang="he-IL" dirty="0" err="1" smtClean="0">
                <a:latin typeface="Levenim MT" panose="02010502060101010101" pitchFamily="2" charset="-79"/>
                <a:cs typeface="Levenim MT" panose="02010502060101010101" pitchFamily="2" charset="-79"/>
              </a:rPr>
              <a:t>סבא"א</a:t>
            </a:r>
            <a:r>
              <a:rPr lang="he-IL" dirty="0" smtClean="0">
                <a:latin typeface="Levenim MT" panose="02010502060101010101" pitchFamily="2" charset="-79"/>
                <a:cs typeface="Levenim MT" panose="02010502060101010101" pitchFamily="2" charset="-79"/>
              </a:rPr>
              <a:t> </a:t>
            </a:r>
            <a:r>
              <a:rPr lang="he-IL" dirty="0" err="1" smtClean="0">
                <a:latin typeface="Levenim MT" panose="02010502060101010101" pitchFamily="2" charset="-79"/>
                <a:cs typeface="Levenim MT" panose="02010502060101010101" pitchFamily="2" charset="-79"/>
              </a:rPr>
              <a:t>איפשרה</a:t>
            </a:r>
            <a:r>
              <a:rPr lang="he-IL" dirty="0" smtClean="0">
                <a:latin typeface="Levenim MT" panose="02010502060101010101" pitchFamily="2" charset="-79"/>
                <a:cs typeface="Levenim MT" panose="02010502060101010101" pitchFamily="2" charset="-79"/>
              </a:rPr>
              <a:t> את התנעת </a:t>
            </a:r>
            <a:r>
              <a:rPr lang="he-IL" dirty="0">
                <a:latin typeface="Levenim MT" panose="02010502060101010101" pitchFamily="2" charset="-79"/>
                <a:cs typeface="Levenim MT" panose="02010502060101010101" pitchFamily="2" charset="-79"/>
              </a:rPr>
              <a:t>ההסכם:</a:t>
            </a:r>
          </a:p>
          <a:p>
            <a:pPr marL="1371600" lvl="2" indent="-457200">
              <a:lnSpc>
                <a:spcPct val="150000"/>
              </a:lnSpc>
              <a:spcBef>
                <a:spcPts val="375"/>
              </a:spcBef>
              <a:defRPr/>
            </a:pPr>
            <a:r>
              <a:rPr lang="he-IL" sz="2200" dirty="0">
                <a:latin typeface="Levenim MT" panose="02010502060101010101" pitchFamily="2" charset="-79"/>
                <a:cs typeface="Levenim MT" panose="02010502060101010101" pitchFamily="2" charset="-79"/>
              </a:rPr>
              <a:t>דו"ח </a:t>
            </a:r>
            <a:r>
              <a:rPr lang="he-IL" sz="2200" dirty="0" err="1">
                <a:latin typeface="Levenim MT" panose="02010502060101010101" pitchFamily="2" charset="-79"/>
                <a:cs typeface="Levenim MT" panose="02010502060101010101" pitchFamily="2" charset="-79"/>
              </a:rPr>
              <a:t>סבא"א</a:t>
            </a:r>
            <a:r>
              <a:rPr lang="he-IL" sz="2200" dirty="0">
                <a:latin typeface="Levenim MT" panose="02010502060101010101" pitchFamily="2" charset="-79"/>
                <a:cs typeface="Levenim MT" panose="02010502060101010101" pitchFamily="2" charset="-79"/>
              </a:rPr>
              <a:t> הוביל ל"סגירת" תיק תכנית הנשק</a:t>
            </a:r>
          </a:p>
          <a:p>
            <a:pPr marL="1371600" lvl="2" indent="-457200">
              <a:lnSpc>
                <a:spcPct val="150000"/>
              </a:lnSpc>
              <a:spcBef>
                <a:spcPts val="375"/>
              </a:spcBef>
              <a:defRPr/>
            </a:pPr>
            <a:r>
              <a:rPr lang="he-IL" altLang="he-IL" sz="2200" dirty="0">
                <a:latin typeface="Levenim MT" panose="02010502060101010101" pitchFamily="2" charset="-79"/>
                <a:cs typeface="Levenim MT" panose="02010502060101010101" pitchFamily="2" charset="-79"/>
              </a:rPr>
              <a:t>אישור </a:t>
            </a:r>
            <a:r>
              <a:rPr lang="he-IL" altLang="he-IL" sz="2200" dirty="0" err="1">
                <a:latin typeface="Levenim MT" panose="02010502060101010101" pitchFamily="2" charset="-79"/>
                <a:cs typeface="Levenim MT" panose="02010502060101010101" pitchFamily="2" charset="-79"/>
              </a:rPr>
              <a:t>סבא"א</a:t>
            </a:r>
            <a:r>
              <a:rPr lang="he-IL" altLang="he-IL" sz="2200" dirty="0">
                <a:latin typeface="Levenim MT" panose="02010502060101010101" pitchFamily="2" charset="-79"/>
                <a:cs typeface="Levenim MT" panose="02010502060101010101" pitchFamily="2" charset="-79"/>
              </a:rPr>
              <a:t> </a:t>
            </a:r>
            <a:r>
              <a:rPr lang="he-IL" altLang="he-IL" sz="2200" dirty="0" smtClean="0">
                <a:latin typeface="Levenim MT" panose="02010502060101010101" pitchFamily="2" charset="-79"/>
                <a:cs typeface="Levenim MT" panose="02010502060101010101" pitchFamily="2" charset="-79"/>
              </a:rPr>
              <a:t>על עמידת איראן </a:t>
            </a:r>
            <a:r>
              <a:rPr lang="he-IL" altLang="he-IL" sz="2200" dirty="0" err="1" smtClean="0">
                <a:latin typeface="Levenim MT" panose="02010502060101010101" pitchFamily="2" charset="-79"/>
                <a:cs typeface="Levenim MT" panose="02010502060101010101" pitchFamily="2" charset="-79"/>
              </a:rPr>
              <a:t>במחויבויותה</a:t>
            </a:r>
            <a:r>
              <a:rPr lang="he-IL" altLang="he-IL" sz="2200" dirty="0" smtClean="0">
                <a:latin typeface="Levenim MT" panose="02010502060101010101" pitchFamily="2" charset="-79"/>
                <a:cs typeface="Levenim MT" panose="02010502060101010101" pitchFamily="2" charset="-79"/>
              </a:rPr>
              <a:t> </a:t>
            </a:r>
            <a:r>
              <a:rPr lang="he-IL" altLang="he-IL" sz="2200" dirty="0">
                <a:latin typeface="Levenim MT" panose="02010502060101010101" pitchFamily="2" charset="-79"/>
                <a:cs typeface="Levenim MT" panose="02010502060101010101" pitchFamily="2" charset="-79"/>
              </a:rPr>
              <a:t>ב"יום היישום" </a:t>
            </a:r>
            <a:r>
              <a:rPr lang="he-IL" altLang="he-IL" sz="2200" dirty="0" smtClean="0">
                <a:latin typeface="Levenim MT" panose="02010502060101010101" pitchFamily="2" charset="-79"/>
                <a:cs typeface="Levenim MT" panose="02010502060101010101" pitchFamily="2" charset="-79"/>
              </a:rPr>
              <a:t>הוביל </a:t>
            </a:r>
            <a:r>
              <a:rPr lang="he-IL" altLang="he-IL" sz="2200" dirty="0">
                <a:latin typeface="Levenim MT" panose="02010502060101010101" pitchFamily="2" charset="-79"/>
                <a:cs typeface="Levenim MT" panose="02010502060101010101" pitchFamily="2" charset="-79"/>
              </a:rPr>
              <a:t>להסרת </a:t>
            </a:r>
            <a:r>
              <a:rPr lang="he-IL" altLang="he-IL" sz="2200" dirty="0" smtClean="0">
                <a:latin typeface="Levenim MT" panose="02010502060101010101" pitchFamily="2" charset="-79"/>
                <a:cs typeface="Levenim MT" panose="02010502060101010101" pitchFamily="2" charset="-79"/>
              </a:rPr>
              <a:t>הסנקציות</a:t>
            </a:r>
            <a:endParaRPr lang="he-IL" altLang="he-IL" sz="2200" dirty="0">
              <a:latin typeface="Levenim MT" panose="02010502060101010101" pitchFamily="2" charset="-79"/>
              <a:cs typeface="Levenim MT" panose="02010502060101010101" pitchFamily="2" charset="-79"/>
            </a:endParaRPr>
          </a:p>
          <a:p>
            <a:pPr marL="914400" lvl="1" indent="-457200">
              <a:lnSpc>
                <a:spcPct val="150000"/>
              </a:lnSpc>
              <a:spcBef>
                <a:spcPts val="375"/>
              </a:spcBef>
              <a:defRPr/>
            </a:pPr>
            <a:r>
              <a:rPr lang="he-IL" dirty="0" err="1" smtClean="0">
                <a:latin typeface="Levenim MT" panose="02010502060101010101" pitchFamily="2" charset="-79"/>
                <a:cs typeface="Levenim MT" panose="02010502060101010101" pitchFamily="2" charset="-79"/>
              </a:rPr>
              <a:t>סבא"א</a:t>
            </a:r>
            <a:r>
              <a:rPr lang="he-IL" dirty="0" smtClean="0">
                <a:latin typeface="Levenim MT" panose="02010502060101010101" pitchFamily="2" charset="-79"/>
                <a:cs typeface="Levenim MT" panose="02010502060101010101" pitchFamily="2" charset="-79"/>
              </a:rPr>
              <a:t> מאמתת ומדווחת רבעונית על קיום ההסכם ע"י איראן ועל חריגות ממנו, ותכשיר פוטנציאלית הסרת סנקציות נוספות</a:t>
            </a:r>
            <a:endParaRPr lang="he-IL" dirty="0">
              <a:latin typeface="Levenim MT" panose="02010502060101010101" pitchFamily="2" charset="-79"/>
              <a:cs typeface="Levenim MT" panose="02010502060101010101" pitchFamily="2" charset="-79"/>
            </a:endParaRPr>
          </a:p>
        </p:txBody>
      </p:sp>
    </p:spTree>
    <p:extLst>
      <p:ext uri="{BB962C8B-B14F-4D97-AF65-F5344CB8AC3E}">
        <p14:creationId xmlns:p14="http://schemas.microsoft.com/office/powerpoint/2010/main" val="10323265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750277" y="1046375"/>
            <a:ext cx="10495603" cy="921869"/>
          </a:xfrm>
        </p:spPr>
        <p:txBody>
          <a:bodyPr>
            <a:noAutofit/>
          </a:bodyPr>
          <a:lstStyle/>
          <a:p>
            <a:pPr algn="ctr">
              <a:spcAft>
                <a:spcPts val="600"/>
              </a:spcAft>
            </a:pPr>
            <a:r>
              <a:rPr lang="he-IL"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כלים לסיכול מדיני</a:t>
            </a:r>
            <a:endParaRPr lang="en-US"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14</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875762" y="1902376"/>
            <a:ext cx="10395877"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מועצת </a:t>
            </a:r>
            <a:r>
              <a:rPr lang="he-IL" altLang="he-IL" sz="2400" dirty="0" err="1" smtClean="0">
                <a:latin typeface="Levenim MT" panose="02010502060101010101" pitchFamily="2" charset="-79"/>
                <a:cs typeface="Levenim MT" panose="02010502060101010101" pitchFamily="2" charset="-79"/>
              </a:rPr>
              <a:t>הבטחון</a:t>
            </a:r>
            <a:r>
              <a:rPr lang="he-IL" altLang="he-IL" sz="2400" dirty="0" smtClean="0">
                <a:latin typeface="Levenim MT" panose="02010502060101010101" pitchFamily="2" charset="-79"/>
                <a:cs typeface="Levenim MT" panose="02010502060101010101" pitchFamily="2" charset="-79"/>
              </a:rPr>
              <a:t> (</a:t>
            </a:r>
            <a:r>
              <a:rPr lang="he-IL" altLang="he-IL" sz="2400" dirty="0" err="1" smtClean="0">
                <a:latin typeface="Levenim MT" panose="02010502060101010101" pitchFamily="2" charset="-79"/>
                <a:cs typeface="Levenim MT" panose="02010502060101010101" pitchFamily="2" charset="-79"/>
              </a:rPr>
              <a:t>מועבי"ט</a:t>
            </a:r>
            <a:r>
              <a:rPr lang="he-IL" altLang="he-IL" sz="2400" dirty="0" smtClean="0">
                <a:latin typeface="Levenim MT" panose="02010502060101010101" pitchFamily="2" charset="-79"/>
                <a:cs typeface="Levenim MT" panose="02010502060101010101" pitchFamily="2" charset="-79"/>
              </a:rPr>
              <a:t>) של האו"ם</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הסוכנות הבינלאומית לאנרגיה אטומית (</a:t>
            </a:r>
            <a:r>
              <a:rPr lang="he-IL" altLang="he-IL" sz="2400" dirty="0" err="1" smtClean="0">
                <a:latin typeface="Levenim MT" panose="02010502060101010101" pitchFamily="2" charset="-79"/>
                <a:cs typeface="Levenim MT" panose="02010502060101010101" pitchFamily="2" charset="-79"/>
              </a:rPr>
              <a:t>סבא"א</a:t>
            </a:r>
            <a:r>
              <a:rPr lang="he-IL" altLang="he-IL" sz="2400" dirty="0" smtClean="0">
                <a:latin typeface="Levenim MT" panose="02010502060101010101" pitchFamily="2" charset="-79"/>
                <a:cs typeface="Levenim MT" panose="02010502060101010101" pitchFamily="2" charset="-79"/>
              </a:rPr>
              <a:t>)</a:t>
            </a:r>
          </a:p>
          <a:p>
            <a:pPr marL="457200" indent="-457200">
              <a:lnSpc>
                <a:spcPct val="150000"/>
              </a:lnSpc>
              <a:spcBef>
                <a:spcPts val="0"/>
              </a:spcBef>
              <a:buClr>
                <a:schemeClr val="tx1"/>
              </a:buClr>
            </a:pPr>
            <a:r>
              <a:rPr lang="he-IL" altLang="he-IL" sz="2400" b="1" dirty="0" smtClean="0">
                <a:latin typeface="Levenim MT" panose="02010502060101010101" pitchFamily="2" charset="-79"/>
                <a:cs typeface="Levenim MT" panose="02010502060101010101" pitchFamily="2" charset="-79"/>
              </a:rPr>
              <a:t>פעילות מדינית בילטרלית</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חשיפת מידע מודיעיני</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הסכמים</a:t>
            </a:r>
          </a:p>
        </p:txBody>
      </p:sp>
    </p:spTree>
    <p:extLst>
      <p:ext uri="{BB962C8B-B14F-4D97-AF65-F5344CB8AC3E}">
        <p14:creationId xmlns:p14="http://schemas.microsoft.com/office/powerpoint/2010/main" val="26670845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750277" y="1046375"/>
            <a:ext cx="10495603" cy="921869"/>
          </a:xfrm>
        </p:spPr>
        <p:txBody>
          <a:bodyPr>
            <a:noAutofit/>
          </a:bodyPr>
          <a:lstStyle/>
          <a:p>
            <a:pPr algn="ctr">
              <a:spcAft>
                <a:spcPts val="600"/>
              </a:spcAft>
            </a:pPr>
            <a:r>
              <a:rPr lang="he-IL" altLang="he-IL"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פעילות מדינית בילטרלית</a:t>
            </a:r>
            <a:endParaRPr lang="en-US"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15</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875762" y="1902376"/>
            <a:ext cx="10395877"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התכלית של הפעילות הבילטרלית בהקשר של סיכול מדיני:</a:t>
            </a:r>
          </a:p>
          <a:p>
            <a:pPr marL="914400" lvl="1" indent="-457200">
              <a:lnSpc>
                <a:spcPct val="150000"/>
              </a:lnSpc>
              <a:spcBef>
                <a:spcPts val="0"/>
              </a:spcBef>
              <a:buClr>
                <a:schemeClr val="tx1"/>
              </a:buClr>
            </a:pPr>
            <a:r>
              <a:rPr lang="he-IL" altLang="he-IL" sz="2200" dirty="0" smtClean="0">
                <a:latin typeface="Levenim MT" panose="02010502060101010101" pitchFamily="2" charset="-79"/>
                <a:cs typeface="Levenim MT" panose="02010502060101010101" pitchFamily="2" charset="-79"/>
              </a:rPr>
              <a:t>הגברת המודעות והסבר המורכבות - עמידה על משמעויות תכנית הגרעין </a:t>
            </a:r>
            <a:r>
              <a:rPr lang="he-IL" altLang="he-IL" sz="2200" dirty="0" err="1" smtClean="0">
                <a:latin typeface="Levenim MT" panose="02010502060101010101" pitchFamily="2" charset="-79"/>
                <a:cs typeface="Levenim MT" panose="02010502060101010101" pitchFamily="2" charset="-79"/>
              </a:rPr>
              <a:t>לבטחון</a:t>
            </a:r>
            <a:r>
              <a:rPr lang="he-IL" altLang="he-IL" sz="2200" dirty="0" smtClean="0">
                <a:latin typeface="Levenim MT" panose="02010502060101010101" pitchFamily="2" charset="-79"/>
                <a:cs typeface="Levenim MT" panose="02010502060101010101" pitchFamily="2" charset="-79"/>
              </a:rPr>
              <a:t> ישראל, האזור </a:t>
            </a:r>
            <a:r>
              <a:rPr lang="he-IL" altLang="he-IL" sz="2200" b="1" dirty="0" smtClean="0">
                <a:latin typeface="Levenim MT" panose="02010502060101010101" pitchFamily="2" charset="-79"/>
                <a:cs typeface="Levenim MT" panose="02010502060101010101" pitchFamily="2" charset="-79"/>
              </a:rPr>
              <a:t>והעולם</a:t>
            </a:r>
          </a:p>
          <a:p>
            <a:pPr marL="914400" lvl="1" indent="-457200">
              <a:lnSpc>
                <a:spcPct val="150000"/>
              </a:lnSpc>
              <a:spcBef>
                <a:spcPts val="0"/>
              </a:spcBef>
              <a:buClr>
                <a:schemeClr val="tx1"/>
              </a:buClr>
            </a:pPr>
            <a:r>
              <a:rPr lang="he-IL" altLang="he-IL" sz="2200" dirty="0" smtClean="0">
                <a:latin typeface="Levenim MT" panose="02010502060101010101" pitchFamily="2" charset="-79"/>
                <a:cs typeface="Levenim MT" panose="02010502060101010101" pitchFamily="2" charset="-79"/>
              </a:rPr>
              <a:t>בשאיפה – גיוס תמיכה, מציאת שותפות אינטרסים (הסכמי אברהם?)</a:t>
            </a:r>
          </a:p>
          <a:p>
            <a:pPr marL="914400" lvl="1" indent="-457200">
              <a:lnSpc>
                <a:spcPct val="150000"/>
              </a:lnSpc>
              <a:spcBef>
                <a:spcPts val="0"/>
              </a:spcBef>
              <a:buClr>
                <a:schemeClr val="tx1"/>
              </a:buClr>
            </a:pPr>
            <a:r>
              <a:rPr lang="he-IL" altLang="he-IL" sz="2200" dirty="0" smtClean="0">
                <a:latin typeface="Levenim MT" panose="02010502060101010101" pitchFamily="2" charset="-79"/>
                <a:cs typeface="Levenim MT" panose="02010502060101010101" pitchFamily="2" charset="-79"/>
              </a:rPr>
              <a:t>לחץ מדיני – מגינוי פעולות איראניות והצטרפות בהצבעות ועד מניעת העברת טכנולוגיה</a:t>
            </a:r>
          </a:p>
          <a:p>
            <a:pPr marL="914400" lvl="1" indent="-457200">
              <a:lnSpc>
                <a:spcPct val="150000"/>
              </a:lnSpc>
              <a:spcBef>
                <a:spcPts val="0"/>
              </a:spcBef>
              <a:buClr>
                <a:schemeClr val="tx1"/>
              </a:buClr>
            </a:pPr>
            <a:r>
              <a:rPr lang="he-IL" altLang="he-IL" sz="2200" dirty="0" smtClean="0">
                <a:latin typeface="Levenim MT" panose="02010502060101010101" pitchFamily="2" charset="-79"/>
                <a:cs typeface="Levenim MT" panose="02010502060101010101" pitchFamily="2" charset="-79"/>
              </a:rPr>
              <a:t>לחץ כלכלי (סנקציות לאומיות ומימוש החלטות </a:t>
            </a:r>
            <a:r>
              <a:rPr lang="he-IL" altLang="he-IL" sz="2200" dirty="0" err="1" smtClean="0">
                <a:latin typeface="Levenim MT" panose="02010502060101010101" pitchFamily="2" charset="-79"/>
                <a:cs typeface="Levenim MT" panose="02010502060101010101" pitchFamily="2" charset="-79"/>
              </a:rPr>
              <a:t>מועבי"ט</a:t>
            </a:r>
            <a:r>
              <a:rPr lang="he-IL" altLang="he-IL" sz="2200" dirty="0" smtClean="0">
                <a:latin typeface="Levenim MT" panose="02010502060101010101" pitchFamily="2" charset="-79"/>
                <a:cs typeface="Levenim MT" panose="02010502060101010101" pitchFamily="2" charset="-79"/>
              </a:rPr>
              <a:t>)</a:t>
            </a:r>
          </a:p>
        </p:txBody>
      </p:sp>
    </p:spTree>
    <p:extLst>
      <p:ext uri="{BB962C8B-B14F-4D97-AF65-F5344CB8AC3E}">
        <p14:creationId xmlns:p14="http://schemas.microsoft.com/office/powerpoint/2010/main" val="40342838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750277" y="1046375"/>
            <a:ext cx="10495603" cy="921869"/>
          </a:xfrm>
        </p:spPr>
        <p:txBody>
          <a:bodyPr>
            <a:noAutofit/>
          </a:bodyPr>
          <a:lstStyle/>
          <a:p>
            <a:pPr algn="ctr">
              <a:spcAft>
                <a:spcPts val="600"/>
              </a:spcAft>
            </a:pPr>
            <a:r>
              <a:rPr lang="he-IL"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כלים לסיכול מדיני</a:t>
            </a:r>
            <a:endParaRPr lang="en-US"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16</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875762" y="1902376"/>
            <a:ext cx="10395877"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מועצת </a:t>
            </a:r>
            <a:r>
              <a:rPr lang="he-IL" altLang="he-IL" sz="2400" dirty="0" err="1" smtClean="0">
                <a:latin typeface="Levenim MT" panose="02010502060101010101" pitchFamily="2" charset="-79"/>
                <a:cs typeface="Levenim MT" panose="02010502060101010101" pitchFamily="2" charset="-79"/>
              </a:rPr>
              <a:t>הבטחון</a:t>
            </a:r>
            <a:r>
              <a:rPr lang="he-IL" altLang="he-IL" sz="2400" dirty="0" smtClean="0">
                <a:latin typeface="Levenim MT" panose="02010502060101010101" pitchFamily="2" charset="-79"/>
                <a:cs typeface="Levenim MT" panose="02010502060101010101" pitchFamily="2" charset="-79"/>
              </a:rPr>
              <a:t> (</a:t>
            </a:r>
            <a:r>
              <a:rPr lang="he-IL" altLang="he-IL" sz="2400" dirty="0" err="1" smtClean="0">
                <a:latin typeface="Levenim MT" panose="02010502060101010101" pitchFamily="2" charset="-79"/>
                <a:cs typeface="Levenim MT" panose="02010502060101010101" pitchFamily="2" charset="-79"/>
              </a:rPr>
              <a:t>מועבי"ט</a:t>
            </a:r>
            <a:r>
              <a:rPr lang="he-IL" altLang="he-IL" sz="2400" dirty="0" smtClean="0">
                <a:latin typeface="Levenim MT" panose="02010502060101010101" pitchFamily="2" charset="-79"/>
                <a:cs typeface="Levenim MT" panose="02010502060101010101" pitchFamily="2" charset="-79"/>
              </a:rPr>
              <a:t>) של האו"ם</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הסוכנות הבינלאומית לאנרגיה אטומית (</a:t>
            </a:r>
            <a:r>
              <a:rPr lang="he-IL" altLang="he-IL" sz="2400" dirty="0" err="1" smtClean="0">
                <a:latin typeface="Levenim MT" panose="02010502060101010101" pitchFamily="2" charset="-79"/>
                <a:cs typeface="Levenim MT" panose="02010502060101010101" pitchFamily="2" charset="-79"/>
              </a:rPr>
              <a:t>סבא"א</a:t>
            </a:r>
            <a:r>
              <a:rPr lang="he-IL" altLang="he-IL" sz="2400" dirty="0" smtClean="0">
                <a:latin typeface="Levenim MT" panose="02010502060101010101" pitchFamily="2" charset="-79"/>
                <a:cs typeface="Levenim MT" panose="02010502060101010101" pitchFamily="2" charset="-79"/>
              </a:rPr>
              <a:t>)</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פעילות מדינית בילטרלית</a:t>
            </a:r>
          </a:p>
          <a:p>
            <a:pPr marL="457200" indent="-457200">
              <a:lnSpc>
                <a:spcPct val="150000"/>
              </a:lnSpc>
              <a:spcBef>
                <a:spcPts val="0"/>
              </a:spcBef>
              <a:buClr>
                <a:schemeClr val="tx1"/>
              </a:buClr>
            </a:pPr>
            <a:r>
              <a:rPr lang="he-IL" altLang="he-IL" sz="2400" b="1" dirty="0" smtClean="0">
                <a:latin typeface="Levenim MT" panose="02010502060101010101" pitchFamily="2" charset="-79"/>
                <a:cs typeface="Levenim MT" panose="02010502060101010101" pitchFamily="2" charset="-79"/>
              </a:rPr>
              <a:t>חשיפת מידע מודיעיני</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הסכמים</a:t>
            </a:r>
          </a:p>
        </p:txBody>
      </p:sp>
    </p:spTree>
    <p:extLst>
      <p:ext uri="{BB962C8B-B14F-4D97-AF65-F5344CB8AC3E}">
        <p14:creationId xmlns:p14="http://schemas.microsoft.com/office/powerpoint/2010/main" val="33670144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750277" y="1046375"/>
            <a:ext cx="10495603" cy="921869"/>
          </a:xfrm>
        </p:spPr>
        <p:txBody>
          <a:bodyPr>
            <a:noAutofit/>
          </a:bodyPr>
          <a:lstStyle/>
          <a:p>
            <a:pPr algn="ctr">
              <a:spcAft>
                <a:spcPts val="600"/>
              </a:spcAft>
            </a:pPr>
            <a:r>
              <a:rPr lang="he-IL" altLang="he-IL"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חשיפת מידע מודיעיני</a:t>
            </a:r>
            <a:endParaRPr lang="en-US"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17</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875762" y="1902376"/>
            <a:ext cx="10395877"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דילמות הכרוכות בחשיפת מידע מודיעיני לתועלת הסברתית ומדינית</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שימוש שוטף מושכל בחומרי מודיעין בעשייה המדינית – התבטאויות פומביות, פגישות מדיניות ועזרי הסברה</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דוגמאות רלבנטיות לענייננו:</a:t>
            </a:r>
          </a:p>
          <a:p>
            <a:pPr lvl="1">
              <a:lnSpc>
                <a:spcPct val="150000"/>
              </a:lnSpc>
              <a:spcBef>
                <a:spcPts val="0"/>
              </a:spcBef>
              <a:buClr>
                <a:schemeClr val="tx1"/>
              </a:buClr>
              <a:buFont typeface="Courier New" pitchFamily="49" charset="0"/>
              <a:buChar char="o"/>
            </a:pPr>
            <a:r>
              <a:rPr lang="he-IL" altLang="he-IL" sz="2200" dirty="0" smtClean="0">
                <a:latin typeface="Levenim MT" panose="02010502060101010101" pitchFamily="2" charset="-79"/>
                <a:cs typeface="Levenim MT" panose="02010502060101010101" pitchFamily="2" charset="-79"/>
              </a:rPr>
              <a:t>חשיפת מתקן העשרה חשאי </a:t>
            </a:r>
            <a:r>
              <a:rPr lang="he-IL" altLang="he-IL" sz="2200" dirty="0" err="1" smtClean="0">
                <a:latin typeface="Levenim MT" panose="02010502060101010101" pitchFamily="2" charset="-79"/>
                <a:cs typeface="Levenim MT" panose="02010502060101010101" pitchFamily="2" charset="-79"/>
              </a:rPr>
              <a:t>בפורדו</a:t>
            </a:r>
            <a:endParaRPr lang="he-IL" altLang="he-IL" sz="2200" dirty="0" smtClean="0">
              <a:latin typeface="Levenim MT" panose="02010502060101010101" pitchFamily="2" charset="-79"/>
              <a:cs typeface="Levenim MT" panose="02010502060101010101" pitchFamily="2" charset="-79"/>
            </a:endParaRPr>
          </a:p>
          <a:p>
            <a:pPr lvl="1">
              <a:lnSpc>
                <a:spcPct val="150000"/>
              </a:lnSpc>
              <a:spcBef>
                <a:spcPts val="0"/>
              </a:spcBef>
              <a:buClr>
                <a:schemeClr val="tx1"/>
              </a:buClr>
              <a:buFont typeface="Courier New" pitchFamily="49" charset="0"/>
              <a:buChar char="o"/>
            </a:pPr>
            <a:r>
              <a:rPr lang="he-IL" altLang="he-IL" sz="2200" dirty="0" smtClean="0">
                <a:latin typeface="Levenim MT" panose="02010502060101010101" pitchFamily="2" charset="-79"/>
                <a:cs typeface="Levenim MT" panose="02010502060101010101" pitchFamily="2" charset="-79"/>
              </a:rPr>
              <a:t>חשיפת ארכיון הגרעין</a:t>
            </a:r>
          </a:p>
          <a:p>
            <a:pPr lvl="1">
              <a:lnSpc>
                <a:spcPct val="150000"/>
              </a:lnSpc>
              <a:spcBef>
                <a:spcPts val="0"/>
              </a:spcBef>
              <a:buClr>
                <a:schemeClr val="tx1"/>
              </a:buClr>
              <a:buFont typeface="Courier New" pitchFamily="49" charset="0"/>
              <a:buChar char="o"/>
            </a:pPr>
            <a:r>
              <a:rPr lang="he-IL" altLang="he-IL" sz="2200" dirty="0" smtClean="0">
                <a:latin typeface="Levenim MT" panose="02010502060101010101" pitchFamily="2" charset="-79"/>
                <a:cs typeface="Levenim MT" panose="02010502060101010101" pitchFamily="2" charset="-79"/>
              </a:rPr>
              <a:t>חשיפת מתקן חשאי </a:t>
            </a:r>
            <a:r>
              <a:rPr lang="he-IL" altLang="he-IL" sz="2200" dirty="0" err="1" smtClean="0">
                <a:latin typeface="Levenim MT" panose="02010502060101010101" pitchFamily="2" charset="-79"/>
                <a:cs typeface="Levenim MT" panose="02010502060101010101" pitchFamily="2" charset="-79"/>
              </a:rPr>
              <a:t>בטורקועבאד</a:t>
            </a:r>
            <a:endParaRPr lang="he-IL" altLang="he-IL" sz="2200" dirty="0" smtClean="0">
              <a:latin typeface="Levenim MT" panose="02010502060101010101" pitchFamily="2" charset="-79"/>
              <a:cs typeface="Levenim MT" panose="02010502060101010101" pitchFamily="2" charset="-79"/>
            </a:endParaRPr>
          </a:p>
          <a:p>
            <a:pPr marL="914400" lvl="1" indent="-457200">
              <a:lnSpc>
                <a:spcPct val="150000"/>
              </a:lnSpc>
              <a:spcBef>
                <a:spcPts val="0"/>
              </a:spcBef>
              <a:buClr>
                <a:schemeClr val="tx1"/>
              </a:buClr>
            </a:pPr>
            <a:endParaRPr lang="he-IL" altLang="he-IL" sz="2000" dirty="0" smtClean="0">
              <a:latin typeface="Levenim MT" panose="02010502060101010101" pitchFamily="2" charset="-79"/>
              <a:cs typeface="Levenim MT" panose="02010502060101010101" pitchFamily="2" charset="-79"/>
            </a:endParaRPr>
          </a:p>
        </p:txBody>
      </p:sp>
    </p:spTree>
    <p:extLst>
      <p:ext uri="{BB962C8B-B14F-4D97-AF65-F5344CB8AC3E}">
        <p14:creationId xmlns:p14="http://schemas.microsoft.com/office/powerpoint/2010/main" val="29766328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867509" y="1046375"/>
            <a:ext cx="10503876" cy="921869"/>
          </a:xfrm>
        </p:spPr>
        <p:txBody>
          <a:bodyPr>
            <a:normAutofit/>
          </a:bodyPr>
          <a:lstStyle/>
          <a:p>
            <a:pPr algn="ctr">
              <a:spcAft>
                <a:spcPts val="600"/>
              </a:spcAft>
            </a:pPr>
            <a:r>
              <a:rPr lang="he-IL" altLang="he-IL" b="1" kern="1200" dirty="0" smtClean="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rPr>
              <a:t> </a:t>
            </a:r>
            <a:endParaRPr lang="en-US" altLang="he-IL" b="1" kern="1200" dirty="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18</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968024" y="1945267"/>
            <a:ext cx="10204575"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endParaRPr lang="he-IL" altLang="he-IL" sz="2200" dirty="0">
              <a:solidFill>
                <a:srgbClr val="FF0000"/>
              </a:solidFill>
              <a:latin typeface="Levenim MT" panose="02010502060101010101" pitchFamily="2" charset="-79"/>
              <a:cs typeface="Levenim MT" panose="02010502060101010101" pitchFamily="2" charset="-79"/>
            </a:endParaRPr>
          </a:p>
        </p:txBody>
      </p:sp>
      <p:sp>
        <p:nvSpPr>
          <p:cNvPr id="11" name="כותרת 1">
            <a:extLst>
              <a:ext uri="{FF2B5EF4-FFF2-40B4-BE49-F238E27FC236}">
                <a16:creationId xmlns:a16="http://schemas.microsoft.com/office/drawing/2014/main" id="{EF63ADCC-06CA-4386-B3D9-1CDFDB20995E}"/>
              </a:ext>
            </a:extLst>
          </p:cNvPr>
          <p:cNvSpPr txBox="1">
            <a:spLocks/>
          </p:cNvSpPr>
          <p:nvPr/>
        </p:nvSpPr>
        <p:spPr>
          <a:xfrm>
            <a:off x="1288064" y="1110770"/>
            <a:ext cx="9637776" cy="921869"/>
          </a:xfrm>
          <a:prstGeom prst="rect">
            <a:avLst/>
          </a:prstGeom>
        </p:spPr>
        <p:txBody>
          <a:bodyPr vert="horz" lIns="91440" tIns="45720" rIns="91440" bIns="45720" rtlCol="1" anchor="ctr">
            <a:normAutofit fontScale="92500" lnSpcReduction="10000"/>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he-IL"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חשיפת מתקן העשרה בקום</a:t>
            </a:r>
            <a:r>
              <a:rPr lang="en-US"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
            </a:r>
            <a:br>
              <a:rPr lang="en-US"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br>
            <a:r>
              <a:rPr lang="he-IL" altLang="he-IL" sz="32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(25 בספטמבר 2009)</a:t>
            </a:r>
            <a:endParaRPr lang="en-US" altLang="he-IL" sz="3200"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3" name="Content Placeholder 2"/>
          <p:cNvSpPr>
            <a:spLocks noGrp="1"/>
          </p:cNvSpPr>
          <p:nvPr>
            <p:ph idx="1"/>
          </p:nvPr>
        </p:nvSpPr>
        <p:spPr>
          <a:xfrm>
            <a:off x="129862" y="1815718"/>
            <a:ext cx="10515600" cy="4351338"/>
          </a:xfrm>
        </p:spPr>
        <p:txBody>
          <a:bodyPr/>
          <a:lstStyle/>
          <a:p>
            <a:pPr marL="0" indent="0">
              <a:buNone/>
            </a:pPr>
            <a:endParaRPr lang="he-IL" dirty="0" smtClean="0">
              <a:hlinkClick r:id="rId3"/>
            </a:endParaRPr>
          </a:p>
          <a:p>
            <a:pPr marL="0" indent="0">
              <a:buNone/>
            </a:pPr>
            <a:r>
              <a:rPr lang="en-US" dirty="0" smtClean="0">
                <a:hlinkClick r:id="rId4"/>
              </a:rPr>
              <a:t>https</a:t>
            </a:r>
            <a:r>
              <a:rPr lang="en-US" dirty="0">
                <a:hlinkClick r:id="rId4"/>
              </a:rPr>
              <a:t>://</a:t>
            </a:r>
            <a:r>
              <a:rPr lang="en-US" dirty="0" smtClean="0">
                <a:hlinkClick r:id="rId4"/>
              </a:rPr>
              <a:t>youtu.be/ZObrRvpRJvA</a:t>
            </a:r>
            <a:endParaRPr lang="he-IL" dirty="0" smtClean="0"/>
          </a:p>
          <a:p>
            <a:pPr marL="0" indent="0">
              <a:buNone/>
            </a:pPr>
            <a:endParaRPr lang="he-IL" dirty="0"/>
          </a:p>
          <a:p>
            <a:pPr marL="0" indent="0">
              <a:buNone/>
            </a:pPr>
            <a:endParaRPr lang="he-IL" dirty="0" smtClean="0"/>
          </a:p>
          <a:p>
            <a:pPr marL="0" indent="0">
              <a:buNone/>
            </a:pPr>
            <a:endParaRPr lang="he-IL" dirty="0"/>
          </a:p>
          <a:p>
            <a:endParaRPr lang="he-IL" dirty="0"/>
          </a:p>
        </p:txBody>
      </p:sp>
      <p:pic>
        <p:nvPicPr>
          <p:cNvPr id="15" name="Picture 2" descr="US ends sanction waivers for Iran's Fordow nuclear plant: Pompeo | Al  Arabiya Englis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6021" y="3025074"/>
            <a:ext cx="5144760" cy="2898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975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867509" y="1046375"/>
            <a:ext cx="10503876" cy="921869"/>
          </a:xfrm>
        </p:spPr>
        <p:txBody>
          <a:bodyPr>
            <a:normAutofit/>
          </a:bodyPr>
          <a:lstStyle/>
          <a:p>
            <a:pPr algn="ctr">
              <a:spcAft>
                <a:spcPts val="600"/>
              </a:spcAft>
            </a:pPr>
            <a:r>
              <a:rPr lang="he-IL" altLang="he-IL" b="1" kern="1200" dirty="0" smtClean="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rPr>
              <a:t> </a:t>
            </a:r>
            <a:endParaRPr lang="en-US" altLang="he-IL" b="1" kern="1200" dirty="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19</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968024" y="1945267"/>
            <a:ext cx="10204575"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endParaRPr lang="he-IL" altLang="he-IL" sz="2200" dirty="0">
              <a:solidFill>
                <a:srgbClr val="FF0000"/>
              </a:solidFill>
              <a:latin typeface="Levenim MT" panose="02010502060101010101" pitchFamily="2" charset="-79"/>
              <a:cs typeface="Levenim MT" panose="02010502060101010101" pitchFamily="2" charset="-79"/>
            </a:endParaRPr>
          </a:p>
        </p:txBody>
      </p:sp>
      <p:sp>
        <p:nvSpPr>
          <p:cNvPr id="11" name="כותרת 1">
            <a:extLst>
              <a:ext uri="{FF2B5EF4-FFF2-40B4-BE49-F238E27FC236}">
                <a16:creationId xmlns:a16="http://schemas.microsoft.com/office/drawing/2014/main" id="{EF63ADCC-06CA-4386-B3D9-1CDFDB20995E}"/>
              </a:ext>
            </a:extLst>
          </p:cNvPr>
          <p:cNvSpPr txBox="1">
            <a:spLocks/>
          </p:cNvSpPr>
          <p:nvPr/>
        </p:nvSpPr>
        <p:spPr>
          <a:xfrm>
            <a:off x="1288064" y="1110770"/>
            <a:ext cx="9637776" cy="921869"/>
          </a:xfrm>
          <a:prstGeom prst="rect">
            <a:avLst/>
          </a:prstGeom>
        </p:spPr>
        <p:txBody>
          <a:bodyPr vert="horz" lIns="91440" tIns="45720" rIns="91440" bIns="45720" rtlCol="1" anchor="ctr">
            <a:normAutofit fontScale="92500" lnSpcReduction="10000"/>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he-IL"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חשיפת ארכיון הגרעין</a:t>
            </a:r>
            <a:r>
              <a:rPr lang="en-US"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
            </a:r>
            <a:br>
              <a:rPr lang="en-US"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br>
            <a:r>
              <a:rPr lang="he-IL" altLang="he-IL" sz="32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(30 באפריל 2018)</a:t>
            </a:r>
            <a:endParaRPr lang="en-US" altLang="he-IL" sz="3200"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3" name="Content Placeholder 2"/>
          <p:cNvSpPr>
            <a:spLocks noGrp="1"/>
          </p:cNvSpPr>
          <p:nvPr>
            <p:ph idx="1"/>
          </p:nvPr>
        </p:nvSpPr>
        <p:spPr>
          <a:xfrm>
            <a:off x="-951963" y="1815718"/>
            <a:ext cx="10515600" cy="4351338"/>
          </a:xfrm>
        </p:spPr>
        <p:txBody>
          <a:bodyPr/>
          <a:lstStyle/>
          <a:p>
            <a:pPr marL="0" indent="0">
              <a:buNone/>
            </a:pPr>
            <a:endParaRPr lang="he-IL" dirty="0" smtClean="0">
              <a:hlinkClick r:id="rId3"/>
            </a:endParaRPr>
          </a:p>
          <a:p>
            <a:pPr marL="0" indent="0">
              <a:buNone/>
            </a:pPr>
            <a:endParaRPr lang="he-IL" dirty="0" smtClean="0">
              <a:hlinkClick r:id="rId4"/>
            </a:endParaRPr>
          </a:p>
          <a:p>
            <a:pPr marL="0" indent="0">
              <a:buNone/>
            </a:pPr>
            <a:r>
              <a:rPr lang="en-US" dirty="0">
                <a:hlinkClick r:id="rId5"/>
              </a:rPr>
              <a:t>https://</a:t>
            </a:r>
            <a:r>
              <a:rPr lang="en-US" dirty="0" smtClean="0">
                <a:hlinkClick r:id="rId5"/>
              </a:rPr>
              <a:t>youtu.be/SavgP0DgMl8</a:t>
            </a:r>
            <a:endParaRPr lang="he-IL" dirty="0" smtClean="0"/>
          </a:p>
          <a:p>
            <a:pPr marL="0" indent="0">
              <a:buNone/>
            </a:pPr>
            <a:endParaRPr lang="he-IL" dirty="0"/>
          </a:p>
          <a:p>
            <a:pPr marL="0" indent="0">
              <a:buNone/>
            </a:pPr>
            <a:r>
              <a:rPr lang="he-IL" dirty="0" smtClean="0"/>
              <a:t>עד דקה 1:02</a:t>
            </a:r>
          </a:p>
          <a:p>
            <a:endParaRPr lang="he-IL" dirty="0"/>
          </a:p>
        </p:txBody>
      </p:sp>
    </p:spTree>
    <p:extLst>
      <p:ext uri="{BB962C8B-B14F-4D97-AF65-F5344CB8AC3E}">
        <p14:creationId xmlns:p14="http://schemas.microsoft.com/office/powerpoint/2010/main" val="721164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750277" y="1046375"/>
            <a:ext cx="10495603" cy="921869"/>
          </a:xfrm>
        </p:spPr>
        <p:txBody>
          <a:bodyPr>
            <a:noAutofit/>
          </a:bodyPr>
          <a:lstStyle/>
          <a:p>
            <a:pPr algn="ctr">
              <a:spcAft>
                <a:spcPts val="600"/>
              </a:spcAft>
            </a:pPr>
            <a:r>
              <a:rPr lang="he-IL" altLang="he-IL"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מהו סיכול מדיני</a:t>
            </a:r>
            <a:endParaRPr lang="en-US"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2</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1230923" y="1902376"/>
            <a:ext cx="10040716"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r>
              <a:rPr lang="he-IL" altLang="he-IL" sz="2400" b="1" dirty="0" smtClean="0">
                <a:latin typeface="Levenim MT" panose="02010502060101010101" pitchFamily="2" charset="-79"/>
                <a:cs typeface="Levenim MT" panose="02010502060101010101" pitchFamily="2" charset="-79"/>
              </a:rPr>
              <a:t>שימוש בכלים מדיניים-דיפלומטיים להשגת יעד מדיני</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היעד המדיני: </a:t>
            </a:r>
            <a:r>
              <a:rPr lang="he-IL" altLang="he-IL" sz="2400" dirty="0" smtClean="0">
                <a:latin typeface="Levenim MT" panose="02010502060101010101" pitchFamily="2" charset="-79"/>
                <a:cs typeface="Levenim MT" panose="02010502060101010101" pitchFamily="2" charset="-79"/>
              </a:rPr>
              <a:t>מניעה/עיכוב/שיבוש </a:t>
            </a:r>
            <a:r>
              <a:rPr lang="he-IL" altLang="he-IL" sz="2400" dirty="0" smtClean="0">
                <a:latin typeface="Levenim MT" panose="02010502060101010101" pitchFamily="2" charset="-79"/>
                <a:cs typeface="Levenim MT" panose="02010502060101010101" pitchFamily="2" charset="-79"/>
              </a:rPr>
              <a:t>תכנית הגרעין של מדינה יריבה</a:t>
            </a:r>
          </a:p>
          <a:p>
            <a:pPr marL="457200" indent="-457200">
              <a:lnSpc>
                <a:spcPct val="150000"/>
              </a:lnSpc>
              <a:spcBef>
                <a:spcPts val="0"/>
              </a:spcBef>
              <a:buClr>
                <a:schemeClr val="tx1"/>
              </a:buClr>
            </a:pPr>
            <a:r>
              <a:rPr lang="he-IL" altLang="he-IL" sz="2400" dirty="0">
                <a:latin typeface="Levenim MT" panose="02010502060101010101" pitchFamily="2" charset="-79"/>
                <a:cs typeface="Levenim MT" panose="02010502060101010101" pitchFamily="2" charset="-79"/>
              </a:rPr>
              <a:t>הסיכול המדיני מאפשר להניע מהלכים שיקדמו </a:t>
            </a:r>
            <a:r>
              <a:rPr lang="he-IL" altLang="he-IL" sz="2400" dirty="0" smtClean="0">
                <a:latin typeface="Levenim MT" panose="02010502060101010101" pitchFamily="2" charset="-79"/>
                <a:cs typeface="Levenim MT" panose="02010502060101010101" pitchFamily="2" charset="-79"/>
              </a:rPr>
              <a:t>את </a:t>
            </a:r>
            <a:r>
              <a:rPr lang="he-IL" altLang="he-IL" sz="2400" dirty="0">
                <a:latin typeface="Levenim MT" panose="02010502060101010101" pitchFamily="2" charset="-79"/>
                <a:cs typeface="Levenim MT" panose="02010502060101010101" pitchFamily="2" charset="-79"/>
              </a:rPr>
              <a:t>השגת היעד </a:t>
            </a:r>
            <a:r>
              <a:rPr lang="he-IL" altLang="he-IL" sz="2400" dirty="0" smtClean="0">
                <a:latin typeface="Levenim MT" panose="02010502060101010101" pitchFamily="2" charset="-79"/>
                <a:cs typeface="Levenim MT" panose="02010502060101010101" pitchFamily="2" charset="-79"/>
              </a:rPr>
              <a:t>המדיני:</a:t>
            </a:r>
            <a:endParaRPr lang="he-IL" altLang="he-IL" sz="2400" dirty="0">
              <a:latin typeface="Levenim MT" panose="02010502060101010101" pitchFamily="2" charset="-79"/>
              <a:cs typeface="Levenim MT" panose="02010502060101010101" pitchFamily="2" charset="-79"/>
            </a:endParaRPr>
          </a:p>
          <a:p>
            <a:pPr lvl="1">
              <a:lnSpc>
                <a:spcPct val="150000"/>
              </a:lnSpc>
              <a:spcBef>
                <a:spcPts val="0"/>
              </a:spcBef>
              <a:buClr>
                <a:schemeClr val="tx1"/>
              </a:buClr>
              <a:buFont typeface="Courier New" panose="02070309020205020404" pitchFamily="49" charset="0"/>
              <a:buChar char="o"/>
            </a:pPr>
            <a:r>
              <a:rPr lang="he-IL" altLang="he-IL" sz="2200" dirty="0" smtClean="0">
                <a:latin typeface="Levenim MT" panose="02010502060101010101" pitchFamily="2" charset="-79"/>
                <a:cs typeface="Levenim MT" panose="02010502060101010101" pitchFamily="2" charset="-79"/>
              </a:rPr>
              <a:t>לחץ מדיני</a:t>
            </a:r>
          </a:p>
          <a:p>
            <a:pPr lvl="1">
              <a:lnSpc>
                <a:spcPct val="150000"/>
              </a:lnSpc>
              <a:spcBef>
                <a:spcPts val="0"/>
              </a:spcBef>
              <a:buClr>
                <a:schemeClr val="tx1"/>
              </a:buClr>
              <a:buFont typeface="Courier New" panose="02070309020205020404" pitchFamily="49" charset="0"/>
              <a:buChar char="o"/>
            </a:pPr>
            <a:r>
              <a:rPr lang="he-IL" altLang="he-IL" sz="2200" dirty="0" smtClean="0">
                <a:latin typeface="Levenim MT" panose="02010502060101010101" pitchFamily="2" charset="-79"/>
                <a:cs typeface="Levenim MT" panose="02010502060101010101" pitchFamily="2" charset="-79"/>
              </a:rPr>
              <a:t>פגיעה </a:t>
            </a:r>
            <a:r>
              <a:rPr lang="he-IL" altLang="he-IL" sz="2200" dirty="0">
                <a:latin typeface="Levenim MT" panose="02010502060101010101" pitchFamily="2" charset="-79"/>
                <a:cs typeface="Levenim MT" panose="02010502060101010101" pitchFamily="2" charset="-79"/>
              </a:rPr>
              <a:t>בלגיטימציה של היריב</a:t>
            </a:r>
          </a:p>
          <a:p>
            <a:pPr lvl="1">
              <a:lnSpc>
                <a:spcPct val="150000"/>
              </a:lnSpc>
              <a:spcBef>
                <a:spcPts val="0"/>
              </a:spcBef>
              <a:buClr>
                <a:schemeClr val="tx1"/>
              </a:buClr>
              <a:buFont typeface="Courier New" panose="02070309020205020404" pitchFamily="49" charset="0"/>
              <a:buChar char="o"/>
            </a:pPr>
            <a:r>
              <a:rPr lang="he-IL" altLang="he-IL" sz="2200" dirty="0" smtClean="0">
                <a:latin typeface="Levenim MT" panose="02010502060101010101" pitchFamily="2" charset="-79"/>
                <a:cs typeface="Levenim MT" panose="02010502060101010101" pitchFamily="2" charset="-79"/>
              </a:rPr>
              <a:t>לחץ כלכלי</a:t>
            </a:r>
          </a:p>
          <a:p>
            <a:pPr marL="342900" lvl="1" indent="-342900">
              <a:lnSpc>
                <a:spcPct val="150000"/>
              </a:lnSpc>
              <a:spcBef>
                <a:spcPts val="0"/>
              </a:spcBef>
              <a:buClr>
                <a:schemeClr val="tx1"/>
              </a:buClr>
            </a:pPr>
            <a:r>
              <a:rPr lang="he-IL" altLang="he-IL" dirty="0" smtClean="0">
                <a:latin typeface="Levenim MT" panose="02010502060101010101" pitchFamily="2" charset="-79"/>
                <a:cs typeface="Levenim MT" panose="02010502060101010101" pitchFamily="2" charset="-79"/>
              </a:rPr>
              <a:t>חלופה לשימוש </a:t>
            </a:r>
            <a:r>
              <a:rPr lang="he-IL" altLang="he-IL" dirty="0" err="1" smtClean="0">
                <a:latin typeface="Levenim MT" panose="02010502060101010101" pitchFamily="2" charset="-79"/>
                <a:cs typeface="Levenim MT" panose="02010502060101010101" pitchFamily="2" charset="-79"/>
              </a:rPr>
              <a:t>בכח</a:t>
            </a:r>
            <a:r>
              <a:rPr lang="he-IL" altLang="he-IL" dirty="0" smtClean="0">
                <a:latin typeface="Levenim MT" panose="02010502060101010101" pitchFamily="2" charset="-79"/>
                <a:cs typeface="Levenim MT" panose="02010502060101010101" pitchFamily="2" charset="-79"/>
              </a:rPr>
              <a:t>, ואם נכשל – מייצר לגיטימציה </a:t>
            </a:r>
            <a:r>
              <a:rPr lang="he-IL" altLang="he-IL" dirty="0">
                <a:latin typeface="Levenim MT" panose="02010502060101010101" pitchFamily="2" charset="-79"/>
                <a:cs typeface="Levenim MT" panose="02010502060101010101" pitchFamily="2" charset="-79"/>
              </a:rPr>
              <a:t>לשימוש </a:t>
            </a:r>
            <a:r>
              <a:rPr lang="he-IL" altLang="he-IL" dirty="0" smtClean="0">
                <a:latin typeface="Levenim MT" panose="02010502060101010101" pitchFamily="2" charset="-79"/>
                <a:cs typeface="Levenim MT" panose="02010502060101010101" pitchFamily="2" charset="-79"/>
              </a:rPr>
              <a:t>בו</a:t>
            </a:r>
            <a:endParaRPr lang="he-IL" altLang="he-IL" dirty="0">
              <a:latin typeface="Levenim MT" panose="02010502060101010101" pitchFamily="2" charset="-79"/>
              <a:cs typeface="Levenim MT" panose="02010502060101010101" pitchFamily="2" charset="-79"/>
            </a:endParaRPr>
          </a:p>
          <a:p>
            <a:pPr marL="457200" indent="-457200">
              <a:lnSpc>
                <a:spcPct val="150000"/>
              </a:lnSpc>
              <a:spcBef>
                <a:spcPts val="0"/>
              </a:spcBef>
              <a:buClr>
                <a:schemeClr val="tx1"/>
              </a:buClr>
            </a:pPr>
            <a:endParaRPr lang="he-IL" altLang="he-IL" sz="2400" b="1" dirty="0" smtClean="0">
              <a:latin typeface="Levenim MT" panose="02010502060101010101" pitchFamily="2" charset="-79"/>
              <a:cs typeface="Levenim MT" panose="02010502060101010101" pitchFamily="2" charset="-79"/>
            </a:endParaRPr>
          </a:p>
        </p:txBody>
      </p:sp>
    </p:spTree>
    <p:extLst>
      <p:ext uri="{BB962C8B-B14F-4D97-AF65-F5344CB8AC3E}">
        <p14:creationId xmlns:p14="http://schemas.microsoft.com/office/powerpoint/2010/main" val="42246133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867509" y="1046375"/>
            <a:ext cx="10503876" cy="921869"/>
          </a:xfrm>
        </p:spPr>
        <p:txBody>
          <a:bodyPr>
            <a:normAutofit/>
          </a:bodyPr>
          <a:lstStyle/>
          <a:p>
            <a:pPr algn="ctr">
              <a:spcAft>
                <a:spcPts val="600"/>
              </a:spcAft>
            </a:pPr>
            <a:r>
              <a:rPr lang="he-IL" altLang="he-IL" b="1" kern="1200" dirty="0" smtClean="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rPr>
              <a:t> </a:t>
            </a:r>
            <a:endParaRPr lang="en-US" altLang="he-IL" b="1" kern="1200" dirty="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20</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968024" y="1945267"/>
            <a:ext cx="10204575"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endParaRPr lang="he-IL" altLang="he-IL" sz="2200" dirty="0">
              <a:solidFill>
                <a:srgbClr val="FF0000"/>
              </a:solidFill>
              <a:latin typeface="Levenim MT" panose="02010502060101010101" pitchFamily="2" charset="-79"/>
              <a:cs typeface="Levenim MT" panose="02010502060101010101" pitchFamily="2" charset="-79"/>
            </a:endParaRPr>
          </a:p>
        </p:txBody>
      </p:sp>
      <p:sp>
        <p:nvSpPr>
          <p:cNvPr id="11" name="כותרת 1">
            <a:extLst>
              <a:ext uri="{FF2B5EF4-FFF2-40B4-BE49-F238E27FC236}">
                <a16:creationId xmlns:a16="http://schemas.microsoft.com/office/drawing/2014/main" id="{EF63ADCC-06CA-4386-B3D9-1CDFDB20995E}"/>
              </a:ext>
            </a:extLst>
          </p:cNvPr>
          <p:cNvSpPr txBox="1">
            <a:spLocks/>
          </p:cNvSpPr>
          <p:nvPr/>
        </p:nvSpPr>
        <p:spPr>
          <a:xfrm>
            <a:off x="1288064" y="1110770"/>
            <a:ext cx="9637776" cy="921869"/>
          </a:xfrm>
          <a:prstGeom prst="rect">
            <a:avLst/>
          </a:prstGeom>
        </p:spPr>
        <p:txBody>
          <a:bodyPr vert="horz" lIns="91440" tIns="45720" rIns="91440" bIns="45720" rtlCol="1" anchor="ctr">
            <a:normAutofit fontScale="92500" lnSpcReduction="10000"/>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he-IL"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חשיפת </a:t>
            </a:r>
            <a:r>
              <a:rPr lang="he-IL" altLang="he-IL" sz="4000" b="1" dirty="0" err="1"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טורקוזעבאד</a:t>
            </a:r>
            <a:r>
              <a:rPr lang="en-US"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
            </a:r>
            <a:br>
              <a:rPr lang="en-US"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br>
            <a:r>
              <a:rPr lang="he-IL" altLang="he-IL" sz="32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(27 בספטמבר 2018)</a:t>
            </a:r>
            <a:endParaRPr lang="en-US" altLang="he-IL" sz="3200"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3" name="Content Placeholder 2"/>
          <p:cNvSpPr>
            <a:spLocks noGrp="1"/>
          </p:cNvSpPr>
          <p:nvPr>
            <p:ph idx="1"/>
          </p:nvPr>
        </p:nvSpPr>
        <p:spPr>
          <a:xfrm>
            <a:off x="-951963" y="1815718"/>
            <a:ext cx="10515600" cy="4351338"/>
          </a:xfrm>
        </p:spPr>
        <p:txBody>
          <a:bodyPr/>
          <a:lstStyle/>
          <a:p>
            <a:pPr marL="0" indent="0">
              <a:buNone/>
            </a:pPr>
            <a:endParaRPr lang="he-IL" dirty="0" smtClean="0">
              <a:hlinkClick r:id="rId3"/>
            </a:endParaRPr>
          </a:p>
          <a:p>
            <a:pPr marL="0" indent="0">
              <a:buNone/>
            </a:pPr>
            <a:endParaRPr lang="he-IL" dirty="0" smtClean="0">
              <a:hlinkClick r:id="rId4"/>
            </a:endParaRPr>
          </a:p>
          <a:p>
            <a:pPr marL="0" indent="0">
              <a:buNone/>
            </a:pPr>
            <a:r>
              <a:rPr lang="en-US" dirty="0">
                <a:hlinkClick r:id="rId5"/>
              </a:rPr>
              <a:t>https://</a:t>
            </a:r>
            <a:r>
              <a:rPr lang="en-US" dirty="0" smtClean="0">
                <a:hlinkClick r:id="rId5"/>
              </a:rPr>
              <a:t>youtu.be/lZX-ULWD8VI</a:t>
            </a:r>
            <a:endParaRPr lang="he-IL" dirty="0" smtClean="0"/>
          </a:p>
          <a:p>
            <a:pPr marL="0" indent="0">
              <a:buNone/>
            </a:pPr>
            <a:endParaRPr lang="he-IL" dirty="0"/>
          </a:p>
          <a:p>
            <a:pPr marL="0" indent="0">
              <a:buNone/>
            </a:pPr>
            <a:r>
              <a:rPr lang="he-IL" dirty="0" smtClean="0"/>
              <a:t>עד דקה 5:16</a:t>
            </a:r>
          </a:p>
          <a:p>
            <a:endParaRPr lang="he-IL" dirty="0"/>
          </a:p>
        </p:txBody>
      </p:sp>
    </p:spTree>
    <p:extLst>
      <p:ext uri="{BB962C8B-B14F-4D97-AF65-F5344CB8AC3E}">
        <p14:creationId xmlns:p14="http://schemas.microsoft.com/office/powerpoint/2010/main" val="3400694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750277" y="1046375"/>
            <a:ext cx="10495603" cy="921869"/>
          </a:xfrm>
        </p:spPr>
        <p:txBody>
          <a:bodyPr>
            <a:noAutofit/>
          </a:bodyPr>
          <a:lstStyle/>
          <a:p>
            <a:pPr algn="ctr">
              <a:spcAft>
                <a:spcPts val="600"/>
              </a:spcAft>
            </a:pPr>
            <a:r>
              <a:rPr lang="he-IL"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כלים לסיכול מדיני</a:t>
            </a:r>
            <a:endParaRPr lang="en-US"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21</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875762" y="1902376"/>
            <a:ext cx="10395877"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מועצת </a:t>
            </a:r>
            <a:r>
              <a:rPr lang="he-IL" altLang="he-IL" sz="2400" dirty="0" err="1" smtClean="0">
                <a:latin typeface="Levenim MT" panose="02010502060101010101" pitchFamily="2" charset="-79"/>
                <a:cs typeface="Levenim MT" panose="02010502060101010101" pitchFamily="2" charset="-79"/>
              </a:rPr>
              <a:t>הבטחון</a:t>
            </a:r>
            <a:r>
              <a:rPr lang="he-IL" altLang="he-IL" sz="2400" dirty="0" smtClean="0">
                <a:latin typeface="Levenim MT" panose="02010502060101010101" pitchFamily="2" charset="-79"/>
                <a:cs typeface="Levenim MT" panose="02010502060101010101" pitchFamily="2" charset="-79"/>
              </a:rPr>
              <a:t> (</a:t>
            </a:r>
            <a:r>
              <a:rPr lang="he-IL" altLang="he-IL" sz="2400" dirty="0" err="1" smtClean="0">
                <a:latin typeface="Levenim MT" panose="02010502060101010101" pitchFamily="2" charset="-79"/>
                <a:cs typeface="Levenim MT" panose="02010502060101010101" pitchFamily="2" charset="-79"/>
              </a:rPr>
              <a:t>מועבי"ט</a:t>
            </a:r>
            <a:r>
              <a:rPr lang="he-IL" altLang="he-IL" sz="2400" dirty="0" smtClean="0">
                <a:latin typeface="Levenim MT" panose="02010502060101010101" pitchFamily="2" charset="-79"/>
                <a:cs typeface="Levenim MT" panose="02010502060101010101" pitchFamily="2" charset="-79"/>
              </a:rPr>
              <a:t>) של האו"ם</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הסוכנות הבינלאומית לאנרגיה אטומית (</a:t>
            </a:r>
            <a:r>
              <a:rPr lang="he-IL" altLang="he-IL" sz="2400" dirty="0" err="1" smtClean="0">
                <a:latin typeface="Levenim MT" panose="02010502060101010101" pitchFamily="2" charset="-79"/>
                <a:cs typeface="Levenim MT" panose="02010502060101010101" pitchFamily="2" charset="-79"/>
              </a:rPr>
              <a:t>סבא"א</a:t>
            </a:r>
            <a:r>
              <a:rPr lang="he-IL" altLang="he-IL" sz="2400" dirty="0" smtClean="0">
                <a:latin typeface="Levenim MT" panose="02010502060101010101" pitchFamily="2" charset="-79"/>
                <a:cs typeface="Levenim MT" panose="02010502060101010101" pitchFamily="2" charset="-79"/>
              </a:rPr>
              <a:t>)</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פעילות מדינית בילטרלית</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חשיפת מידע מודיעיני</a:t>
            </a:r>
          </a:p>
          <a:p>
            <a:pPr marL="457200" indent="-457200">
              <a:lnSpc>
                <a:spcPct val="150000"/>
              </a:lnSpc>
              <a:spcBef>
                <a:spcPts val="0"/>
              </a:spcBef>
              <a:buClr>
                <a:schemeClr val="tx1"/>
              </a:buClr>
            </a:pPr>
            <a:r>
              <a:rPr lang="he-IL" altLang="he-IL" sz="2400" b="1" dirty="0" smtClean="0">
                <a:latin typeface="Levenim MT" panose="02010502060101010101" pitchFamily="2" charset="-79"/>
                <a:cs typeface="Levenim MT" panose="02010502060101010101" pitchFamily="2" charset="-79"/>
              </a:rPr>
              <a:t>הסכמים</a:t>
            </a:r>
          </a:p>
        </p:txBody>
      </p:sp>
    </p:spTree>
    <p:extLst>
      <p:ext uri="{BB962C8B-B14F-4D97-AF65-F5344CB8AC3E}">
        <p14:creationId xmlns:p14="http://schemas.microsoft.com/office/powerpoint/2010/main" val="10694024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750277" y="1046375"/>
            <a:ext cx="10495603" cy="921869"/>
          </a:xfrm>
        </p:spPr>
        <p:txBody>
          <a:bodyPr>
            <a:noAutofit/>
          </a:bodyPr>
          <a:lstStyle/>
          <a:p>
            <a:pPr algn="ctr">
              <a:spcAft>
                <a:spcPts val="600"/>
              </a:spcAft>
            </a:pPr>
            <a:r>
              <a:rPr lang="he-IL" altLang="he-IL"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הסכמים ככלי בסיכול המדיני</a:t>
            </a:r>
            <a:endParaRPr lang="en-US"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22</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1094509" y="1902376"/>
            <a:ext cx="10177130"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היכולת להגיע להסכם ו"איכותו" מותנים בעוצמת הסנקציות שקדמו לו (גודל המצוקה של היריב)</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דחיפות ההגעה להסכם על רקע איום לשימוש </a:t>
            </a:r>
            <a:r>
              <a:rPr lang="he-IL" altLang="he-IL" sz="2400" dirty="0" err="1" smtClean="0">
                <a:latin typeface="Levenim MT" panose="02010502060101010101" pitchFamily="2" charset="-79"/>
                <a:cs typeface="Levenim MT" panose="02010502060101010101" pitchFamily="2" charset="-79"/>
              </a:rPr>
              <a:t>בכח</a:t>
            </a:r>
            <a:endParaRPr lang="he-IL" altLang="he-IL" sz="2400" dirty="0" smtClean="0">
              <a:latin typeface="Levenim MT" panose="02010502060101010101" pitchFamily="2" charset="-79"/>
              <a:cs typeface="Levenim MT" panose="02010502060101010101" pitchFamily="2" charset="-79"/>
            </a:endParaRP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חוזקת ההסכם עבור היריב – מתן לגיטימציה</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מנגנון יציאה</a:t>
            </a:r>
          </a:p>
          <a:p>
            <a:pPr marL="457200" indent="-457200">
              <a:lnSpc>
                <a:spcPct val="150000"/>
              </a:lnSpc>
              <a:spcBef>
                <a:spcPts val="0"/>
              </a:spcBef>
              <a:buClr>
                <a:schemeClr val="tx1"/>
              </a:buClr>
            </a:pPr>
            <a:endParaRPr lang="he-IL" altLang="he-IL" sz="2400" dirty="0" smtClean="0">
              <a:latin typeface="Levenim MT" panose="02010502060101010101" pitchFamily="2" charset="-79"/>
              <a:cs typeface="Levenim MT" panose="02010502060101010101" pitchFamily="2" charset="-79"/>
            </a:endParaRPr>
          </a:p>
          <a:p>
            <a:pPr marL="457200" indent="-457200">
              <a:lnSpc>
                <a:spcPct val="150000"/>
              </a:lnSpc>
              <a:spcBef>
                <a:spcPts val="0"/>
              </a:spcBef>
              <a:buClr>
                <a:schemeClr val="tx1"/>
              </a:buClr>
            </a:pPr>
            <a:endParaRPr lang="he-IL" altLang="he-IL" sz="2400" b="1" dirty="0" smtClean="0">
              <a:latin typeface="Levenim MT" panose="02010502060101010101" pitchFamily="2" charset="-79"/>
              <a:cs typeface="Levenim MT" panose="02010502060101010101" pitchFamily="2" charset="-79"/>
            </a:endParaRPr>
          </a:p>
        </p:txBody>
      </p:sp>
    </p:spTree>
    <p:extLst>
      <p:ext uri="{BB962C8B-B14F-4D97-AF65-F5344CB8AC3E}">
        <p14:creationId xmlns:p14="http://schemas.microsoft.com/office/powerpoint/2010/main" val="7472801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750277" y="1046375"/>
            <a:ext cx="10495603" cy="921869"/>
          </a:xfrm>
        </p:spPr>
        <p:txBody>
          <a:bodyPr>
            <a:noAutofit/>
          </a:bodyPr>
          <a:lstStyle/>
          <a:p>
            <a:pPr algn="ctr">
              <a:spcAft>
                <a:spcPts val="600"/>
              </a:spcAft>
            </a:pPr>
            <a:r>
              <a:rPr lang="he-IL" altLang="he-IL"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הסכמים עם איראן</a:t>
            </a:r>
            <a:endParaRPr lang="en-US"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23</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875762" y="1902376"/>
            <a:ext cx="10395877"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r>
              <a:rPr lang="he-IL" altLang="he-IL" sz="2400" dirty="0" err="1" smtClean="0">
                <a:latin typeface="Levenim MT" panose="02010502060101010101" pitchFamily="2" charset="-79"/>
                <a:cs typeface="Levenim MT" panose="02010502060101010101" pitchFamily="2" charset="-79"/>
              </a:rPr>
              <a:t>נסיונות</a:t>
            </a:r>
            <a:r>
              <a:rPr lang="he-IL" altLang="he-IL" sz="2400" dirty="0" smtClean="0">
                <a:latin typeface="Levenim MT" panose="02010502060101010101" pitchFamily="2" charset="-79"/>
                <a:cs typeface="Levenim MT" panose="02010502060101010101" pitchFamily="2" charset="-79"/>
              </a:rPr>
              <a:t> מגוונים לתיווך לאורך השנים: שוויץ, טורקיה, קזחסטן, עומן</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שחקנים מובילים: מדינות אירופאיות (</a:t>
            </a:r>
            <a:r>
              <a:rPr lang="en-US" altLang="he-IL" sz="2400" dirty="0" smtClean="0">
                <a:latin typeface="Levenim MT" panose="02010502060101010101" pitchFamily="2" charset="-79"/>
                <a:cs typeface="Levenim MT" panose="02010502060101010101" pitchFamily="2" charset="-79"/>
              </a:rPr>
              <a:t>E3</a:t>
            </a:r>
            <a:r>
              <a:rPr lang="he-IL" altLang="he-IL" sz="2400" dirty="0" smtClean="0">
                <a:latin typeface="Levenim MT" panose="02010502060101010101" pitchFamily="2" charset="-79"/>
                <a:cs typeface="Levenim MT" panose="02010502060101010101" pitchFamily="2" charset="-79"/>
              </a:rPr>
              <a:t>), א"א, ארה"ב-רוסיה-סין</a:t>
            </a:r>
          </a:p>
          <a:p>
            <a:pPr marL="457200" indent="-457200">
              <a:lnSpc>
                <a:spcPct val="150000"/>
              </a:lnSpc>
              <a:spcBef>
                <a:spcPts val="0"/>
              </a:spcBef>
              <a:buClr>
                <a:schemeClr val="tx1"/>
              </a:buClr>
            </a:pPr>
            <a:r>
              <a:rPr lang="en-US" altLang="he-IL" sz="2400" dirty="0" smtClean="0">
                <a:latin typeface="Levenim MT" panose="02010502060101010101" pitchFamily="2" charset="-79"/>
                <a:cs typeface="Levenim MT" panose="02010502060101010101" pitchFamily="2" charset="-79"/>
              </a:rPr>
              <a:t>JPA</a:t>
            </a:r>
            <a:r>
              <a:rPr lang="he-IL" altLang="he-IL" sz="2400" dirty="0" smtClean="0">
                <a:latin typeface="Levenim MT" panose="02010502060101010101" pitchFamily="2" charset="-79"/>
                <a:cs typeface="Levenim MT" panose="02010502060101010101" pitchFamily="2" charset="-79"/>
              </a:rPr>
              <a:t>, </a:t>
            </a:r>
            <a:r>
              <a:rPr lang="en-US" altLang="he-IL" sz="2400" dirty="0" smtClean="0">
                <a:latin typeface="Levenim MT" panose="02010502060101010101" pitchFamily="2" charset="-79"/>
                <a:cs typeface="Levenim MT" panose="02010502060101010101" pitchFamily="2" charset="-79"/>
              </a:rPr>
              <a:t>JCPOA</a:t>
            </a:r>
            <a:r>
              <a:rPr lang="he-IL" altLang="he-IL" sz="2400" dirty="0" smtClean="0">
                <a:latin typeface="Levenim MT" panose="02010502060101010101" pitchFamily="2" charset="-79"/>
                <a:cs typeface="Levenim MT" panose="02010502060101010101" pitchFamily="2" charset="-79"/>
              </a:rPr>
              <a:t> - נסיגה אמריקאית</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הצלחות יחסיות בעיכוב התכנית וצמצום יכולת ההתעצמות לצד אתגרי מו"פ ותשתיות, ופגות תוקף של ההסכם</a:t>
            </a:r>
          </a:p>
          <a:p>
            <a:pPr marL="457200" indent="-457200">
              <a:lnSpc>
                <a:spcPct val="150000"/>
              </a:lnSpc>
              <a:spcBef>
                <a:spcPts val="0"/>
              </a:spcBef>
              <a:buClr>
                <a:schemeClr val="tx1"/>
              </a:buClr>
            </a:pPr>
            <a:endParaRPr lang="he-IL" altLang="he-IL" sz="2400" b="1" dirty="0" smtClean="0">
              <a:latin typeface="Levenim MT" panose="02010502060101010101" pitchFamily="2" charset="-79"/>
              <a:cs typeface="Levenim MT" panose="02010502060101010101" pitchFamily="2" charset="-79"/>
            </a:endParaRPr>
          </a:p>
        </p:txBody>
      </p:sp>
    </p:spTree>
    <p:extLst>
      <p:ext uri="{BB962C8B-B14F-4D97-AF65-F5344CB8AC3E}">
        <p14:creationId xmlns:p14="http://schemas.microsoft.com/office/powerpoint/2010/main" val="405117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867509" y="1046375"/>
            <a:ext cx="10503876" cy="921869"/>
          </a:xfrm>
        </p:spPr>
        <p:txBody>
          <a:bodyPr>
            <a:normAutofit/>
          </a:bodyPr>
          <a:lstStyle/>
          <a:p>
            <a:pPr algn="ctr">
              <a:spcAft>
                <a:spcPts val="600"/>
              </a:spcAft>
            </a:pPr>
            <a:r>
              <a:rPr lang="he-IL" altLang="he-IL" b="1" kern="1200" dirty="0" smtClean="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rPr>
              <a:t> </a:t>
            </a:r>
            <a:endParaRPr lang="en-US" altLang="he-IL" b="1" kern="1200" dirty="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24</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968024" y="1945267"/>
            <a:ext cx="10204575"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endParaRPr lang="he-IL" altLang="he-IL" sz="2200" dirty="0">
              <a:solidFill>
                <a:srgbClr val="FF0000"/>
              </a:solidFill>
              <a:latin typeface="Levenim MT" panose="02010502060101010101" pitchFamily="2" charset="-79"/>
              <a:cs typeface="Levenim MT" panose="02010502060101010101" pitchFamily="2" charset="-79"/>
            </a:endParaRPr>
          </a:p>
        </p:txBody>
      </p:sp>
      <p:sp>
        <p:nvSpPr>
          <p:cNvPr id="11" name="כותרת 1">
            <a:extLst>
              <a:ext uri="{FF2B5EF4-FFF2-40B4-BE49-F238E27FC236}">
                <a16:creationId xmlns:a16="http://schemas.microsoft.com/office/drawing/2014/main" id="{EF63ADCC-06CA-4386-B3D9-1CDFDB20995E}"/>
              </a:ext>
            </a:extLst>
          </p:cNvPr>
          <p:cNvSpPr txBox="1">
            <a:spLocks/>
          </p:cNvSpPr>
          <p:nvPr/>
        </p:nvSpPr>
        <p:spPr>
          <a:xfrm>
            <a:off x="1288064" y="1110770"/>
            <a:ext cx="9637776" cy="921869"/>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he-IL"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הסכם הגרעין - </a:t>
            </a:r>
            <a:r>
              <a:rPr lang="en-US"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JCPOA</a:t>
            </a:r>
            <a:endParaRPr lang="en-US" altLang="he-IL" sz="3200"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3" name="Content Placeholder 2"/>
          <p:cNvSpPr>
            <a:spLocks noGrp="1"/>
          </p:cNvSpPr>
          <p:nvPr>
            <p:ph idx="1"/>
          </p:nvPr>
        </p:nvSpPr>
        <p:spPr>
          <a:xfrm>
            <a:off x="410240" y="1546531"/>
            <a:ext cx="10515600" cy="4351338"/>
          </a:xfrm>
        </p:spPr>
        <p:txBody>
          <a:bodyPr/>
          <a:lstStyle/>
          <a:p>
            <a:pPr marL="0" indent="0">
              <a:buNone/>
            </a:pPr>
            <a:endParaRPr lang="he-IL" dirty="0" smtClean="0">
              <a:hlinkClick r:id="rId3"/>
            </a:endParaRPr>
          </a:p>
          <a:p>
            <a:pPr marL="0" indent="0">
              <a:buNone/>
            </a:pPr>
            <a:r>
              <a:rPr lang="en-US" dirty="0" smtClean="0">
                <a:hlinkClick r:id="rId4"/>
              </a:rPr>
              <a:t>https</a:t>
            </a:r>
            <a:r>
              <a:rPr lang="en-US" dirty="0">
                <a:hlinkClick r:id="rId4"/>
              </a:rPr>
              <a:t>://</a:t>
            </a:r>
            <a:r>
              <a:rPr lang="en-US" dirty="0" smtClean="0">
                <a:hlinkClick r:id="rId4"/>
              </a:rPr>
              <a:t>youtu.be/03JdbYggUTs</a:t>
            </a:r>
            <a:endParaRPr lang="he-IL" dirty="0" smtClean="0"/>
          </a:p>
          <a:p>
            <a:pPr marL="0" indent="0">
              <a:buNone/>
            </a:pPr>
            <a:endParaRPr lang="he-IL" dirty="0"/>
          </a:p>
          <a:p>
            <a:endParaRPr lang="he-IL" dirty="0"/>
          </a:p>
        </p:txBody>
      </p:sp>
      <p:pic>
        <p:nvPicPr>
          <p:cNvPr id="1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7998" y="2733177"/>
            <a:ext cx="6365634" cy="3370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1446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750277" y="1046375"/>
            <a:ext cx="10495603" cy="921869"/>
          </a:xfrm>
        </p:spPr>
        <p:txBody>
          <a:bodyPr>
            <a:noAutofit/>
          </a:bodyPr>
          <a:lstStyle/>
          <a:p>
            <a:pPr algn="ctr">
              <a:spcAft>
                <a:spcPts val="600"/>
              </a:spcAft>
            </a:pPr>
            <a:r>
              <a:rPr lang="he-IL" altLang="he-IL"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מה צפוי בהמשך</a:t>
            </a:r>
            <a:endParaRPr lang="en-US"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25</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875762" y="1902376"/>
            <a:ext cx="10395877"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r>
              <a:rPr lang="he-IL" altLang="he-IL" sz="2400" dirty="0">
                <a:latin typeface="Levenim MT" panose="02010502060101010101" pitchFamily="2" charset="-79"/>
                <a:cs typeface="Levenim MT" panose="02010502060101010101" pitchFamily="2" charset="-79"/>
              </a:rPr>
              <a:t>ממשל </a:t>
            </a:r>
            <a:r>
              <a:rPr lang="he-IL" altLang="he-IL" sz="2400" dirty="0" err="1" smtClean="0">
                <a:latin typeface="Levenim MT" panose="02010502060101010101" pitchFamily="2" charset="-79"/>
                <a:cs typeface="Levenim MT" panose="02010502060101010101" pitchFamily="2" charset="-79"/>
              </a:rPr>
              <a:t>ביידן</a:t>
            </a:r>
            <a:r>
              <a:rPr lang="he-IL" altLang="he-IL" sz="2400" dirty="0" smtClean="0">
                <a:latin typeface="Levenim MT" panose="02010502060101010101" pitchFamily="2" charset="-79"/>
                <a:cs typeface="Levenim MT" panose="02010502060101010101" pitchFamily="2" charset="-79"/>
              </a:rPr>
              <a:t>:</a:t>
            </a:r>
          </a:p>
          <a:p>
            <a:pPr lvl="1">
              <a:lnSpc>
                <a:spcPct val="150000"/>
              </a:lnSpc>
              <a:spcBef>
                <a:spcPts val="0"/>
              </a:spcBef>
              <a:buClr>
                <a:schemeClr val="tx1"/>
              </a:buClr>
              <a:buFont typeface="Courier New" panose="02070309020205020404" pitchFamily="49" charset="0"/>
              <a:buChar char="o"/>
            </a:pPr>
            <a:r>
              <a:rPr lang="he-IL" altLang="he-IL" sz="2200" dirty="0" smtClean="0">
                <a:latin typeface="Levenim MT" panose="02010502060101010101" pitchFamily="2" charset="-79"/>
                <a:cs typeface="Levenim MT" panose="02010502060101010101" pitchFamily="2" charset="-79"/>
              </a:rPr>
              <a:t>חזרה </a:t>
            </a:r>
            <a:r>
              <a:rPr lang="he-IL" altLang="he-IL" sz="2200" dirty="0">
                <a:latin typeface="Levenim MT" panose="02010502060101010101" pitchFamily="2" charset="-79"/>
                <a:cs typeface="Levenim MT" panose="02010502060101010101" pitchFamily="2" charset="-79"/>
              </a:rPr>
              <a:t>להסכם הקיים? </a:t>
            </a:r>
            <a:r>
              <a:rPr lang="he-IL" altLang="he-IL" sz="2200" dirty="0" smtClean="0">
                <a:latin typeface="Levenim MT" panose="02010502060101010101" pitchFamily="2" charset="-79"/>
                <a:cs typeface="Levenim MT" panose="02010502060101010101" pitchFamily="2" charset="-79"/>
              </a:rPr>
              <a:t>באילו תנאים? </a:t>
            </a:r>
          </a:p>
          <a:p>
            <a:pPr lvl="1">
              <a:lnSpc>
                <a:spcPct val="150000"/>
              </a:lnSpc>
              <a:spcBef>
                <a:spcPts val="0"/>
              </a:spcBef>
              <a:buClr>
                <a:schemeClr val="tx1"/>
              </a:buClr>
              <a:buFont typeface="Courier New" panose="02070309020205020404" pitchFamily="49" charset="0"/>
              <a:buChar char="o"/>
            </a:pPr>
            <a:r>
              <a:rPr lang="he-IL" altLang="he-IL" sz="2200" dirty="0" smtClean="0">
                <a:latin typeface="Levenim MT" panose="02010502060101010101" pitchFamily="2" charset="-79"/>
                <a:cs typeface="Levenim MT" panose="02010502060101010101" pitchFamily="2" charset="-79"/>
              </a:rPr>
              <a:t>הסכם </a:t>
            </a:r>
            <a:r>
              <a:rPr lang="he-IL" altLang="he-IL" sz="2200" dirty="0">
                <a:latin typeface="Levenim MT" panose="02010502060101010101" pitchFamily="2" charset="-79"/>
                <a:cs typeface="Levenim MT" panose="02010502060101010101" pitchFamily="2" charset="-79"/>
              </a:rPr>
              <a:t>חדש</a:t>
            </a:r>
            <a:r>
              <a:rPr lang="he-IL" altLang="he-IL" sz="2200" dirty="0" smtClean="0">
                <a:latin typeface="Levenim MT" panose="02010502060101010101" pitchFamily="2" charset="-79"/>
                <a:cs typeface="Levenim MT" panose="02010502060101010101" pitchFamily="2" charset="-79"/>
              </a:rPr>
              <a:t>? מה יהיו התיקונים?</a:t>
            </a:r>
          </a:p>
          <a:p>
            <a:pPr>
              <a:lnSpc>
                <a:spcPct val="150000"/>
              </a:lnSpc>
              <a:spcBef>
                <a:spcPts val="0"/>
              </a:spcBef>
              <a:buClr>
                <a:schemeClr val="tx1"/>
              </a:buClr>
            </a:pPr>
            <a:r>
              <a:rPr lang="he-IL" altLang="he-IL" sz="2600" dirty="0" smtClean="0">
                <a:latin typeface="Levenim MT" panose="02010502060101010101" pitchFamily="2" charset="-79"/>
                <a:cs typeface="Levenim MT" panose="02010502060101010101" pitchFamily="2" charset="-79"/>
              </a:rPr>
              <a:t>הסדר אזורי? </a:t>
            </a:r>
            <a:endParaRPr lang="he-IL" altLang="he-IL" sz="2600" dirty="0">
              <a:latin typeface="Levenim MT" panose="02010502060101010101" pitchFamily="2" charset="-79"/>
              <a:cs typeface="Levenim MT" panose="02010502060101010101" pitchFamily="2" charset="-79"/>
            </a:endParaRPr>
          </a:p>
        </p:txBody>
      </p:sp>
      <p:pic>
        <p:nvPicPr>
          <p:cNvPr id="1026" name="Picture 2" descr="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5611" y="1902376"/>
            <a:ext cx="2712316" cy="36933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previe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4592" y="1042286"/>
            <a:ext cx="2961698" cy="5257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2189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 </a:t>
            </a:r>
            <a:endParaRPr lang="he-IL" dirty="0"/>
          </a:p>
        </p:txBody>
      </p:sp>
      <p:sp>
        <p:nvSpPr>
          <p:cNvPr id="3" name="מציין מיקום תוכן 2"/>
          <p:cNvSpPr>
            <a:spLocks noGrp="1"/>
          </p:cNvSpPr>
          <p:nvPr>
            <p:ph idx="1"/>
          </p:nvPr>
        </p:nvSpPr>
        <p:spPr/>
        <p:txBody>
          <a:bodyPr/>
          <a:lstStyle/>
          <a:p>
            <a:r>
              <a:rPr lang="he-IL" dirty="0" smtClean="0"/>
              <a:t> </a:t>
            </a:r>
            <a:endParaRPr lang="he-IL" dirty="0"/>
          </a:p>
        </p:txBody>
      </p:sp>
      <p:sp>
        <p:nvSpPr>
          <p:cNvPr id="4" name="מציין מיקום של מספר שקופית 3"/>
          <p:cNvSpPr>
            <a:spLocks noGrp="1"/>
          </p:cNvSpPr>
          <p:nvPr>
            <p:ph type="sldNum" sz="quarter" idx="12"/>
          </p:nvPr>
        </p:nvSpPr>
        <p:spPr/>
        <p:txBody>
          <a:bodyPr/>
          <a:lstStyle/>
          <a:p>
            <a:fld id="{6FBBACAA-D2A9-4F7C-85FB-46E287B5B6E0}" type="slidenum">
              <a:rPr lang="he-IL" smtClean="0"/>
              <a:pPr/>
              <a:t>26</a:t>
            </a:fld>
            <a:endParaRPr lang="he-IL"/>
          </a:p>
        </p:txBody>
      </p:sp>
      <p:sp>
        <p:nvSpPr>
          <p:cNvPr id="5" name="כותרת 1">
            <a:extLst>
              <a:ext uri="{FF2B5EF4-FFF2-40B4-BE49-F238E27FC236}">
                <a16:creationId xmlns:a16="http://schemas.microsoft.com/office/drawing/2014/main" id="{EF63ADCC-06CA-4386-B3D9-1CDFDB20995E}"/>
              </a:ext>
            </a:extLst>
          </p:cNvPr>
          <p:cNvSpPr txBox="1">
            <a:spLocks/>
          </p:cNvSpPr>
          <p:nvPr/>
        </p:nvSpPr>
        <p:spPr>
          <a:xfrm>
            <a:off x="1288064" y="1046375"/>
            <a:ext cx="9637776" cy="921869"/>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he-IL" altLang="he-IL" sz="6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שקפים עודפים</a:t>
            </a:r>
            <a:endParaRPr lang="en-US" altLang="he-IL" sz="6000"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Tree>
    <p:extLst>
      <p:ext uri="{BB962C8B-B14F-4D97-AF65-F5344CB8AC3E}">
        <p14:creationId xmlns:p14="http://schemas.microsoft.com/office/powerpoint/2010/main" val="4050132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968024" y="976037"/>
            <a:ext cx="10438529" cy="921869"/>
          </a:xfrm>
        </p:spPr>
        <p:txBody>
          <a:bodyPr>
            <a:normAutofit/>
          </a:bodyPr>
          <a:lstStyle/>
          <a:p>
            <a:pPr algn="ctr">
              <a:spcBef>
                <a:spcPct val="0"/>
              </a:spcBef>
              <a:spcAft>
                <a:spcPts val="600"/>
              </a:spcAft>
            </a:pPr>
            <a:r>
              <a:rPr lang="he-IL" altLang="he-IL" sz="49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ה- </a:t>
            </a:r>
            <a:r>
              <a:rPr lang="en-US" altLang="he-IL" sz="49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NPT</a:t>
            </a:r>
            <a:endParaRPr lang="en-US" altLang="he-IL" sz="4900"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27</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968024" y="1945267"/>
            <a:ext cx="10204575"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endParaRPr lang="he-IL" altLang="he-IL" sz="2200" dirty="0">
              <a:solidFill>
                <a:srgbClr val="FF0000"/>
              </a:solidFill>
              <a:latin typeface="Levenim MT" panose="02010502060101010101" pitchFamily="2" charset="-79"/>
              <a:cs typeface="Levenim MT" panose="02010502060101010101" pitchFamily="2" charset="-79"/>
            </a:endParaRPr>
          </a:p>
        </p:txBody>
      </p:sp>
      <p:sp>
        <p:nvSpPr>
          <p:cNvPr id="37" name="Oval 5"/>
          <p:cNvSpPr>
            <a:spLocks noChangeArrowheads="1"/>
          </p:cNvSpPr>
          <p:nvPr/>
        </p:nvSpPr>
        <p:spPr bwMode="auto">
          <a:xfrm>
            <a:off x="7532589" y="1942620"/>
            <a:ext cx="3057159" cy="1635062"/>
          </a:xfrm>
          <a:prstGeom prst="ellipse">
            <a:avLst/>
          </a:prstGeom>
          <a:solidFill>
            <a:schemeClr val="accent5">
              <a:lumMod val="60000"/>
              <a:lumOff val="40000"/>
            </a:schemeClr>
          </a:solidFill>
          <a:ln w="9525">
            <a:solidFill>
              <a:schemeClr val="tx1"/>
            </a:solidFill>
            <a:round/>
            <a:headEnd/>
            <a:tailEnd/>
          </a:ln>
          <a:effectLst/>
        </p:spPr>
        <p:txBody>
          <a:bodyPr wrap="none" anchor="ctr"/>
          <a:lstStyle/>
          <a:p>
            <a:pPr algn="ctr">
              <a:defRPr/>
            </a:pPr>
            <a:r>
              <a:rPr lang="he-IL" b="1" dirty="0">
                <a:latin typeface="Arial" charset="0"/>
                <a:cs typeface="Arial" charset="0"/>
              </a:rPr>
              <a:t>מדינות גרעיניות</a:t>
            </a:r>
            <a:r>
              <a:rPr lang="en-US" b="1" dirty="0">
                <a:latin typeface="Arial" charset="0"/>
                <a:cs typeface="Arial" charset="0"/>
              </a:rPr>
              <a:t/>
            </a:r>
            <a:br>
              <a:rPr lang="en-US" b="1" dirty="0">
                <a:latin typeface="Arial" charset="0"/>
                <a:cs typeface="Arial" charset="0"/>
              </a:rPr>
            </a:br>
            <a:r>
              <a:rPr lang="he-IL" dirty="0">
                <a:latin typeface="Arial" charset="0"/>
                <a:cs typeface="Arial" charset="0"/>
              </a:rPr>
              <a:t>(ארה"ב, רוסיה, </a:t>
            </a:r>
            <a:r>
              <a:rPr lang="en-US" dirty="0">
                <a:latin typeface="Arial" charset="0"/>
                <a:cs typeface="Arial" charset="0"/>
              </a:rPr>
              <a:t/>
            </a:r>
            <a:br>
              <a:rPr lang="en-US" dirty="0">
                <a:latin typeface="Arial" charset="0"/>
                <a:cs typeface="Arial" charset="0"/>
              </a:rPr>
            </a:br>
            <a:r>
              <a:rPr lang="he-IL" dirty="0">
                <a:latin typeface="Arial" charset="0"/>
                <a:cs typeface="Arial" charset="0"/>
              </a:rPr>
              <a:t>בריטניה, צרפת וסין)</a:t>
            </a:r>
            <a:endParaRPr lang="en-US" b="1" dirty="0">
              <a:latin typeface="Arial" charset="0"/>
              <a:cs typeface="Arial" charset="0"/>
            </a:endParaRPr>
          </a:p>
        </p:txBody>
      </p:sp>
      <p:sp>
        <p:nvSpPr>
          <p:cNvPr id="38" name="Oval 6"/>
          <p:cNvSpPr>
            <a:spLocks noChangeArrowheads="1"/>
          </p:cNvSpPr>
          <p:nvPr/>
        </p:nvSpPr>
        <p:spPr bwMode="auto">
          <a:xfrm>
            <a:off x="2327619" y="1865696"/>
            <a:ext cx="3845375" cy="2310477"/>
          </a:xfrm>
          <a:prstGeom prst="ellipse">
            <a:avLst/>
          </a:prstGeom>
          <a:solidFill>
            <a:schemeClr val="accent5">
              <a:lumMod val="60000"/>
              <a:lumOff val="40000"/>
            </a:schemeClr>
          </a:solidFill>
          <a:ln w="9525">
            <a:solidFill>
              <a:schemeClr val="tx1"/>
            </a:solidFill>
            <a:round/>
            <a:headEnd/>
            <a:tailEnd/>
          </a:ln>
          <a:effectLst/>
        </p:spPr>
        <p:txBody>
          <a:bodyPr wrap="none" anchor="ctr"/>
          <a:lstStyle/>
          <a:p>
            <a:pPr algn="ctr">
              <a:defRPr/>
            </a:pPr>
            <a:r>
              <a:rPr lang="he-IL" b="1" dirty="0">
                <a:latin typeface="Arial" charset="0"/>
                <a:cs typeface="Arial" charset="0"/>
              </a:rPr>
              <a:t>מדינות לא גרעיניות</a:t>
            </a:r>
            <a:r>
              <a:rPr lang="en-US" b="1" dirty="0">
                <a:latin typeface="Arial" charset="0"/>
                <a:cs typeface="Arial" charset="0"/>
              </a:rPr>
              <a:t/>
            </a:r>
            <a:br>
              <a:rPr lang="en-US" b="1" dirty="0">
                <a:latin typeface="Arial" charset="0"/>
                <a:cs typeface="Arial" charset="0"/>
              </a:rPr>
            </a:br>
            <a:r>
              <a:rPr lang="he-IL" dirty="0">
                <a:latin typeface="Arial" charset="0"/>
                <a:cs typeface="Arial" charset="0"/>
              </a:rPr>
              <a:t>(כל היתר, </a:t>
            </a:r>
            <a:r>
              <a:rPr lang="en-US" dirty="0" smtClean="0">
                <a:latin typeface="Arial" charset="0"/>
                <a:cs typeface="Arial" charset="0"/>
              </a:rPr>
              <a:t>186</a:t>
            </a:r>
            <a:r>
              <a:rPr lang="he-IL" dirty="0" smtClean="0">
                <a:latin typeface="Arial" charset="0"/>
                <a:cs typeface="Arial" charset="0"/>
              </a:rPr>
              <a:t>מדינות</a:t>
            </a:r>
            <a:r>
              <a:rPr lang="he-IL" dirty="0">
                <a:latin typeface="Arial" charset="0"/>
                <a:cs typeface="Arial" charset="0"/>
              </a:rPr>
              <a:t>)</a:t>
            </a:r>
            <a:endParaRPr lang="en-US" b="1" dirty="0">
              <a:latin typeface="Arial" charset="0"/>
              <a:cs typeface="Arial" charset="0"/>
            </a:endParaRPr>
          </a:p>
        </p:txBody>
      </p:sp>
      <p:sp>
        <p:nvSpPr>
          <p:cNvPr id="39" name="Line 7"/>
          <p:cNvSpPr>
            <a:spLocks noChangeShapeType="1"/>
          </p:cNvSpPr>
          <p:nvPr/>
        </p:nvSpPr>
        <p:spPr bwMode="auto">
          <a:xfrm>
            <a:off x="9049293" y="3584399"/>
            <a:ext cx="11875" cy="320029"/>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40" name="Text Box 8"/>
          <p:cNvSpPr txBox="1">
            <a:spLocks noChangeArrowheads="1"/>
          </p:cNvSpPr>
          <p:nvPr/>
        </p:nvSpPr>
        <p:spPr bwMode="auto">
          <a:xfrm>
            <a:off x="7721920" y="3897711"/>
            <a:ext cx="280389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he-IL" b="1" dirty="0"/>
              <a:t>מדינות שייצרו נשק גרעיני, וביצעו ניסוי גרעיני לפני </a:t>
            </a:r>
            <a:r>
              <a:rPr lang="en-US" b="1" dirty="0"/>
              <a:t/>
            </a:r>
            <a:br>
              <a:rPr lang="en-US" b="1" dirty="0"/>
            </a:br>
            <a:r>
              <a:rPr lang="he-IL" b="1" dirty="0"/>
              <a:t>ה- 1 בינואר 1967</a:t>
            </a:r>
            <a:endParaRPr lang="en-US" b="1" dirty="0"/>
          </a:p>
        </p:txBody>
      </p:sp>
      <p:sp>
        <p:nvSpPr>
          <p:cNvPr id="41" name="אליפסה 40"/>
          <p:cNvSpPr/>
          <p:nvPr/>
        </p:nvSpPr>
        <p:spPr bwMode="auto">
          <a:xfrm>
            <a:off x="1173031" y="4344657"/>
            <a:ext cx="2931886" cy="858983"/>
          </a:xfrm>
          <a:prstGeom prst="ellipse">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p:spPr>
        <p:txBody>
          <a:bodyPr/>
          <a:lstStyle/>
          <a:p>
            <a:pPr algn="ctr">
              <a:defRPr/>
            </a:pPr>
            <a:r>
              <a:rPr lang="he-IL" b="1" dirty="0">
                <a:latin typeface="Arial" charset="0"/>
                <a:cs typeface="Arial" charset="0"/>
              </a:rPr>
              <a:t>פרשו מהאמנה</a:t>
            </a:r>
          </a:p>
          <a:p>
            <a:pPr algn="ctr">
              <a:defRPr/>
            </a:pPr>
            <a:r>
              <a:rPr lang="he-IL" dirty="0">
                <a:latin typeface="Arial" charset="0"/>
                <a:cs typeface="Arial" charset="0"/>
              </a:rPr>
              <a:t>צפון קוריאה</a:t>
            </a:r>
            <a:endParaRPr lang="en-US" dirty="0">
              <a:latin typeface="Arial" charset="0"/>
              <a:cs typeface="Arial" charset="0"/>
            </a:endParaRPr>
          </a:p>
        </p:txBody>
      </p:sp>
      <p:sp>
        <p:nvSpPr>
          <p:cNvPr id="42" name="אליפסה 41"/>
          <p:cNvSpPr/>
          <p:nvPr/>
        </p:nvSpPr>
        <p:spPr bwMode="auto">
          <a:xfrm>
            <a:off x="4309924" y="4312484"/>
            <a:ext cx="3135085" cy="858983"/>
          </a:xfrm>
          <a:prstGeom prst="ellipse">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p:spPr>
        <p:txBody>
          <a:bodyPr/>
          <a:lstStyle/>
          <a:p>
            <a:pPr algn="ctr">
              <a:defRPr/>
            </a:pPr>
            <a:r>
              <a:rPr lang="he-IL" b="1" dirty="0" smtClean="0">
                <a:latin typeface="Arial" charset="0"/>
                <a:cs typeface="Arial" charset="0"/>
              </a:rPr>
              <a:t>לא </a:t>
            </a:r>
            <a:r>
              <a:rPr lang="he-IL" b="1" dirty="0">
                <a:latin typeface="Arial" charset="0"/>
                <a:cs typeface="Arial" charset="0"/>
              </a:rPr>
              <a:t>חתמו</a:t>
            </a:r>
          </a:p>
          <a:p>
            <a:pPr algn="ctr">
              <a:defRPr/>
            </a:pPr>
            <a:r>
              <a:rPr lang="he-IL" dirty="0">
                <a:latin typeface="Arial" charset="0"/>
                <a:cs typeface="Arial" charset="0"/>
              </a:rPr>
              <a:t>הודו, פקיסטן, ישראל</a:t>
            </a:r>
            <a:endParaRPr lang="en-US" dirty="0">
              <a:latin typeface="Arial" charset="0"/>
              <a:cs typeface="Arial" charset="0"/>
            </a:endParaRPr>
          </a:p>
        </p:txBody>
      </p:sp>
      <p:sp>
        <p:nvSpPr>
          <p:cNvPr id="15" name="אליפסה 14"/>
          <p:cNvSpPr/>
          <p:nvPr/>
        </p:nvSpPr>
        <p:spPr bwMode="auto">
          <a:xfrm>
            <a:off x="2945777" y="5233428"/>
            <a:ext cx="2609057" cy="665054"/>
          </a:xfrm>
          <a:prstGeom prst="ellipse">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a:lstStyle/>
          <a:p>
            <a:pPr algn="ctr">
              <a:defRPr/>
            </a:pPr>
            <a:r>
              <a:rPr lang="he-IL" b="1" dirty="0" smtClean="0">
                <a:latin typeface="Arial" charset="0"/>
                <a:cs typeface="Arial" charset="0"/>
              </a:rPr>
              <a:t>פיקוח </a:t>
            </a:r>
            <a:r>
              <a:rPr lang="he-IL" b="1" dirty="0" err="1" smtClean="0">
                <a:latin typeface="Arial" charset="0"/>
                <a:cs typeface="Arial" charset="0"/>
              </a:rPr>
              <a:t>סבא"א</a:t>
            </a:r>
            <a:r>
              <a:rPr lang="he-IL" b="1" dirty="0" smtClean="0">
                <a:latin typeface="Arial" charset="0"/>
                <a:cs typeface="Arial" charset="0"/>
              </a:rPr>
              <a:t> "מקיף"</a:t>
            </a:r>
            <a:endParaRPr lang="en-US" dirty="0">
              <a:latin typeface="Arial" charset="0"/>
              <a:cs typeface="Arial" charset="0"/>
            </a:endParaRPr>
          </a:p>
        </p:txBody>
      </p:sp>
      <p:sp>
        <p:nvSpPr>
          <p:cNvPr id="16" name="Line 7"/>
          <p:cNvSpPr>
            <a:spLocks noChangeShapeType="1"/>
          </p:cNvSpPr>
          <p:nvPr/>
        </p:nvSpPr>
        <p:spPr bwMode="auto">
          <a:xfrm>
            <a:off x="4237661" y="4152469"/>
            <a:ext cx="0" cy="1080959"/>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Tree>
    <p:extLst>
      <p:ext uri="{BB962C8B-B14F-4D97-AF65-F5344CB8AC3E}">
        <p14:creationId xmlns:p14="http://schemas.microsoft.com/office/powerpoint/2010/main" val="1710171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p:bldP spid="41" grpId="0" animBg="1"/>
      <p:bldP spid="42" grpId="0" animBg="1"/>
      <p:bldP spid="15"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750277" y="1046375"/>
            <a:ext cx="10495603" cy="921869"/>
          </a:xfrm>
        </p:spPr>
        <p:txBody>
          <a:bodyPr>
            <a:noAutofit/>
          </a:bodyPr>
          <a:lstStyle/>
          <a:p>
            <a:pPr algn="ctr">
              <a:spcAft>
                <a:spcPts val="600"/>
              </a:spcAft>
            </a:pPr>
            <a:r>
              <a:rPr lang="he-IL" altLang="he-IL"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כלים לסיכול מדיני</a:t>
            </a:r>
            <a:endParaRPr lang="en-US"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3</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875762" y="1902376"/>
            <a:ext cx="10395877"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מועצת </a:t>
            </a:r>
            <a:r>
              <a:rPr lang="he-IL" altLang="he-IL" sz="2400" dirty="0" err="1" smtClean="0">
                <a:latin typeface="Levenim MT" panose="02010502060101010101" pitchFamily="2" charset="-79"/>
                <a:cs typeface="Levenim MT" panose="02010502060101010101" pitchFamily="2" charset="-79"/>
              </a:rPr>
              <a:t>הבטחון</a:t>
            </a:r>
            <a:r>
              <a:rPr lang="he-IL" altLang="he-IL" sz="2400" dirty="0" smtClean="0">
                <a:latin typeface="Levenim MT" panose="02010502060101010101" pitchFamily="2" charset="-79"/>
                <a:cs typeface="Levenim MT" panose="02010502060101010101" pitchFamily="2" charset="-79"/>
              </a:rPr>
              <a:t> (</a:t>
            </a:r>
            <a:r>
              <a:rPr lang="he-IL" altLang="he-IL" sz="2400" dirty="0" err="1" smtClean="0">
                <a:latin typeface="Levenim MT" panose="02010502060101010101" pitchFamily="2" charset="-79"/>
                <a:cs typeface="Levenim MT" panose="02010502060101010101" pitchFamily="2" charset="-79"/>
              </a:rPr>
              <a:t>מועבי"ט</a:t>
            </a:r>
            <a:r>
              <a:rPr lang="he-IL" altLang="he-IL" sz="2400" dirty="0" smtClean="0">
                <a:latin typeface="Levenim MT" panose="02010502060101010101" pitchFamily="2" charset="-79"/>
                <a:cs typeface="Levenim MT" panose="02010502060101010101" pitchFamily="2" charset="-79"/>
              </a:rPr>
              <a:t>) של האו"ם</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הסוכנות הבינלאומית לאנרגיה אטומית (</a:t>
            </a:r>
            <a:r>
              <a:rPr lang="he-IL" altLang="he-IL" sz="2400" dirty="0" err="1" smtClean="0">
                <a:latin typeface="Levenim MT" panose="02010502060101010101" pitchFamily="2" charset="-79"/>
                <a:cs typeface="Levenim MT" panose="02010502060101010101" pitchFamily="2" charset="-79"/>
              </a:rPr>
              <a:t>סבא"א</a:t>
            </a:r>
            <a:r>
              <a:rPr lang="he-IL" altLang="he-IL" sz="2400" dirty="0" smtClean="0">
                <a:latin typeface="Levenim MT" panose="02010502060101010101" pitchFamily="2" charset="-79"/>
                <a:cs typeface="Levenim MT" panose="02010502060101010101" pitchFamily="2" charset="-79"/>
              </a:rPr>
              <a:t>)</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פעילות מדינית בילטרלית</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חשיפת מידע מודיעיני</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הסכמים</a:t>
            </a:r>
          </a:p>
        </p:txBody>
      </p:sp>
    </p:spTree>
    <p:extLst>
      <p:ext uri="{BB962C8B-B14F-4D97-AF65-F5344CB8AC3E}">
        <p14:creationId xmlns:p14="http://schemas.microsoft.com/office/powerpoint/2010/main" val="39811844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750277" y="1046375"/>
            <a:ext cx="10495603" cy="921869"/>
          </a:xfrm>
        </p:spPr>
        <p:txBody>
          <a:bodyPr>
            <a:noAutofit/>
          </a:bodyPr>
          <a:lstStyle/>
          <a:p>
            <a:pPr algn="ctr">
              <a:spcAft>
                <a:spcPts val="600"/>
              </a:spcAft>
            </a:pPr>
            <a:r>
              <a:rPr lang="he-IL" altLang="he-IL"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החלטות </a:t>
            </a:r>
            <a:r>
              <a:rPr lang="he-IL" altLang="he-IL" b="1" dirty="0" err="1"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מועבי"ט</a:t>
            </a:r>
            <a:endParaRPr lang="en-US"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4</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875762" y="1902376"/>
            <a:ext cx="10395877"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המאמצים המדיניים הבינ"ל לבלימת תכנית הגרעין של איראן הביאו לאימוץ 7 החלטות </a:t>
            </a:r>
            <a:r>
              <a:rPr lang="he-IL" altLang="he-IL" sz="2400" dirty="0" err="1" smtClean="0">
                <a:latin typeface="Levenim MT" panose="02010502060101010101" pitchFamily="2" charset="-79"/>
                <a:cs typeface="Levenim MT" panose="02010502060101010101" pitchFamily="2" charset="-79"/>
              </a:rPr>
              <a:t>מועבי"ט</a:t>
            </a:r>
            <a:r>
              <a:rPr lang="he-IL" altLang="he-IL" sz="2400" dirty="0" smtClean="0">
                <a:latin typeface="Levenim MT" panose="02010502060101010101" pitchFamily="2" charset="-79"/>
                <a:cs typeface="Levenim MT" panose="02010502060101010101" pitchFamily="2" charset="-79"/>
              </a:rPr>
              <a:t>:</a:t>
            </a:r>
          </a:p>
          <a:p>
            <a:pPr lvl="1">
              <a:lnSpc>
                <a:spcPct val="150000"/>
              </a:lnSpc>
              <a:spcBef>
                <a:spcPts val="0"/>
              </a:spcBef>
              <a:buClr>
                <a:schemeClr val="tx1"/>
              </a:buClr>
              <a:buFont typeface="Courier New" panose="02070309020205020404" pitchFamily="49" charset="0"/>
              <a:buChar char="o"/>
            </a:pPr>
            <a:r>
              <a:rPr lang="he-IL" altLang="he-IL" sz="2200" dirty="0" smtClean="0">
                <a:latin typeface="Levenim MT" panose="02010502060101010101" pitchFamily="2" charset="-79"/>
                <a:cs typeface="Levenim MT" panose="02010502060101010101" pitchFamily="2" charset="-79"/>
              </a:rPr>
              <a:t>6 החלטות בין השנים 2006-2010, רובן:</a:t>
            </a:r>
          </a:p>
          <a:p>
            <a:pPr lvl="2">
              <a:lnSpc>
                <a:spcPct val="150000"/>
              </a:lnSpc>
              <a:spcBef>
                <a:spcPts val="0"/>
              </a:spcBef>
              <a:buClr>
                <a:schemeClr val="tx1"/>
              </a:buClr>
              <a:buFont typeface="Wingdings" panose="05000000000000000000" pitchFamily="2" charset="2"/>
              <a:buChar char="§"/>
            </a:pPr>
            <a:r>
              <a:rPr lang="he-IL" altLang="he-IL" dirty="0" smtClean="0">
                <a:latin typeface="Levenim MT" panose="02010502060101010101" pitchFamily="2" charset="-79"/>
                <a:cs typeface="Levenim MT" panose="02010502060101010101" pitchFamily="2" charset="-79"/>
              </a:rPr>
              <a:t>תחת פרק 7 של אמנת האו"ם</a:t>
            </a:r>
          </a:p>
          <a:p>
            <a:pPr lvl="2">
              <a:lnSpc>
                <a:spcPct val="150000"/>
              </a:lnSpc>
              <a:spcBef>
                <a:spcPts val="0"/>
              </a:spcBef>
              <a:buClr>
                <a:schemeClr val="tx1"/>
              </a:buClr>
              <a:buFont typeface="Wingdings" panose="05000000000000000000" pitchFamily="2" charset="2"/>
              <a:buChar char="§"/>
            </a:pPr>
            <a:r>
              <a:rPr lang="he-IL" altLang="he-IL" dirty="0" smtClean="0">
                <a:latin typeface="Levenim MT" panose="02010502060101010101" pitchFamily="2" charset="-79"/>
                <a:cs typeface="Levenim MT" panose="02010502060101010101" pitchFamily="2" charset="-79"/>
              </a:rPr>
              <a:t>כוללות כלים לסיכול כלכלי: סנקציות, הקפאת נכסים, אמברגו נשק ועוד</a:t>
            </a:r>
          </a:p>
          <a:p>
            <a:pPr lvl="2">
              <a:lnSpc>
                <a:spcPct val="150000"/>
              </a:lnSpc>
              <a:spcBef>
                <a:spcPts val="0"/>
              </a:spcBef>
              <a:buClr>
                <a:schemeClr val="tx1"/>
              </a:buClr>
              <a:buFont typeface="Wingdings" panose="05000000000000000000" pitchFamily="2" charset="2"/>
              <a:buChar char="§"/>
            </a:pPr>
            <a:r>
              <a:rPr lang="he-IL" altLang="he-IL" dirty="0" smtClean="0">
                <a:latin typeface="Levenim MT" panose="02010502060101010101" pitchFamily="2" charset="-79"/>
                <a:cs typeface="Levenim MT" panose="02010502060101010101" pitchFamily="2" charset="-79"/>
              </a:rPr>
              <a:t>ההחלטות - חלק </a:t>
            </a:r>
            <a:r>
              <a:rPr lang="he-IL" altLang="he-IL" dirty="0">
                <a:latin typeface="Levenim MT" panose="02010502060101010101" pitchFamily="2" charset="-79"/>
                <a:cs typeface="Levenim MT" panose="02010502060101010101" pitchFamily="2" charset="-79"/>
              </a:rPr>
              <a:t>מגישת "ערוץ כפול" מול איראן (</a:t>
            </a:r>
            <a:r>
              <a:rPr lang="en-US" altLang="he-IL" dirty="0">
                <a:latin typeface="Levenim MT" panose="02010502060101010101" pitchFamily="2" charset="-79"/>
                <a:cs typeface="Levenim MT" panose="02010502060101010101" pitchFamily="2" charset="-79"/>
              </a:rPr>
              <a:t>dual track</a:t>
            </a:r>
            <a:r>
              <a:rPr lang="he-IL" altLang="he-IL" dirty="0">
                <a:latin typeface="Levenim MT" panose="02010502060101010101" pitchFamily="2" charset="-79"/>
                <a:cs typeface="Levenim MT" panose="02010502060101010101" pitchFamily="2" charset="-79"/>
              </a:rPr>
              <a:t>), "מקל וגזר"</a:t>
            </a:r>
          </a:p>
          <a:p>
            <a:pPr lvl="1">
              <a:lnSpc>
                <a:spcPct val="150000"/>
              </a:lnSpc>
              <a:spcBef>
                <a:spcPts val="0"/>
              </a:spcBef>
              <a:buClr>
                <a:schemeClr val="tx1"/>
              </a:buClr>
              <a:buFont typeface="Courier New" panose="02070309020205020404" pitchFamily="49" charset="0"/>
              <a:buChar char="o"/>
            </a:pPr>
            <a:r>
              <a:rPr lang="he-IL" altLang="he-IL" sz="2200" dirty="0" smtClean="0">
                <a:latin typeface="Levenim MT" panose="02010502060101010101" pitchFamily="2" charset="-79"/>
                <a:cs typeface="Levenim MT" panose="02010502060101010101" pitchFamily="2" charset="-79"/>
              </a:rPr>
              <a:t>החלטה 2231 שאימצה את ה </a:t>
            </a:r>
            <a:r>
              <a:rPr lang="en-US" altLang="he-IL" sz="2200" dirty="0" smtClean="0">
                <a:latin typeface="Levenim MT" panose="02010502060101010101" pitchFamily="2" charset="-79"/>
                <a:cs typeface="Levenim MT" panose="02010502060101010101" pitchFamily="2" charset="-79"/>
              </a:rPr>
              <a:t>JCPOA</a:t>
            </a:r>
            <a:r>
              <a:rPr lang="he-IL" altLang="he-IL" sz="2200" dirty="0" smtClean="0">
                <a:latin typeface="Levenim MT" panose="02010502060101010101" pitchFamily="2" charset="-79"/>
                <a:cs typeface="Levenim MT" panose="02010502060101010101" pitchFamily="2" charset="-79"/>
              </a:rPr>
              <a:t> (יולי 2015) – היחידה שבתוקף כיום</a:t>
            </a:r>
          </a:p>
          <a:p>
            <a:pPr>
              <a:lnSpc>
                <a:spcPct val="150000"/>
              </a:lnSpc>
              <a:spcBef>
                <a:spcPts val="0"/>
              </a:spcBef>
              <a:buClr>
                <a:schemeClr val="tx1"/>
              </a:buClr>
              <a:buFont typeface="Courier New" panose="02070309020205020404" pitchFamily="49" charset="0"/>
              <a:buChar char="o"/>
            </a:pPr>
            <a:endParaRPr lang="he-IL" altLang="he-IL" sz="2600" dirty="0" smtClean="0">
              <a:latin typeface="Levenim MT" panose="02010502060101010101" pitchFamily="2" charset="-79"/>
              <a:cs typeface="Levenim MT" panose="02010502060101010101" pitchFamily="2" charset="-79"/>
            </a:endParaRPr>
          </a:p>
          <a:p>
            <a:pPr lvl="1">
              <a:lnSpc>
                <a:spcPct val="150000"/>
              </a:lnSpc>
              <a:spcBef>
                <a:spcPts val="0"/>
              </a:spcBef>
              <a:buClr>
                <a:schemeClr val="tx1"/>
              </a:buClr>
              <a:buFont typeface="Courier New" panose="02070309020205020404" pitchFamily="49" charset="0"/>
              <a:buChar char="o"/>
            </a:pPr>
            <a:endParaRPr lang="he-IL" altLang="he-IL" sz="2200" dirty="0" smtClean="0">
              <a:latin typeface="Levenim MT" panose="02010502060101010101" pitchFamily="2" charset="-79"/>
              <a:cs typeface="Levenim MT" panose="02010502060101010101" pitchFamily="2" charset="-79"/>
            </a:endParaRPr>
          </a:p>
        </p:txBody>
      </p:sp>
    </p:spTree>
    <p:extLst>
      <p:ext uri="{BB962C8B-B14F-4D97-AF65-F5344CB8AC3E}">
        <p14:creationId xmlns:p14="http://schemas.microsoft.com/office/powerpoint/2010/main" val="106622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750277" y="1046375"/>
            <a:ext cx="10495603" cy="921869"/>
          </a:xfrm>
        </p:spPr>
        <p:txBody>
          <a:bodyPr>
            <a:noAutofit/>
          </a:bodyPr>
          <a:lstStyle/>
          <a:p>
            <a:pPr algn="ctr">
              <a:spcAft>
                <a:spcPts val="600"/>
              </a:spcAft>
            </a:pPr>
            <a:r>
              <a:rPr lang="he-IL" altLang="he-IL"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כלים לסיכול מדיני</a:t>
            </a:r>
            <a:endParaRPr lang="en-US"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5</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875762" y="1902376"/>
            <a:ext cx="10395877"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מועצת </a:t>
            </a:r>
            <a:r>
              <a:rPr lang="he-IL" altLang="he-IL" sz="2400" dirty="0" err="1" smtClean="0">
                <a:latin typeface="Levenim MT" panose="02010502060101010101" pitchFamily="2" charset="-79"/>
                <a:cs typeface="Levenim MT" panose="02010502060101010101" pitchFamily="2" charset="-79"/>
              </a:rPr>
              <a:t>הבטחון</a:t>
            </a:r>
            <a:r>
              <a:rPr lang="he-IL" altLang="he-IL" sz="2400" dirty="0" smtClean="0">
                <a:latin typeface="Levenim MT" panose="02010502060101010101" pitchFamily="2" charset="-79"/>
                <a:cs typeface="Levenim MT" panose="02010502060101010101" pitchFamily="2" charset="-79"/>
              </a:rPr>
              <a:t> (</a:t>
            </a:r>
            <a:r>
              <a:rPr lang="he-IL" altLang="he-IL" sz="2400" dirty="0" err="1" smtClean="0">
                <a:latin typeface="Levenim MT" panose="02010502060101010101" pitchFamily="2" charset="-79"/>
                <a:cs typeface="Levenim MT" panose="02010502060101010101" pitchFamily="2" charset="-79"/>
              </a:rPr>
              <a:t>מועבי"ט</a:t>
            </a:r>
            <a:r>
              <a:rPr lang="he-IL" altLang="he-IL" sz="2400" dirty="0" smtClean="0">
                <a:latin typeface="Levenim MT" panose="02010502060101010101" pitchFamily="2" charset="-79"/>
                <a:cs typeface="Levenim MT" panose="02010502060101010101" pitchFamily="2" charset="-79"/>
              </a:rPr>
              <a:t>) של האו"ם</a:t>
            </a:r>
          </a:p>
          <a:p>
            <a:pPr marL="457200" indent="-457200">
              <a:lnSpc>
                <a:spcPct val="150000"/>
              </a:lnSpc>
              <a:spcBef>
                <a:spcPts val="0"/>
              </a:spcBef>
              <a:buClr>
                <a:schemeClr val="tx1"/>
              </a:buClr>
            </a:pPr>
            <a:r>
              <a:rPr lang="he-IL" altLang="he-IL" sz="2400" b="1" dirty="0" smtClean="0">
                <a:latin typeface="Levenim MT" panose="02010502060101010101" pitchFamily="2" charset="-79"/>
                <a:cs typeface="Levenim MT" panose="02010502060101010101" pitchFamily="2" charset="-79"/>
              </a:rPr>
              <a:t>הסוכנות הבינלאומית לאנרגיה אטומית (</a:t>
            </a:r>
            <a:r>
              <a:rPr lang="he-IL" altLang="he-IL" sz="2400" b="1" dirty="0" err="1" smtClean="0">
                <a:latin typeface="Levenim MT" panose="02010502060101010101" pitchFamily="2" charset="-79"/>
                <a:cs typeface="Levenim MT" panose="02010502060101010101" pitchFamily="2" charset="-79"/>
              </a:rPr>
              <a:t>סבא"א</a:t>
            </a:r>
            <a:r>
              <a:rPr lang="he-IL" altLang="he-IL" sz="2400" b="1" dirty="0" smtClean="0">
                <a:latin typeface="Levenim MT" panose="02010502060101010101" pitchFamily="2" charset="-79"/>
                <a:cs typeface="Levenim MT" panose="02010502060101010101" pitchFamily="2" charset="-79"/>
              </a:rPr>
              <a:t>)</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פעילות מדינית בילטרלית</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חשיפת מידע מודיעיני</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הסכמים</a:t>
            </a:r>
          </a:p>
        </p:txBody>
      </p:sp>
    </p:spTree>
    <p:extLst>
      <p:ext uri="{BB962C8B-B14F-4D97-AF65-F5344CB8AC3E}">
        <p14:creationId xmlns:p14="http://schemas.microsoft.com/office/powerpoint/2010/main" val="37582285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867509" y="1046375"/>
            <a:ext cx="10503876" cy="921869"/>
          </a:xfrm>
        </p:spPr>
        <p:txBody>
          <a:bodyPr>
            <a:normAutofit/>
          </a:bodyPr>
          <a:lstStyle/>
          <a:p>
            <a:pPr algn="ctr">
              <a:spcAft>
                <a:spcPts val="600"/>
              </a:spcAft>
            </a:pPr>
            <a:r>
              <a:rPr lang="he-IL" altLang="he-IL" b="1" kern="1200" dirty="0" smtClean="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rPr>
              <a:t> </a:t>
            </a:r>
            <a:endParaRPr lang="en-US" altLang="he-IL" b="1" kern="1200" dirty="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6</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968024" y="1945267"/>
            <a:ext cx="10204575"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endParaRPr lang="he-IL" altLang="he-IL" sz="2200" dirty="0">
              <a:solidFill>
                <a:srgbClr val="FF0000"/>
              </a:solidFill>
              <a:latin typeface="Levenim MT" panose="02010502060101010101" pitchFamily="2" charset="-79"/>
              <a:cs typeface="Levenim MT" panose="02010502060101010101" pitchFamily="2" charset="-79"/>
            </a:endParaRPr>
          </a:p>
        </p:txBody>
      </p:sp>
      <p:sp>
        <p:nvSpPr>
          <p:cNvPr id="11" name="כותרת 1">
            <a:extLst>
              <a:ext uri="{FF2B5EF4-FFF2-40B4-BE49-F238E27FC236}">
                <a16:creationId xmlns:a16="http://schemas.microsoft.com/office/drawing/2014/main" id="{EF63ADCC-06CA-4386-B3D9-1CDFDB20995E}"/>
              </a:ext>
            </a:extLst>
          </p:cNvPr>
          <p:cNvSpPr txBox="1">
            <a:spLocks/>
          </p:cNvSpPr>
          <p:nvPr/>
        </p:nvSpPr>
        <p:spPr>
          <a:xfrm>
            <a:off x="1288064" y="1110770"/>
            <a:ext cx="9637776" cy="921869"/>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he-IL"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מהי </a:t>
            </a:r>
            <a:r>
              <a:rPr lang="he-IL" altLang="he-IL" sz="4000" b="1" dirty="0" err="1"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סבא"א</a:t>
            </a:r>
            <a:endParaRPr lang="en-US" altLang="he-IL" sz="4000"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graphicFrame>
        <p:nvGraphicFramePr>
          <p:cNvPr id="37" name="מציין מיקום תוכן 1"/>
          <p:cNvGraphicFramePr>
            <a:graphicFrameLocks noGrp="1"/>
          </p:cNvGraphicFramePr>
          <p:nvPr>
            <p:ph idx="1"/>
            <p:extLst>
              <p:ext uri="{D42A27DB-BD31-4B8C-83A1-F6EECF244321}">
                <p14:modId xmlns:p14="http://schemas.microsoft.com/office/powerpoint/2010/main" val="1087743108"/>
              </p:ext>
            </p:extLst>
          </p:nvPr>
        </p:nvGraphicFramePr>
        <p:xfrm>
          <a:off x="993782" y="2136597"/>
          <a:ext cx="10029173" cy="3594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2249" y="728604"/>
            <a:ext cx="4102388" cy="2305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7311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867509" y="1046375"/>
            <a:ext cx="10503876" cy="921869"/>
          </a:xfrm>
        </p:spPr>
        <p:txBody>
          <a:bodyPr>
            <a:normAutofit/>
          </a:bodyPr>
          <a:lstStyle/>
          <a:p>
            <a:pPr algn="ctr">
              <a:spcAft>
                <a:spcPts val="600"/>
              </a:spcAft>
            </a:pPr>
            <a:r>
              <a:rPr lang="he-IL" altLang="he-IL" b="1" kern="1200" dirty="0" smtClean="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rPr>
              <a:t> </a:t>
            </a:r>
            <a:endParaRPr lang="en-US" altLang="he-IL" b="1" kern="1200" dirty="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7</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968024" y="1945267"/>
            <a:ext cx="10204575"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endParaRPr lang="he-IL" altLang="he-IL" sz="2200" dirty="0">
              <a:solidFill>
                <a:srgbClr val="FF0000"/>
              </a:solidFill>
              <a:latin typeface="Levenim MT" panose="02010502060101010101" pitchFamily="2" charset="-79"/>
              <a:cs typeface="Levenim MT" panose="02010502060101010101" pitchFamily="2" charset="-79"/>
            </a:endParaRPr>
          </a:p>
        </p:txBody>
      </p:sp>
      <p:sp>
        <p:nvSpPr>
          <p:cNvPr id="11" name="כותרת 1">
            <a:extLst>
              <a:ext uri="{FF2B5EF4-FFF2-40B4-BE49-F238E27FC236}">
                <a16:creationId xmlns:a16="http://schemas.microsoft.com/office/drawing/2014/main" id="{EF63ADCC-06CA-4386-B3D9-1CDFDB20995E}"/>
              </a:ext>
            </a:extLst>
          </p:cNvPr>
          <p:cNvSpPr txBox="1">
            <a:spLocks/>
          </p:cNvSpPr>
          <p:nvPr/>
        </p:nvSpPr>
        <p:spPr>
          <a:xfrm>
            <a:off x="1288064" y="1110770"/>
            <a:ext cx="9637776" cy="921869"/>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he-IL"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מהי </a:t>
            </a:r>
            <a:r>
              <a:rPr lang="he-IL" altLang="he-IL" sz="4000" b="1" dirty="0" err="1"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סבא"א</a:t>
            </a:r>
            <a:endParaRPr lang="en-US" altLang="he-IL" sz="4000"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3" name="Content Placeholder 2"/>
          <p:cNvSpPr>
            <a:spLocks noGrp="1"/>
          </p:cNvSpPr>
          <p:nvPr>
            <p:ph idx="1"/>
          </p:nvPr>
        </p:nvSpPr>
        <p:spPr>
          <a:xfrm>
            <a:off x="-178195" y="2177364"/>
            <a:ext cx="10515600" cy="4360585"/>
          </a:xfrm>
        </p:spPr>
        <p:txBody>
          <a:bodyPr/>
          <a:lstStyle/>
          <a:p>
            <a:pPr marL="0" indent="0">
              <a:buNone/>
            </a:pPr>
            <a:r>
              <a:rPr lang="en-US" dirty="0">
                <a:hlinkClick r:id="rId3"/>
              </a:rPr>
              <a:t>https://</a:t>
            </a:r>
            <a:r>
              <a:rPr lang="en-US" dirty="0" smtClean="0">
                <a:hlinkClick r:id="rId3"/>
              </a:rPr>
              <a:t>www.youtube.com/watch?v=3I56CeEN9mU</a:t>
            </a:r>
            <a:endParaRPr lang="he-IL" dirty="0" smtClean="0"/>
          </a:p>
          <a:p>
            <a:pPr marL="0" indent="0">
              <a:buNone/>
            </a:pPr>
            <a:endParaRPr lang="he-IL" dirty="0"/>
          </a:p>
          <a:p>
            <a:endParaRPr lang="he-IL" dirty="0"/>
          </a:p>
        </p:txBody>
      </p:sp>
    </p:spTree>
    <p:extLst>
      <p:ext uri="{BB962C8B-B14F-4D97-AF65-F5344CB8AC3E}">
        <p14:creationId xmlns:p14="http://schemas.microsoft.com/office/powerpoint/2010/main" val="1132232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750277" y="1046375"/>
            <a:ext cx="10495603" cy="921869"/>
          </a:xfrm>
        </p:spPr>
        <p:txBody>
          <a:bodyPr>
            <a:noAutofit/>
          </a:bodyPr>
          <a:lstStyle/>
          <a:p>
            <a:pPr algn="ctr">
              <a:spcAft>
                <a:spcPts val="600"/>
              </a:spcAft>
            </a:pPr>
            <a:r>
              <a:rPr lang="he-IL" altLang="he-IL"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תפקיד </a:t>
            </a:r>
            <a:r>
              <a:rPr lang="he-IL" altLang="he-IL" b="1" dirty="0" err="1"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סבא"א</a:t>
            </a:r>
            <a:r>
              <a:rPr lang="he-IL" altLang="he-IL"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 בסיכול המדיני</a:t>
            </a:r>
            <a:endParaRPr lang="en-US"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8</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1010643" y="1840973"/>
            <a:ext cx="10395877"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0" lvl="1" indent="-457200">
              <a:lnSpc>
                <a:spcPct val="150000"/>
              </a:lnSpc>
              <a:defRPr/>
            </a:pPr>
            <a:r>
              <a:rPr lang="he-IL" dirty="0" smtClean="0">
                <a:latin typeface="Levenim MT" panose="02010502060101010101" pitchFamily="2" charset="-79"/>
                <a:cs typeface="Levenim MT" panose="02010502060101010101" pitchFamily="2" charset="-79"/>
              </a:rPr>
              <a:t>פיקוח </a:t>
            </a:r>
            <a:r>
              <a:rPr lang="he-IL" dirty="0" err="1" smtClean="0">
                <a:latin typeface="Levenim MT" panose="02010502060101010101" pitchFamily="2" charset="-79"/>
                <a:cs typeface="Levenim MT" panose="02010502060101010101" pitchFamily="2" charset="-79"/>
              </a:rPr>
              <a:t>סבא"א</a:t>
            </a:r>
            <a:r>
              <a:rPr lang="he-IL" dirty="0" smtClean="0">
                <a:latin typeface="Levenim MT" panose="02010502060101010101" pitchFamily="2" charset="-79"/>
                <a:cs typeface="Levenim MT" panose="02010502060101010101" pitchFamily="2" charset="-79"/>
              </a:rPr>
              <a:t> באיראן:</a:t>
            </a:r>
          </a:p>
          <a:p>
            <a:pPr marL="1314450" lvl="2" indent="-457200">
              <a:lnSpc>
                <a:spcPct val="150000"/>
              </a:lnSpc>
              <a:buFont typeface="Courier New" panose="02070309020205020404" pitchFamily="49" charset="0"/>
              <a:buChar char="o"/>
              <a:defRPr/>
            </a:pPr>
            <a:r>
              <a:rPr lang="he-IL" sz="2200" dirty="0" smtClean="0">
                <a:latin typeface="Levenim MT" panose="02010502060101010101" pitchFamily="2" charset="-79"/>
                <a:cs typeface="Levenim MT" panose="02010502060101010101" pitchFamily="2" charset="-79"/>
              </a:rPr>
              <a:t>מתוקף חברותה ב- </a:t>
            </a:r>
            <a:r>
              <a:rPr lang="en-US" sz="2200" dirty="0" smtClean="0">
                <a:latin typeface="Levenim MT" panose="02010502060101010101" pitchFamily="2" charset="-79"/>
                <a:cs typeface="Levenim MT" panose="02010502060101010101" pitchFamily="2" charset="-79"/>
              </a:rPr>
              <a:t>NPT</a:t>
            </a:r>
            <a:r>
              <a:rPr lang="he-IL" sz="2200" dirty="0" smtClean="0">
                <a:latin typeface="Levenim MT" panose="02010502060101010101" pitchFamily="2" charset="-79"/>
                <a:cs typeface="Levenim MT" panose="02010502060101010101" pitchFamily="2" charset="-79"/>
              </a:rPr>
              <a:t> והסכמי הפיקוח </a:t>
            </a:r>
            <a:endParaRPr lang="he-IL" sz="2200" dirty="0" smtClean="0">
              <a:latin typeface="Levenim MT" panose="02010502060101010101" pitchFamily="2" charset="-79"/>
              <a:cs typeface="Levenim MT" panose="02010502060101010101" pitchFamily="2" charset="-79"/>
            </a:endParaRPr>
          </a:p>
          <a:p>
            <a:pPr marL="1314450" lvl="2" indent="-457200">
              <a:lnSpc>
                <a:spcPct val="150000"/>
              </a:lnSpc>
              <a:buFont typeface="Courier New" panose="02070309020205020404" pitchFamily="49" charset="0"/>
              <a:buChar char="o"/>
              <a:defRPr/>
            </a:pPr>
            <a:r>
              <a:rPr lang="he-IL" sz="2200" dirty="0" smtClean="0">
                <a:latin typeface="Levenim MT" panose="02010502060101010101" pitchFamily="2" charset="-79"/>
                <a:cs typeface="Levenim MT" panose="02010502060101010101" pitchFamily="2" charset="-79"/>
              </a:rPr>
              <a:t>מתוקף הסכם הגרעין – כולל </a:t>
            </a:r>
            <a:r>
              <a:rPr lang="he-IL" sz="2200" dirty="0" err="1" smtClean="0">
                <a:latin typeface="Levenim MT" panose="02010502060101010101" pitchFamily="2" charset="-79"/>
                <a:cs typeface="Levenim MT" panose="02010502060101010101" pitchFamily="2" charset="-79"/>
              </a:rPr>
              <a:t>ישום</a:t>
            </a:r>
            <a:r>
              <a:rPr lang="he-IL" sz="2200" dirty="0" smtClean="0">
                <a:latin typeface="Levenim MT" panose="02010502060101010101" pitchFamily="2" charset="-79"/>
                <a:cs typeface="Levenim MT" panose="02010502060101010101" pitchFamily="2" charset="-79"/>
              </a:rPr>
              <a:t> של הפרוטוקול הנוסף</a:t>
            </a:r>
          </a:p>
          <a:p>
            <a:pPr marL="857250" lvl="1" indent="-457200">
              <a:lnSpc>
                <a:spcPct val="150000"/>
              </a:lnSpc>
              <a:defRPr/>
            </a:pPr>
            <a:r>
              <a:rPr lang="he-IL" dirty="0" smtClean="0">
                <a:latin typeface="Levenim MT" panose="02010502060101010101" pitchFamily="2" charset="-79"/>
                <a:cs typeface="Levenim MT" panose="02010502060101010101" pitchFamily="2" charset="-79"/>
              </a:rPr>
              <a:t>דיווח </a:t>
            </a:r>
            <a:r>
              <a:rPr lang="he-IL" dirty="0" err="1" smtClean="0">
                <a:latin typeface="Levenim MT" panose="02010502060101010101" pitchFamily="2" charset="-79"/>
                <a:cs typeface="Levenim MT" panose="02010502060101010101" pitchFamily="2" charset="-79"/>
              </a:rPr>
              <a:t>סבא"א</a:t>
            </a:r>
            <a:r>
              <a:rPr lang="he-IL" dirty="0" smtClean="0">
                <a:latin typeface="Levenim MT" panose="02010502060101010101" pitchFamily="2" charset="-79"/>
                <a:cs typeface="Levenim MT" panose="02010502060101010101" pitchFamily="2" charset="-79"/>
              </a:rPr>
              <a:t> – מייצר הרתעה ומעכב פעילות</a:t>
            </a:r>
          </a:p>
          <a:p>
            <a:pPr marL="857250" lvl="1" indent="-457200">
              <a:lnSpc>
                <a:spcPct val="150000"/>
              </a:lnSpc>
              <a:defRPr/>
            </a:pPr>
            <a:r>
              <a:rPr lang="he-IL" dirty="0" smtClean="0">
                <a:latin typeface="Levenim MT" panose="02010502060101010101" pitchFamily="2" charset="-79"/>
                <a:cs typeface="Levenim MT" panose="02010502060101010101" pitchFamily="2" charset="-79"/>
              </a:rPr>
              <a:t>אימוץ החלטות במועצת הנגידים של </a:t>
            </a:r>
            <a:r>
              <a:rPr lang="he-IL" dirty="0" err="1" smtClean="0">
                <a:latin typeface="Levenim MT" panose="02010502060101010101" pitchFamily="2" charset="-79"/>
                <a:cs typeface="Levenim MT" panose="02010502060101010101" pitchFamily="2" charset="-79"/>
              </a:rPr>
              <a:t>סבא"א</a:t>
            </a:r>
            <a:r>
              <a:rPr lang="he-IL" dirty="0" smtClean="0">
                <a:latin typeface="Levenim MT" panose="02010502060101010101" pitchFamily="2" charset="-79"/>
                <a:cs typeface="Levenim MT" panose="02010502060101010101" pitchFamily="2" charset="-79"/>
              </a:rPr>
              <a:t>:</a:t>
            </a:r>
          </a:p>
          <a:p>
            <a:pPr marL="1314450" lvl="2" indent="-457200">
              <a:lnSpc>
                <a:spcPct val="150000"/>
              </a:lnSpc>
              <a:buFont typeface="Courier New" panose="02070309020205020404" pitchFamily="49" charset="0"/>
              <a:buChar char="o"/>
              <a:defRPr/>
            </a:pPr>
            <a:r>
              <a:rPr lang="he-IL" sz="2200" dirty="0" smtClean="0">
                <a:latin typeface="Levenim MT" panose="02010502060101010101" pitchFamily="2" charset="-79"/>
                <a:cs typeface="Levenim MT" panose="02010502060101010101" pitchFamily="2" charset="-79"/>
              </a:rPr>
              <a:t>לחץ מדיני</a:t>
            </a:r>
          </a:p>
          <a:p>
            <a:pPr marL="1314450" lvl="2" indent="-457200">
              <a:lnSpc>
                <a:spcPct val="150000"/>
              </a:lnSpc>
              <a:buFont typeface="Courier New" panose="02070309020205020404" pitchFamily="49" charset="0"/>
              <a:buChar char="o"/>
              <a:defRPr/>
            </a:pPr>
            <a:r>
              <a:rPr lang="he-IL" sz="2200" dirty="0" smtClean="0">
                <a:latin typeface="Levenim MT" panose="02010502060101010101" pitchFamily="2" charset="-79"/>
                <a:cs typeface="Levenim MT" panose="02010502060101010101" pitchFamily="2" charset="-79"/>
              </a:rPr>
              <a:t>בניית לגיטימציה לסנקציות ושימוש </a:t>
            </a:r>
            <a:r>
              <a:rPr lang="he-IL" sz="2200" dirty="0" err="1" smtClean="0">
                <a:latin typeface="Levenim MT" panose="02010502060101010101" pitchFamily="2" charset="-79"/>
                <a:cs typeface="Levenim MT" panose="02010502060101010101" pitchFamily="2" charset="-79"/>
              </a:rPr>
              <a:t>בכח</a:t>
            </a:r>
            <a:r>
              <a:rPr lang="he-IL" sz="2200" dirty="0" smtClean="0">
                <a:latin typeface="Levenim MT" panose="02010502060101010101" pitchFamily="2" charset="-79"/>
                <a:cs typeface="Levenim MT" panose="02010502060101010101" pitchFamily="2" charset="-79"/>
              </a:rPr>
              <a:t> (דרך </a:t>
            </a:r>
            <a:r>
              <a:rPr lang="he-IL" sz="2200" dirty="0" err="1" smtClean="0">
                <a:latin typeface="Levenim MT" panose="02010502060101010101" pitchFamily="2" charset="-79"/>
                <a:cs typeface="Levenim MT" panose="02010502060101010101" pitchFamily="2" charset="-79"/>
              </a:rPr>
              <a:t>מועבי"ט</a:t>
            </a:r>
            <a:r>
              <a:rPr lang="he-IL" sz="2200" dirty="0" smtClean="0">
                <a:latin typeface="Levenim MT" panose="02010502060101010101" pitchFamily="2" charset="-79"/>
                <a:cs typeface="Levenim MT" panose="02010502060101010101" pitchFamily="2" charset="-79"/>
              </a:rPr>
              <a:t>)</a:t>
            </a:r>
          </a:p>
        </p:txBody>
      </p:sp>
    </p:spTree>
    <p:extLst>
      <p:ext uri="{BB962C8B-B14F-4D97-AF65-F5344CB8AC3E}">
        <p14:creationId xmlns:p14="http://schemas.microsoft.com/office/powerpoint/2010/main" val="2734233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867509" y="1046375"/>
            <a:ext cx="10503876" cy="921869"/>
          </a:xfrm>
        </p:spPr>
        <p:txBody>
          <a:bodyPr>
            <a:normAutofit/>
          </a:bodyPr>
          <a:lstStyle/>
          <a:p>
            <a:pPr algn="ctr">
              <a:spcAft>
                <a:spcPts val="600"/>
              </a:spcAft>
            </a:pPr>
            <a:r>
              <a:rPr lang="he-IL" altLang="he-IL" b="1" kern="1200" dirty="0" smtClean="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rPr>
              <a:t> </a:t>
            </a:r>
            <a:endParaRPr lang="en-US" altLang="he-IL" b="1" kern="1200" dirty="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9</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968024" y="1945267"/>
            <a:ext cx="10204575"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endParaRPr lang="he-IL" altLang="he-IL" sz="2200" dirty="0">
              <a:solidFill>
                <a:srgbClr val="FF0000"/>
              </a:solidFill>
              <a:latin typeface="Levenim MT" panose="02010502060101010101" pitchFamily="2" charset="-79"/>
              <a:cs typeface="Levenim MT" panose="02010502060101010101" pitchFamily="2" charset="-79"/>
            </a:endParaRPr>
          </a:p>
        </p:txBody>
      </p:sp>
      <p:sp>
        <p:nvSpPr>
          <p:cNvPr id="11" name="כותרת 1">
            <a:extLst>
              <a:ext uri="{FF2B5EF4-FFF2-40B4-BE49-F238E27FC236}">
                <a16:creationId xmlns:a16="http://schemas.microsoft.com/office/drawing/2014/main" id="{EF63ADCC-06CA-4386-B3D9-1CDFDB20995E}"/>
              </a:ext>
            </a:extLst>
          </p:cNvPr>
          <p:cNvSpPr txBox="1">
            <a:spLocks/>
          </p:cNvSpPr>
          <p:nvPr/>
        </p:nvSpPr>
        <p:spPr>
          <a:xfrm>
            <a:off x="1288064" y="1110770"/>
            <a:ext cx="9637776" cy="921869"/>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he-IL"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פיקוח </a:t>
            </a:r>
            <a:r>
              <a:rPr lang="he-IL" altLang="he-IL" sz="4000" b="1" dirty="0" err="1"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סבא"א</a:t>
            </a:r>
            <a:endParaRPr lang="en-US" altLang="he-IL" sz="4000"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graphicFrame>
        <p:nvGraphicFramePr>
          <p:cNvPr id="37" name="מציין מיקום תוכן 1"/>
          <p:cNvGraphicFramePr>
            <a:graphicFrameLocks noGrp="1"/>
          </p:cNvGraphicFramePr>
          <p:nvPr>
            <p:ph idx="1"/>
            <p:extLst>
              <p:ext uri="{D42A27DB-BD31-4B8C-83A1-F6EECF244321}">
                <p14:modId xmlns:p14="http://schemas.microsoft.com/office/powerpoint/2010/main" val="514611969"/>
              </p:ext>
            </p:extLst>
          </p:nvPr>
        </p:nvGraphicFramePr>
        <p:xfrm>
          <a:off x="993782" y="2136597"/>
          <a:ext cx="10029173" cy="3594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2164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21080</TotalTime>
  <Words>2109</Words>
  <Application>Microsoft Office PowerPoint</Application>
  <PresentationFormat>Widescreen</PresentationFormat>
  <Paragraphs>335</Paragraphs>
  <Slides>27</Slides>
  <Notes>27</Notes>
  <HiddenSlides>2</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Calibri Light</vt:lpstr>
      <vt:lpstr>Courier New</vt:lpstr>
      <vt:lpstr>Levenim MT</vt:lpstr>
      <vt:lpstr>Times New Roman</vt:lpstr>
      <vt:lpstr>Wingdings</vt:lpstr>
      <vt:lpstr>ערכת נושא Office</vt:lpstr>
      <vt:lpstr> </vt:lpstr>
      <vt:lpstr>מהו סיכול מדיני</vt:lpstr>
      <vt:lpstr>כלים לסיכול מדיני</vt:lpstr>
      <vt:lpstr>החלטות מועבי"ט</vt:lpstr>
      <vt:lpstr>כלים לסיכול מדיני</vt:lpstr>
      <vt:lpstr> </vt:lpstr>
      <vt:lpstr> </vt:lpstr>
      <vt:lpstr>תפקיד סבא"א בסיכול המדיני</vt:lpstr>
      <vt:lpstr> </vt:lpstr>
      <vt:lpstr> </vt:lpstr>
      <vt:lpstr>מגבלות פיקוח סבא"א</vt:lpstr>
      <vt:lpstr> </vt:lpstr>
      <vt:lpstr>סבא"א והסכם הגרעין</vt:lpstr>
      <vt:lpstr>כלים לסיכול מדיני</vt:lpstr>
      <vt:lpstr>פעילות מדינית בילטרלית</vt:lpstr>
      <vt:lpstr>כלים לסיכול מדיני</vt:lpstr>
      <vt:lpstr>חשיפת מידע מודיעיני</vt:lpstr>
      <vt:lpstr> </vt:lpstr>
      <vt:lpstr> </vt:lpstr>
      <vt:lpstr> </vt:lpstr>
      <vt:lpstr>כלים לסיכול מדיני</vt:lpstr>
      <vt:lpstr>הסכמים ככלי בסיכול המדיני</vt:lpstr>
      <vt:lpstr>הסכמים עם איראן</vt:lpstr>
      <vt:lpstr> </vt:lpstr>
      <vt:lpstr>מה צפוי בהמשך</vt:lpstr>
      <vt:lpstr> </vt:lpstr>
      <vt:lpstr>ה- NPT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u23920</dc:creator>
  <cp:lastModifiedBy>u26632</cp:lastModifiedBy>
  <cp:revision>1189</cp:revision>
  <cp:lastPrinted>2020-10-11T04:34:26Z</cp:lastPrinted>
  <dcterms:created xsi:type="dcterms:W3CDTF">2017-08-17T05:53:13Z</dcterms:created>
  <dcterms:modified xsi:type="dcterms:W3CDTF">2020-11-10T13:05:20Z</dcterms:modified>
</cp:coreProperties>
</file>