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327" r:id="rId2"/>
    <p:sldId id="424" r:id="rId3"/>
    <p:sldId id="434" r:id="rId4"/>
    <p:sldId id="448" r:id="rId5"/>
    <p:sldId id="445" r:id="rId6"/>
    <p:sldId id="437" r:id="rId7"/>
    <p:sldId id="438" r:id="rId8"/>
    <p:sldId id="449" r:id="rId9"/>
    <p:sldId id="439" r:id="rId10"/>
    <p:sldId id="441" r:id="rId11"/>
    <p:sldId id="435" r:id="rId12"/>
    <p:sldId id="461" r:id="rId13"/>
    <p:sldId id="440" r:id="rId14"/>
    <p:sldId id="446" r:id="rId15"/>
    <p:sldId id="465" r:id="rId16"/>
    <p:sldId id="464" r:id="rId17"/>
    <p:sldId id="463" r:id="rId18"/>
    <p:sldId id="442" r:id="rId19"/>
    <p:sldId id="444" r:id="rId20"/>
    <p:sldId id="443" r:id="rId21"/>
    <p:sldId id="447" r:id="rId22"/>
    <p:sldId id="467" r:id="rId23"/>
    <p:sldId id="460" r:id="rId24"/>
    <p:sldId id="462" r:id="rId25"/>
    <p:sldId id="466" r:id="rId26"/>
    <p:sldId id="433" r:id="rId27"/>
    <p:sldId id="451" r:id="rId28"/>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71" autoAdjust="0"/>
  </p:normalViewPr>
  <p:slideViewPr>
    <p:cSldViewPr snapToGrid="0">
      <p:cViewPr varScale="1">
        <p:scale>
          <a:sx n="69" d="100"/>
          <a:sy n="69" d="100"/>
        </p:scale>
        <p:origin x="7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366"/>
    </p:cViewPr>
  </p:sorterViewPr>
  <p:notesViewPr>
    <p:cSldViewPr snapToGrid="0">
      <p:cViewPr varScale="1">
        <p:scale>
          <a:sx n="52" d="100"/>
          <a:sy n="52" d="100"/>
        </p:scale>
        <p:origin x="2952"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כ"ג/חשון/תשפ"א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כ"ג/חשון/תשפ"א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הנושא מוצג גנרית, תוך שימוש במקרה המבחן של ישראל, בדומה לקורס.</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a:t>
            </a:r>
            <a:r>
              <a:rPr lang="he-IL" sz="1800" dirty="0" err="1" smtClean="0"/>
              <a:t>גרעיניית</a:t>
            </a:r>
            <a:r>
              <a:rPr lang="he-IL" sz="1800" dirty="0" smtClean="0"/>
              <a:t>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60854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a:t>
            </a:r>
          </a:p>
          <a:p>
            <a:endParaRPr lang="he-IL" sz="1800" dirty="0"/>
          </a:p>
          <a:p>
            <a:r>
              <a:rPr lang="he-IL" sz="1800" dirty="0" smtClean="0"/>
              <a:t>הארכיון בהמשך יוכיח את החשדות שעלו מהדו"ח.</a:t>
            </a:r>
          </a:p>
          <a:p>
            <a:endParaRPr lang="he-IL" sz="1800" dirty="0"/>
          </a:p>
          <a:p>
            <a:r>
              <a:rPr lang="he-IL" sz="1800" dirty="0" smtClean="0"/>
              <a:t>הדו"ח יחייב "טיפול" כדי להגיע להסכם הגרעין.</a:t>
            </a:r>
          </a:p>
          <a:p>
            <a:endParaRPr lang="he-IL" sz="1800" dirty="0"/>
          </a:p>
          <a:p>
            <a:r>
              <a:rPr lang="he-IL" sz="1800" dirty="0" smtClean="0"/>
              <a:t>לשים לב לאמירת לבני – זו לא בעיה של ישראל</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סגירת התיק:</a:t>
            </a:r>
          </a:p>
          <a:p>
            <a:r>
              <a:rPr lang="he-IL" sz="1600" dirty="0" smtClean="0"/>
              <a:t>בדצמבר 2015 </a:t>
            </a:r>
            <a:r>
              <a:rPr lang="he-IL" sz="1600" dirty="0" err="1" smtClean="0"/>
              <a:t>סבא"א</a:t>
            </a:r>
            <a:r>
              <a:rPr lang="he-IL" sz="1600" dirty="0" smtClean="0"/>
              <a:t> מפרסמת דו"ח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הדו"ח מלא חורים והיעדר תשובות.</a:t>
            </a:r>
          </a:p>
          <a:p>
            <a:endParaRPr lang="he-IL" sz="1600" dirty="0"/>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התכלית – הפיכת הבעיה לבעיה לא ישראלית</a:t>
            </a:r>
          </a:p>
          <a:p>
            <a:endParaRPr lang="he-IL" sz="1800" dirty="0" smtClean="0"/>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זאת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a:t>
            </a:r>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r>
              <a:rPr lang="he-IL" sz="1800" dirty="0" smtClean="0"/>
              <a:t>1. הוכחה לתכנית נשק מקיפה: תכנון, יצור, ניסוי</a:t>
            </a:r>
          </a:p>
          <a:p>
            <a:r>
              <a:rPr lang="he-IL" sz="1800" dirty="0" smtClean="0"/>
              <a:t>2.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r>
              <a:rPr lang="he-IL" sz="1800" dirty="0" smtClean="0"/>
              <a:t>3. 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חלופה לשימוש </a:t>
            </a:r>
            <a:r>
              <a:rPr lang="he-IL" sz="1600" dirty="0" err="1" smtClean="0"/>
              <a:t>בכח</a:t>
            </a:r>
            <a:r>
              <a:rPr lang="he-IL" sz="1600" dirty="0" smtClean="0"/>
              <a:t> - כמהלך של תקיפה מחייב מערכה מדינית לבניית לגיטימציה ומערכה מדינית </a:t>
            </a:r>
            <a:r>
              <a:rPr lang="he-IL" sz="1600" b="1" dirty="0" err="1" smtClean="0"/>
              <a:t>אוחרת</a:t>
            </a:r>
            <a:r>
              <a:rPr lang="he-IL" sz="1600" dirty="0" smtClean="0"/>
              <a:t> להסבר למניעת לגיטימציה לשיקום</a:t>
            </a:r>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4264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a:t>
            </a:r>
          </a:p>
          <a:p>
            <a:r>
              <a:rPr lang="he-IL" sz="1600" dirty="0" smtClean="0"/>
              <a:t>המונח "הסכם הגרעין עם איראן" מתייחס לתהליך של מו"מ שנמשך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endParaRPr lang="he-IL" sz="1600" dirty="0"/>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p>
          <a:p>
            <a:endParaRPr lang="he-IL" sz="1600" dirty="0" smtClean="0"/>
          </a:p>
          <a:p>
            <a:r>
              <a:rPr lang="he-IL" sz="1600" dirty="0" smtClean="0"/>
              <a:t>בולט שני – </a:t>
            </a:r>
            <a:r>
              <a:rPr lang="en-US" sz="1600" dirty="0" smtClean="0"/>
              <a:t>JPA</a:t>
            </a:r>
            <a:r>
              <a:rPr lang="he-IL" sz="1600" dirty="0" smtClean="0"/>
              <a:t> – 2013 הסכם זמני עד להשגת הסכם כולל.</a:t>
            </a:r>
          </a:p>
          <a:p>
            <a:endParaRPr lang="he-IL" sz="1600" dirty="0" smtClean="0"/>
          </a:p>
          <a:p>
            <a:r>
              <a:rPr lang="he-IL" sz="1600" dirty="0" smtClean="0"/>
              <a:t>בולט שלישי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a:t>
            </a:r>
            <a:r>
              <a:rPr lang="he-IL" sz="1600" dirty="0" smtClean="0"/>
              <a:t>")</a:t>
            </a:r>
          </a:p>
          <a:p>
            <a:endParaRPr lang="he-IL" sz="1600" dirty="0"/>
          </a:p>
          <a:p>
            <a:r>
              <a:rPr lang="he-IL" sz="1600" u="sng" dirty="0" smtClean="0"/>
              <a:t>מכל שיטות הסיכול – הסיכול המדיני השיג את העיכוב הגדול ביותר</a:t>
            </a:r>
            <a:endParaRPr lang="he-IL" sz="1600" u="sng"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דקות</a:t>
            </a:r>
          </a:p>
          <a:p>
            <a:r>
              <a:rPr lang="he-IL" sz="1800" dirty="0" smtClean="0"/>
              <a:t>סרטון מ 2015</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27</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אמנת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סעיפים באמנת </a:t>
            </a:r>
            <a:r>
              <a:rPr lang="he-IL" sz="1600" dirty="0" err="1" smtClean="0"/>
              <a:t>הוא"ם</a:t>
            </a:r>
            <a:r>
              <a:rPr lang="he-IL" sz="1600" dirty="0" smtClean="0"/>
              <a:t> קובעים את הסמכות של </a:t>
            </a:r>
            <a:r>
              <a:rPr lang="he-IL" sz="1600" dirty="0" err="1" smtClean="0"/>
              <a:t>מועבי"ט</a:t>
            </a:r>
            <a:r>
              <a:rPr lang="he-IL" sz="1600" dirty="0" smtClean="0"/>
              <a:t> להטיל </a:t>
            </a:r>
            <a:r>
              <a:rPr lang="he-IL" sz="1600" dirty="0"/>
              <a:t>מגבלות וסנקציות על איראן – תחת 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קשר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smtClean="0"/>
              <a:t>הקפאת נכסים.</a:t>
            </a:r>
          </a:p>
          <a:p>
            <a:r>
              <a:rPr lang="he-IL" sz="1600" dirty="0" err="1" smtClean="0"/>
              <a:t>דזיגנציות</a:t>
            </a:r>
            <a:r>
              <a:rPr lang="he-IL" sz="1600" dirty="0" smtClean="0"/>
              <a:t> על מוסדות ואנשים.</a:t>
            </a:r>
          </a:p>
          <a:p>
            <a:r>
              <a:rPr lang="he-IL" sz="1600" dirty="0" smtClean="0"/>
              <a:t>אמברגו נשק.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מסביר מהי </a:t>
            </a:r>
            <a:r>
              <a:rPr lang="he-IL" sz="1800" dirty="0" err="1" smtClean="0"/>
              <a:t>סבא"א</a:t>
            </a:r>
            <a:r>
              <a:rPr lang="he-IL" sz="1800" dirty="0" smtClean="0"/>
              <a:t> – </a:t>
            </a:r>
            <a:r>
              <a:rPr lang="en-US" sz="1800" dirty="0" smtClean="0"/>
              <a:t>IAEA</a:t>
            </a:r>
            <a:endParaRPr lang="he-IL" sz="1800" dirty="0" smtClean="0"/>
          </a:p>
          <a:p>
            <a:r>
              <a:rPr lang="he-IL" sz="1800" dirty="0" smtClean="0"/>
              <a:t>הרעיון </a:t>
            </a:r>
            <a:r>
              <a:rPr lang="he-IL" sz="1800" dirty="0" err="1" smtClean="0"/>
              <a:t>נוסל</a:t>
            </a:r>
            <a:r>
              <a:rPr lang="he-IL" sz="1800" dirty="0" smtClean="0"/>
              <a:t>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בספטמבר 2003 בעקבות חשיפת מתקן ההעשרה החשאי ע"י גורמי אופוזיציה, </a:t>
            </a:r>
            <a:r>
              <a:rPr lang="he-IL" sz="1600" dirty="0" err="1" smtClean="0"/>
              <a:t>בורד</a:t>
            </a:r>
            <a:r>
              <a:rPr lang="he-IL" sz="1600" dirty="0" smtClean="0"/>
              <a:t> </a:t>
            </a:r>
            <a:r>
              <a:rPr lang="he-IL" sz="1600" dirty="0" err="1" smtClean="0"/>
              <a:t>סבא"א</a:t>
            </a:r>
            <a:r>
              <a:rPr lang="he-IL" sz="1600" dirty="0" smtClean="0"/>
              <a:t> מאמץ החלטה הקוראת לאיראן להשעות את כל פעילות ההעשרה והפרדה, להצהיר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endParaRPr lang="he-IL" sz="1600" dirty="0" smtClean="0"/>
          </a:p>
          <a:p>
            <a:r>
              <a:rPr lang="he-IL" sz="1600" dirty="0" smtClean="0"/>
              <a:t>זה הוביל להסכם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endParaRPr lang="he-IL" sz="1600" dirty="0"/>
          </a:p>
          <a:p>
            <a:r>
              <a:rPr lang="he-IL" sz="1600" dirty="0" smtClean="0"/>
              <a:t>ביוני 2004 </a:t>
            </a:r>
            <a:r>
              <a:rPr lang="he-IL" sz="1600" dirty="0" err="1" smtClean="0"/>
              <a:t>סבא"א</a:t>
            </a:r>
            <a:r>
              <a:rPr lang="he-IL" sz="1600" dirty="0" smtClean="0"/>
              <a:t> מדווחת שאיראן לא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a:t>
            </a:r>
          </a:p>
          <a:p>
            <a:endParaRPr lang="he-IL" sz="1600" b="1" dirty="0"/>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 או מתקן נפץ גרעיני אחר - </a:t>
            </a:r>
            <a:r>
              <a:rPr lang="en-US" sz="1800" dirty="0" smtClean="0"/>
              <a:t>other </a:t>
            </a:r>
            <a:r>
              <a:rPr lang="en-US" sz="1800" dirty="0"/>
              <a:t>nuclear explosive devices.</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167478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10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10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10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10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a:t>
            </a:r>
            <a:r>
              <a:rPr lang="he-IL" altLang="he-IL" sz="2400" dirty="0" smtClean="0">
                <a:latin typeface="Levenim MT" panose="02010502060101010101" pitchFamily="2" charset="-79"/>
                <a:cs typeface="Levenim MT" panose="02010502060101010101" pitchFamily="2" charset="-79"/>
              </a:rPr>
              <a:t>מניעה/עיכוב/שיבוש </a:t>
            </a:r>
            <a:r>
              <a:rPr lang="he-IL" altLang="he-IL" sz="2400" dirty="0" smtClean="0">
                <a:latin typeface="Levenim MT" panose="02010502060101010101" pitchFamily="2" charset="-79"/>
                <a:cs typeface="Levenim MT" panose="02010502060101010101" pitchFamily="2" charset="-79"/>
              </a:rPr>
              <a:t>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ככלי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94509" y="1902376"/>
            <a:ext cx="10177130"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היכולת להגיע להסכם ו"איכותו" מותנים בעוצמת הסנקציות שקדמו לו (גודל המצוקה של היריב)</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דחיפות ההגעה להסכם על רקע איום לשימוש </a:t>
            </a:r>
            <a:r>
              <a:rPr lang="he-IL" altLang="he-IL" sz="2400" dirty="0" err="1" smtClean="0">
                <a:latin typeface="Levenim MT" panose="02010502060101010101" pitchFamily="2" charset="-79"/>
                <a:cs typeface="Levenim MT" panose="02010502060101010101" pitchFamily="2" charset="-79"/>
              </a:rPr>
              <a:t>בכח</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חוזקת ההסכם עבור היריב – מתן לגיטימציה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מנגנון יציאה</a:t>
            </a:r>
          </a:p>
          <a:p>
            <a:pPr marL="457200" indent="-457200">
              <a:lnSpc>
                <a:spcPct val="150000"/>
              </a:lnSpc>
              <a:spcBef>
                <a:spcPts val="0"/>
              </a:spcBef>
              <a:buClr>
                <a:schemeClr val="tx1"/>
              </a:buClr>
            </a:pP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747280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 ופגות תוקף של ההסכם</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26</a:t>
            </a:fld>
            <a:endParaRPr lang="he-IL"/>
          </a:p>
        </p:txBody>
      </p:sp>
      <p:sp>
        <p:nvSpPr>
          <p:cNvPr id="5" name="כותרת 1">
            <a:extLst>
              <a:ext uri="{FF2B5EF4-FFF2-40B4-BE49-F238E27FC236}">
                <a16:creationId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אמנת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איראן (</a:t>
            </a:r>
            <a:r>
              <a:rPr lang="en-US" altLang="he-IL" dirty="0">
                <a:latin typeface="Levenim MT" panose="02010502060101010101" pitchFamily="2" charset="-79"/>
                <a:cs typeface="Levenim MT" panose="02010502060101010101" pitchFamily="2" charset="-79"/>
              </a:rPr>
              <a:t>dual track</a:t>
            </a:r>
            <a:r>
              <a:rPr lang="he-IL" altLang="he-IL" dirty="0">
                <a:latin typeface="Levenim MT" panose="02010502060101010101" pitchFamily="2" charset="-79"/>
                <a:cs typeface="Levenim MT" panose="02010502060101010101" pitchFamily="2" charset="-79"/>
              </a:rPr>
              <a:t>), "מקל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r>
              <a:rPr lang="he-IL" sz="2200" dirty="0" smtClean="0">
                <a:latin typeface="Levenim MT" panose="02010502060101010101" pitchFamily="2" charset="-79"/>
                <a:cs typeface="Levenim MT" panose="02010502060101010101" pitchFamily="2" charset="-79"/>
              </a:rPr>
              <a:t> והסכמי הפיקוח </a:t>
            </a:r>
            <a:endParaRPr lang="he-IL" sz="2200" dirty="0" smtClean="0">
              <a:latin typeface="Levenim MT" panose="02010502060101010101" pitchFamily="2" charset="-79"/>
              <a:cs typeface="Levenim MT" panose="02010502060101010101" pitchFamily="2" charset="-79"/>
            </a:endParaRP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514611969"/>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21077</TotalTime>
  <Words>2109</Words>
  <Application>Microsoft Office PowerPoint</Application>
  <PresentationFormat>Widescreen</PresentationFormat>
  <Paragraphs>335</Paragraphs>
  <Slides>27</Slides>
  <Notes>27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Levenim MT</vt:lpstr>
      <vt:lpstr>Times New Roman</vt:lpstr>
      <vt:lpstr>Wingdings</vt:lpstr>
      <vt:lpstr>ערכת נושא Office</vt:lpstr>
      <vt:lpstr> </vt:lpstr>
      <vt:lpstr>מהו סיכול מדיני</vt:lpstr>
      <vt:lpstr>כלים לסיכול מדיני</vt:lpstr>
      <vt:lpstr>החלטות מועבי"ט</vt:lpstr>
      <vt:lpstr>כלים לסיכול מדיני</vt:lpstr>
      <vt:lpstr> </vt:lpstr>
      <vt:lpstr> </vt:lpstr>
      <vt:lpstr>תפקיד סבא"א בסיכול המדיני</vt:lpstr>
      <vt:lpstr> </vt:lpstr>
      <vt:lpstr> </vt:lpstr>
      <vt:lpstr>מגבלות פיקוח סבא"א</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ככלי בסיכול המדיני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u26632</cp:lastModifiedBy>
  <cp:revision>1189</cp:revision>
  <cp:lastPrinted>2020-10-11T04:34:26Z</cp:lastPrinted>
  <dcterms:created xsi:type="dcterms:W3CDTF">2017-08-17T05:53:13Z</dcterms:created>
  <dcterms:modified xsi:type="dcterms:W3CDTF">2020-11-10T13:02:33Z</dcterms:modified>
</cp:coreProperties>
</file>