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7" r:id="rId2"/>
    <p:sldId id="424" r:id="rId3"/>
    <p:sldId id="434" r:id="rId4"/>
    <p:sldId id="448" r:id="rId5"/>
    <p:sldId id="445" r:id="rId6"/>
    <p:sldId id="436" r:id="rId7"/>
    <p:sldId id="437" r:id="rId8"/>
    <p:sldId id="438" r:id="rId9"/>
    <p:sldId id="449" r:id="rId10"/>
    <p:sldId id="439" r:id="rId11"/>
    <p:sldId id="441" r:id="rId12"/>
    <p:sldId id="435" r:id="rId13"/>
    <p:sldId id="461" r:id="rId14"/>
    <p:sldId id="440" r:id="rId15"/>
    <p:sldId id="446" r:id="rId16"/>
    <p:sldId id="465" r:id="rId17"/>
    <p:sldId id="464" r:id="rId18"/>
    <p:sldId id="463" r:id="rId19"/>
    <p:sldId id="442" r:id="rId20"/>
    <p:sldId id="444" r:id="rId21"/>
    <p:sldId id="443" r:id="rId22"/>
    <p:sldId id="447" r:id="rId23"/>
    <p:sldId id="460" r:id="rId24"/>
    <p:sldId id="462" r:id="rId25"/>
    <p:sldId id="433" r:id="rId26"/>
    <p:sldId id="451" r:id="rId27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1"/>
    <a:srgbClr val="4E514A"/>
    <a:srgbClr val="0D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10"/>
    </p:cViewPr>
  </p:sorterViewPr>
  <p:notesViewPr>
    <p:cSldViewPr snapToGrid="0">
      <p:cViewPr varScale="1">
        <p:scale>
          <a:sx n="52" d="100"/>
          <a:sy n="52" d="100"/>
        </p:scale>
        <p:origin x="2952" y="78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/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172 </a:t>
          </a:r>
          <a:r>
            <a:rPr lang="he-IL" sz="2600" dirty="0"/>
            <a:t>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הסכמי פיקוח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פעילויות טכניות שמטרתן </a:t>
          </a:r>
          <a:r>
            <a:rPr 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rPr>
            <a:t>אימות השימוש לצרכי שלום </a:t>
          </a:r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בחומרים גרעיניים בפעילויות מעגל דלק של מדינה</a:t>
          </a:r>
          <a:endParaRPr lang="en-US" sz="24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במקרה של הפרה, או חוסר יכול לאמת היעדר הסטה, ניתן לדווח </a:t>
          </a:r>
          <a:r>
            <a:rPr lang="he-IL" sz="24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למועבי"ט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הפיקוח אמור לגלות בזמן הסטות </a:t>
          </a:r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של "כמויות משמעותיות" (</a:t>
          </a:r>
          <a:r>
            <a:rPr lang="en-US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SQ</a:t>
          </a:r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) של חומרים גרעיניים לצרכים צבאיים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54" y="41954"/>
        <a:ext cx="9945264" cy="775523"/>
      </dsp:txXfrm>
    </dsp:sp>
    <dsp:sp modelId="{AA1763CF-0535-4EB5-9F1B-E5921ACD9EC9}">
      <dsp:nvSpPr>
        <dsp:cNvPr id="0" name=""/>
        <dsp:cNvSpPr/>
      </dsp:nvSpPr>
      <dsp:spPr>
        <a:xfrm>
          <a:off x="0" y="860780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780"/>
        <a:ext cx="10029172" cy="70671"/>
      </dsp:txXfrm>
    </dsp:sp>
    <dsp:sp modelId="{9ED5C7C1-1684-4CCC-AA68-FD07DB5C8330}">
      <dsp:nvSpPr>
        <dsp:cNvPr id="0" name=""/>
        <dsp:cNvSpPr/>
      </dsp:nvSpPr>
      <dsp:spPr>
        <a:xfrm>
          <a:off x="0" y="915861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/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54" y="957815"/>
        <a:ext cx="9945264" cy="775523"/>
      </dsp:txXfrm>
    </dsp:sp>
    <dsp:sp modelId="{955B07DF-8AE3-429B-9B0F-E0CFCA63BBB9}">
      <dsp:nvSpPr>
        <dsp:cNvPr id="0" name=""/>
        <dsp:cNvSpPr/>
      </dsp:nvSpPr>
      <dsp:spPr>
        <a:xfrm>
          <a:off x="0" y="1790882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82"/>
        <a:ext cx="10029172" cy="70671"/>
      </dsp:txXfrm>
    </dsp:sp>
    <dsp:sp modelId="{5E754A90-AE2C-45F2-9786-EB090328BFCB}">
      <dsp:nvSpPr>
        <dsp:cNvPr id="0" name=""/>
        <dsp:cNvSpPr/>
      </dsp:nvSpPr>
      <dsp:spPr>
        <a:xfrm>
          <a:off x="0" y="1807468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54" y="1849422"/>
        <a:ext cx="9945264" cy="775523"/>
      </dsp:txXfrm>
    </dsp:sp>
    <dsp:sp modelId="{6346255E-E10B-44B1-8530-A632091AE487}">
      <dsp:nvSpPr>
        <dsp:cNvPr id="0" name=""/>
        <dsp:cNvSpPr/>
      </dsp:nvSpPr>
      <dsp:spPr>
        <a:xfrm>
          <a:off x="0" y="2726054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172 </a:t>
          </a:r>
          <a:r>
            <a:rPr lang="he-IL" sz="2600" kern="1200" dirty="0"/>
            <a:t>מדינות חברות (ללא חובת קבלת פיקוח מקיף)</a:t>
          </a:r>
          <a:endParaRPr lang="en-US" sz="2600" kern="1200" dirty="0"/>
        </a:p>
      </dsp:txBody>
      <dsp:txXfrm>
        <a:off x="41954" y="2768008"/>
        <a:ext cx="9945264" cy="775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6146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פעילויות טכניות שמטרתן </a:t>
          </a:r>
          <a:r>
            <a:rPr lang="he-IL" sz="2400" b="1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אימות השימוש לצרכי שלום </a:t>
          </a: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בחומרים גרעיניים בפעילויות מעגל דלק של מדינה</a:t>
          </a:r>
          <a:endParaRPr lang="en-US" sz="2400" kern="1200" dirty="0"/>
        </a:p>
      </dsp:txBody>
      <dsp:txXfrm>
        <a:off x="42053" y="42053"/>
        <a:ext cx="9945066" cy="777360"/>
      </dsp:txXfrm>
    </dsp:sp>
    <dsp:sp modelId="{AA1763CF-0535-4EB5-9F1B-E5921ACD9EC9}">
      <dsp:nvSpPr>
        <dsp:cNvPr id="0" name=""/>
        <dsp:cNvSpPr/>
      </dsp:nvSpPr>
      <dsp:spPr>
        <a:xfrm>
          <a:off x="0" y="862084"/>
          <a:ext cx="10029172" cy="6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2084"/>
        <a:ext cx="10029172" cy="67598"/>
      </dsp:txXfrm>
    </dsp:sp>
    <dsp:sp modelId="{9ED5C7C1-1684-4CCC-AA68-FD07DB5C8330}">
      <dsp:nvSpPr>
        <dsp:cNvPr id="0" name=""/>
        <dsp:cNvSpPr/>
      </dsp:nvSpPr>
      <dsp:spPr>
        <a:xfrm>
          <a:off x="0" y="914770"/>
          <a:ext cx="10029172" cy="86146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הסכמי פיקוח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2053" y="956823"/>
        <a:ext cx="9945066" cy="777360"/>
      </dsp:txXfrm>
    </dsp:sp>
    <dsp:sp modelId="{955B07DF-8AE3-429B-9B0F-E0CFCA63BBB9}">
      <dsp:nvSpPr>
        <dsp:cNvPr id="0" name=""/>
        <dsp:cNvSpPr/>
      </dsp:nvSpPr>
      <dsp:spPr>
        <a:xfrm>
          <a:off x="0" y="1791149"/>
          <a:ext cx="10029172" cy="6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1149"/>
        <a:ext cx="10029172" cy="67598"/>
      </dsp:txXfrm>
    </dsp:sp>
    <dsp:sp modelId="{5E754A90-AE2C-45F2-9786-EB090328BFCB}">
      <dsp:nvSpPr>
        <dsp:cNvPr id="0" name=""/>
        <dsp:cNvSpPr/>
      </dsp:nvSpPr>
      <dsp:spPr>
        <a:xfrm>
          <a:off x="0" y="1805098"/>
          <a:ext cx="10029172" cy="86146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הפיקוח אמור לגלות בזמן הסטות </a:t>
          </a: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של "כמויות משמעותיות" (</a:t>
          </a:r>
          <a:r>
            <a:rPr lang="en-US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SQ</a:t>
          </a: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) של חומרים גרעיניים לצרכים צבאיים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2053" y="1847151"/>
        <a:ext cx="9945066" cy="777360"/>
      </dsp:txXfrm>
    </dsp:sp>
    <dsp:sp modelId="{6346255E-E10B-44B1-8530-A632091AE487}">
      <dsp:nvSpPr>
        <dsp:cNvPr id="0" name=""/>
        <dsp:cNvSpPr/>
      </dsp:nvSpPr>
      <dsp:spPr>
        <a:xfrm>
          <a:off x="0" y="2725063"/>
          <a:ext cx="10029172" cy="86146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במקרה של הפרה, או חוסר יכול לאמת היעדר הסטה, ניתן לדווח </a:t>
          </a:r>
          <a:r>
            <a:rPr lang="he-IL" sz="240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למועבי"ט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2053" y="2767116"/>
        <a:ext cx="9945066" cy="77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כ"א/חשון/תשפ"א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כ"א/חשון/תשפ"א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796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תפקיד מחלקת הפיקוח </a:t>
            </a:r>
            <a:r>
              <a:rPr lang="he-IL" sz="1800" dirty="0" err="1" smtClean="0"/>
              <a:t>בסבא"א</a:t>
            </a:r>
            <a:r>
              <a:rPr lang="he-IL" sz="1800" dirty="0" smtClean="0"/>
              <a:t> הוא לאמת שהמדינה ממלאת את מחויבותה ע"פ ה- </a:t>
            </a:r>
            <a:r>
              <a:rPr lang="en-US" sz="1800" dirty="0" smtClean="0"/>
              <a:t>NPT</a:t>
            </a:r>
            <a:r>
              <a:rPr lang="he-IL" sz="1800" dirty="0" smtClean="0"/>
              <a:t> שלא לפתח, לייצר או להשיג בדרך אחרת נשק גרעיני או מתקן נפץ גרעיני אחר - </a:t>
            </a:r>
            <a:r>
              <a:rPr lang="en-US" sz="1800" dirty="0" smtClean="0"/>
              <a:t>other </a:t>
            </a:r>
            <a:r>
              <a:rPr lang="en-US" sz="1800" dirty="0"/>
              <a:t>nuclear explosive devices.</a:t>
            </a:r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478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1:33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548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5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2:35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121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סגירת התיק:</a:t>
            </a:r>
          </a:p>
          <a:p>
            <a:r>
              <a:rPr lang="he-IL" sz="1600" dirty="0" smtClean="0"/>
              <a:t>בדצמבר 2015 </a:t>
            </a:r>
            <a:r>
              <a:rPr lang="he-IL" sz="1600" dirty="0" err="1" smtClean="0"/>
              <a:t>סבא"א</a:t>
            </a:r>
            <a:r>
              <a:rPr lang="he-IL" sz="1600" dirty="0" smtClean="0"/>
              <a:t> מפרסמת דו"ח שכולל את הערכתה על פעילות העבר של איראן הקשורה לפיתוח נשק גרעיני. מעריכים שלא </a:t>
            </a:r>
            <a:r>
              <a:rPr lang="he-IL" sz="1600" dirty="0" err="1" smtClean="0"/>
              <a:t>היתה</a:t>
            </a:r>
            <a:r>
              <a:rPr lang="he-IL" sz="1600" dirty="0" smtClean="0"/>
              <a:t> פעילות לאחר 2009. הדו"ח מלא חורים והיעדר תשובות.</a:t>
            </a:r>
          </a:p>
          <a:p>
            <a:endParaRPr lang="he-IL" sz="1600" dirty="0"/>
          </a:p>
          <a:p>
            <a:r>
              <a:rPr lang="he-IL" sz="1600" dirty="0" smtClean="0"/>
              <a:t>בעקבות הדו"ח, </a:t>
            </a:r>
            <a:r>
              <a:rPr lang="he-IL" sz="1600" dirty="0" err="1" smtClean="0"/>
              <a:t>הבורד</a:t>
            </a:r>
            <a:r>
              <a:rPr lang="he-IL" sz="1600" dirty="0" smtClean="0"/>
              <a:t> מאמץ החלטה שמבטלת החלטות קודמות ומסיימת את החקירה בנושא (סגירת התיק).</a:t>
            </a:r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62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040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800" dirty="0" smtClean="0"/>
              <a:t>נאום </a:t>
            </a:r>
            <a:r>
              <a:rPr lang="he-IL" sz="1800" dirty="0" err="1" smtClean="0"/>
              <a:t>ראה"מ</a:t>
            </a:r>
            <a:r>
              <a:rPr lang="he-IL" sz="1800" dirty="0" smtClean="0"/>
              <a:t> לשני בתי הקונגרס במרץ 2015 טרום החתימה על ההסכם (להפעיל לחץ פנימי).</a:t>
            </a:r>
          </a:p>
          <a:p>
            <a:endParaRPr lang="he-IL" sz="1800" dirty="0"/>
          </a:p>
          <a:p>
            <a:r>
              <a:rPr lang="he-IL" sz="1800" dirty="0" smtClean="0"/>
              <a:t>ארה"ב הפעילה סנקציות על איראן כבר ב 1984 כאשר הוסיפה אותה לרשימת המדינות תומכות הטרור.</a:t>
            </a:r>
            <a:endParaRPr lang="he-IL" sz="18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33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027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22263" y="122078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לא בלעדי לתחום הגרעין.</a:t>
            </a:r>
          </a:p>
          <a:p>
            <a:r>
              <a:rPr lang="he-IL" sz="1600" dirty="0" smtClean="0"/>
              <a:t>לאחרונה – פרויקט דיוק הטילים של החיזבאללה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040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אובמה, סרקוזי ובראון</a:t>
            </a:r>
          </a:p>
          <a:p>
            <a:r>
              <a:rPr lang="he-IL" sz="1800" dirty="0"/>
              <a:t>1:48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41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69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מתחיל בעברית ועובר לאנגלית</a:t>
            </a:r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129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הרקע:</a:t>
            </a:r>
          </a:p>
          <a:p>
            <a:r>
              <a:rPr lang="he-IL" sz="1800" dirty="0" smtClean="0"/>
              <a:t>חשיפת ארכיון הגרעין. </a:t>
            </a:r>
            <a:r>
              <a:rPr lang="he-IL" sz="1800" dirty="0" err="1" smtClean="0"/>
              <a:t>ראה"מ</a:t>
            </a:r>
            <a:r>
              <a:rPr lang="he-IL" sz="1800" dirty="0" smtClean="0"/>
              <a:t> מזכיר בתחילת דבר וממשיך משם לספר מה קרה עם זה, וכן חושף אתר </a:t>
            </a:r>
            <a:r>
              <a:rPr lang="he-IL" sz="1800" dirty="0" smtClean="0"/>
              <a:t>חדש.</a:t>
            </a:r>
          </a:p>
          <a:p>
            <a:endParaRPr lang="he-IL" sz="1800" dirty="0"/>
          </a:p>
          <a:p>
            <a:r>
              <a:rPr lang="he-IL" sz="1800" dirty="0" smtClean="0"/>
              <a:t>מוטיב איראני חוזר – עבירה, חשיפה, </a:t>
            </a:r>
            <a:r>
              <a:rPr lang="he-IL" sz="1800" dirty="0" err="1" smtClean="0"/>
              <a:t>נקיונות</a:t>
            </a:r>
            <a:r>
              <a:rPr lang="he-IL" sz="1800" dirty="0" smtClean="0"/>
              <a:t> האתר, משיכת זמן</a:t>
            </a:r>
          </a:p>
          <a:p>
            <a:endParaRPr lang="he-IL" sz="1800" dirty="0"/>
          </a:p>
          <a:p>
            <a:r>
              <a:rPr lang="he-IL" sz="1800" dirty="0" smtClean="0"/>
              <a:t>ממצאים </a:t>
            </a:r>
            <a:r>
              <a:rPr lang="he-IL" sz="1800" dirty="0" err="1" smtClean="0"/>
              <a:t>בטורקוזעבאד</a:t>
            </a:r>
            <a:r>
              <a:rPr lang="he-IL" sz="1800" dirty="0" smtClean="0"/>
              <a:t> על אף סניטציה (יכולות אנליטיות גבוהות של </a:t>
            </a:r>
            <a:r>
              <a:rPr lang="he-IL" sz="1800" dirty="0" err="1" smtClean="0"/>
              <a:t>סבא"א</a:t>
            </a:r>
            <a:r>
              <a:rPr lang="he-IL" sz="1800" dirty="0" smtClean="0"/>
              <a:t>), ביקור חוזר</a:t>
            </a:r>
            <a:endParaRPr lang="he-IL" sz="1800" dirty="0"/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518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6677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u="sng" dirty="0" smtClean="0"/>
              <a:t>לפתיחת השקף:</a:t>
            </a:r>
          </a:p>
          <a:p>
            <a:r>
              <a:rPr lang="he-IL" sz="1600" dirty="0" smtClean="0"/>
              <a:t>המונח "הסכם הגרעין עם איראן" מתייחס לתהליך של מו"מ שנמשך מ 2002 עד 2015.</a:t>
            </a:r>
          </a:p>
          <a:p>
            <a:r>
              <a:rPr lang="he-IL" sz="1600" dirty="0" smtClean="0"/>
              <a:t>איראן עצמה עשתה מאמצים שונים לאורך השנים לפתור את הסכסוך בדרכים דיפלומטיות כדי להיחלץ מהסנקציות והבידוד המדיני, כולל הצעה ב 2003 לארה"ב שכונתה "</a:t>
            </a:r>
            <a:r>
              <a:rPr lang="en-US" sz="1600" dirty="0" smtClean="0"/>
              <a:t>The Great Bargain</a:t>
            </a:r>
            <a:r>
              <a:rPr lang="he-IL" sz="1600" dirty="0" smtClean="0"/>
              <a:t>" (שנדחתה ע"י ארה"ב ואז פנו לאירופאיות).</a:t>
            </a:r>
          </a:p>
          <a:p>
            <a:endParaRPr lang="he-IL" sz="1600" dirty="0"/>
          </a:p>
          <a:p>
            <a:r>
              <a:rPr lang="he-IL" sz="1600" dirty="0" smtClean="0"/>
              <a:t>התחילו מהפסקת העשרה והפרדה, המשיכו ל </a:t>
            </a:r>
            <a:r>
              <a:rPr lang="en-US" sz="1600" dirty="0" smtClean="0"/>
              <a:t>freeze for freeze</a:t>
            </a:r>
            <a:r>
              <a:rPr lang="he-IL" sz="1600" dirty="0" smtClean="0"/>
              <a:t> ב 2008 וסיימו עם קבלת תכנית העשרה.</a:t>
            </a:r>
          </a:p>
          <a:p>
            <a:endParaRPr lang="he-IL" sz="1600" dirty="0" smtClean="0"/>
          </a:p>
          <a:p>
            <a:r>
              <a:rPr lang="he-IL" sz="1600" dirty="0" smtClean="0"/>
              <a:t>בולט שני – </a:t>
            </a:r>
            <a:r>
              <a:rPr lang="en-US" sz="1600" dirty="0" smtClean="0"/>
              <a:t>JPA</a:t>
            </a:r>
            <a:r>
              <a:rPr lang="he-IL" sz="1600" dirty="0" smtClean="0"/>
              <a:t> – 2013 הסכם זמני עד להשגת הסכם כולל.</a:t>
            </a:r>
          </a:p>
          <a:p>
            <a:endParaRPr lang="he-IL" sz="1600" dirty="0" smtClean="0"/>
          </a:p>
          <a:p>
            <a:r>
              <a:rPr lang="he-IL" sz="1600" dirty="0" smtClean="0"/>
              <a:t>בולט שלישי – נסיגה אמריקאית (מאי 2018):</a:t>
            </a:r>
          </a:p>
          <a:p>
            <a:r>
              <a:rPr lang="he-IL" sz="1600" dirty="0" err="1" smtClean="0"/>
              <a:t>שה"ח</a:t>
            </a:r>
            <a:r>
              <a:rPr lang="he-IL" sz="1600" dirty="0" smtClean="0"/>
              <a:t> </a:t>
            </a:r>
            <a:r>
              <a:rPr lang="he-IL" sz="1600" dirty="0" err="1" smtClean="0"/>
              <a:t>פומפיאו</a:t>
            </a:r>
            <a:r>
              <a:rPr lang="he-IL" sz="1600" dirty="0" smtClean="0"/>
              <a:t> הציג 12 דרישות מאיראן להסכם חדש הנוגעות להתנהגותה באזור, בגרעין ופנימית (שיהפכו אותה "למדינה נורמלית")</a:t>
            </a:r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6245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3:33 דקות</a:t>
            </a:r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1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34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חלוקת העולם לשתי קבוצות של </a:t>
            </a:r>
            <a:r>
              <a:rPr lang="he-IL" sz="1800" dirty="0" smtClean="0"/>
              <a:t>מדינות</a:t>
            </a:r>
          </a:p>
          <a:p>
            <a:r>
              <a:rPr lang="he-IL" sz="1800" dirty="0" smtClean="0"/>
              <a:t>הגרעיניות </a:t>
            </a:r>
            <a:r>
              <a:rPr lang="he-IL" sz="1800" dirty="0"/>
              <a:t>הן חמש החברות הקבועות </a:t>
            </a:r>
            <a:r>
              <a:rPr lang="he-IL" sz="1800" dirty="0" err="1"/>
              <a:t>ב</a:t>
            </a:r>
            <a:r>
              <a:rPr lang="he-IL" sz="1800" dirty="0" err="1" smtClean="0"/>
              <a:t>מועבי"ט</a:t>
            </a:r>
            <a:r>
              <a:rPr lang="he-IL" sz="1800" dirty="0" smtClean="0"/>
              <a:t> </a:t>
            </a:r>
            <a:r>
              <a:rPr lang="he-IL" sz="1800" dirty="0"/>
              <a:t>(זכות וטו</a:t>
            </a:r>
            <a:r>
              <a:rPr lang="he-IL" sz="1800" dirty="0" smtClean="0"/>
              <a:t>)</a:t>
            </a:r>
            <a:endParaRPr lang="he-IL" sz="1800" u="sng" dirty="0"/>
          </a:p>
          <a:p>
            <a:endParaRPr lang="he-IL" sz="1800" dirty="0"/>
          </a:p>
          <a:p>
            <a:r>
              <a:rPr lang="he-IL" sz="1800" dirty="0"/>
              <a:t>רוסיה ירשה את בריה"מ (לאחר הקריסה </a:t>
            </a:r>
            <a:r>
              <a:rPr lang="he-IL" sz="1800" dirty="0" err="1"/>
              <a:t>ביילרוס</a:t>
            </a:r>
            <a:r>
              <a:rPr lang="he-IL" sz="1800" dirty="0"/>
              <a:t>, אוקראינה וקזחסטן התפרקו מנשקן)</a:t>
            </a:r>
          </a:p>
          <a:p>
            <a:endParaRPr lang="he-IL" sz="1800" dirty="0"/>
          </a:p>
          <a:p>
            <a:r>
              <a:rPr lang="he-IL" sz="1800" dirty="0" smtClean="0"/>
              <a:t>הודו </a:t>
            </a:r>
            <a:r>
              <a:rPr lang="he-IL" sz="1800" dirty="0"/>
              <a:t>ופקיסטן ביצעו ניסויים גרעיניים ב- 1998 (הודו ב 1974)</a:t>
            </a:r>
          </a:p>
          <a:p>
            <a:endParaRPr lang="he-IL" sz="1800" dirty="0"/>
          </a:p>
          <a:p>
            <a:r>
              <a:rPr lang="he-IL" sz="1800" dirty="0" err="1"/>
              <a:t>צפ"ק</a:t>
            </a:r>
            <a:r>
              <a:rPr lang="he-IL" sz="1800" dirty="0"/>
              <a:t> פרשה ב- 2003 (סעיף 10 באמנה)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9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err="1" smtClean="0"/>
              <a:t>מועבי"ט</a:t>
            </a:r>
            <a:r>
              <a:rPr lang="he-IL" sz="1600" dirty="0" smtClean="0"/>
              <a:t> ככלי להפעלת לחץ מדיני ולחץ כלכלי.</a:t>
            </a:r>
          </a:p>
          <a:p>
            <a:endParaRPr lang="he-IL" sz="1600" dirty="0"/>
          </a:p>
          <a:p>
            <a:r>
              <a:rPr lang="he-IL" sz="1600" dirty="0" smtClean="0"/>
              <a:t>הסנקציות:</a:t>
            </a:r>
          </a:p>
          <a:p>
            <a:r>
              <a:rPr lang="he-IL" sz="1600" dirty="0" smtClean="0"/>
              <a:t>אוסרות על העברת טכנולוגיה רגישה לאיראן בתחום הגרעין והטילים.</a:t>
            </a:r>
          </a:p>
          <a:p>
            <a:r>
              <a:rPr lang="he-IL" sz="1600" dirty="0" smtClean="0"/>
              <a:t>הקפאת נכסים.</a:t>
            </a:r>
          </a:p>
          <a:p>
            <a:r>
              <a:rPr lang="he-IL" sz="1600" dirty="0" err="1" smtClean="0"/>
              <a:t>דזיגנציו</a:t>
            </a:r>
            <a:r>
              <a:rPr lang="he-IL" sz="1600" dirty="0" err="1" smtClean="0"/>
              <a:t>ת</a:t>
            </a:r>
            <a:r>
              <a:rPr lang="he-IL" sz="1600" dirty="0" smtClean="0"/>
              <a:t> על מוסדות ואנשים.</a:t>
            </a:r>
          </a:p>
          <a:p>
            <a:r>
              <a:rPr lang="he-IL" sz="1600" dirty="0" smtClean="0"/>
              <a:t>אמברגו נשק.</a:t>
            </a:r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097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23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43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61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3:04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34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פיקוח מתוקף חברות ב- </a:t>
            </a:r>
            <a:r>
              <a:rPr lang="en-US" sz="1600" dirty="0" smtClean="0"/>
              <a:t>NPT</a:t>
            </a:r>
            <a:r>
              <a:rPr lang="he-IL" sz="1600" dirty="0" smtClean="0"/>
              <a:t> – יכול להתגלגל </a:t>
            </a:r>
            <a:r>
              <a:rPr lang="he-IL" sz="1600" dirty="0" err="1" smtClean="0"/>
              <a:t>למועבי"ט</a:t>
            </a:r>
            <a:r>
              <a:rPr lang="he-IL" sz="1600" dirty="0" smtClean="0"/>
              <a:t> כפי שקרה במקרה של איראן במקרה של אי ציות.</a:t>
            </a:r>
          </a:p>
          <a:p>
            <a:endParaRPr lang="he-IL" sz="1600" dirty="0"/>
          </a:p>
          <a:p>
            <a:r>
              <a:rPr lang="he-IL" sz="1600" dirty="0" smtClean="0"/>
              <a:t>אימוץ החלטות:</a:t>
            </a:r>
          </a:p>
          <a:p>
            <a:r>
              <a:rPr lang="he-IL" sz="1600" dirty="0" smtClean="0"/>
              <a:t>בספטמבר 2003 בעקבות חשיפת מתקן ההעשרה החשאי ע"י גורמי אופוזיציה, </a:t>
            </a:r>
            <a:r>
              <a:rPr lang="he-IL" sz="1600" dirty="0" err="1" smtClean="0"/>
              <a:t>בורד</a:t>
            </a:r>
            <a:r>
              <a:rPr lang="he-IL" sz="1600" dirty="0" smtClean="0"/>
              <a:t> </a:t>
            </a:r>
            <a:r>
              <a:rPr lang="he-IL" sz="1600" dirty="0" err="1" smtClean="0"/>
              <a:t>סבא"א</a:t>
            </a:r>
            <a:r>
              <a:rPr lang="he-IL" sz="1600" dirty="0" smtClean="0"/>
              <a:t> מאמץ החלטה הקוראת לאיראן להשעות את כל פעילות ההעשרה והפרדה, להצהיר על כל החומרים </a:t>
            </a:r>
            <a:r>
              <a:rPr lang="he-IL" sz="1600" dirty="0" err="1" smtClean="0"/>
              <a:t>הרלבנטים</a:t>
            </a:r>
            <a:r>
              <a:rPr lang="he-IL" sz="1600" dirty="0" smtClean="0"/>
              <a:t> לתכנית ההעשרה ולאפשר </a:t>
            </a:r>
            <a:r>
              <a:rPr lang="he-IL" sz="1600" dirty="0" err="1" smtClean="0"/>
              <a:t>לסבא"א</a:t>
            </a:r>
            <a:r>
              <a:rPr lang="he-IL" sz="1600" dirty="0" smtClean="0"/>
              <a:t> פיקוח בכל אתר באיראן.</a:t>
            </a:r>
          </a:p>
          <a:p>
            <a:endParaRPr lang="he-IL" sz="1600" dirty="0" smtClean="0"/>
          </a:p>
          <a:p>
            <a:r>
              <a:rPr lang="he-IL" sz="1600" dirty="0" smtClean="0"/>
              <a:t>זה הוביל להסכם בין איראן ל 3 מדינות אירופאיות באוקטובר 2003 בו היא הסכימה להשעות את פעילות ההעשרה, לאשרר את ה </a:t>
            </a:r>
            <a:r>
              <a:rPr lang="en-US" sz="1600" dirty="0" smtClean="0"/>
              <a:t>AP</a:t>
            </a:r>
            <a:r>
              <a:rPr lang="he-IL" sz="1600" dirty="0" smtClean="0"/>
              <a:t> ולתת </a:t>
            </a:r>
            <a:r>
              <a:rPr lang="he-IL" sz="1600" dirty="0" err="1" smtClean="0"/>
              <a:t>לסבא"א</a:t>
            </a:r>
            <a:r>
              <a:rPr lang="he-IL" sz="1600" dirty="0" smtClean="0"/>
              <a:t> סמכויות גישה רחבות.</a:t>
            </a:r>
          </a:p>
          <a:p>
            <a:endParaRPr lang="he-IL" sz="1600" dirty="0"/>
          </a:p>
          <a:p>
            <a:r>
              <a:rPr lang="he-IL" sz="1600" dirty="0" smtClean="0"/>
              <a:t>ביוני 2004 </a:t>
            </a:r>
            <a:r>
              <a:rPr lang="he-IL" sz="1600" dirty="0" err="1" smtClean="0"/>
              <a:t>סב"א</a:t>
            </a:r>
            <a:r>
              <a:rPr lang="he-IL" sz="1600" dirty="0" smtClean="0"/>
              <a:t> מדווחת שאיראן </a:t>
            </a:r>
            <a:r>
              <a:rPr lang="he-IL" sz="1600" dirty="0" err="1" smtClean="0"/>
              <a:t>לאשיתפה</a:t>
            </a:r>
            <a:r>
              <a:rPr lang="he-IL" sz="1600" dirty="0" smtClean="0"/>
              <a:t> פעולה עם הפקחים ואיראן חוזרת בה מהמחויבויות, דבר שהוביל שוב למו"מ שהוליד את "הסכם פריס" בנובמבר – </a:t>
            </a:r>
            <a:r>
              <a:rPr lang="he-IL" sz="1600" b="1" dirty="0" smtClean="0"/>
              <a:t>שמנע את הדיווח של </a:t>
            </a:r>
            <a:r>
              <a:rPr lang="he-IL" sz="1600" b="1" dirty="0" err="1" smtClean="0"/>
              <a:t>הבורד</a:t>
            </a:r>
            <a:r>
              <a:rPr lang="he-IL" sz="1600" b="1" dirty="0" smtClean="0"/>
              <a:t> </a:t>
            </a:r>
            <a:r>
              <a:rPr lang="he-IL" sz="1600" b="1" dirty="0" err="1" smtClean="0"/>
              <a:t>למועבי"ט</a:t>
            </a:r>
            <a:r>
              <a:rPr lang="he-IL" sz="1600" b="1" dirty="0" smtClean="0"/>
              <a:t>.</a:t>
            </a:r>
          </a:p>
          <a:p>
            <a:endParaRPr lang="he-IL" sz="1600" b="1" dirty="0"/>
          </a:p>
          <a:p>
            <a:r>
              <a:rPr lang="he-IL" sz="1600" b="1" dirty="0" smtClean="0"/>
              <a:t>בספט' 2005 – החלטת אי ציות של </a:t>
            </a:r>
            <a:r>
              <a:rPr lang="he-IL" sz="1600" b="1" dirty="0" err="1" smtClean="0"/>
              <a:t>הבורד</a:t>
            </a:r>
            <a:r>
              <a:rPr lang="he-IL" sz="1600" b="1" dirty="0" smtClean="0"/>
              <a:t> שהובילה להעברה </a:t>
            </a:r>
            <a:r>
              <a:rPr lang="he-IL" sz="1600" b="1" dirty="0" err="1" smtClean="0"/>
              <a:t>למועבי"ט</a:t>
            </a:r>
            <a:r>
              <a:rPr lang="he-IL" sz="1600" b="1" dirty="0" smtClean="0"/>
              <a:t> </a:t>
            </a:r>
            <a:r>
              <a:rPr lang="he-IL" sz="1600" b="1" dirty="0" err="1" smtClean="0"/>
              <a:t>בפבר</a:t>
            </a:r>
            <a:r>
              <a:rPr lang="he-IL" sz="1600" b="1" dirty="0" smtClean="0"/>
              <a:t>' 2006</a:t>
            </a:r>
            <a:endParaRPr lang="he-IL" sz="1600" b="1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5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08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RQEyH_sna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av/world-1564888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youtu.be/ZObrRvpRJv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SavgP0DgMl8" TargetMode="External"/><Relationship Id="rId4" Type="http://schemas.openxmlformats.org/officeDocument/2006/relationships/hyperlink" Target="https://youtu.be/ZRQEyH_sna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lZX-ULWD8VI" TargetMode="External"/><Relationship Id="rId4" Type="http://schemas.openxmlformats.org/officeDocument/2006/relationships/hyperlink" Target="https://youtu.be/ZRQEyH_sna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youtu.be/03JdbYggUT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56CeEN9m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286000" y="3186213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המאמצים המדיניים לבלימת תכנית הגרעין של איראן</a:t>
            </a:r>
            <a:endParaRPr lang="he-IL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9050390" y="5466982"/>
            <a:ext cx="2130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 smtClean="0"/>
              <a:t>נובמבר 2020</a:t>
            </a:r>
            <a:endParaRPr lang="he-IL" sz="2200" b="1" dirty="0"/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7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11969"/>
              </p:ext>
            </p:extLst>
          </p:nvPr>
        </p:nvGraphicFramePr>
        <p:xfrm>
          <a:off x="993782" y="2136597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1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youtu.be/ZRQEyH_snaY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26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מגבלות פיקוח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29250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חומרים גרעיניים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המפוקחת, ובהינתן שת"פ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מוצהר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 הסכמה על ה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מנדט בנוגע לפיקוח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על פעילות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נשק</a:t>
            </a:r>
            <a:endParaRPr lang="he-IL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(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בורד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– גוף פוליטי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34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דו"ח ה 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של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(נובמבר 2011)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195" y="2177364"/>
            <a:ext cx="10515600" cy="43605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www.bbc.com/news/av/world-15648883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98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והסכם הגרעין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35193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איפשרה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את התנעת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ההסכם:</a:t>
            </a:r>
          </a:p>
          <a:p>
            <a:pPr marL="1371600" lvl="2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דו"ח </a:t>
            </a:r>
            <a:r>
              <a:rPr 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הוביל ל"סגירת" תיק תכנית הנשק</a:t>
            </a:r>
          </a:p>
          <a:p>
            <a:pPr marL="1371600" lvl="2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על עמידת איראן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במחויבויותה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ב"יום היישום"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הוביל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להסרת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הסנקציות</a:t>
            </a: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מאמתת ומדווחת רבעונית על קיום ההסכם ע"י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איראן ועל חריגות ממנו,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ותכשיר פוטנציאלית הסרת סנקציות נוספות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23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כלים לסיכול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במידע מודיעיני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70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התכלית של הפעילות הבילטרלית בהקשר של סיכול מדיני: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הגברת המודעות והסבר המורכבות - עמידה על משמעויות תכנית הגרעין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לבטחון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ישראל, האזור </a:t>
            </a:r>
            <a:r>
              <a:rPr lang="he-IL" altLang="he-IL" sz="22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והעולם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בשאיפה – מציאת שותפות אינטרסים (הסכמי אברהם?)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לחץ מדיני – מגינוי פעולות איראניות והצטרפות בהצבעות ועד מניעת העברת טכנולוגיה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לחץ כלכלי (סנקציות לאומיות ומימוש החלטות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כלים לסיכול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במידע מודיעיני</a:t>
            </a: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7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שימוש במידע מודיעיני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דילמות הכרוכות בחשיפת מידע מודיעיני לצורך הישג מדיני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דוגמאות רלבנטיות לענייננו: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חשיפת מתקן העשרה חשאי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בפורדו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חשיפת ארכיון הגרעין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חשיפת מתקן חשאי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בטורקועבאד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66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מתקן העשרה בקום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(25 בספטמבר 2009)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youtu.be/ZObrRvpRJvA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15" name="Picture 2" descr="US ends sanction waivers for Iran's Fordow nuclear plant: Pompeo | Al  Arabiya Engl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21" y="3025074"/>
            <a:ext cx="5144760" cy="28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מהו 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230923" y="1902376"/>
            <a:ext cx="10040716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בכלים 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מדיניים-דיפלומטיים להשגת יעד מדיני</a:t>
            </a: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היעד מדיני: סיכול/עיכוב/שיבוש תכנית הגרעין של מדינה יריבה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הסיכול המדיני מאפשר להניע מהלכים שיקדמו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את 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השגת היעד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המדיני:</a:t>
            </a: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פגיעה בלגיטימציה של היריב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סיכול כלכלי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הסיכול המדיני מהווה חלופה לשימוש </a:t>
            </a:r>
            <a:r>
              <a:rPr lang="he-IL" alt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בכח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ואם נכשל – מייצר לגיטימציה 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לשימוש 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בו</a:t>
            </a:r>
            <a:endParaRPr lang="he-IL" alt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46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ארכיון הגרעין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(30 באפריל 2018)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youtu.be/SavgP0DgMl8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עד דקה 1:02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11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טורקוזעבאד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(27 בספטמבר 2018)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youtu.be/lZX-ULWD8VI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עד דקה 5:16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06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כלים לסיכול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במידע מודיעיני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</a:t>
            </a: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9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נסיונות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מגוונים לתיווך לאורך השנים: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שוויץ, טורקיה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קזחסטן, עומן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שחקנים מובילים: מדינות אירופאיות (</a:t>
            </a:r>
            <a:r>
              <a:rPr lang="en-US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E3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), א"א, ארה"ב-רוסיה-סין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נסיגה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אמריקאית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הצלחות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יחסיות בעיכוב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התכנית וצמצום יכולת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ההתעצמות לצד אתגרי מו"פ ותשתיות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ממשל – חזרת להסכם קיים? הסכם חדש?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11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- 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40" y="154653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youtu.be/03JdbYggUTs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8" y="2733177"/>
            <a:ext cx="6365634" cy="337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046375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שקפים עודפים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01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24" y="976037"/>
            <a:ext cx="10438529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altLang="he-IL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endParaRPr lang="en-US" altLang="he-IL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41" name="אליפסה 40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2" name="אליפסה 41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לא </a:t>
            </a:r>
            <a:r>
              <a:rPr lang="he-IL" b="1" dirty="0">
                <a:latin typeface="Arial" charset="0"/>
                <a:cs typeface="Arial" charset="0"/>
              </a:rPr>
              <a:t>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2945777" y="5233428"/>
            <a:ext cx="2609057" cy="6650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פיקוח </a:t>
            </a:r>
            <a:r>
              <a:rPr lang="he-IL" b="1" dirty="0" err="1" smtClean="0">
                <a:latin typeface="Arial" charset="0"/>
                <a:cs typeface="Arial" charset="0"/>
              </a:rPr>
              <a:t>סבא"א</a:t>
            </a:r>
            <a:r>
              <a:rPr lang="he-IL" b="1" dirty="0" smtClean="0">
                <a:latin typeface="Arial" charset="0"/>
                <a:cs typeface="Arial" charset="0"/>
              </a:rPr>
              <a:t> "מקיף"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237661" y="4152469"/>
            <a:ext cx="0" cy="10809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1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כלים לסיכול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במידע מודיעיני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1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החלטות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המאמצים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המדיניים הבינ"ל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לבלימת תכנית הגרעין של איראן הביאו לאימוץ 7 החלטות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6 החלטות בין השנים 2006-2010, רובן: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תחת פרק 7 (מחייבות את כל חברות האו"ם)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חלק מגישת "ערוץ כפול" מול 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איראן 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en-US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dual track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), "מקל וגזר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כוללות כלים לסיכול כלכלי: סנקציות, הקפאת נכסים, אמברגו נשק ועוד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שאימצה את ה 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(יולי 2015) – היחידה שבתוקף כיום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62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כלים לסיכול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במידע מודיעיני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8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046375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מהי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7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18771"/>
              </p:ext>
            </p:extLst>
          </p:nvPr>
        </p:nvGraphicFramePr>
        <p:xfrm>
          <a:off x="993782" y="2136597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3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מהי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195" y="2177364"/>
            <a:ext cx="10515600" cy="43605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www.youtube.com/watch?v=3I56CeEN9mU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22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תפקיד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בסיכול המדיני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40973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באיראן: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מתוקף חברותה ב </a:t>
            </a:r>
            <a:r>
              <a:rPr lang="en-US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endParaRPr 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מתוקף הסכם </a:t>
            </a: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הגרעין – כולל </a:t>
            </a:r>
            <a:r>
              <a:rPr 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ישום</a:t>
            </a: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של הפרוטוקו</a:t>
            </a: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 הנוסף</a:t>
            </a:r>
            <a:endParaRPr 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דיווח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– מייצר הרתעה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אימוץ החלטות במועצת הנגידים של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לחץ מדיני (גינוי)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בניית לגיטימציה לסנקציות ושימוש </a:t>
            </a:r>
            <a:r>
              <a:rPr 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בכח</a:t>
            </a: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(דרך </a:t>
            </a:r>
            <a:r>
              <a:rPr 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42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20317</TotalTime>
  <Words>1322</Words>
  <Application>Microsoft Office PowerPoint</Application>
  <PresentationFormat>Widescreen</PresentationFormat>
  <Paragraphs>255</Paragraphs>
  <Slides>26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Levenim MT</vt:lpstr>
      <vt:lpstr>Times New Roman</vt:lpstr>
      <vt:lpstr>Wingdings</vt:lpstr>
      <vt:lpstr>ערכת נושא Office</vt:lpstr>
      <vt:lpstr> </vt:lpstr>
      <vt:lpstr>מהו סיכול מדיני</vt:lpstr>
      <vt:lpstr>כלים לסיכול מדיני</vt:lpstr>
      <vt:lpstr>החלטות מועבי"ט</vt:lpstr>
      <vt:lpstr>כלים לסיכול מדיני</vt:lpstr>
      <vt:lpstr> </vt:lpstr>
      <vt:lpstr> </vt:lpstr>
      <vt:lpstr> </vt:lpstr>
      <vt:lpstr>תפקיד סבא"א בסיכול המדיני</vt:lpstr>
      <vt:lpstr> </vt:lpstr>
      <vt:lpstr> </vt:lpstr>
      <vt:lpstr>מגבלות פיקוח סבא"א</vt:lpstr>
      <vt:lpstr> </vt:lpstr>
      <vt:lpstr>סבא"א והסכם הגרעין</vt:lpstr>
      <vt:lpstr>כלים לסיכול מדיני</vt:lpstr>
      <vt:lpstr>פעילות בילטרלית</vt:lpstr>
      <vt:lpstr>כלים לסיכול מדיני</vt:lpstr>
      <vt:lpstr>שימוש במידע מודיעיני</vt:lpstr>
      <vt:lpstr> </vt:lpstr>
      <vt:lpstr> </vt:lpstr>
      <vt:lpstr> </vt:lpstr>
      <vt:lpstr>כלים לסיכול מדיני</vt:lpstr>
      <vt:lpstr>הסכמים עם איראן</vt:lpstr>
      <vt:lpstr> </vt:lpstr>
      <vt:lpstr> </vt:lpstr>
      <vt:lpstr>ה- NPT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1093</cp:revision>
  <cp:lastPrinted>2020-10-11T04:34:26Z</cp:lastPrinted>
  <dcterms:created xsi:type="dcterms:W3CDTF">2017-08-17T05:53:13Z</dcterms:created>
  <dcterms:modified xsi:type="dcterms:W3CDTF">2020-11-08T13:03:44Z</dcterms:modified>
</cp:coreProperties>
</file>