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05" r:id="rId2"/>
    <p:sldId id="380" r:id="rId3"/>
    <p:sldId id="406" r:id="rId4"/>
    <p:sldId id="407" r:id="rId5"/>
    <p:sldId id="411" r:id="rId6"/>
    <p:sldId id="367" r:id="rId7"/>
    <p:sldId id="385" r:id="rId8"/>
    <p:sldId id="417" r:id="rId9"/>
    <p:sldId id="386" r:id="rId10"/>
    <p:sldId id="381" r:id="rId11"/>
    <p:sldId id="395" r:id="rId12"/>
    <p:sldId id="382" r:id="rId13"/>
    <p:sldId id="394" r:id="rId14"/>
    <p:sldId id="383" r:id="rId15"/>
    <p:sldId id="384" r:id="rId16"/>
    <p:sldId id="414" r:id="rId17"/>
    <p:sldId id="413" r:id="rId18"/>
    <p:sldId id="370" r:id="rId19"/>
    <p:sldId id="371" r:id="rId20"/>
    <p:sldId id="372" r:id="rId21"/>
    <p:sldId id="374" r:id="rId22"/>
    <p:sldId id="375" r:id="rId23"/>
    <p:sldId id="391" r:id="rId24"/>
    <p:sldId id="392" r:id="rId25"/>
    <p:sldId id="415" r:id="rId26"/>
    <p:sldId id="409" r:id="rId27"/>
    <p:sldId id="398" r:id="rId28"/>
    <p:sldId id="410" r:id="rId29"/>
    <p:sldId id="387" r:id="rId30"/>
    <p:sldId id="360" r:id="rId31"/>
    <p:sldId id="356" r:id="rId32"/>
    <p:sldId id="416" r:id="rId33"/>
    <p:sldId id="357" r:id="rId34"/>
    <p:sldId id="359" r:id="rId35"/>
    <p:sldId id="397" r:id="rId36"/>
    <p:sldId id="393" r:id="rId37"/>
    <p:sldId id="358" r:id="rId38"/>
    <p:sldId id="363" r:id="rId39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85000" autoAdjust="0"/>
    <p:restoredTop sz="94660"/>
  </p:normalViewPr>
  <p:slideViewPr>
    <p:cSldViewPr snapToGrid="0">
      <p:cViewPr>
        <p:scale>
          <a:sx n="81" d="100"/>
          <a:sy n="81" d="100"/>
        </p:scale>
        <p:origin x="3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604"/>
    </p:cViewPr>
  </p:sorterViewPr>
  <p:notesViewPr>
    <p:cSldViewPr snapToGrid="0">
      <p:cViewPr varScale="1">
        <p:scale>
          <a:sx n="52" d="100"/>
          <a:sy n="52" d="100"/>
        </p:scale>
        <p:origin x="2952" y="66"/>
      </p:cViewPr>
      <p:guideLst>
        <p:guide orient="horz" pos="3124"/>
        <p:guide pos="21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F8151-205A-4925-A75D-2F409028A1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6FCF8-AFFE-48A7-8331-6A041110E36E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D7239D7E-35E8-4142-BAFC-95A00E85C977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נוסדה ב- 1957 למטרת קידום פיתוח אנרגיה גרעינית לצרכי שלום ("</a:t>
          </a:r>
          <a:r>
            <a:rPr lang="he-IL" sz="2600" b="1" dirty="0" smtClean="0">
              <a:hlinkClick xmlns:r="http://schemas.openxmlformats.org/officeDocument/2006/relationships" r:id="rId1" action="ppaction://hlinksldjump"/>
            </a:rPr>
            <a:t>אטומים למען שלום</a:t>
          </a:r>
          <a:r>
            <a:rPr lang="he-IL" sz="2600" dirty="0" smtClean="0"/>
            <a:t>")</a:t>
          </a:r>
          <a:endParaRPr lang="en-US" sz="2600" dirty="0"/>
        </a:p>
      </dgm:t>
    </dgm:pt>
    <dgm:pt modelId="{03AD2EBF-FA87-4A67-A76F-A5C3176C3846}" type="sibTrans" cxnId="{BA0D3509-6002-4E7D-B7A6-B84484BDE6C0}">
      <dgm:prSet/>
      <dgm:spPr/>
      <dgm:t>
        <a:bodyPr/>
        <a:lstStyle/>
        <a:p>
          <a:endParaRPr lang="en-US"/>
        </a:p>
      </dgm:t>
    </dgm:pt>
    <dgm:pt modelId="{7A13E23F-1178-4D68-850E-EF2698CCEC93}" type="parTrans" cxnId="{BA0D3509-6002-4E7D-B7A6-B84484BDE6C0}">
      <dgm:prSet/>
      <dgm:spPr/>
      <dgm:t>
        <a:bodyPr/>
        <a:lstStyle/>
        <a:p>
          <a:endParaRPr lang="en-US"/>
        </a:p>
      </dgm:t>
    </dgm:pt>
    <dgm:pt modelId="{871F5222-C80F-448E-AA6D-070C354349B4}" type="sibTrans" cxnId="{09EB3336-6865-40D1-9AF6-D49577641A13}">
      <dgm:prSet/>
      <dgm:spPr/>
      <dgm:t>
        <a:bodyPr/>
        <a:lstStyle/>
        <a:p>
          <a:endParaRPr lang="en-US"/>
        </a:p>
      </dgm:t>
    </dgm:pt>
    <dgm:pt modelId="{13BA7670-E4F0-4C92-B2FB-F5069FA6B079}" type="parTrans" cxnId="{09EB3336-6865-40D1-9AF6-D49577641A13}">
      <dgm:prSet/>
      <dgm:spPr/>
      <dgm:t>
        <a:bodyPr/>
        <a:lstStyle/>
        <a:p>
          <a:endParaRPr lang="en-US"/>
        </a:p>
      </dgm:t>
    </dgm:pt>
    <dgm:pt modelId="{1875D957-CEC7-475E-8C44-BC5634D601FF}">
      <dgm:prSet phldrT="[טקסט]" custT="1"/>
      <dgm:spPr/>
      <dgm:t>
        <a:bodyPr/>
        <a:lstStyle/>
        <a:p>
          <a:pPr rtl="1"/>
          <a:endParaRPr lang="en-US" sz="2600" dirty="0"/>
        </a:p>
      </dgm:t>
    </dgm:pt>
    <dgm:pt modelId="{5838B8DE-F7D8-4D38-90E8-7AA5C05584D6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 smtClean="0"/>
            <a:t>ארגון בין-ממשלתי עצמאי</a:t>
          </a:r>
          <a:r>
            <a:rPr lang="en-US" sz="2600" dirty="0" smtClean="0"/>
            <a:t>;</a:t>
          </a:r>
          <a:r>
            <a:rPr lang="he-IL" sz="2600" dirty="0" smtClean="0"/>
            <a:t> </a:t>
          </a:r>
          <a:r>
            <a:rPr lang="he-IL" sz="2600" b="1" dirty="0" smtClean="0"/>
            <a:t>לא</a:t>
          </a:r>
          <a:r>
            <a:rPr lang="he-IL" sz="2600" dirty="0" smtClean="0"/>
            <a:t> ארגון של האו"ם (יחסים עם </a:t>
          </a:r>
          <a:r>
            <a:rPr lang="he-IL" sz="2600" dirty="0" err="1" smtClean="0"/>
            <a:t>מועבי"ט</a:t>
          </a:r>
          <a:r>
            <a:rPr lang="he-IL" sz="2600" dirty="0" smtClean="0"/>
            <a:t>)</a:t>
          </a:r>
          <a:endParaRPr lang="en-US" sz="2600" dirty="0"/>
        </a:p>
      </dgm:t>
    </dgm:pt>
    <dgm:pt modelId="{4621B474-AA92-4B3F-8CCE-12FF0F79A6DC}" type="sibTrans" cxnId="{44559C81-091F-4FB8-8492-2CEBD837BE93}">
      <dgm:prSet/>
      <dgm:spPr/>
      <dgm:t>
        <a:bodyPr/>
        <a:lstStyle/>
        <a:p>
          <a:endParaRPr lang="en-US"/>
        </a:p>
      </dgm:t>
    </dgm:pt>
    <dgm:pt modelId="{FD36D8EC-F839-4CF3-BAC3-11EC5D8C687A}" type="parTrans" cxnId="{44559C81-091F-4FB8-8492-2CEBD837BE93}">
      <dgm:prSet/>
      <dgm:spPr/>
      <dgm:t>
        <a:bodyPr/>
        <a:lstStyle/>
        <a:p>
          <a:endParaRPr lang="en-US"/>
        </a:p>
      </dgm:t>
    </dgm:pt>
    <dgm:pt modelId="{4C915778-B525-449A-A32F-2C7F3A2B4788}" type="sibTrans" cxnId="{B667DE53-2202-475F-A3A3-8B1E51226B8F}">
      <dgm:prSet/>
      <dgm:spPr/>
      <dgm:t>
        <a:bodyPr/>
        <a:lstStyle/>
        <a:p>
          <a:endParaRPr lang="en-US"/>
        </a:p>
      </dgm:t>
    </dgm:pt>
    <dgm:pt modelId="{51E8ED40-B868-4295-9289-5C2114C0EB8D}" type="parTrans" cxnId="{B667DE53-2202-475F-A3A3-8B1E51226B8F}">
      <dgm:prSet/>
      <dgm:spPr/>
      <dgm:t>
        <a:bodyPr/>
        <a:lstStyle/>
        <a:p>
          <a:endParaRPr lang="en-US"/>
        </a:p>
      </dgm:t>
    </dgm:pt>
    <dgm:pt modelId="{CDE3CDED-2B66-4264-9781-85D1FBDA4D2B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171 מדינות חברות (ללא חובת קבלת פיקוח מקיף)</a:t>
          </a:r>
          <a:endParaRPr lang="en-US" sz="2600" dirty="0"/>
        </a:p>
      </dgm:t>
    </dgm:pt>
    <dgm:pt modelId="{9A0EEEB4-0058-494F-8F92-21D7535D237E}" type="parTrans" cxnId="{B95216AB-468F-4ADE-B4A0-CDC470FE9106}">
      <dgm:prSet/>
      <dgm:spPr/>
      <dgm:t>
        <a:bodyPr/>
        <a:lstStyle/>
        <a:p>
          <a:endParaRPr lang="en-US"/>
        </a:p>
      </dgm:t>
    </dgm:pt>
    <dgm:pt modelId="{ED236020-769E-4E1D-A462-42CD8D758328}" type="sibTrans" cxnId="{B95216AB-468F-4ADE-B4A0-CDC470FE9106}">
      <dgm:prSet/>
      <dgm:spPr/>
      <dgm:t>
        <a:bodyPr/>
        <a:lstStyle/>
        <a:p>
          <a:endParaRPr lang="en-US"/>
        </a:p>
      </dgm:t>
    </dgm:pt>
    <dgm:pt modelId="{90030A5F-444F-47B7-AB01-496092418989}">
      <dgm:prSet phldrT="[טקסט]" custT="1"/>
      <dgm:spPr>
        <a:solidFill>
          <a:srgbClr val="00B0F0"/>
        </a:solidFill>
      </dgm:spPr>
      <dgm:t>
        <a:bodyPr/>
        <a:lstStyle/>
        <a:p>
          <a:pPr rtl="1"/>
          <a:r>
            <a:rPr lang="he-IL" sz="2600" dirty="0"/>
            <a:t>פיקוח </a:t>
          </a:r>
          <a:r>
            <a:rPr lang="he-IL" sz="2600" dirty="0" err="1"/>
            <a:t>סבא"א</a:t>
          </a:r>
          <a:r>
            <a:rPr lang="he-IL" sz="2600" dirty="0"/>
            <a:t> קדם ל- </a:t>
          </a:r>
          <a:r>
            <a:rPr lang="en-US" sz="2600" dirty="0"/>
            <a:t>NPT</a:t>
          </a:r>
          <a:r>
            <a:rPr lang="he-IL" sz="2600" dirty="0"/>
            <a:t> אך משרת את האמנה</a:t>
          </a:r>
          <a:endParaRPr lang="en-US" sz="2600" dirty="0"/>
        </a:p>
      </dgm:t>
    </dgm:pt>
    <dgm:pt modelId="{3CE4F04D-C9CA-48DB-BD06-F5CA3CA3C1BA}" type="parTrans" cxnId="{8A144B3B-A4C9-422C-B048-A488A6774151}">
      <dgm:prSet/>
      <dgm:spPr/>
      <dgm:t>
        <a:bodyPr/>
        <a:lstStyle/>
        <a:p>
          <a:endParaRPr lang="en-US"/>
        </a:p>
      </dgm:t>
    </dgm:pt>
    <dgm:pt modelId="{801A13E5-89E8-46E3-8B06-B190178D60B0}" type="sibTrans" cxnId="{8A144B3B-A4C9-422C-B048-A488A6774151}">
      <dgm:prSet/>
      <dgm:spPr/>
      <dgm:t>
        <a:bodyPr/>
        <a:lstStyle/>
        <a:p>
          <a:endParaRPr lang="en-US"/>
        </a:p>
      </dgm:t>
    </dgm:pt>
    <dgm:pt modelId="{AE46C0E0-CBC1-4BAB-B70A-EAD5A7E43511}" type="pres">
      <dgm:prSet presAssocID="{0A6F8151-205A-4925-A75D-2F409028A1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36D56AA-9A86-4914-9D1F-857DF3197114}" type="pres">
      <dgm:prSet presAssocID="{5838B8DE-F7D8-4D38-90E8-7AA5C05584D6}" presName="parentText" presStyleLbl="node1" presStyleIdx="0" presStyleCnt="4" custLinFactNeighborY="-1476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1763CF-0535-4EB5-9F1B-E5921ACD9EC9}" type="pres">
      <dgm:prSet presAssocID="{5838B8DE-F7D8-4D38-90E8-7AA5C05584D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D5C7C1-1684-4CCC-AA68-FD07DB5C8330}" type="pres">
      <dgm:prSet presAssocID="{D7239D7E-35E8-4142-BAFC-95A00E85C977}" presName="parentText" presStyleLbl="node1" presStyleIdx="1" presStyleCnt="4" custLinFactNeighborY="-2206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55B07DF-8AE3-429B-9B0F-E0CFCA63BBB9}" type="pres">
      <dgm:prSet presAssocID="{D7239D7E-35E8-4142-BAFC-95A00E85C97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754A90-AE2C-45F2-9786-EB090328BFCB}" type="pres">
      <dgm:prSet presAssocID="{90030A5F-444F-47B7-AB01-496092418989}" presName="parentText" presStyleLbl="node1" presStyleIdx="2" presStyleCnt="4" custLinFactY="-486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A1B33D-EF34-4DC0-B0CB-E7F90785F571}" type="pres">
      <dgm:prSet presAssocID="{801A13E5-89E8-46E3-8B06-B190178D60B0}" presName="spacer" presStyleCnt="0"/>
      <dgm:spPr/>
    </dgm:pt>
    <dgm:pt modelId="{6346255E-E10B-44B1-8530-A632091AE487}" type="pres">
      <dgm:prSet presAssocID="{CDE3CDED-2B66-4264-9781-85D1FBDA4D2B}" presName="parentText" presStyleLbl="node1" presStyleIdx="3" presStyleCnt="4" custLinFactNeighborY="-58759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AC052DC-86ED-48A1-A8B1-80724452C25D}" type="presOf" srcId="{4966FCF8-AFFE-48A7-8331-6A041110E36E}" destId="{955B07DF-8AE3-429B-9B0F-E0CFCA63BBB9}" srcOrd="0" destOrd="0" presId="urn:microsoft.com/office/officeart/2005/8/layout/vList2"/>
    <dgm:cxn modelId="{B95216AB-468F-4ADE-B4A0-CDC470FE9106}" srcId="{0A6F8151-205A-4925-A75D-2F409028A1B7}" destId="{CDE3CDED-2B66-4264-9781-85D1FBDA4D2B}" srcOrd="3" destOrd="0" parTransId="{9A0EEEB4-0058-494F-8F92-21D7535D237E}" sibTransId="{ED236020-769E-4E1D-A462-42CD8D758328}"/>
    <dgm:cxn modelId="{D4EC6CBB-6C92-415C-890F-21016441E572}" type="presOf" srcId="{5838B8DE-F7D8-4D38-90E8-7AA5C05584D6}" destId="{736D56AA-9A86-4914-9D1F-857DF3197114}" srcOrd="0" destOrd="0" presId="urn:microsoft.com/office/officeart/2005/8/layout/vList2"/>
    <dgm:cxn modelId="{8A144B3B-A4C9-422C-B048-A488A6774151}" srcId="{0A6F8151-205A-4925-A75D-2F409028A1B7}" destId="{90030A5F-444F-47B7-AB01-496092418989}" srcOrd="2" destOrd="0" parTransId="{3CE4F04D-C9CA-48DB-BD06-F5CA3CA3C1BA}" sibTransId="{801A13E5-89E8-46E3-8B06-B190178D60B0}"/>
    <dgm:cxn modelId="{D5FDD7C0-AFE2-456A-9E26-8E3FFD9DFB7F}" type="presOf" srcId="{90030A5F-444F-47B7-AB01-496092418989}" destId="{5E754A90-AE2C-45F2-9786-EB090328BFCB}" srcOrd="0" destOrd="0" presId="urn:microsoft.com/office/officeart/2005/8/layout/vList2"/>
    <dgm:cxn modelId="{0FC97CB7-0A14-4975-99A3-F8E9F2702D48}" type="presOf" srcId="{0A6F8151-205A-4925-A75D-2F409028A1B7}" destId="{AE46C0E0-CBC1-4BAB-B70A-EAD5A7E43511}" srcOrd="0" destOrd="0" presId="urn:microsoft.com/office/officeart/2005/8/layout/vList2"/>
    <dgm:cxn modelId="{53B92FAF-2D38-49B8-A83B-0C17A21D11B7}" type="presOf" srcId="{CDE3CDED-2B66-4264-9781-85D1FBDA4D2B}" destId="{6346255E-E10B-44B1-8530-A632091AE487}" srcOrd="0" destOrd="0" presId="urn:microsoft.com/office/officeart/2005/8/layout/vList2"/>
    <dgm:cxn modelId="{BA0D3509-6002-4E7D-B7A6-B84484BDE6C0}" srcId="{0A6F8151-205A-4925-A75D-2F409028A1B7}" destId="{D7239D7E-35E8-4142-BAFC-95A00E85C977}" srcOrd="1" destOrd="0" parTransId="{7A13E23F-1178-4D68-850E-EF2698CCEC93}" sibTransId="{03AD2EBF-FA87-4A67-A76F-A5C3176C3846}"/>
    <dgm:cxn modelId="{44559C81-091F-4FB8-8492-2CEBD837BE93}" srcId="{0A6F8151-205A-4925-A75D-2F409028A1B7}" destId="{5838B8DE-F7D8-4D38-90E8-7AA5C05584D6}" srcOrd="0" destOrd="0" parTransId="{FD36D8EC-F839-4CF3-BAC3-11EC5D8C687A}" sibTransId="{4621B474-AA92-4B3F-8CCE-12FF0F79A6DC}"/>
    <dgm:cxn modelId="{09EB3336-6865-40D1-9AF6-D49577641A13}" srcId="{D7239D7E-35E8-4142-BAFC-95A00E85C977}" destId="{4966FCF8-AFFE-48A7-8331-6A041110E36E}" srcOrd="0" destOrd="0" parTransId="{13BA7670-E4F0-4C92-B2FB-F5069FA6B079}" sibTransId="{871F5222-C80F-448E-AA6D-070C354349B4}"/>
    <dgm:cxn modelId="{5A764C23-1CCA-4CD5-A2F2-F01A62FDF3B4}" type="presOf" srcId="{1875D957-CEC7-475E-8C44-BC5634D601FF}" destId="{AA1763CF-0535-4EB5-9F1B-E5921ACD9EC9}" srcOrd="0" destOrd="0" presId="urn:microsoft.com/office/officeart/2005/8/layout/vList2"/>
    <dgm:cxn modelId="{B667DE53-2202-475F-A3A3-8B1E51226B8F}" srcId="{5838B8DE-F7D8-4D38-90E8-7AA5C05584D6}" destId="{1875D957-CEC7-475E-8C44-BC5634D601FF}" srcOrd="0" destOrd="0" parTransId="{51E8ED40-B868-4295-9289-5C2114C0EB8D}" sibTransId="{4C915778-B525-449A-A32F-2C7F3A2B4788}"/>
    <dgm:cxn modelId="{3505FCA1-5381-4EAA-9C3D-6A73D5D82C20}" type="presOf" srcId="{D7239D7E-35E8-4142-BAFC-95A00E85C977}" destId="{9ED5C7C1-1684-4CCC-AA68-FD07DB5C8330}" srcOrd="0" destOrd="0" presId="urn:microsoft.com/office/officeart/2005/8/layout/vList2"/>
    <dgm:cxn modelId="{792067C4-589D-4CBB-B662-EFAEC0C8E73F}" type="presParOf" srcId="{AE46C0E0-CBC1-4BAB-B70A-EAD5A7E43511}" destId="{736D56AA-9A86-4914-9D1F-857DF3197114}" srcOrd="0" destOrd="0" presId="urn:microsoft.com/office/officeart/2005/8/layout/vList2"/>
    <dgm:cxn modelId="{2FAD5C76-3F72-47BA-A65B-799E676756F6}" type="presParOf" srcId="{AE46C0E0-CBC1-4BAB-B70A-EAD5A7E43511}" destId="{AA1763CF-0535-4EB5-9F1B-E5921ACD9EC9}" srcOrd="1" destOrd="0" presId="urn:microsoft.com/office/officeart/2005/8/layout/vList2"/>
    <dgm:cxn modelId="{374B91CF-A609-47F7-9403-BBB29AC3C326}" type="presParOf" srcId="{AE46C0E0-CBC1-4BAB-B70A-EAD5A7E43511}" destId="{9ED5C7C1-1684-4CCC-AA68-FD07DB5C8330}" srcOrd="2" destOrd="0" presId="urn:microsoft.com/office/officeart/2005/8/layout/vList2"/>
    <dgm:cxn modelId="{8C90C3EC-8EEC-4AF8-B846-301F37BC6DD6}" type="presParOf" srcId="{AE46C0E0-CBC1-4BAB-B70A-EAD5A7E43511}" destId="{955B07DF-8AE3-429B-9B0F-E0CFCA63BBB9}" srcOrd="3" destOrd="0" presId="urn:microsoft.com/office/officeart/2005/8/layout/vList2"/>
    <dgm:cxn modelId="{997A21D9-4F71-4C40-9AC2-F0629797FB4A}" type="presParOf" srcId="{AE46C0E0-CBC1-4BAB-B70A-EAD5A7E43511}" destId="{5E754A90-AE2C-45F2-9786-EB090328BFCB}" srcOrd="4" destOrd="0" presId="urn:microsoft.com/office/officeart/2005/8/layout/vList2"/>
    <dgm:cxn modelId="{4CF00C95-1F1E-4683-A484-BC578E10F322}" type="presParOf" srcId="{AE46C0E0-CBC1-4BAB-B70A-EAD5A7E43511}" destId="{41A1B33D-EF34-4DC0-B0CB-E7F90785F571}" srcOrd="5" destOrd="0" presId="urn:microsoft.com/office/officeart/2005/8/layout/vList2"/>
    <dgm:cxn modelId="{DCFD9BF7-2916-4313-8361-16EDAB3E4CC4}" type="presParOf" srcId="{AE46C0E0-CBC1-4BAB-B70A-EAD5A7E43511}" destId="{6346255E-E10B-44B1-8530-A632091AE4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D56AA-9A86-4914-9D1F-857DF3197114}">
      <dsp:nvSpPr>
        <dsp:cNvPr id="0" name=""/>
        <dsp:cNvSpPr/>
      </dsp:nvSpPr>
      <dsp:spPr>
        <a:xfrm>
          <a:off x="0" y="0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ארגון בין-ממשלתי עצמאי</a:t>
          </a:r>
          <a:r>
            <a:rPr lang="en-US" sz="2600" kern="1200" dirty="0" smtClean="0"/>
            <a:t>;</a:t>
          </a:r>
          <a:r>
            <a:rPr lang="he-IL" sz="2600" kern="1200" dirty="0" smtClean="0"/>
            <a:t> </a:t>
          </a:r>
          <a:r>
            <a:rPr lang="he-IL" sz="2600" b="1" kern="1200" dirty="0" smtClean="0"/>
            <a:t>לא</a:t>
          </a:r>
          <a:r>
            <a:rPr lang="he-IL" sz="2600" kern="1200" dirty="0" smtClean="0"/>
            <a:t> ארגון של האו"ם (יחסים עם </a:t>
          </a:r>
          <a:r>
            <a:rPr lang="he-IL" sz="2600" kern="1200" dirty="0" err="1" smtClean="0"/>
            <a:t>מועבי"ט</a:t>
          </a:r>
          <a:r>
            <a:rPr lang="he-IL" sz="2600" kern="1200" dirty="0" smtClean="0"/>
            <a:t>)</a:t>
          </a:r>
          <a:endParaRPr lang="en-US" sz="2600" kern="1200" dirty="0"/>
        </a:p>
      </dsp:txBody>
      <dsp:txXfrm>
        <a:off x="41954" y="41954"/>
        <a:ext cx="9945264" cy="775523"/>
      </dsp:txXfrm>
    </dsp:sp>
    <dsp:sp modelId="{AA1763CF-0535-4EB5-9F1B-E5921ACD9EC9}">
      <dsp:nvSpPr>
        <dsp:cNvPr id="0" name=""/>
        <dsp:cNvSpPr/>
      </dsp:nvSpPr>
      <dsp:spPr>
        <a:xfrm>
          <a:off x="0" y="860780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860780"/>
        <a:ext cx="10029172" cy="70671"/>
      </dsp:txXfrm>
    </dsp:sp>
    <dsp:sp modelId="{9ED5C7C1-1684-4CCC-AA68-FD07DB5C8330}">
      <dsp:nvSpPr>
        <dsp:cNvPr id="0" name=""/>
        <dsp:cNvSpPr/>
      </dsp:nvSpPr>
      <dsp:spPr>
        <a:xfrm>
          <a:off x="0" y="915861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נוסדה ב- 1957 למטרת קידום פיתוח אנרגיה גרעינית לצרכי שלום ("</a:t>
          </a:r>
          <a:r>
            <a:rPr lang="he-IL" sz="2600" b="1" kern="1200" dirty="0" smtClean="0">
              <a:hlinkClick xmlns:r="http://schemas.openxmlformats.org/officeDocument/2006/relationships" r:id="" action="ppaction://hlinksldjump"/>
            </a:rPr>
            <a:t>אטומים למען שלום</a:t>
          </a:r>
          <a:r>
            <a:rPr lang="he-IL" sz="2600" kern="1200" dirty="0" smtClean="0"/>
            <a:t>")</a:t>
          </a:r>
          <a:endParaRPr lang="en-US" sz="2600" kern="1200" dirty="0"/>
        </a:p>
      </dsp:txBody>
      <dsp:txXfrm>
        <a:off x="41954" y="957815"/>
        <a:ext cx="9945264" cy="775523"/>
      </dsp:txXfrm>
    </dsp:sp>
    <dsp:sp modelId="{955B07DF-8AE3-429B-9B0F-E0CFCA63BBB9}">
      <dsp:nvSpPr>
        <dsp:cNvPr id="0" name=""/>
        <dsp:cNvSpPr/>
      </dsp:nvSpPr>
      <dsp:spPr>
        <a:xfrm>
          <a:off x="0" y="1790882"/>
          <a:ext cx="10029172" cy="70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426" tIns="33020" rIns="184912" bIns="33020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600" kern="1200" dirty="0"/>
        </a:p>
      </dsp:txBody>
      <dsp:txXfrm>
        <a:off x="0" y="1790882"/>
        <a:ext cx="10029172" cy="70671"/>
      </dsp:txXfrm>
    </dsp:sp>
    <dsp:sp modelId="{5E754A90-AE2C-45F2-9786-EB090328BFCB}">
      <dsp:nvSpPr>
        <dsp:cNvPr id="0" name=""/>
        <dsp:cNvSpPr/>
      </dsp:nvSpPr>
      <dsp:spPr>
        <a:xfrm>
          <a:off x="0" y="1807468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פיקוח </a:t>
          </a:r>
          <a:r>
            <a:rPr lang="he-IL" sz="2600" kern="1200" dirty="0" err="1"/>
            <a:t>סבא"א</a:t>
          </a:r>
          <a:r>
            <a:rPr lang="he-IL" sz="2600" kern="1200" dirty="0"/>
            <a:t> קדם ל- </a:t>
          </a:r>
          <a:r>
            <a:rPr lang="en-US" sz="2600" kern="1200" dirty="0"/>
            <a:t>NPT</a:t>
          </a:r>
          <a:r>
            <a:rPr lang="he-IL" sz="2600" kern="1200" dirty="0"/>
            <a:t> אך משרת את האמנה</a:t>
          </a:r>
          <a:endParaRPr lang="en-US" sz="2600" kern="1200" dirty="0"/>
        </a:p>
      </dsp:txBody>
      <dsp:txXfrm>
        <a:off x="41954" y="1849422"/>
        <a:ext cx="9945264" cy="775523"/>
      </dsp:txXfrm>
    </dsp:sp>
    <dsp:sp modelId="{6346255E-E10B-44B1-8530-A632091AE487}">
      <dsp:nvSpPr>
        <dsp:cNvPr id="0" name=""/>
        <dsp:cNvSpPr/>
      </dsp:nvSpPr>
      <dsp:spPr>
        <a:xfrm>
          <a:off x="0" y="2726054"/>
          <a:ext cx="10029172" cy="85943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171 מדינות חברות (ללא חובת קבלת פיקוח מקיף)</a:t>
          </a:r>
          <a:endParaRPr lang="en-US" sz="2600" kern="1200" dirty="0"/>
        </a:p>
      </dsp:txBody>
      <dsp:txXfrm>
        <a:off x="41954" y="2768008"/>
        <a:ext cx="9945264" cy="775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כ"ט/תשרי/תש"פ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29" tIns="45715" rIns="91429" bIns="45715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כ"ט/תשרי/תש"פ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1425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6" y="4773613"/>
            <a:ext cx="5454650" cy="3905250"/>
          </a:xfrm>
          <a:prstGeom prst="rect">
            <a:avLst/>
          </a:prstGeom>
        </p:spPr>
        <p:txBody>
          <a:bodyPr vert="horz" lIns="91429" tIns="45715" rIns="91429" bIns="45715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29" tIns="45715" rIns="91429" bIns="45715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האתגר בהכנת המצגת בהינתן הטרוגניות הכיתה והידע והרצון שהחומר יהיה מונגש (קושי עם חומרי קריאה)</a:t>
            </a:r>
          </a:p>
          <a:p>
            <a:endParaRPr lang="he-IL" sz="1600" dirty="0"/>
          </a:p>
          <a:p>
            <a:r>
              <a:rPr lang="he-IL" sz="1600" dirty="0"/>
              <a:t>על מנת לדבר על ההסכם ולהבין את משמעויותיו – על ה </a:t>
            </a:r>
            <a:r>
              <a:rPr lang="en-US" sz="1600" dirty="0"/>
              <a:t>NPT</a:t>
            </a:r>
            <a:r>
              <a:rPr lang="he-IL" sz="1600" dirty="0"/>
              <a:t>, גרעין, </a:t>
            </a:r>
            <a:r>
              <a:rPr lang="he-IL" sz="1600" dirty="0" err="1"/>
              <a:t>סבא"א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פישוט הדברים על חשבון דיוק (גל היועץ המדעי)</a:t>
            </a:r>
          </a:p>
          <a:p>
            <a:endParaRPr lang="he-IL" sz="1600" dirty="0"/>
          </a:p>
          <a:p>
            <a:r>
              <a:rPr lang="he-IL" sz="1600" dirty="0"/>
              <a:t>המטרה להבין על ההסכם ולא לדבר על עמדת ישראל ביחס אליו (</a:t>
            </a:r>
            <a:r>
              <a:rPr lang="he-IL" sz="1600" dirty="0" err="1"/>
              <a:t>התיחסות</a:t>
            </a:r>
            <a:r>
              <a:rPr lang="he-IL" sz="1600" dirty="0"/>
              <a:t> בתכניות של כאן)</a:t>
            </a:r>
          </a:p>
          <a:p>
            <a:endParaRPr lang="he-IL" sz="1600" dirty="0"/>
          </a:p>
          <a:p>
            <a:r>
              <a:rPr lang="he-IL" sz="1600" dirty="0" smtClean="0"/>
              <a:t>אל"מ ד"ר אורן סתר, ר' חטיבה, מהקיץ – </a:t>
            </a:r>
            <a:r>
              <a:rPr lang="he-IL" sz="1600" dirty="0" err="1" smtClean="0"/>
              <a:t>רח"ט</a:t>
            </a:r>
            <a:r>
              <a:rPr lang="he-IL" sz="1600" dirty="0" smtClean="0"/>
              <a:t> אסטרטגית בצה"ל </a:t>
            </a:r>
            <a:r>
              <a:rPr lang="he-IL" sz="1600" dirty="0"/>
              <a:t>– שת"פ לאורך השנים וסוכריה </a:t>
            </a:r>
            <a:r>
              <a:rPr lang="he-IL" sz="1600" dirty="0" err="1"/>
              <a:t>מב"לית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איך נציג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398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האטום מגדיר יסוד, ומורכב מגרעין שמכיל פרוטונים וניטרונים ואלקטרונים שמקיפים את הגרעין.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היסוד נקבע ע"י מספר הפרוטונים.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בין איזוטופים שונים של אותו יסוד הוא במספר הניטרונים בגרעין (אותו מספר פרוטונים)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– האיזוטופים שלו נמצאים בטבע בהרכב קבוע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3784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בתהליך ביקוע של האטום – הגרעין נחלק לשני חלקים (לא שווים) ופולט אנרגיה רבה</a:t>
            </a:r>
          </a:p>
          <a:p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שמשתחררים גם הם בתהליך גורמים לביקועים נוספים וזה מכונה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תגובת שרשרת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</a:t>
            </a:r>
          </a:p>
          <a:p>
            <a:endParaRPr lang="he-IL" sz="1600" dirty="0" smtClean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בכור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גרעיני התהליך מבוקר ובפצצה לא מבוקר – משתחררת כמות מאד גדולה של אנרגיה בזמן קצר מאד וזה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אפקט הפיצוץ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7673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600" dirty="0"/>
          </a:p>
          <a:p>
            <a:r>
              <a:rPr lang="he-IL" sz="1600" dirty="0"/>
              <a:t>אולי ההצלחה טמונה בנורמה של ה </a:t>
            </a:r>
            <a:r>
              <a:rPr lang="en-US" sz="1600" dirty="0"/>
              <a:t>NPT</a:t>
            </a:r>
            <a:endParaRPr lang="he-IL" sz="1600" dirty="0"/>
          </a:p>
          <a:p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מעגל הדלק מראה שיש חפיפה בשלבים </a:t>
            </a:r>
            <a:r>
              <a:rPr lang="he-IL" sz="1600" dirty="0" smtClean="0"/>
              <a:t>הראשונים לייצור שני החומרים, </a:t>
            </a:r>
            <a:r>
              <a:rPr lang="he-IL" sz="1600" dirty="0"/>
              <a:t>אך הם נבדלים בטכנולוגיות המשמשות לייצור החומר הבקיע </a:t>
            </a:r>
            <a:endParaRPr lang="he-IL" sz="1600" dirty="0" smtClean="0"/>
          </a:p>
          <a:p>
            <a:endParaRPr lang="he-IL" sz="1600" dirty="0"/>
          </a:p>
          <a:p>
            <a:r>
              <a:rPr lang="he-IL" sz="1600" dirty="0" smtClean="0"/>
              <a:t>[מצד </a:t>
            </a:r>
            <a:r>
              <a:rPr lang="he-IL" sz="1600" dirty="0"/>
              <a:t>אחד – מספר מדינות מחזיקות </a:t>
            </a:r>
            <a:r>
              <a:rPr lang="he-IL" sz="1600" dirty="0" err="1"/>
              <a:t>בנ"ג</a:t>
            </a:r>
            <a:r>
              <a:rPr lang="he-IL" sz="1600" dirty="0"/>
              <a:t> (טכנולוגיה מסובכת?)</a:t>
            </a:r>
          </a:p>
          <a:p>
            <a:r>
              <a:rPr lang="he-IL" sz="1600" dirty="0"/>
              <a:t>מצד שני - הגעה ליכולת גרעינית צבאית החל משנות ה 40 – מעיד על שהטכנולוגיה הבסיסית  הדרושה ליצור נשק גרעיני פרימיטיבי אינה מסובכת אך מחייבת מגוון של תחומים ויכולת תעשייתית לא סטנדרטית</a:t>
            </a:r>
            <a:r>
              <a:rPr lang="he-IL" sz="1600" dirty="0" smtClean="0"/>
              <a:t>.]</a:t>
            </a:r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8211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אורניום בהעשרה צבאית מכיל לפחות 90% אורניום 235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06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521963" y="4773613"/>
            <a:ext cx="5852313" cy="3905250"/>
          </a:xfrm>
        </p:spPr>
        <p:txBody>
          <a:bodyPr/>
          <a:lstStyle/>
          <a:p>
            <a:pPr algn="just"/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המטרה – העלאת הריכוז של אורניום </a:t>
            </a:r>
            <a:r>
              <a:rPr lang="he-IL" sz="16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235 (0.7% בטבע)</a:t>
            </a:r>
          </a:p>
          <a:p>
            <a:pPr algn="just"/>
            <a:endParaRPr lang="he-IL" sz="1600" b="1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b="1" dirty="0" smtClean="0">
                <a:latin typeface="Levenim MT" panose="02010502060101010101" pitchFamily="2" charset="-79"/>
                <a:ea typeface="Tahoma" panose="020B0604030504040204" pitchFamily="34" charset="0"/>
              </a:rPr>
              <a:t>איך עושים זאת?</a:t>
            </a:r>
            <a:endParaRPr lang="he-IL" sz="1600" b="1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אורניום 235 ואורניום 238 הם איזוטופים של אותו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יסוד (אורניום).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ההבדל היחיד בינם –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3 ניטרונים עודפים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של אורניום 238.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הניטרונים העודפים יוצרים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הפרש מסה קל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בין האטומים. שיטות ההעשרה מנצלות את הפרש מסה זה (ע"י הפרדה).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ההעשרה באיראן מתבססת על העשרה </a:t>
            </a:r>
            <a:r>
              <a:rPr lang="he-IL" sz="1600" b="1" dirty="0">
                <a:latin typeface="Levenim MT" panose="02010502060101010101" pitchFamily="2" charset="-79"/>
                <a:ea typeface="Tahoma" panose="020B0604030504040204" pitchFamily="34" charset="0"/>
              </a:rPr>
              <a:t>בצנטריפוגות גז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דרושות צנטריפוגות רבות (אלפים) כדי להעשיר קילוגרמים של אורניום טבעי </a:t>
            </a:r>
            <a:r>
              <a:rPr lang="he-IL" sz="1600" u="sng" dirty="0">
                <a:latin typeface="Levenim MT" panose="02010502060101010101" pitchFamily="2" charset="-79"/>
                <a:ea typeface="Tahoma" panose="020B0604030504040204" pitchFamily="34" charset="0"/>
              </a:rPr>
              <a:t>לרמה צבאית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(מה הריכוז הדרוש? מעל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90% אורניום 235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)</a:t>
            </a:r>
          </a:p>
          <a:p>
            <a:pPr algn="just"/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כאמור – ל </a:t>
            </a:r>
            <a:r>
              <a:rPr lang="en-US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LEU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 זה 80% מהדרך</a:t>
            </a:r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פלוטוניום אינו קיים בטבע. 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יצור מלאכותי של פלוטוניום מתבצע בכור גרעיני. אורניום 238 (שנמצא בטבע) בולע ניטרון והופך לפלוטוניום 239.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הפלוטוניום מיוצר בתוך מוטות הדלק (או מטרות אורניום) של (כל) כור ומחולץ מהם בתהליך המכונה הפרדה.</a:t>
            </a:r>
          </a:p>
          <a:p>
            <a:pPr algn="just"/>
            <a:endParaRPr lang="he-IL" sz="1600" dirty="0">
              <a:latin typeface="Levenim MT" panose="02010502060101010101" pitchFamily="2" charset="-79"/>
              <a:ea typeface="Tahoma" panose="020B0604030504040204" pitchFamily="34" charset="0"/>
            </a:endParaRPr>
          </a:p>
          <a:p>
            <a:pPr algn="just"/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כור – מסובך יחסית </a:t>
            </a:r>
            <a:r>
              <a:rPr lang="he-IL" sz="1600" dirty="0" smtClean="0">
                <a:latin typeface="Levenim MT" panose="02010502060101010101" pitchFamily="2" charset="-79"/>
                <a:ea typeface="Tahoma" panose="020B0604030504040204" pitchFamily="34" charset="0"/>
              </a:rPr>
              <a:t>להקמה 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וקשה להסתרה (דיר </a:t>
            </a:r>
            <a:r>
              <a:rPr lang="he-IL" sz="1600" dirty="0" err="1">
                <a:latin typeface="Levenim MT" panose="02010502060101010101" pitchFamily="2" charset="-79"/>
                <a:ea typeface="Tahoma" panose="020B0604030504040204" pitchFamily="34" charset="0"/>
              </a:rPr>
              <a:t>אלאזור</a:t>
            </a:r>
            <a:r>
              <a:rPr lang="he-IL" sz="1600" dirty="0">
                <a:latin typeface="Levenim MT" panose="02010502060101010101" pitchFamily="2" charset="-79"/>
                <a:ea typeface="Tahoma" panose="020B0604030504040204" pitchFamily="34" charset="0"/>
              </a:rPr>
              <a:t>...)</a:t>
            </a:r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80087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0476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וינה – עיר של ארגונים בינ"ל/עיר או"ם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004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הוקמה 13 שנים לפני כניסת ה </a:t>
            </a:r>
            <a:r>
              <a:rPr lang="en-US" sz="1600" dirty="0" smtClean="0"/>
              <a:t>NPT</a:t>
            </a:r>
            <a:r>
              <a:rPr lang="he-IL" sz="1600" dirty="0" smtClean="0"/>
              <a:t> לתוקף</a:t>
            </a:r>
          </a:p>
          <a:p>
            <a:endParaRPr lang="he-IL" sz="1600" dirty="0"/>
          </a:p>
          <a:p>
            <a:r>
              <a:rPr lang="he-IL" sz="1600" dirty="0" smtClean="0"/>
              <a:t>שני </a:t>
            </a:r>
            <a:r>
              <a:rPr lang="he-IL" sz="1600" dirty="0"/>
              <a:t>גופי קבלת החלטות עיקריים:</a:t>
            </a:r>
          </a:p>
          <a:p>
            <a:endParaRPr lang="he-IL" sz="1600" dirty="0"/>
          </a:p>
          <a:p>
            <a:r>
              <a:rPr lang="he-IL" sz="1600" dirty="0"/>
              <a:t>מועצת הנגידים – 35 מדינות, הגוף האקזקוטיבי</a:t>
            </a:r>
          </a:p>
          <a:p>
            <a:r>
              <a:rPr lang="he-IL" sz="1600" dirty="0"/>
              <a:t>הועידה הכללית (מעין פרלמנט)</a:t>
            </a:r>
          </a:p>
          <a:p>
            <a:endParaRPr lang="he-IL" sz="1600" dirty="0"/>
          </a:p>
          <a:p>
            <a:r>
              <a:rPr lang="he-IL" sz="1600" dirty="0"/>
              <a:t>2500 עובדים </a:t>
            </a:r>
            <a:r>
              <a:rPr lang="he-IL" sz="1600" dirty="0" err="1"/>
              <a:t>מכ</a:t>
            </a:r>
            <a:r>
              <a:rPr lang="he-IL" sz="1600" dirty="0"/>
              <a:t> 100 מדינות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37787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הנשיא אייזנהאואר 8 דצמבר 1953 בעצרת האו"ם</a:t>
            </a:r>
          </a:p>
          <a:p>
            <a:endParaRPr lang="he-IL" sz="1600" dirty="0"/>
          </a:p>
          <a:p>
            <a:r>
              <a:rPr lang="he-IL" sz="1600" dirty="0"/>
              <a:t>דיבר על יתרונות הגרעין בלב המלחמה הקרה והציע להקים את </a:t>
            </a:r>
            <a:r>
              <a:rPr lang="he-IL" sz="1600" dirty="0" err="1"/>
              <a:t>סבא"א</a:t>
            </a:r>
            <a:r>
              <a:rPr lang="he-IL" sz="1600" dirty="0"/>
              <a:t> לקדם זאת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536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רשימה לא ממצה.</a:t>
            </a:r>
          </a:p>
          <a:p>
            <a:endParaRPr lang="he-IL" sz="1600" dirty="0"/>
          </a:p>
          <a:p>
            <a:r>
              <a:rPr lang="he-IL" sz="1600" dirty="0" smtClean="0"/>
              <a:t>זהו ההקשר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027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הסדרי הפיקוח מפורטים ב"הסכם הפיקוח" בין </a:t>
            </a:r>
            <a:r>
              <a:rPr lang="he-IL" sz="1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1600" dirty="0">
                <a:latin typeface="Levenim MT" panose="02010502060101010101" pitchFamily="2" charset="-79"/>
                <a:cs typeface="Levenim MT" panose="02010502060101010101" pitchFamily="2" charset="-79"/>
              </a:rPr>
              <a:t> למדינה המפוקחת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17169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מסה קריטית – המסה המינימלית של חומר בקיע הדרושה כדי שניתן יהיה לייצר פצצה גרעינית (על מנת שתיווצר </a:t>
            </a:r>
            <a:r>
              <a:rPr lang="he-IL" sz="1600" dirty="0" err="1"/>
              <a:t>קריטיקליות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במתקן מוצהר ומפוקח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2316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פרוטוקול נוסף – הצהרה מורחבת וזכויות גישה מורחבות </a:t>
            </a:r>
            <a:r>
              <a:rPr lang="he-IL" sz="1600" dirty="0" err="1" smtClean="0"/>
              <a:t>לסבא"א</a:t>
            </a:r>
            <a:endParaRPr lang="he-IL" sz="1600" dirty="0" smtClean="0"/>
          </a:p>
          <a:p>
            <a:r>
              <a:rPr lang="he-IL" sz="1600" dirty="0" smtClean="0"/>
              <a:t>אך  -וולונטרי (איראן, מצרים)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702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5160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663E86-CC74-45E6-87B1-11BE1C233ABA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4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5711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1967 – ארה"ב סיפקה לאיראן כור מחקר קטן שנמצא עד היום ופעיל </a:t>
            </a:r>
            <a:r>
              <a:rPr lang="he-IL" sz="1600" dirty="0" smtClean="0"/>
              <a:t>בטהרן (אטומים למען שלום)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1974 – הקמת </a:t>
            </a:r>
            <a:r>
              <a:rPr lang="he-IL" sz="1600" dirty="0" err="1"/>
              <a:t>הוא"א</a:t>
            </a:r>
            <a:r>
              <a:rPr lang="he-IL" sz="1600" dirty="0"/>
              <a:t>, השאה הכריז על תכנית לאספקת 23,000 </a:t>
            </a:r>
            <a:r>
              <a:rPr lang="he-IL" sz="1600" dirty="0" err="1"/>
              <a:t>מגהוואט</a:t>
            </a:r>
            <a:r>
              <a:rPr lang="he-IL" sz="1600" dirty="0"/>
              <a:t> מכורים גרעיניים תוך 20 שנה, הקמת 23 כורים גרעיניים ומעגל דלק </a:t>
            </a:r>
            <a:r>
              <a:rPr lang="he-IL" sz="1600" b="1" u="sng" dirty="0"/>
              <a:t>מלא</a:t>
            </a:r>
          </a:p>
          <a:p>
            <a:endParaRPr lang="he-IL" sz="1600" b="1" u="sng" dirty="0"/>
          </a:p>
          <a:p>
            <a:r>
              <a:rPr lang="he-IL" sz="1600" dirty="0"/>
              <a:t>לקראת סוף שנות ה 80 – השגת שרטוטים מרשת א.ק. חאן לייצור צנטריפוגות </a:t>
            </a:r>
            <a:r>
              <a:rPr lang="en-US" sz="1600" dirty="0" smtClean="0"/>
              <a:t>P1</a:t>
            </a:r>
            <a:r>
              <a:rPr lang="he-IL" sz="1600" dirty="0" smtClean="0"/>
              <a:t> (עובדות עד היום)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151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>
          <a:xfrm>
            <a:off x="332159" y="4741939"/>
            <a:ext cx="5805117" cy="3905250"/>
          </a:xfrm>
        </p:spPr>
        <p:txBody>
          <a:bodyPr/>
          <a:lstStyle/>
          <a:p>
            <a:pPr algn="l" rtl="0"/>
            <a:r>
              <a:rPr lang="en-US" sz="1600" dirty="0"/>
              <a:t>2002 – Press conference by the National Council of Resistance on Iran, the political wing of the terrorist organization </a:t>
            </a:r>
            <a:r>
              <a:rPr lang="en-US" sz="1600" dirty="0" err="1"/>
              <a:t>Mujahideen</a:t>
            </a:r>
            <a:r>
              <a:rPr lang="en-US" sz="1600" dirty="0"/>
              <a:t>-e </a:t>
            </a:r>
            <a:r>
              <a:rPr lang="en-US" sz="1600" dirty="0" err="1"/>
              <a:t>Khalq</a:t>
            </a:r>
            <a:r>
              <a:rPr lang="en-US" sz="1600" dirty="0"/>
              <a:t> (</a:t>
            </a:r>
            <a:r>
              <a:rPr lang="en-US" sz="1600" dirty="0" err="1"/>
              <a:t>MeK</a:t>
            </a:r>
            <a:r>
              <a:rPr lang="en-US" sz="1600" dirty="0"/>
              <a:t>) </a:t>
            </a:r>
            <a:r>
              <a:rPr lang="he-IL" sz="1600" b="1" dirty="0" err="1"/>
              <a:t>בכאן</a:t>
            </a:r>
            <a:endParaRPr lang="en-US" sz="1600" b="1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דצמבר 2007 – ארה"ב מפרסמת סיכום לא מסווג של הערכת מודיעין על תכנית הגרעין של איראן.</a:t>
            </a:r>
          </a:p>
          <a:p>
            <a:pPr algn="r"/>
            <a:r>
              <a:rPr lang="he-IL" sz="1600" dirty="0"/>
              <a:t>על פיה, המודיעין מעריך "</a:t>
            </a:r>
            <a:r>
              <a:rPr lang="he-IL" sz="1600" dirty="0" err="1"/>
              <a:t>בבטחון</a:t>
            </a:r>
            <a:r>
              <a:rPr lang="he-IL" sz="1600" dirty="0"/>
              <a:t> גבוה" </a:t>
            </a:r>
            <a:r>
              <a:rPr lang="he-IL" sz="1600" dirty="0" smtClean="0"/>
              <a:t>'</a:t>
            </a:r>
            <a:r>
              <a:rPr lang="en-US" sz="1600" dirty="0" smtClean="0"/>
              <a:t>with </a:t>
            </a:r>
            <a:r>
              <a:rPr lang="en-US" sz="1600" dirty="0"/>
              <a:t>high confidence</a:t>
            </a:r>
            <a:r>
              <a:rPr lang="he-IL" sz="1600" dirty="0"/>
              <a:t> שאיראן הפסיקה את תכנית הגרעין הצבאית שלה ב 2003 (עיראק) </a:t>
            </a:r>
            <a:r>
              <a:rPr lang="he-IL" sz="1600" dirty="0" err="1"/>
              <a:t>ובבטחון</a:t>
            </a:r>
            <a:r>
              <a:rPr lang="he-IL" sz="1600" dirty="0"/>
              <a:t> בינוני שהיא לא חודשה עד אמצע 2007. </a:t>
            </a:r>
            <a:r>
              <a:rPr lang="he-IL" sz="1600" b="1" dirty="0"/>
              <a:t>אורן יסביר מה באמת קרה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ספטמבר 2009 – אובמה, בראון וסרקוזי חושפים שאיראן הקימה מתקן העשרה חשאי בהרים ליד העיר קום</a:t>
            </a:r>
          </a:p>
          <a:p>
            <a:pPr algn="r"/>
            <a:r>
              <a:rPr lang="he-IL" sz="1600" dirty="0"/>
              <a:t>2010 – </a:t>
            </a:r>
            <a:r>
              <a:rPr lang="he-IL" sz="1600" dirty="0" err="1"/>
              <a:t>סטקסנט</a:t>
            </a:r>
            <a:endParaRPr lang="he-IL" sz="1600" dirty="0"/>
          </a:p>
          <a:p>
            <a:pPr algn="r"/>
            <a:r>
              <a:rPr lang="he-IL" sz="1600" dirty="0"/>
              <a:t>2011  -</a:t>
            </a:r>
            <a:r>
              <a:rPr lang="he-IL" sz="1600" dirty="0" err="1"/>
              <a:t>בושהר</a:t>
            </a:r>
            <a:r>
              <a:rPr lang="he-IL" sz="1600" dirty="0"/>
              <a:t> מתחיל לפעול</a:t>
            </a:r>
            <a:endParaRPr lang="en-US" sz="1600" dirty="0"/>
          </a:p>
          <a:p>
            <a:pPr algn="l" rtl="0"/>
            <a:endParaRPr lang="en-US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52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ספטמבר 2003 – אימוץ החלטה במועצת הנגידים של </a:t>
            </a:r>
            <a:r>
              <a:rPr lang="he-IL" sz="1600" dirty="0" err="1"/>
              <a:t>סבא"א</a:t>
            </a:r>
            <a:r>
              <a:rPr lang="he-IL" sz="1600" dirty="0"/>
              <a:t> הקוראת לאיראן להשעות את פעילות </a:t>
            </a:r>
            <a:r>
              <a:rPr lang="he-IL" sz="1600" dirty="0" smtClean="0"/>
              <a:t>ההעשרה </a:t>
            </a:r>
            <a:r>
              <a:rPr lang="he-IL" sz="1600" dirty="0"/>
              <a:t>וההפרדה שלה ולהצהיר על כל </a:t>
            </a:r>
            <a:r>
              <a:rPr lang="he-IL" sz="1600" dirty="0" smtClean="0"/>
              <a:t>החומרים הגרעיניים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אוקטובר 2003 – עסקה עם 3 מדינות אירופאיות על </a:t>
            </a:r>
            <a:r>
              <a:rPr lang="he-IL" sz="1600" dirty="0" err="1" smtClean="0"/>
              <a:t>השעייה</a:t>
            </a:r>
            <a:r>
              <a:rPr lang="he-IL" sz="1600" dirty="0" smtClean="0"/>
              <a:t> זמנית של </a:t>
            </a:r>
            <a:r>
              <a:rPr lang="he-IL" sz="1600" dirty="0"/>
              <a:t>התכנית </a:t>
            </a:r>
            <a:r>
              <a:rPr lang="he-IL" sz="1600" dirty="0" err="1"/>
              <a:t>ואישרור</a:t>
            </a:r>
            <a:r>
              <a:rPr lang="he-IL" sz="1600" dirty="0"/>
              <a:t> הפרוטוקול הנוסף (לא קרה עד היום)</a:t>
            </a:r>
          </a:p>
          <a:p>
            <a:endParaRPr lang="he-IL" sz="1600" dirty="0"/>
          </a:p>
          <a:p>
            <a:r>
              <a:rPr lang="he-IL" sz="1600" dirty="0"/>
              <a:t>ספטמבר 2005 – החלטת </a:t>
            </a:r>
            <a:r>
              <a:rPr lang="he-IL" sz="1600" dirty="0" err="1"/>
              <a:t>בורד</a:t>
            </a:r>
            <a:r>
              <a:rPr lang="he-IL" sz="1600" dirty="0"/>
              <a:t> </a:t>
            </a:r>
            <a:r>
              <a:rPr lang="he-IL" sz="1600" dirty="0" err="1"/>
              <a:t>סבא"א</a:t>
            </a:r>
            <a:r>
              <a:rPr lang="he-IL" sz="1600" dirty="0"/>
              <a:t> על </a:t>
            </a:r>
            <a:r>
              <a:rPr lang="en-US" sz="1600" dirty="0"/>
              <a:t>non compliance</a:t>
            </a:r>
            <a:r>
              <a:rPr lang="he-IL" sz="1600" dirty="0"/>
              <a:t> שפותח את הדרך </a:t>
            </a:r>
            <a:r>
              <a:rPr lang="he-IL" sz="1600" dirty="0" err="1"/>
              <a:t>להפנייה</a:t>
            </a:r>
            <a:r>
              <a:rPr lang="he-IL" sz="1600" dirty="0"/>
              <a:t> </a:t>
            </a:r>
            <a:r>
              <a:rPr lang="he-IL" sz="1600" dirty="0" err="1"/>
              <a:t>למועבי"ט</a:t>
            </a:r>
            <a:r>
              <a:rPr lang="he-IL" sz="1600" dirty="0"/>
              <a:t> – פברואר 2006</a:t>
            </a:r>
          </a:p>
          <a:p>
            <a:endParaRPr lang="he-IL" sz="1600" dirty="0"/>
          </a:p>
          <a:p>
            <a:r>
              <a:rPr lang="he-IL" sz="1600" dirty="0"/>
              <a:t>6 החלטות </a:t>
            </a:r>
            <a:r>
              <a:rPr lang="he-IL" sz="1600" dirty="0" err="1" smtClean="0"/>
              <a:t>מועבי"ט</a:t>
            </a:r>
            <a:r>
              <a:rPr lang="he-IL" sz="1600" dirty="0" smtClean="0"/>
              <a:t> ב 4 שנים </a:t>
            </a:r>
            <a:r>
              <a:rPr lang="he-IL" sz="1600" dirty="0"/>
              <a:t>(2006-2010)  והגברת הסנקציות לאורך כל השנים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4177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פגישה עם הלגה </a:t>
            </a:r>
            <a:r>
              <a:rPr lang="he-IL" sz="1600" dirty="0" err="1"/>
              <a:t>שמידט</a:t>
            </a:r>
            <a:r>
              <a:rPr lang="he-IL" sz="1600" dirty="0"/>
              <a:t> בבריסל (מנכ"לית מדינית של </a:t>
            </a:r>
            <a:r>
              <a:rPr lang="he-IL" sz="1600" dirty="0" err="1"/>
              <a:t>הא"א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יום היישום היה תלוי באישור </a:t>
            </a:r>
            <a:r>
              <a:rPr lang="he-IL" sz="1600" dirty="0" err="1"/>
              <a:t>סבא"א</a:t>
            </a:r>
            <a:r>
              <a:rPr lang="he-IL" sz="1600" dirty="0"/>
              <a:t> שאיראן עמדה במספר מחויבויות (שקף </a:t>
            </a:r>
            <a:r>
              <a:rPr lang="he-IL" sz="1600" dirty="0" err="1"/>
              <a:t>סבא"א</a:t>
            </a:r>
            <a:r>
              <a:rPr lang="he-IL" sz="1600" dirty="0"/>
              <a:t>), וזה היה הטריגר להסרת </a:t>
            </a:r>
            <a:r>
              <a:rPr lang="he-IL" sz="1600" dirty="0" err="1"/>
              <a:t>הנסקציות</a:t>
            </a:r>
            <a:r>
              <a:rPr lang="he-IL" sz="1600" dirty="0"/>
              <a:t>.</a:t>
            </a:r>
          </a:p>
          <a:p>
            <a:endParaRPr lang="he-IL" sz="1600" dirty="0"/>
          </a:p>
          <a:p>
            <a:r>
              <a:rPr lang="he-IL" sz="1600" dirty="0"/>
              <a:t>מרץ 2015 – נאום </a:t>
            </a:r>
            <a:r>
              <a:rPr lang="he-IL" sz="1600" dirty="0" err="1"/>
              <a:t>ראה"מ</a:t>
            </a:r>
            <a:r>
              <a:rPr lang="he-IL" sz="1600" dirty="0"/>
              <a:t> בקונגרס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29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446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smtClean="0"/>
              <a:t>ההקשר להסכם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4712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החלטת </a:t>
            </a:r>
            <a:r>
              <a:rPr lang="he-IL" sz="1600" dirty="0" err="1"/>
              <a:t>מועבי"ט</a:t>
            </a:r>
            <a:r>
              <a:rPr lang="he-IL" sz="1600" dirty="0"/>
              <a:t> הסירה את הסנקציות הגרעיניות שהוטלו ע"י </a:t>
            </a:r>
            <a:r>
              <a:rPr lang="he-IL" sz="1600" dirty="0" err="1"/>
              <a:t>מועבי"ט</a:t>
            </a:r>
            <a:r>
              <a:rPr lang="he-IL" sz="1600" dirty="0"/>
              <a:t> בהתאם לתנאי העסקה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2523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600" dirty="0"/>
              <a:t>The full implementation of this JCPOA will ensure the exclusively peaceful nature of Iran's nuclear </a:t>
            </a:r>
            <a:r>
              <a:rPr lang="en-US" sz="1600" dirty="0" err="1"/>
              <a:t>programme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5529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72586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בין השנים 11-15 זמן הפריצה יורד  כיון שהם יכולים להחליף את הצנטריפוגות מדור ראשון.</a:t>
            </a:r>
          </a:p>
          <a:p>
            <a:endParaRPr lang="he-IL" sz="1600" dirty="0"/>
          </a:p>
          <a:p>
            <a:r>
              <a:rPr lang="he-IL" sz="1600" dirty="0"/>
              <a:t>משנה 15 – יש הטוענים שזמן הפריצה חוזר למה שהיה לפני ההסכם – מספר חודשיים ואף עד מספר שבועות.</a:t>
            </a:r>
          </a:p>
          <a:p>
            <a:endParaRPr lang="he-IL" sz="1600" dirty="0"/>
          </a:p>
          <a:p>
            <a:r>
              <a:rPr lang="he-IL" sz="1600" dirty="0"/>
              <a:t>ההסכם כולל מנגנון יישוב סכסוכים ופיקוח כולל של ה </a:t>
            </a:r>
            <a:r>
              <a:rPr lang="en-US" sz="1600" dirty="0"/>
              <a:t>JC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49563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מ- 20,000 צנטריפוגות ל 5060 ועוד 1000 מותקנות (פירקו 2/3 מהצנטריפוגות והכפיפו לפיקוח, אבל עדיין תשתית משמעותית ו</a:t>
            </a:r>
            <a:r>
              <a:rPr lang="he-IL" sz="1600" b="1" dirty="0"/>
              <a:t>מו"פ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מ 10 טון חומר ל- 300 ק"ג (נפטרו מ 98% מהמלאי – נמכר, יוצא, דולל)</a:t>
            </a:r>
          </a:p>
          <a:p>
            <a:endParaRPr lang="he-IL" sz="1600" dirty="0"/>
          </a:p>
          <a:p>
            <a:r>
              <a:rPr lang="he-IL" sz="1600" dirty="0"/>
              <a:t>מחומר מועשר ל 20% נשארנו עם חומר ל 3.67%</a:t>
            </a:r>
          </a:p>
          <a:p>
            <a:endParaRPr lang="he-IL" sz="1600" dirty="0"/>
          </a:p>
          <a:p>
            <a:r>
              <a:rPr lang="he-IL" sz="1600" dirty="0"/>
              <a:t>ההסכם חוסם למעשה את ערוץ הפלוטוניום בכור הקיים, אבל לאחר 15 שנה המגבלות על כורים חדשים  ומתקני הפרדה הופכות להיות וולונטריות.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5963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יכולת העשרה לא מוגבלת משמעה שלא ניתן לעצירה, גם לא קינטית.</a:t>
            </a:r>
          </a:p>
          <a:p>
            <a:endParaRPr lang="he-IL" sz="1600" dirty="0"/>
          </a:p>
          <a:p>
            <a:r>
              <a:rPr lang="he-IL" sz="1600" dirty="0"/>
              <a:t>המו"פ מאפשר יכולת העשרה </a:t>
            </a:r>
            <a:r>
              <a:rPr lang="he-IL" sz="1600" dirty="0" smtClean="0"/>
              <a:t>גדולה </a:t>
            </a:r>
            <a:r>
              <a:rPr lang="he-IL" sz="1600" dirty="0"/>
              <a:t>(עד פי 10) עם מעט צנטריפוגות (פוטנציאל למתקנים חשאיים קטנים), וגם שחיקה לאורך השנים בתחום יכולות העשרה</a:t>
            </a:r>
          </a:p>
          <a:p>
            <a:endParaRPr lang="he-IL" sz="1600" dirty="0"/>
          </a:p>
          <a:p>
            <a:r>
              <a:rPr lang="he-IL" sz="1600" dirty="0"/>
              <a:t>הוגדרו פעילויות אסורות בהקשר של פיתוח נשק גרעיני אך לא הוגדרה הדרך בה </a:t>
            </a:r>
            <a:r>
              <a:rPr lang="he-IL" sz="1600" dirty="0" err="1"/>
              <a:t>סבא"א</a:t>
            </a:r>
            <a:r>
              <a:rPr lang="he-IL" sz="1600" dirty="0"/>
              <a:t> תפקח עליהן ודה פקטו זה לא נעשה! </a:t>
            </a:r>
          </a:p>
          <a:p>
            <a:r>
              <a:rPr lang="he-IL" sz="1600" dirty="0"/>
              <a:t>סגירה מלאכותית של תיק ה </a:t>
            </a:r>
            <a:r>
              <a:rPr lang="en-US" sz="1600" dirty="0"/>
              <a:t>PMD</a:t>
            </a:r>
            <a:r>
              <a:rPr lang="he-IL" sz="1600" dirty="0"/>
              <a:t> ב- 2015 (אורן יסביר. הארכיון אולי יעורר)</a:t>
            </a:r>
          </a:p>
          <a:p>
            <a:endParaRPr lang="he-IL" sz="1600" dirty="0"/>
          </a:p>
          <a:p>
            <a:r>
              <a:rPr lang="he-IL" sz="1600" dirty="0"/>
              <a:t>מה קורה כשהוא מופר?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20834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 err="1" smtClean="0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 אינה צד להסכם</a:t>
            </a:r>
          </a:p>
          <a:p>
            <a:endParaRPr lang="he-IL" sz="1600" dirty="0" smtClean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 smtClean="0">
                <a:solidFill>
                  <a:srgbClr val="514843"/>
                </a:solidFill>
                <a:latin typeface="Levenim MT" panose="02010502060101010101" pitchFamily="2" charset="-79"/>
              </a:rPr>
              <a:t>ביום 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חתימת ההסכם (יולי 2015) נחתמה בין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לאיראן מפת הדרכים: איראן תמסור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לסבא"א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מידע לצורך סיום חקירת נושאי עבר הקשורים לפיתוח נשק גרעיני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באוקטובר </a:t>
            </a:r>
            <a:r>
              <a:rPr 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מילאה את המחויבויות כפי שסוכמו במפת הדרכים </a:t>
            </a:r>
          </a:p>
          <a:p>
            <a:endParaRPr 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דצמבר 2015 – דו"ח </a:t>
            </a:r>
            <a:r>
              <a:rPr lang="en-US" sz="1600" dirty="0">
                <a:solidFill>
                  <a:srgbClr val="514843"/>
                </a:solidFill>
                <a:latin typeface="Levenim MT" panose="02010502060101010101" pitchFamily="2" charset="-79"/>
              </a:rPr>
              <a:t>PMD</a:t>
            </a:r>
            <a:r>
              <a:rPr 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שני – תכנית נשק מאורגנת וסדורה עד 2003, חלק מהפעילויות נמשכו עד 2009, הרבה שאלות פתוחות</a:t>
            </a:r>
          </a:p>
          <a:p>
            <a:r>
              <a:rPr lang="he-IL" sz="1600" b="1" dirty="0" err="1">
                <a:solidFill>
                  <a:srgbClr val="514843"/>
                </a:solidFill>
                <a:latin typeface="Levenim MT" panose="02010502060101010101" pitchFamily="2" charset="-79"/>
              </a:rPr>
              <a:t>הבורד</a:t>
            </a:r>
            <a:r>
              <a:rPr lang="he-IL" sz="1600" b="1" dirty="0">
                <a:solidFill>
                  <a:srgbClr val="514843"/>
                </a:solidFill>
                <a:latin typeface="Levenim MT" panose="02010502060101010101" pitchFamily="2" charset="-79"/>
              </a:rPr>
              <a:t> סגר את התיק</a:t>
            </a:r>
          </a:p>
          <a:p>
            <a:endParaRPr lang="he-IL" altLang="he-IL" sz="1600" dirty="0">
              <a:solidFill>
                <a:srgbClr val="514843"/>
              </a:solidFill>
              <a:latin typeface="Levenim MT" panose="02010502060101010101" pitchFamily="2" charset="-79"/>
            </a:endParaRPr>
          </a:p>
          <a:p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ביום היישום של ההסכם (ינואר 2016) </a:t>
            </a:r>
            <a:r>
              <a:rPr lang="he-IL" altLang="he-IL" sz="1600" dirty="0" err="1">
                <a:solidFill>
                  <a:srgbClr val="514843"/>
                </a:solidFill>
                <a:latin typeface="Levenim MT" panose="02010502060101010101" pitchFamily="2" charset="-79"/>
              </a:rPr>
              <a:t>סבא"א</a:t>
            </a:r>
            <a:r>
              <a:rPr lang="he-IL" altLang="he-IL" sz="1600" dirty="0">
                <a:solidFill>
                  <a:srgbClr val="514843"/>
                </a:solidFill>
                <a:latin typeface="Levenim MT" panose="02010502060101010101" pitchFamily="2" charset="-79"/>
              </a:rPr>
              <a:t> אישרה שאיראן נקטה בצעדים מתחייבים ע"פ ההסכם – הוביל להסרת סנקציות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1889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smtClean="0"/>
              <a:t>לאחר שנה - טענה </a:t>
            </a:r>
            <a:r>
              <a:rPr lang="he-IL" sz="1600" dirty="0"/>
              <a:t>איראנית של </a:t>
            </a:r>
            <a:r>
              <a:rPr lang="en-US" sz="1600" dirty="0"/>
              <a:t>less for less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04018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כמה אופציות:</a:t>
            </a:r>
          </a:p>
          <a:p>
            <a:pPr marL="458983" indent="-458983">
              <a:buAutoNum type="arabicPeriod"/>
            </a:pPr>
            <a:r>
              <a:rPr lang="he-IL" sz="1600" dirty="0"/>
              <a:t>הארכת ההסכם הקיים – טיפול בפגות תוקף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משופר למראית עין</a:t>
            </a:r>
          </a:p>
          <a:p>
            <a:pPr marL="458983" indent="-458983">
              <a:buAutoNum type="arabicPeriod"/>
            </a:pPr>
            <a:r>
              <a:rPr lang="he-IL" sz="1600" dirty="0"/>
              <a:t>הסכם חדש?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40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he-IL" sz="1600" dirty="0"/>
              <a:t>האמנה אומצה בעצרת הכללית של האו"ם ונחתמה ביולי 1968 ונכנסה לתוקף ב 1970. </a:t>
            </a:r>
            <a:endParaRPr lang="he-IL" sz="1600" dirty="0" smtClean="0"/>
          </a:p>
          <a:p>
            <a:pPr algn="r"/>
            <a:endParaRPr lang="he-IL" sz="1600" dirty="0" smtClean="0"/>
          </a:p>
          <a:p>
            <a:pPr algn="r"/>
            <a:r>
              <a:rPr lang="he-IL" sz="1600" dirty="0" smtClean="0"/>
              <a:t>כמעט אוניברסלית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במאי 1995 האמנה הוארכה </a:t>
            </a:r>
            <a:r>
              <a:rPr lang="he-IL" sz="1600" dirty="0" smtClean="0"/>
              <a:t>לנצח (עסקת </a:t>
            </a:r>
            <a:r>
              <a:rPr lang="he-IL" sz="1600" dirty="0" err="1" smtClean="0"/>
              <a:t>המזה"ת</a:t>
            </a:r>
            <a:r>
              <a:rPr lang="he-IL" sz="1600" dirty="0" smtClean="0"/>
              <a:t>)</a:t>
            </a:r>
            <a:endParaRPr lang="he-IL" sz="1600" dirty="0"/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ישראל תמכה בהחלטה על אימוץ ה </a:t>
            </a:r>
            <a:r>
              <a:rPr lang="en-US" sz="1600" dirty="0"/>
              <a:t>NPT</a:t>
            </a:r>
            <a:r>
              <a:rPr lang="he-IL" sz="1600" dirty="0"/>
              <a:t>.</a:t>
            </a:r>
          </a:p>
          <a:p>
            <a:pPr algn="r"/>
            <a:endParaRPr lang="he-IL" sz="1600" dirty="0"/>
          </a:p>
          <a:p>
            <a:pPr algn="r"/>
            <a:r>
              <a:rPr lang="he-IL" sz="1600" dirty="0"/>
              <a:t>התמונה מטקס החתימה. מימין </a:t>
            </a:r>
            <a:r>
              <a:rPr lang="he-IL" sz="1600" dirty="0" err="1"/>
              <a:t>שה"ח</a:t>
            </a:r>
            <a:r>
              <a:rPr lang="he-IL" sz="1600" dirty="0"/>
              <a:t> הסובייטי </a:t>
            </a:r>
            <a:r>
              <a:rPr lang="he-IL" sz="1600" dirty="0" err="1"/>
              <a:t>גרומיקו</a:t>
            </a:r>
            <a:r>
              <a:rPr lang="he-IL" sz="1600" dirty="0"/>
              <a:t> ומשמאל שגריר ארה"ב </a:t>
            </a:r>
            <a:r>
              <a:rPr lang="he-IL" sz="1600" dirty="0" smtClean="0"/>
              <a:t>תומפסון (+בריטניה – נאמנות)</a:t>
            </a:r>
            <a:endParaRPr lang="en-US" sz="1600" dirty="0"/>
          </a:p>
          <a:p>
            <a:pPr algn="l" rtl="0"/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8956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חלוקת העולם לשתי קבוצות של מדינות – הגרעיניות הן חמש </a:t>
            </a:r>
            <a:r>
              <a:rPr lang="he-IL" sz="1600" dirty="0" smtClean="0"/>
              <a:t>החברות הקבועות </a:t>
            </a:r>
            <a:r>
              <a:rPr lang="he-IL" sz="1600" dirty="0" err="1"/>
              <a:t>המועבי"ט</a:t>
            </a:r>
            <a:r>
              <a:rPr lang="he-IL" sz="1600" dirty="0"/>
              <a:t> (זכות וטו) – נ"ג בבסיס </a:t>
            </a:r>
            <a:r>
              <a:rPr lang="he-IL" sz="1600" u="sng" dirty="0"/>
              <a:t>הסדר העולמי</a:t>
            </a:r>
          </a:p>
          <a:p>
            <a:endParaRPr lang="he-IL" sz="1600" dirty="0"/>
          </a:p>
          <a:p>
            <a:r>
              <a:rPr lang="he-IL" sz="1600" dirty="0" smtClean="0"/>
              <a:t>רוסיה </a:t>
            </a:r>
            <a:r>
              <a:rPr lang="he-IL" sz="1600" dirty="0"/>
              <a:t>ירשה את בריה"מ (לאחר הקריסה </a:t>
            </a:r>
            <a:r>
              <a:rPr lang="he-IL" sz="1600" dirty="0" err="1"/>
              <a:t>ביילרוס</a:t>
            </a:r>
            <a:r>
              <a:rPr lang="he-IL" sz="1600" dirty="0"/>
              <a:t>, אוקראינה וקזחסטן התפרקו מנשקן)</a:t>
            </a:r>
          </a:p>
          <a:p>
            <a:endParaRPr lang="he-IL" sz="1600" dirty="0" smtClean="0"/>
          </a:p>
          <a:p>
            <a:r>
              <a:rPr lang="he-IL" sz="1600" dirty="0"/>
              <a:t>איראן חברה באמנה </a:t>
            </a:r>
          </a:p>
          <a:p>
            <a:endParaRPr lang="he-IL" sz="1600" dirty="0"/>
          </a:p>
          <a:p>
            <a:r>
              <a:rPr lang="he-IL" sz="1600" dirty="0"/>
              <a:t>הודו ופקיסטן ביצעו ניסויים גרעיניים ב- 1998 (הודו ב 1974)</a:t>
            </a:r>
          </a:p>
          <a:p>
            <a:endParaRPr lang="he-IL" sz="1600" dirty="0"/>
          </a:p>
          <a:p>
            <a:r>
              <a:rPr lang="he-IL" sz="1600" dirty="0" err="1"/>
              <a:t>צפ"ק</a:t>
            </a:r>
            <a:r>
              <a:rPr lang="he-IL" sz="1600" dirty="0"/>
              <a:t> פרשה ב- </a:t>
            </a:r>
            <a:r>
              <a:rPr lang="he-IL" sz="1600" dirty="0" smtClean="0"/>
              <a:t>2003 (סעיף 10 באמנה)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53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לאמנה שלוש מטרות (עמודי תווך):</a:t>
            </a:r>
          </a:p>
          <a:p>
            <a:r>
              <a:rPr lang="he-IL" sz="1600" dirty="0"/>
              <a:t>1. מניעת התפוצה של נשק גרעיני ושל טכנולוגיה רלבנטית</a:t>
            </a:r>
          </a:p>
          <a:p>
            <a:r>
              <a:rPr lang="he-IL" sz="1600" dirty="0"/>
              <a:t>2. לקדם את המטרה של פירוק מנשק גרעיני</a:t>
            </a:r>
          </a:p>
          <a:p>
            <a:r>
              <a:rPr lang="he-IL" sz="1600" dirty="0"/>
              <a:t>3. לקדם שת"פ באנרגיה גרעינית לצרכי שלום, בכפוף לפיקוח </a:t>
            </a:r>
            <a:r>
              <a:rPr lang="he-IL" sz="1600" dirty="0" err="1"/>
              <a:t>סבא"א</a:t>
            </a:r>
            <a:r>
              <a:rPr lang="he-IL" sz="1600" dirty="0"/>
              <a:t> (שקיימת מ 1957), שנועד למנוע הסטה של החומרים הגרעיניים לפיתוח נשק גרעיני</a:t>
            </a:r>
          </a:p>
          <a:p>
            <a:endParaRPr lang="he-IL" sz="1600" dirty="0"/>
          </a:p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813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הנשק ההרסני ביותר שיצרה האנושות – </a:t>
            </a:r>
            <a:r>
              <a:rPr lang="he-IL" sz="1600" dirty="0" smtClean="0"/>
              <a:t>הרג אנשים</a:t>
            </a:r>
            <a:r>
              <a:rPr lang="he-IL" sz="1600" dirty="0"/>
              <a:t>, נטרול מטרות דוממות ושטחים (</a:t>
            </a:r>
            <a:r>
              <a:rPr lang="he-IL" sz="1600" dirty="0" err="1"/>
              <a:t>צ'רנוביל</a:t>
            </a:r>
            <a:r>
              <a:rPr lang="he-IL" sz="1600" dirty="0"/>
              <a:t>)</a:t>
            </a:r>
          </a:p>
          <a:p>
            <a:endParaRPr lang="he-IL" sz="1600" dirty="0"/>
          </a:p>
          <a:p>
            <a:r>
              <a:rPr lang="he-IL" sz="1600" dirty="0"/>
              <a:t>1945- השימוש היחיד בנשק גרעיני</a:t>
            </a:r>
          </a:p>
          <a:p>
            <a:r>
              <a:rPr lang="he-IL" sz="1600" dirty="0"/>
              <a:t>הירושימה – 15 </a:t>
            </a:r>
            <a:r>
              <a:rPr lang="he-IL" sz="1600" dirty="0" err="1"/>
              <a:t>קילוטון</a:t>
            </a:r>
            <a:r>
              <a:rPr lang="he-IL" sz="1600" dirty="0"/>
              <a:t> (1000 טון </a:t>
            </a:r>
            <a:r>
              <a:rPr lang="en-US" sz="1600" dirty="0"/>
              <a:t>TNT</a:t>
            </a:r>
            <a:r>
              <a:rPr lang="he-IL" sz="1600" dirty="0"/>
              <a:t>)</a:t>
            </a:r>
          </a:p>
          <a:p>
            <a:r>
              <a:rPr lang="he-IL" sz="1600" dirty="0"/>
              <a:t>נגסקי – 22 </a:t>
            </a:r>
            <a:r>
              <a:rPr lang="he-IL" sz="1600" dirty="0" err="1"/>
              <a:t>קילוטון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כיום יש למעצמות פצצות של </a:t>
            </a:r>
            <a:r>
              <a:rPr lang="he-IL" sz="1600" dirty="0" err="1"/>
              <a:t>מגהטונים</a:t>
            </a:r>
            <a:r>
              <a:rPr lang="he-IL" sz="1600" dirty="0"/>
              <a:t> (</a:t>
            </a:r>
            <a:r>
              <a:rPr lang="he-IL" sz="1600" dirty="0" err="1"/>
              <a:t>מליון</a:t>
            </a:r>
            <a:r>
              <a:rPr lang="he-IL" sz="1600" dirty="0"/>
              <a:t> טון </a:t>
            </a:r>
            <a:r>
              <a:rPr lang="en-US" sz="1600" dirty="0"/>
              <a:t>TNT</a:t>
            </a:r>
            <a:r>
              <a:rPr lang="he-IL" sz="1600" dirty="0"/>
              <a:t>). פצצה אחת כזאת יכולה להרוס עיר שלמה ולהרוג </a:t>
            </a:r>
            <a:r>
              <a:rPr lang="he-IL" sz="1600" dirty="0" err="1"/>
              <a:t>מליונים</a:t>
            </a:r>
            <a:endParaRPr lang="he-IL" sz="1600" dirty="0"/>
          </a:p>
          <a:p>
            <a:endParaRPr lang="he-IL" sz="1600" dirty="0"/>
          </a:p>
          <a:p>
            <a:r>
              <a:rPr lang="he-IL" sz="1600" dirty="0"/>
              <a:t>בשיא המלחמה הקרה היו לארה"ב ובריה"מ יחד כ 30,000 </a:t>
            </a:r>
            <a:r>
              <a:rPr lang="he-IL" sz="1600" dirty="0" err="1"/>
              <a:t>רש"קים</a:t>
            </a:r>
            <a:r>
              <a:rPr lang="he-IL" sz="1600" dirty="0"/>
              <a:t> גרעיניים. </a:t>
            </a:r>
            <a:r>
              <a:rPr lang="he-IL" sz="1600" dirty="0" smtClean="0"/>
              <a:t>היום </a:t>
            </a:r>
            <a:r>
              <a:rPr lang="he-IL" sz="1600" dirty="0"/>
              <a:t>כ 6000 כל </a:t>
            </a:r>
            <a:r>
              <a:rPr lang="he-IL" sz="1600" dirty="0" smtClean="0"/>
              <a:t>אחת (אפרופו </a:t>
            </a:r>
            <a:r>
              <a:rPr lang="he-IL" sz="1600" dirty="0" err="1" smtClean="0"/>
              <a:t>פר"ן</a:t>
            </a:r>
            <a:r>
              <a:rPr lang="he-IL" sz="1600" dirty="0" smtClean="0"/>
              <a:t>).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56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600" dirty="0"/>
              <a:t>שני מסלולים אלטרנטיביים לנשק גרעיני. ההבדל – סוג החומר הבקיע – החומר שביקועו יוצר את אפקט ההרס</a:t>
            </a:r>
          </a:p>
          <a:p>
            <a:endParaRPr lang="he-IL" sz="1600" dirty="0" smtClean="0"/>
          </a:p>
          <a:p>
            <a:endParaRPr lang="he-IL" sz="1600" dirty="0"/>
          </a:p>
          <a:p>
            <a:r>
              <a:rPr lang="he-IL" sz="1600" dirty="0" smtClean="0"/>
              <a:t>למתקן </a:t>
            </a:r>
            <a:r>
              <a:rPr lang="he-IL" sz="1600" dirty="0"/>
              <a:t>נפץ </a:t>
            </a:r>
            <a:r>
              <a:rPr lang="he-IL" sz="1600" dirty="0" err="1"/>
              <a:t>חנ"מי</a:t>
            </a:r>
            <a:r>
              <a:rPr lang="he-IL" sz="1600" dirty="0"/>
              <a:t> נדרש עיסוק במספר תחומים, ביניהם מכניקה, אלקטרוניקה, מקור ניטרונים</a:t>
            </a:r>
          </a:p>
          <a:p>
            <a:endParaRPr lang="he-IL" sz="1600" dirty="0"/>
          </a:p>
          <a:p>
            <a:r>
              <a:rPr lang="he-IL" sz="1600" dirty="0"/>
              <a:t>ניסויים – עד היום בוצעו כ 2000</a:t>
            </a:r>
          </a:p>
          <a:p>
            <a:r>
              <a:rPr lang="he-IL" sz="1600" dirty="0"/>
              <a:t>נאסרו ב- 1996 עם אימוץ ה- </a:t>
            </a:r>
            <a:r>
              <a:rPr lang="en-US" sz="1600" dirty="0"/>
              <a:t>CTBT</a:t>
            </a:r>
            <a:endParaRPr lang="he-IL" sz="1600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163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28 אוקטובר 19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uHDAphlroH7AwM&amp;tbnid=T31HBkGpPc51HM:&amp;ved=0CAUQjRw&amp;url=http://thenuclearworld.org/2011/02/25/president-eisenhowers-atoms-for-peace-speech/&amp;ei=09ipUZrHCo3MsgbS6YCgBA&amp;psig=AFQjCNEx1HIXkp1Ge-H4hfvjBplvAeiv6A&amp;ust=13701719551971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8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438045" y="2274921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62B5733-161A-4B22-A065-4AD38791B449}"/>
              </a:ext>
            </a:extLst>
          </p:cNvPr>
          <p:cNvSpPr txBox="1"/>
          <p:nvPr/>
        </p:nvSpPr>
        <p:spPr>
          <a:xfrm>
            <a:off x="8114470" y="5295698"/>
            <a:ext cx="2613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latin typeface="Levenim MT" panose="02010502060101010101" pitchFamily="2" charset="-79"/>
                <a:cs typeface="Levenim MT" panose="02010502060101010101" pitchFamily="2" charset="-79"/>
              </a:rPr>
              <a:t>אוקטובר 2019</a:t>
            </a:r>
          </a:p>
        </p:txBody>
      </p:sp>
    </p:spTree>
    <p:extLst>
      <p:ext uri="{BB962C8B-B14F-4D97-AF65-F5344CB8AC3E}">
        <p14:creationId xmlns:p14="http://schemas.microsoft.com/office/powerpoint/2010/main" val="8440169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854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פיסיקה גרעינית בשקף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02501" y="1959609"/>
            <a:ext cx="9785983" cy="4351338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האטום מורכב מגרעין המכיל פרוטונים וניטרונים, ומאלקטרונים המקיפים את הגרעין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 יסוד יכול להתקיים במספר </a:t>
            </a:r>
            <a:r>
              <a:rPr lang="he-IL" sz="22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קונפיגורציות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המכונות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איזוטופים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שני 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האיזוטופים הנפוצים של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אורניום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238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(99.3% בטבע) </a:t>
            </a:r>
            <a: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/>
            </a:r>
            <a:br>
              <a:rPr lang="en-US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</a:br>
            <a:r>
              <a:rPr lang="he-IL" sz="22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ו-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235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(0.7%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בקיע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אינו מצוי בטבע</a:t>
            </a:r>
            <a:r>
              <a:rPr lang="en-US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;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</a:t>
            </a:r>
            <a:r>
              <a:rPr lang="he-IL" sz="22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פלוטוניום 239</a:t>
            </a:r>
            <a:r>
              <a:rPr lang="he-IL" sz="22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הוא איזוטופ בקיע</a:t>
            </a:r>
          </a:p>
          <a:p>
            <a:pPr marL="457200" indent="-457200" algn="just">
              <a:lnSpc>
                <a:spcPct val="150000"/>
              </a:lnSpc>
            </a:pPr>
            <a:endParaRPr lang="he-IL" sz="22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8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152" y="7502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ביקוע </a:t>
            </a:r>
            <a:r>
              <a:rPr 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האטום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11</a:t>
            </a:fld>
            <a:endParaRPr lang="he-IL"/>
          </a:p>
        </p:txBody>
      </p:sp>
      <p:pic>
        <p:nvPicPr>
          <p:cNvPr id="1026" name="Picture 2" descr="Image result for ‫ביקוע האטום‬‎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669" y="1982164"/>
            <a:ext cx="4781415" cy="36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146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xfrm>
            <a:off x="1117600" y="6400800"/>
            <a:ext cx="28448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DA58C05-2C43-46A9-A8D2-452394A181D7}" type="slidenum">
              <a:rPr lang="he-IL" sz="1400" b="0" u="none" smtClean="0">
                <a:solidFill>
                  <a:schemeClr val="tx1"/>
                </a:solidFill>
              </a:rPr>
              <a:pPr/>
              <a:t>12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6147" name="מלבן 2"/>
          <p:cNvSpPr>
            <a:spLocks noChangeArrowheads="1"/>
          </p:cNvSpPr>
          <p:nvPr/>
        </p:nvSpPr>
        <p:spPr bwMode="auto">
          <a:xfrm>
            <a:off x="1320800" y="2743201"/>
            <a:ext cx="1320800" cy="1066800"/>
          </a:xfrm>
          <a:prstGeom prst="rect">
            <a:avLst/>
          </a:prstGeom>
          <a:solidFill>
            <a:schemeClr val="accent1"/>
          </a:solidFill>
          <a:ln w="9525" cap="rnd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כריית אורניום </a:t>
            </a:r>
            <a:r>
              <a:rPr lang="he-IL" sz="1800" b="0" u="none" dirty="0" smtClean="0">
                <a:solidFill>
                  <a:schemeClr val="tx1"/>
                </a:solidFill>
              </a:rPr>
              <a:t>ועיבודו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8" name="מלבן 3"/>
          <p:cNvSpPr>
            <a:spLocks noChangeArrowheads="1"/>
          </p:cNvSpPr>
          <p:nvPr/>
        </p:nvSpPr>
        <p:spPr bwMode="auto">
          <a:xfrm>
            <a:off x="31496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המרת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49" name="מלבן 4"/>
          <p:cNvSpPr>
            <a:spLocks noChangeArrowheads="1"/>
          </p:cNvSpPr>
          <p:nvPr/>
        </p:nvSpPr>
        <p:spPr bwMode="auto">
          <a:xfrm>
            <a:off x="4978400" y="2928938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ייצור דלק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0" name="מלבן 5"/>
          <p:cNvSpPr>
            <a:spLocks noChangeArrowheads="1"/>
          </p:cNvSpPr>
          <p:nvPr/>
        </p:nvSpPr>
        <p:spPr bwMode="auto">
          <a:xfrm>
            <a:off x="3041651" y="3962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העשרת אורניום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1" name="מלבן 6"/>
          <p:cNvSpPr>
            <a:spLocks noChangeArrowheads="1"/>
          </p:cNvSpPr>
          <p:nvPr/>
        </p:nvSpPr>
        <p:spPr bwMode="auto">
          <a:xfrm>
            <a:off x="68072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u="none" dirty="0">
                <a:solidFill>
                  <a:schemeClr val="tx1"/>
                </a:solidFill>
              </a:rPr>
              <a:t>כור גרעיני</a:t>
            </a:r>
            <a:endParaRPr lang="en-US" sz="1800" u="none" dirty="0">
              <a:solidFill>
                <a:schemeClr val="tx1"/>
              </a:solidFill>
            </a:endParaRPr>
          </a:p>
        </p:txBody>
      </p:sp>
      <p:sp>
        <p:nvSpPr>
          <p:cNvPr id="6152" name="מלבן 7"/>
          <p:cNvSpPr>
            <a:spLocks noChangeArrowheads="1"/>
          </p:cNvSpPr>
          <p:nvPr/>
        </p:nvSpPr>
        <p:spPr bwMode="auto">
          <a:xfrm>
            <a:off x="8737600" y="2946400"/>
            <a:ext cx="13208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הפרדה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3" name="מלבן 8"/>
          <p:cNvSpPr>
            <a:spLocks noChangeArrowheads="1"/>
          </p:cNvSpPr>
          <p:nvPr/>
        </p:nvSpPr>
        <p:spPr bwMode="auto">
          <a:xfrm>
            <a:off x="7721600" y="1600200"/>
            <a:ext cx="1676400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>
                <a:solidFill>
                  <a:schemeClr val="tx1"/>
                </a:solidFill>
              </a:rPr>
              <a:t>אחסון דלק מוקרן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4" name="מלבן 9"/>
          <p:cNvSpPr>
            <a:spLocks noChangeArrowheads="1"/>
          </p:cNvSpPr>
          <p:nvPr/>
        </p:nvSpPr>
        <p:spPr bwMode="auto">
          <a:xfrm>
            <a:off x="5287434" y="1600200"/>
            <a:ext cx="1824567" cy="685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1800" b="0" u="none" dirty="0" smtClean="0">
                <a:solidFill>
                  <a:schemeClr val="tx1"/>
                </a:solidFill>
              </a:rPr>
              <a:t>ייצור </a:t>
            </a:r>
            <a:r>
              <a:rPr lang="he-IL" sz="1800" b="0" u="none" dirty="0">
                <a:solidFill>
                  <a:schemeClr val="tx1"/>
                </a:solidFill>
              </a:rPr>
              <a:t>מים כבדים</a:t>
            </a:r>
            <a:endParaRPr lang="en-US" sz="1800" b="0" u="none" dirty="0">
              <a:solidFill>
                <a:schemeClr val="tx1"/>
              </a:solidFill>
            </a:endParaRPr>
          </a:p>
        </p:txBody>
      </p:sp>
      <p:sp>
        <p:nvSpPr>
          <p:cNvPr id="6155" name="מלבן 10"/>
          <p:cNvSpPr>
            <a:spLocks noChangeArrowheads="1"/>
          </p:cNvSpPr>
          <p:nvPr/>
        </p:nvSpPr>
        <p:spPr bwMode="auto">
          <a:xfrm>
            <a:off x="8233511" y="4572000"/>
            <a:ext cx="1953846" cy="1055078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sz="2600" u="none" dirty="0">
                <a:solidFill>
                  <a:schemeClr val="tx1"/>
                </a:solidFill>
              </a:rPr>
              <a:t>חומר בקיע </a:t>
            </a:r>
            <a:r>
              <a:rPr lang="he-IL" sz="2600" dirty="0"/>
              <a:t>ל</a:t>
            </a:r>
            <a:r>
              <a:rPr lang="he-IL" sz="2600" u="none" dirty="0">
                <a:solidFill>
                  <a:schemeClr val="tx1"/>
                </a:solidFill>
              </a:rPr>
              <a:t>נשק גרעיני</a:t>
            </a:r>
            <a:endParaRPr lang="en-US" sz="2600" u="none" dirty="0">
              <a:solidFill>
                <a:schemeClr val="tx1"/>
              </a:solidFill>
            </a:endParaRPr>
          </a:p>
        </p:txBody>
      </p:sp>
      <p:cxnSp>
        <p:nvCxnSpPr>
          <p:cNvPr id="6156" name="מחבר חץ ישר 12"/>
          <p:cNvCxnSpPr>
            <a:cxnSpLocks noChangeShapeType="1"/>
          </p:cNvCxnSpPr>
          <p:nvPr/>
        </p:nvCxnSpPr>
        <p:spPr bwMode="auto">
          <a:xfrm>
            <a:off x="9210434" y="3622433"/>
            <a:ext cx="0" cy="91439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מחבר ישר 15"/>
          <p:cNvCxnSpPr>
            <a:cxnSpLocks noChangeShapeType="1"/>
            <a:stCxn id="6150" idx="2"/>
          </p:cNvCxnSpPr>
          <p:nvPr/>
        </p:nvCxnSpPr>
        <p:spPr bwMode="auto">
          <a:xfrm>
            <a:off x="3702051" y="46482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מחבר חץ ישר 17"/>
          <p:cNvCxnSpPr>
            <a:cxnSpLocks noChangeShapeType="1"/>
          </p:cNvCxnSpPr>
          <p:nvPr/>
        </p:nvCxnSpPr>
        <p:spPr bwMode="auto">
          <a:xfrm>
            <a:off x="3702051" y="5029200"/>
            <a:ext cx="4425949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Box 33"/>
          <p:cNvSpPr txBox="1">
            <a:spLocks noChangeArrowheads="1"/>
          </p:cNvSpPr>
          <p:nvPr/>
        </p:nvSpPr>
        <p:spPr bwMode="auto">
          <a:xfrm>
            <a:off x="9335476" y="3657602"/>
            <a:ext cx="171938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4" action="ppaction://hlinksldjump"/>
              </a:rPr>
              <a:t>PU</a:t>
            </a:r>
            <a:r>
              <a:rPr lang="he-IL" sz="2600" u="none" dirty="0">
                <a:hlinkClick r:id="rId4" action="ppaction://hlinksldjump"/>
              </a:rPr>
              <a:t> (פלוטוניום)</a:t>
            </a:r>
            <a:endParaRPr lang="en-US" sz="2600" u="none" dirty="0"/>
          </a:p>
        </p:txBody>
      </p:sp>
      <p:sp>
        <p:nvSpPr>
          <p:cNvPr id="6160" name="TextBox 34"/>
          <p:cNvSpPr txBox="1">
            <a:spLocks noChangeArrowheads="1"/>
          </p:cNvSpPr>
          <p:nvPr/>
        </p:nvSpPr>
        <p:spPr bwMode="auto">
          <a:xfrm>
            <a:off x="5763685" y="4537076"/>
            <a:ext cx="134831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600" u="none" dirty="0">
                <a:hlinkClick r:id="rId5" action="ppaction://hlinksldjump"/>
              </a:rPr>
              <a:t>HEU</a:t>
            </a:r>
            <a:r>
              <a:rPr lang="he-IL" sz="2600" u="none" dirty="0">
                <a:hlinkClick r:id="rId5" action="ppaction://hlinksldjump"/>
              </a:rPr>
              <a:t> (אורניום מועשר)</a:t>
            </a:r>
            <a:endParaRPr lang="en-US" sz="2600" u="none" dirty="0"/>
          </a:p>
        </p:txBody>
      </p:sp>
      <p:cxnSp>
        <p:nvCxnSpPr>
          <p:cNvPr id="6161" name="מחבר חץ ישר 36"/>
          <p:cNvCxnSpPr>
            <a:cxnSpLocks noChangeShapeType="1"/>
          </p:cNvCxnSpPr>
          <p:nvPr/>
        </p:nvCxnSpPr>
        <p:spPr bwMode="auto">
          <a:xfrm>
            <a:off x="3556000" y="3614738"/>
            <a:ext cx="0" cy="3476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מחבר חץ ישר 38"/>
          <p:cNvCxnSpPr>
            <a:cxnSpLocks noChangeShapeType="1"/>
          </p:cNvCxnSpPr>
          <p:nvPr/>
        </p:nvCxnSpPr>
        <p:spPr bwMode="auto">
          <a:xfrm>
            <a:off x="92456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3" name="מחבר חץ ישר 40"/>
          <p:cNvCxnSpPr>
            <a:cxnSpLocks noChangeShapeType="1"/>
          </p:cNvCxnSpPr>
          <p:nvPr/>
        </p:nvCxnSpPr>
        <p:spPr bwMode="auto">
          <a:xfrm flipV="1">
            <a:off x="7823200" y="2286000"/>
            <a:ext cx="0" cy="642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4" name="מחבר חץ ישר 42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8128000" y="3289300"/>
            <a:ext cx="6096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מחבר חץ ישר 44"/>
          <p:cNvCxnSpPr>
            <a:cxnSpLocks noChangeShapeType="1"/>
            <a:stCxn id="6149" idx="3"/>
            <a:endCxn id="6151" idx="1"/>
          </p:cNvCxnSpPr>
          <p:nvPr/>
        </p:nvCxnSpPr>
        <p:spPr bwMode="auto">
          <a:xfrm>
            <a:off x="6299200" y="3271838"/>
            <a:ext cx="508000" cy="17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6" name="מחבר חץ ישר 46"/>
          <p:cNvCxnSpPr>
            <a:cxnSpLocks noChangeShapeType="1"/>
            <a:stCxn id="6148" idx="3"/>
            <a:endCxn id="6149" idx="1"/>
          </p:cNvCxnSpPr>
          <p:nvPr/>
        </p:nvCxnSpPr>
        <p:spPr bwMode="auto">
          <a:xfrm>
            <a:off x="4470400" y="3271838"/>
            <a:ext cx="508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מחבר חץ ישר 52"/>
          <p:cNvCxnSpPr>
            <a:cxnSpLocks noChangeShapeType="1"/>
            <a:stCxn id="6147" idx="3"/>
            <a:endCxn id="6148" idx="1"/>
          </p:cNvCxnSpPr>
          <p:nvPr/>
        </p:nvCxnSpPr>
        <p:spPr bwMode="auto">
          <a:xfrm flipV="1">
            <a:off x="2641600" y="3271838"/>
            <a:ext cx="508000" cy="47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8" name="מחבר חץ ישר 54"/>
          <p:cNvCxnSpPr>
            <a:cxnSpLocks noChangeShapeType="1"/>
            <a:stCxn id="6154" idx="2"/>
          </p:cNvCxnSpPr>
          <p:nvPr/>
        </p:nvCxnSpPr>
        <p:spPr bwMode="auto">
          <a:xfrm>
            <a:off x="6199717" y="2286000"/>
            <a:ext cx="1115483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Dot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 txBox="1">
            <a:spLocks/>
          </p:cNvSpPr>
          <p:nvPr/>
        </p:nvSpPr>
        <p:spPr>
          <a:xfrm>
            <a:off x="819912" y="834052"/>
            <a:ext cx="9637776" cy="1430696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מעגל הדלק הגרעיני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cxnSp>
        <p:nvCxnSpPr>
          <p:cNvPr id="30" name="מחבר חץ ישר 46"/>
          <p:cNvCxnSpPr>
            <a:cxnSpLocks noChangeShapeType="1"/>
            <a:endCxn id="6149" idx="2"/>
          </p:cNvCxnSpPr>
          <p:nvPr/>
        </p:nvCxnSpPr>
        <p:spPr bwMode="auto">
          <a:xfrm flipV="1">
            <a:off x="4362451" y="3614738"/>
            <a:ext cx="1276349" cy="6905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077229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8155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הבעיה המרכזית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42646" y="2033898"/>
            <a:ext cx="10027619" cy="4351338"/>
          </a:xfrm>
        </p:spPr>
        <p:txBody>
          <a:bodyPr/>
          <a:lstStyle/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מעגל הדלק הוא דו שימושי</a:t>
            </a:r>
          </a:p>
          <a:p>
            <a:pPr marL="457200" indent="-457200" algn="just"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העשרת אורניום לרמה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נמוכה (לצרכי ייצור דלק לכור להפקת חשמל)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היא </a:t>
            </a:r>
            <a:r>
              <a:rPr 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80% 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מהמאמץ להעשרה לרמה צבאית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795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מעשירים אורניום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14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52412" y="5315575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37" y="1738594"/>
            <a:ext cx="7084356" cy="398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850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0280" y="7569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איך מייצרים פלוטוניום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6462" y="1850013"/>
            <a:ext cx="10273803" cy="4351338"/>
          </a:xfrm>
        </p:spPr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15</a:t>
            </a:fld>
            <a:endParaRPr lang="he-IL"/>
          </a:p>
        </p:txBody>
      </p:sp>
      <p:sp>
        <p:nvSpPr>
          <p:cNvPr id="5" name="לחצן פעולה: אחורה או הקודם 4">
            <a:hlinkClick r:id="rId3" action="ppaction://hlinksldjump" highlightClick="1"/>
          </p:cNvPr>
          <p:cNvSpPr/>
          <p:nvPr/>
        </p:nvSpPr>
        <p:spPr>
          <a:xfrm>
            <a:off x="1096941" y="5276072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61" y="1791453"/>
            <a:ext cx="4079631" cy="440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90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659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667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98170" y="1680362"/>
            <a:ext cx="10347710" cy="40162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he-IL" sz="20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17</a:t>
            </a:fld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2" y="1736479"/>
            <a:ext cx="97536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9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3075427" y="1229399"/>
            <a:ext cx="4978400" cy="609600"/>
          </a:xfrm>
        </p:spPr>
        <p:txBody>
          <a:bodyPr>
            <a:noAutofit/>
          </a:bodyPr>
          <a:lstStyle/>
          <a:p>
            <a:pPr eaLnBrk="1" hangingPunct="1"/>
            <a:r>
              <a:rPr lang="he-IL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מהי </a:t>
            </a:r>
            <a:r>
              <a:rPr lang="he-IL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386179"/>
              </p:ext>
            </p:extLst>
          </p:nvPr>
        </p:nvGraphicFramePr>
        <p:xfrm>
          <a:off x="968024" y="2188113"/>
          <a:ext cx="10029173" cy="359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7542A13-D0E0-4A81-9750-EA1A824B07DC}" type="slidenum">
              <a:rPr lang="he-IL" sz="1400" b="0" u="none" smtClean="0">
                <a:solidFill>
                  <a:schemeClr val="tx1"/>
                </a:solidFill>
              </a:rPr>
              <a:pPr/>
              <a:t>18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מציין מיקום של מספר שקופית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687A249-A3DF-4083-8013-D62A5A617B34}" type="slidenum">
              <a:rPr lang="he-IL" sz="1400" b="0" u="none" smtClean="0">
                <a:solidFill>
                  <a:schemeClr val="tx1"/>
                </a:solidFill>
              </a:rPr>
              <a:pPr/>
              <a:t>19</a:t>
            </a:fld>
            <a:endParaRPr lang="en-US" sz="1400" b="0" u="none">
              <a:solidFill>
                <a:schemeClr val="tx1"/>
              </a:solidFill>
            </a:endParaRPr>
          </a:p>
        </p:txBody>
      </p:sp>
      <p:pic>
        <p:nvPicPr>
          <p:cNvPr id="8195" name="Picture 8" descr="http://thenuclearworld.org/wp-content/uploads/2011/02/atoms_for_pe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13" y="1767829"/>
            <a:ext cx="3700973" cy="402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781080" y="824707"/>
            <a:ext cx="10464800" cy="609600"/>
          </a:xfrm>
          <a:prstGeom prst="rect">
            <a:avLst/>
          </a:prstGeom>
        </p:spPr>
        <p:txBody>
          <a:bodyPr/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charset="0"/>
                <a:cs typeface="Arial" charset="0"/>
              </a:defRPr>
            </a:lvl5pPr>
            <a:lvl6pPr marL="4572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6pPr>
            <a:lvl7pPr marL="9144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7pPr>
            <a:lvl8pPr marL="13716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8pPr>
            <a:lvl9pPr marL="1828800" algn="r" rtl="1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2C58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e-IL" sz="5400" u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1953: אטומים למען שלום</a:t>
            </a:r>
            <a:endParaRPr lang="en-US" sz="5400" u="none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5" name="לחצן פעולה: אחורה או הקודם 4">
            <a:hlinkClick r:id="rId5" action="ppaction://hlinksldjump" highlightClick="1"/>
          </p:cNvPr>
          <p:cNvSpPr/>
          <p:nvPr/>
        </p:nvSpPr>
        <p:spPr>
          <a:xfrm>
            <a:off x="1105722" y="5307531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5842660" y="1767829"/>
            <a:ext cx="54388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is not enough to take this weapon out of the hands of the soldiers.</a:t>
            </a:r>
          </a:p>
          <a:p>
            <a:pPr algn="l"/>
            <a:endParaRPr lang="en-GB" sz="28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l"/>
            <a:r>
              <a:rPr lang="en-GB" sz="28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“It must be put into the hands of those who will know how to strip its military casing and adapt it to the arts of peace.”</a:t>
            </a:r>
          </a:p>
        </p:txBody>
      </p:sp>
    </p:spTree>
    <p:extLst>
      <p:ext uri="{BB962C8B-B14F-4D97-AF65-F5344CB8AC3E}">
        <p14:creationId xmlns:p14="http://schemas.microsoft.com/office/powerpoint/2010/main" val="2259007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â«××¤×ª ××¢××× ××××××××¦××â¬â">
            <a:extLst>
              <a:ext uri="{FF2B5EF4-FFF2-40B4-BE49-F238E27FC236}">
                <a16:creationId xmlns:a16="http://schemas.microsoft.com/office/drawing/2014/main" id="{4FDB3B45-1E3C-4814-892F-1389474E9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79" y="1258914"/>
            <a:ext cx="8635210" cy="468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5107" y="319023"/>
            <a:ext cx="8305404" cy="61152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e-IL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סוגיות בתחום המדיני הגלובלי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</a:t>
            </a:fld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477869" y="4708421"/>
            <a:ext cx="1594374" cy="923330"/>
          </a:xfrm>
          <a:prstGeom prst="rect">
            <a:avLst/>
          </a:prstGeom>
          <a:solidFill>
            <a:srgbClr val="27D105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התחממות גלובלית, איכות סביבה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34205" y="4898847"/>
            <a:ext cx="1554480" cy="646331"/>
          </a:xfrm>
          <a:prstGeom prst="rect">
            <a:avLst/>
          </a:prstGeom>
          <a:solidFill>
            <a:srgbClr val="FE866A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קונפליקטים אזוריים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139704" y="2303820"/>
            <a:ext cx="1594373" cy="369332"/>
          </a:xfrm>
          <a:prstGeom prst="rect">
            <a:avLst/>
          </a:prstGeom>
          <a:solidFill>
            <a:srgbClr val="D8D816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 err="1"/>
              <a:t>ברקזיט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10170249" y="1447054"/>
            <a:ext cx="1563828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רפורמה באו"ם (</a:t>
            </a:r>
            <a:r>
              <a:rPr lang="he-IL" dirty="0" err="1"/>
              <a:t>מועבי"ט</a:t>
            </a:r>
            <a:r>
              <a:rPr lang="he-IL" dirty="0"/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233" y="1837737"/>
            <a:ext cx="1554480" cy="369332"/>
          </a:xfrm>
          <a:prstGeom prst="rect">
            <a:avLst/>
          </a:prstGeom>
          <a:solidFill>
            <a:srgbClr val="A6ADEE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מיגור העוני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6305" y="3271679"/>
            <a:ext cx="1554480" cy="369332"/>
          </a:xfrm>
          <a:prstGeom prst="rect">
            <a:avLst/>
          </a:prstGeom>
          <a:solidFill>
            <a:srgbClr val="C9E2C4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סחר בינ"ל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6305" y="2784337"/>
            <a:ext cx="1554480" cy="369332"/>
          </a:xfrm>
          <a:prstGeom prst="rect">
            <a:avLst/>
          </a:prstGeom>
          <a:solidFill>
            <a:srgbClr val="0CA1A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הגירה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70249" y="2869837"/>
            <a:ext cx="1554480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בקרת נשק ופירוק נשק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7233" y="2296995"/>
            <a:ext cx="1594374" cy="369332"/>
          </a:xfrm>
          <a:prstGeom prst="rect">
            <a:avLst/>
          </a:prstGeom>
          <a:solidFill>
            <a:srgbClr val="75CCEB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בריאות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6305" y="3730937"/>
            <a:ext cx="155448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שוויון מגדרי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7867" y="968609"/>
            <a:ext cx="15544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זכויות אדם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867" y="4197809"/>
            <a:ext cx="1554480" cy="369332"/>
          </a:xfrm>
          <a:prstGeom prst="rect">
            <a:avLst/>
          </a:prstGeom>
          <a:solidFill>
            <a:srgbClr val="66FF33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אנרגיה נקיה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6305" y="5773030"/>
            <a:ext cx="1565938" cy="923330"/>
          </a:xfrm>
          <a:prstGeom prst="rect">
            <a:avLst/>
          </a:prstGeom>
          <a:solidFill>
            <a:srgbClr val="00CC99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טכנולוגיה</a:t>
            </a:r>
          </a:p>
          <a:p>
            <a:pPr algn="ctr"/>
            <a:r>
              <a:rPr lang="he-IL" dirty="0"/>
              <a:t> (סייבר, רשתות חברתיות)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233" y="1425366"/>
            <a:ext cx="1554480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dirty="0"/>
              <a:t>חינוך והשכלה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59651" y="697745"/>
            <a:ext cx="154448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יחסי אירופה-ארה"ב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39704" y="3756042"/>
            <a:ext cx="1574427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טרור בינ"ל</a:t>
            </a:r>
          </a:p>
          <a:p>
            <a:pPr algn="ctr"/>
            <a:r>
              <a:rPr lang="he-IL" dirty="0"/>
              <a:t>רדיקליזם</a:t>
            </a:r>
          </a:p>
          <a:p>
            <a:endParaRPr lang="he-IL" dirty="0"/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BBD6FB40-0554-42E0-80C4-315DE7E56A5D}"/>
              </a:ext>
            </a:extLst>
          </p:cNvPr>
          <p:cNvSpPr txBox="1"/>
          <p:nvPr/>
        </p:nvSpPr>
        <p:spPr>
          <a:xfrm>
            <a:off x="9867571" y="5773030"/>
            <a:ext cx="1866506" cy="646331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הסכם הגרעין עם איראן</a:t>
            </a:r>
          </a:p>
        </p:txBody>
      </p:sp>
      <p:sp>
        <p:nvSpPr>
          <p:cNvPr id="32" name="TextBox 14">
            <a:extLst>
              <a:ext uri="{FF2B5EF4-FFF2-40B4-BE49-F238E27FC236}">
                <a16:creationId xmlns:a16="http://schemas.microsoft.com/office/drawing/2014/main" id="{F30A07E4-9785-4483-88A4-5497A31D429F}"/>
              </a:ext>
            </a:extLst>
          </p:cNvPr>
          <p:cNvSpPr txBox="1"/>
          <p:nvPr/>
        </p:nvSpPr>
        <p:spPr>
          <a:xfrm>
            <a:off x="3858250" y="2386436"/>
            <a:ext cx="4112724" cy="1446550"/>
          </a:xfrm>
          <a:prstGeom prst="rect">
            <a:avLst/>
          </a:prstGeom>
          <a:solidFill>
            <a:srgbClr val="CF623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הסכם הגרעין </a:t>
            </a:r>
          </a:p>
          <a:p>
            <a:pPr algn="ctr"/>
            <a:r>
              <a:rPr lang="he-IL" sz="4400" dirty="0"/>
              <a:t>עם איראן</a:t>
            </a:r>
          </a:p>
        </p:txBody>
      </p:sp>
    </p:spTree>
    <p:extLst>
      <p:ext uri="{BB962C8B-B14F-4D97-AF65-F5344CB8AC3E}">
        <p14:creationId xmlns:p14="http://schemas.microsoft.com/office/powerpoint/2010/main" val="193872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כותרת 1"/>
          <p:cNvSpPr>
            <a:spLocks noGrp="1"/>
          </p:cNvSpPr>
          <p:nvPr>
            <p:ph type="title"/>
          </p:nvPr>
        </p:nvSpPr>
        <p:spPr>
          <a:xfrm>
            <a:off x="2856639" y="764072"/>
            <a:ext cx="5808785" cy="1325563"/>
          </a:xfrm>
        </p:spPr>
        <p:txBody>
          <a:bodyPr>
            <a:norm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982286" y="1856188"/>
            <a:ext cx="10668000" cy="4449762"/>
          </a:xfrm>
        </p:spPr>
        <p:txBody>
          <a:bodyPr>
            <a:normAutofit/>
          </a:bodyPr>
          <a:lstStyle/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פעילויות טכניות שמטרתן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אימות השימוש לצרכי שלום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בחומרים גרעיניים בפעילויות מעגל דלק של מדינה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הסכמי פיקוח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he-IL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מטרת הפיקוח -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  <a:hlinkClick r:id="rId3" action="ppaction://hlinksldjump"/>
              </a:rPr>
              <a:t>לגלות בזמן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הסטות של "כמויות משמעותיות" (</a:t>
            </a:r>
            <a:r>
              <a:rPr lang="en-US" dirty="0">
                <a:latin typeface="Levenim MT" panose="02010502060101010101" pitchFamily="2" charset="-79"/>
                <a:cs typeface="Levenim MT" panose="02010502060101010101" pitchFamily="2" charset="-79"/>
              </a:rPr>
              <a:t>SQ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) של חומרים גרעיניים לצרכים צבאיים</a:t>
            </a:r>
          </a:p>
          <a:p>
            <a:pPr marL="857250" lvl="1" indent="-457200">
              <a:lnSpc>
                <a:spcPct val="150000"/>
              </a:lnSpc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במקרה של הפרה, או חוסר יכול לאמת היעדר הסטה, ניתן לדווח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למועבי"ט</a:t>
            </a: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857250" lvl="1" indent="-457200">
              <a:lnSpc>
                <a:spcPct val="150000"/>
              </a:lnSpc>
            </a:pPr>
            <a:endParaRPr lang="he-IL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sp>
        <p:nvSpPr>
          <p:cNvPr id="9220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E13A010-83C5-4528-B08E-B6643DB30E08}" type="slidenum">
              <a:rPr lang="he-IL" sz="1400" b="0" u="none" smtClean="0">
                <a:solidFill>
                  <a:schemeClr val="tx1"/>
                </a:solidFill>
              </a:rPr>
              <a:pPr/>
              <a:t>20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27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4674030"/>
              </p:ext>
            </p:extLst>
          </p:nvPr>
        </p:nvGraphicFramePr>
        <p:xfrm>
          <a:off x="1068220" y="1356073"/>
          <a:ext cx="10077464" cy="331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8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5598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זמן גילוי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/>
                      </a:r>
                      <a:br>
                        <a:rPr lang="en-US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</a:br>
                      <a:r>
                        <a:rPr lang="he-IL" sz="2400" b="1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(במתקן מוצהר ומפוקח)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חומר</a:t>
                      </a:r>
                      <a:endParaRPr lang="en-US" sz="2400" kern="1200" dirty="0">
                        <a:solidFill>
                          <a:schemeClr val="bg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73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חודש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פלוטוניום (8 ק"ג),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גבוהה (25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3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דלק מוקרן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12 חודשים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1" kern="1200" dirty="0">
                          <a:solidFill>
                            <a:schemeClr val="tx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אורניום בהעשרה נמוכה (75 ק"ג)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Levenim MT" panose="02010502060101010101" pitchFamily="2" charset="-79"/>
                        <a:ea typeface="+mn-ea"/>
                        <a:cs typeface="Levenim MT" panose="02010502060101010101" pitchFamily="2" charset="-79"/>
                      </a:endParaRPr>
                    </a:p>
                  </a:txBody>
                  <a:tcPr marL="121920" marR="121920" marT="45735" marB="457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83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838200" y="6332904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32CD281-5DF3-4478-8B60-5ED4868F4246}" type="slidenum">
              <a:rPr lang="he-IL" sz="1400" b="0" u="none" smtClean="0">
                <a:solidFill>
                  <a:schemeClr val="tx1"/>
                </a:solidFill>
              </a:rPr>
              <a:pPr/>
              <a:t>21</a:t>
            </a:fld>
            <a:endParaRPr lang="en-US" sz="1400" b="0" u="none">
              <a:solidFill>
                <a:schemeClr val="tx1"/>
              </a:solidFill>
            </a:endParaRPr>
          </a:p>
        </p:txBody>
      </p:sp>
      <p:sp>
        <p:nvSpPr>
          <p:cNvPr id="4" name="לחצן פעולה: אחורה או הקודם 3">
            <a:hlinkClick r:id="rId3" action="ppaction://hlinksldjump" highlightClick="1"/>
          </p:cNvPr>
          <p:cNvSpPr/>
          <p:nvPr/>
        </p:nvSpPr>
        <p:spPr>
          <a:xfrm>
            <a:off x="709713" y="5662246"/>
            <a:ext cx="614993" cy="5212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7499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16" y="51491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0" name="כותרת 1"/>
          <p:cNvSpPr>
            <a:spLocks noGrp="1"/>
          </p:cNvSpPr>
          <p:nvPr>
            <p:ph type="title"/>
          </p:nvPr>
        </p:nvSpPr>
        <p:spPr>
          <a:xfrm>
            <a:off x="2658722" y="1176511"/>
            <a:ext cx="6377354" cy="609600"/>
          </a:xfrm>
        </p:spPr>
        <p:txBody>
          <a:bodyPr>
            <a:noAutofit/>
          </a:bodyPr>
          <a:lstStyle/>
          <a:p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פיקוח </a:t>
            </a:r>
            <a:r>
              <a:rPr lang="he-IL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01968" y="1975019"/>
            <a:ext cx="10582421" cy="4022173"/>
          </a:xfrm>
        </p:spPr>
        <p:txBody>
          <a:bodyPr>
            <a:noAutofit/>
          </a:bodyPr>
          <a:lstStyle/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 טוב ביחס למיתקנים ותהליכים שקשורים בחומרים גרעיניים </a:t>
            </a:r>
            <a:r>
              <a:rPr lang="he-IL" b="1" dirty="0">
                <a:latin typeface="Levenim MT" panose="02010502060101010101" pitchFamily="2" charset="-79"/>
                <a:cs typeface="Levenim MT" panose="02010502060101010101" pitchFamily="2" charset="-79"/>
              </a:rPr>
              <a:t>מוצהרים 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ע"י המדינה המפוקחת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יכולת נמוכה לאתר עצמאית פעילות חשאית - כל מקרי ההפרות התגלו ע"י גורמים חיצוניים (עיראק, </a:t>
            </a:r>
            <a:r>
              <a:rPr lang="he-IL" dirty="0" err="1">
                <a:latin typeface="Levenim MT" panose="02010502060101010101" pitchFamily="2" charset="-79"/>
                <a:cs typeface="Levenim MT" panose="02010502060101010101" pitchFamily="2" charset="-79"/>
              </a:rPr>
              <a:t>צפ"ק</a:t>
            </a: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, איראן, לוב וסוריה)</a:t>
            </a:r>
          </a:p>
          <a:p>
            <a:pPr marL="857250" lvl="1" indent="-457200">
              <a:lnSpc>
                <a:spcPct val="150000"/>
              </a:lnSpc>
              <a:defRPr/>
            </a:pPr>
            <a:r>
              <a:rPr lang="he-IL" dirty="0">
                <a:latin typeface="Levenim MT" panose="02010502060101010101" pitchFamily="2" charset="-79"/>
                <a:cs typeface="Levenim MT" panose="02010502060101010101" pitchFamily="2" charset="-79"/>
              </a:rPr>
              <a:t>ה"פרוטוקול הנוסף" הוסיף יכולת פוטנציאלית לפקח על הלא מוצהר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he-IL" sz="2400" dirty="0"/>
          </a:p>
        </p:txBody>
      </p:sp>
      <p:sp>
        <p:nvSpPr>
          <p:cNvPr id="12292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 u="sng">
                <a:solidFill>
                  <a:srgbClr val="002C58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111AA37-773E-46EC-8FAD-262666EE3BD9}" type="slidenum">
              <a:rPr lang="he-IL" sz="1400" b="0" u="none" smtClean="0">
                <a:solidFill>
                  <a:schemeClr val="tx1"/>
                </a:solidFill>
              </a:rPr>
              <a:pPr/>
              <a:t>22</a:t>
            </a:fld>
            <a:endParaRPr lang="en-US" sz="1400" b="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9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5"/>
          <p:cNvSpPr>
            <a:spLocks noChangeAspect="1" noChangeArrowheads="1" noTextEdit="1"/>
          </p:cNvSpPr>
          <p:nvPr/>
        </p:nvSpPr>
        <p:spPr bwMode="auto">
          <a:xfrm>
            <a:off x="304800" y="188914"/>
            <a:ext cx="118872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solidFill>
                <a:srgbClr val="FFFF00"/>
              </a:solidFill>
            </a:endParaRPr>
          </a:p>
        </p:txBody>
      </p:sp>
      <p:sp>
        <p:nvSpPr>
          <p:cNvPr id="40964" name="Rectangle 973"/>
          <p:cNvSpPr>
            <a:spLocks noChangeArrowheads="1"/>
          </p:cNvSpPr>
          <p:nvPr/>
        </p:nvSpPr>
        <p:spPr bwMode="auto">
          <a:xfrm>
            <a:off x="4455108" y="1"/>
            <a:ext cx="4285084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Activities Declared Prior to 1991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39800" y="838200"/>
            <a:ext cx="11303000" cy="6019800"/>
            <a:chOff x="704850" y="838200"/>
            <a:chExt cx="8477250" cy="6019800"/>
          </a:xfrm>
        </p:grpSpPr>
        <p:grpSp>
          <p:nvGrpSpPr>
            <p:cNvPr id="129998" name="Group 974"/>
            <p:cNvGrpSpPr>
              <a:grpSpLocks/>
            </p:cNvGrpSpPr>
            <p:nvPr/>
          </p:nvGrpSpPr>
          <p:grpSpPr bwMode="auto">
            <a:xfrm>
              <a:off x="704850" y="838200"/>
              <a:ext cx="8477250" cy="6019800"/>
              <a:chOff x="409" y="534"/>
              <a:chExt cx="5340" cy="3792"/>
            </a:xfrm>
          </p:grpSpPr>
          <p:grpSp>
            <p:nvGrpSpPr>
              <p:cNvPr id="40965" name="Group 207"/>
              <p:cNvGrpSpPr>
                <a:grpSpLocks/>
              </p:cNvGrpSpPr>
              <p:nvPr/>
            </p:nvGrpSpPr>
            <p:grpSpPr bwMode="auto">
              <a:xfrm>
                <a:off x="491" y="618"/>
                <a:ext cx="4537" cy="3698"/>
                <a:chOff x="541" y="400"/>
                <a:chExt cx="4537" cy="3797"/>
              </a:xfrm>
            </p:grpSpPr>
            <p:sp>
              <p:nvSpPr>
                <p:cNvPr id="41724" name="Freeform 7"/>
                <p:cNvSpPr>
                  <a:spLocks/>
                </p:cNvSpPr>
                <p:nvPr/>
              </p:nvSpPr>
              <p:spPr bwMode="auto">
                <a:xfrm>
                  <a:off x="3420" y="3016"/>
                  <a:ext cx="266" cy="106"/>
                </a:xfrm>
                <a:custGeom>
                  <a:avLst/>
                  <a:gdLst>
                    <a:gd name="T0" fmla="*/ 25 w 266"/>
                    <a:gd name="T1" fmla="*/ 0 h 106"/>
                    <a:gd name="T2" fmla="*/ 225 w 266"/>
                    <a:gd name="T3" fmla="*/ 0 h 106"/>
                    <a:gd name="T4" fmla="*/ 225 w 266"/>
                    <a:gd name="T5" fmla="*/ 15 h 106"/>
                    <a:gd name="T6" fmla="*/ 239 w 266"/>
                    <a:gd name="T7" fmla="*/ 15 h 106"/>
                    <a:gd name="T8" fmla="*/ 239 w 266"/>
                    <a:gd name="T9" fmla="*/ 25 h 106"/>
                    <a:gd name="T10" fmla="*/ 227 w 266"/>
                    <a:gd name="T11" fmla="*/ 25 h 106"/>
                    <a:gd name="T12" fmla="*/ 227 w 266"/>
                    <a:gd name="T13" fmla="*/ 41 h 106"/>
                    <a:gd name="T14" fmla="*/ 266 w 266"/>
                    <a:gd name="T15" fmla="*/ 41 h 106"/>
                    <a:gd name="T16" fmla="*/ 266 w 266"/>
                    <a:gd name="T17" fmla="*/ 99 h 106"/>
                    <a:gd name="T18" fmla="*/ 227 w 266"/>
                    <a:gd name="T19" fmla="*/ 99 h 106"/>
                    <a:gd name="T20" fmla="*/ 227 w 266"/>
                    <a:gd name="T21" fmla="*/ 106 h 106"/>
                    <a:gd name="T22" fmla="*/ 204 w 266"/>
                    <a:gd name="T23" fmla="*/ 106 h 106"/>
                    <a:gd name="T24" fmla="*/ 204 w 266"/>
                    <a:gd name="T25" fmla="*/ 99 h 106"/>
                    <a:gd name="T26" fmla="*/ 173 w 266"/>
                    <a:gd name="T27" fmla="*/ 99 h 106"/>
                    <a:gd name="T28" fmla="*/ 173 w 266"/>
                    <a:gd name="T29" fmla="*/ 106 h 106"/>
                    <a:gd name="T30" fmla="*/ 144 w 266"/>
                    <a:gd name="T31" fmla="*/ 106 h 106"/>
                    <a:gd name="T32" fmla="*/ 144 w 266"/>
                    <a:gd name="T33" fmla="*/ 99 h 106"/>
                    <a:gd name="T34" fmla="*/ 109 w 266"/>
                    <a:gd name="T35" fmla="*/ 99 h 106"/>
                    <a:gd name="T36" fmla="*/ 109 w 266"/>
                    <a:gd name="T37" fmla="*/ 106 h 106"/>
                    <a:gd name="T38" fmla="*/ 85 w 266"/>
                    <a:gd name="T39" fmla="*/ 106 h 106"/>
                    <a:gd name="T40" fmla="*/ 85 w 266"/>
                    <a:gd name="T41" fmla="*/ 99 h 106"/>
                    <a:gd name="T42" fmla="*/ 41 w 266"/>
                    <a:gd name="T43" fmla="*/ 99 h 106"/>
                    <a:gd name="T44" fmla="*/ 41 w 266"/>
                    <a:gd name="T45" fmla="*/ 106 h 106"/>
                    <a:gd name="T46" fmla="*/ 27 w 266"/>
                    <a:gd name="T47" fmla="*/ 106 h 106"/>
                    <a:gd name="T48" fmla="*/ 27 w 266"/>
                    <a:gd name="T49" fmla="*/ 98 h 106"/>
                    <a:gd name="T50" fmla="*/ 0 w 266"/>
                    <a:gd name="T51" fmla="*/ 98 h 106"/>
                    <a:gd name="T52" fmla="*/ 0 w 266"/>
                    <a:gd name="T53" fmla="*/ 94 h 106"/>
                    <a:gd name="T54" fmla="*/ 25 w 266"/>
                    <a:gd name="T55" fmla="*/ 94 h 106"/>
                    <a:gd name="T56" fmla="*/ 25 w 266"/>
                    <a:gd name="T57" fmla="*/ 59 h 106"/>
                    <a:gd name="T58" fmla="*/ 93 w 266"/>
                    <a:gd name="T59" fmla="*/ 59 h 106"/>
                    <a:gd name="T60" fmla="*/ 93 w 266"/>
                    <a:gd name="T61" fmla="*/ 40 h 106"/>
                    <a:gd name="T62" fmla="*/ 25 w 266"/>
                    <a:gd name="T63" fmla="*/ 40 h 106"/>
                    <a:gd name="T64" fmla="*/ 25 w 266"/>
                    <a:gd name="T65" fmla="*/ 0 h 10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6" h="106">
                      <a:moveTo>
                        <a:pt x="25" y="0"/>
                      </a:moveTo>
                      <a:lnTo>
                        <a:pt x="225" y="0"/>
                      </a:lnTo>
                      <a:lnTo>
                        <a:pt x="225" y="15"/>
                      </a:lnTo>
                      <a:lnTo>
                        <a:pt x="239" y="15"/>
                      </a:lnTo>
                      <a:lnTo>
                        <a:pt x="239" y="25"/>
                      </a:lnTo>
                      <a:lnTo>
                        <a:pt x="227" y="25"/>
                      </a:lnTo>
                      <a:lnTo>
                        <a:pt x="227" y="41"/>
                      </a:lnTo>
                      <a:lnTo>
                        <a:pt x="266" y="41"/>
                      </a:lnTo>
                      <a:lnTo>
                        <a:pt x="266" y="99"/>
                      </a:lnTo>
                      <a:lnTo>
                        <a:pt x="227" y="99"/>
                      </a:lnTo>
                      <a:lnTo>
                        <a:pt x="227" y="106"/>
                      </a:lnTo>
                      <a:lnTo>
                        <a:pt x="204" y="106"/>
                      </a:lnTo>
                      <a:lnTo>
                        <a:pt x="204" y="99"/>
                      </a:lnTo>
                      <a:lnTo>
                        <a:pt x="173" y="99"/>
                      </a:lnTo>
                      <a:lnTo>
                        <a:pt x="173" y="106"/>
                      </a:lnTo>
                      <a:lnTo>
                        <a:pt x="144" y="106"/>
                      </a:lnTo>
                      <a:lnTo>
                        <a:pt x="144" y="99"/>
                      </a:lnTo>
                      <a:lnTo>
                        <a:pt x="109" y="99"/>
                      </a:lnTo>
                      <a:lnTo>
                        <a:pt x="109" y="106"/>
                      </a:lnTo>
                      <a:lnTo>
                        <a:pt x="85" y="106"/>
                      </a:lnTo>
                      <a:lnTo>
                        <a:pt x="85" y="99"/>
                      </a:lnTo>
                      <a:lnTo>
                        <a:pt x="41" y="99"/>
                      </a:lnTo>
                      <a:lnTo>
                        <a:pt x="41" y="106"/>
                      </a:lnTo>
                      <a:lnTo>
                        <a:pt x="27" y="106"/>
                      </a:lnTo>
                      <a:lnTo>
                        <a:pt x="27" y="98"/>
                      </a:lnTo>
                      <a:lnTo>
                        <a:pt x="0" y="98"/>
                      </a:lnTo>
                      <a:lnTo>
                        <a:pt x="0" y="94"/>
                      </a:lnTo>
                      <a:lnTo>
                        <a:pt x="25" y="94"/>
                      </a:lnTo>
                      <a:lnTo>
                        <a:pt x="25" y="59"/>
                      </a:lnTo>
                      <a:lnTo>
                        <a:pt x="93" y="59"/>
                      </a:lnTo>
                      <a:lnTo>
                        <a:pt x="93" y="40"/>
                      </a:lnTo>
                      <a:lnTo>
                        <a:pt x="25" y="40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5" name="Rectangle 8"/>
                <p:cNvSpPr>
                  <a:spLocks noChangeArrowheads="1"/>
                </p:cNvSpPr>
                <p:nvPr/>
              </p:nvSpPr>
              <p:spPr bwMode="auto">
                <a:xfrm>
                  <a:off x="3579" y="2360"/>
                  <a:ext cx="198" cy="7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6" name="Freeform 9"/>
                <p:cNvSpPr>
                  <a:spLocks/>
                </p:cNvSpPr>
                <p:nvPr/>
              </p:nvSpPr>
              <p:spPr bwMode="auto">
                <a:xfrm>
                  <a:off x="3573" y="2139"/>
                  <a:ext cx="199" cy="117"/>
                </a:xfrm>
                <a:custGeom>
                  <a:avLst/>
                  <a:gdLst>
                    <a:gd name="T0" fmla="*/ 0 w 199"/>
                    <a:gd name="T1" fmla="*/ 22 h 117"/>
                    <a:gd name="T2" fmla="*/ 107 w 199"/>
                    <a:gd name="T3" fmla="*/ 22 h 117"/>
                    <a:gd name="T4" fmla="*/ 107 w 199"/>
                    <a:gd name="T5" fmla="*/ 0 h 117"/>
                    <a:gd name="T6" fmla="*/ 199 w 199"/>
                    <a:gd name="T7" fmla="*/ 0 h 117"/>
                    <a:gd name="T8" fmla="*/ 199 w 199"/>
                    <a:gd name="T9" fmla="*/ 117 h 117"/>
                    <a:gd name="T10" fmla="*/ 0 w 199"/>
                    <a:gd name="T11" fmla="*/ 117 h 117"/>
                    <a:gd name="T12" fmla="*/ 0 w 199"/>
                    <a:gd name="T13" fmla="*/ 22 h 11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9" h="117">
                      <a:moveTo>
                        <a:pt x="0" y="22"/>
                      </a:moveTo>
                      <a:lnTo>
                        <a:pt x="107" y="22"/>
                      </a:lnTo>
                      <a:lnTo>
                        <a:pt x="107" y="0"/>
                      </a:lnTo>
                      <a:lnTo>
                        <a:pt x="199" y="0"/>
                      </a:lnTo>
                      <a:lnTo>
                        <a:pt x="199" y="117"/>
                      </a:lnTo>
                      <a:lnTo>
                        <a:pt x="0" y="117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7" name="Rectangle 10"/>
                <p:cNvSpPr>
                  <a:spLocks noChangeArrowheads="1"/>
                </p:cNvSpPr>
                <p:nvPr/>
              </p:nvSpPr>
              <p:spPr bwMode="auto">
                <a:xfrm>
                  <a:off x="3567" y="2065"/>
                  <a:ext cx="208" cy="5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8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4497" y="571"/>
                  <a:ext cx="114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9" name="Freeform 12"/>
                <p:cNvSpPr>
                  <a:spLocks/>
                </p:cNvSpPr>
                <p:nvPr/>
              </p:nvSpPr>
              <p:spPr bwMode="auto">
                <a:xfrm>
                  <a:off x="4466" y="557"/>
                  <a:ext cx="31" cy="18"/>
                </a:xfrm>
                <a:custGeom>
                  <a:avLst/>
                  <a:gdLst>
                    <a:gd name="T0" fmla="*/ 64 w 15"/>
                    <a:gd name="T1" fmla="*/ 25 h 13"/>
                    <a:gd name="T2" fmla="*/ 39 w 15"/>
                    <a:gd name="T3" fmla="*/ 24 h 13"/>
                    <a:gd name="T4" fmla="*/ 21 w 15"/>
                    <a:gd name="T5" fmla="*/ 17 h 13"/>
                    <a:gd name="T6" fmla="*/ 8 w 15"/>
                    <a:gd name="T7" fmla="*/ 10 h 13"/>
                    <a:gd name="T8" fmla="*/ 0 w 15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3">
                      <a:moveTo>
                        <a:pt x="15" y="13"/>
                      </a:moveTo>
                      <a:lnTo>
                        <a:pt x="9" y="12"/>
                      </a:lnTo>
                      <a:lnTo>
                        <a:pt x="5" y="9"/>
                      </a:lnTo>
                      <a:lnTo>
                        <a:pt x="2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0" name="Freeform 13"/>
                <p:cNvSpPr>
                  <a:spLocks/>
                </p:cNvSpPr>
                <p:nvPr/>
              </p:nvSpPr>
              <p:spPr bwMode="auto">
                <a:xfrm>
                  <a:off x="4431" y="538"/>
                  <a:ext cx="33" cy="16"/>
                </a:xfrm>
                <a:custGeom>
                  <a:avLst/>
                  <a:gdLst>
                    <a:gd name="T0" fmla="*/ 68 w 16"/>
                    <a:gd name="T1" fmla="*/ 21 h 12"/>
                    <a:gd name="T2" fmla="*/ 60 w 16"/>
                    <a:gd name="T3" fmla="*/ 12 h 12"/>
                    <a:gd name="T4" fmla="*/ 43 w 16"/>
                    <a:gd name="T5" fmla="*/ 7 h 12"/>
                    <a:gd name="T6" fmla="*/ 21 w 16"/>
                    <a:gd name="T7" fmla="*/ 1 h 12"/>
                    <a:gd name="T8" fmla="*/ 0 w 16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16" y="12"/>
                      </a:moveTo>
                      <a:lnTo>
                        <a:pt x="14" y="7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3400" y="538"/>
                  <a:ext cx="1031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2" name="Freeform 15"/>
                <p:cNvSpPr>
                  <a:spLocks/>
                </p:cNvSpPr>
                <p:nvPr/>
              </p:nvSpPr>
              <p:spPr bwMode="auto">
                <a:xfrm>
                  <a:off x="3342" y="549"/>
                  <a:ext cx="58" cy="33"/>
                </a:xfrm>
                <a:custGeom>
                  <a:avLst/>
                  <a:gdLst>
                    <a:gd name="T0" fmla="*/ 120 w 28"/>
                    <a:gd name="T1" fmla="*/ 0 h 24"/>
                    <a:gd name="T2" fmla="*/ 85 w 28"/>
                    <a:gd name="T3" fmla="*/ 1 h 24"/>
                    <a:gd name="T4" fmla="*/ 52 w 28"/>
                    <a:gd name="T5" fmla="*/ 10 h 24"/>
                    <a:gd name="T6" fmla="*/ 25 w 28"/>
                    <a:gd name="T7" fmla="*/ 19 h 24"/>
                    <a:gd name="T8" fmla="*/ 8 w 28"/>
                    <a:gd name="T9" fmla="*/ 30 h 24"/>
                    <a:gd name="T10" fmla="*/ 0 w 28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4">
                      <a:moveTo>
                        <a:pt x="28" y="0"/>
                      </a:moveTo>
                      <a:lnTo>
                        <a:pt x="20" y="1"/>
                      </a:lnTo>
                      <a:lnTo>
                        <a:pt x="12" y="5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3" name="Line 16"/>
                <p:cNvSpPr>
                  <a:spLocks noChangeShapeType="1"/>
                </p:cNvSpPr>
                <p:nvPr/>
              </p:nvSpPr>
              <p:spPr bwMode="auto">
                <a:xfrm>
                  <a:off x="3342" y="582"/>
                  <a:ext cx="8" cy="1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4" name="Freeform 17"/>
                <p:cNvSpPr>
                  <a:spLocks/>
                </p:cNvSpPr>
                <p:nvPr/>
              </p:nvSpPr>
              <p:spPr bwMode="auto">
                <a:xfrm>
                  <a:off x="3336" y="732"/>
                  <a:ext cx="14" cy="11"/>
                </a:xfrm>
                <a:custGeom>
                  <a:avLst/>
                  <a:gdLst>
                    <a:gd name="T0" fmla="*/ 28 w 7"/>
                    <a:gd name="T1" fmla="*/ 0 h 8"/>
                    <a:gd name="T2" fmla="*/ 24 w 7"/>
                    <a:gd name="T3" fmla="*/ 6 h 8"/>
                    <a:gd name="T4" fmla="*/ 20 w 7"/>
                    <a:gd name="T5" fmla="*/ 10 h 8"/>
                    <a:gd name="T6" fmla="*/ 12 w 7"/>
                    <a:gd name="T7" fmla="*/ 14 h 8"/>
                    <a:gd name="T8" fmla="*/ 0 w 7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7" y="0"/>
                      </a:moveTo>
                      <a:lnTo>
                        <a:pt x="6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5" name="Freeform 18"/>
                <p:cNvSpPr>
                  <a:spLocks/>
                </p:cNvSpPr>
                <p:nvPr/>
              </p:nvSpPr>
              <p:spPr bwMode="auto">
                <a:xfrm>
                  <a:off x="3305" y="743"/>
                  <a:ext cx="31" cy="7"/>
                </a:xfrm>
                <a:custGeom>
                  <a:avLst/>
                  <a:gdLst>
                    <a:gd name="T0" fmla="*/ 64 w 15"/>
                    <a:gd name="T1" fmla="*/ 0 h 5"/>
                    <a:gd name="T2" fmla="*/ 43 w 15"/>
                    <a:gd name="T3" fmla="*/ 4 h 5"/>
                    <a:gd name="T4" fmla="*/ 21 w 15"/>
                    <a:gd name="T5" fmla="*/ 6 h 5"/>
                    <a:gd name="T6" fmla="*/ 0 w 15"/>
                    <a:gd name="T7" fmla="*/ 1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15" y="0"/>
                      </a:moveTo>
                      <a:lnTo>
                        <a:pt x="10" y="2"/>
                      </a:lnTo>
                      <a:lnTo>
                        <a:pt x="5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6" name="Freeform 19"/>
                <p:cNvSpPr>
                  <a:spLocks/>
                </p:cNvSpPr>
                <p:nvPr/>
              </p:nvSpPr>
              <p:spPr bwMode="auto">
                <a:xfrm>
                  <a:off x="3305" y="750"/>
                  <a:ext cx="39" cy="92"/>
                </a:xfrm>
                <a:custGeom>
                  <a:avLst/>
                  <a:gdLst>
                    <a:gd name="T0" fmla="*/ 0 w 19"/>
                    <a:gd name="T1" fmla="*/ 0 h 68"/>
                    <a:gd name="T2" fmla="*/ 21 w 19"/>
                    <a:gd name="T3" fmla="*/ 118 h 68"/>
                    <a:gd name="T4" fmla="*/ 80 w 19"/>
                    <a:gd name="T5" fmla="*/ 124 h 6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68">
                      <a:moveTo>
                        <a:pt x="0" y="0"/>
                      </a:moveTo>
                      <a:lnTo>
                        <a:pt x="5" y="64"/>
                      </a:lnTo>
                      <a:lnTo>
                        <a:pt x="19" y="6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7" name="Freeform 20"/>
                <p:cNvSpPr>
                  <a:spLocks/>
                </p:cNvSpPr>
                <p:nvPr/>
              </p:nvSpPr>
              <p:spPr bwMode="auto">
                <a:xfrm>
                  <a:off x="3344" y="842"/>
                  <a:ext cx="27" cy="28"/>
                </a:xfrm>
                <a:custGeom>
                  <a:avLst/>
                  <a:gdLst>
                    <a:gd name="T0" fmla="*/ 0 w 13"/>
                    <a:gd name="T1" fmla="*/ 0 h 21"/>
                    <a:gd name="T2" fmla="*/ 21 w 13"/>
                    <a:gd name="T3" fmla="*/ 4 h 21"/>
                    <a:gd name="T4" fmla="*/ 39 w 13"/>
                    <a:gd name="T5" fmla="*/ 11 h 21"/>
                    <a:gd name="T6" fmla="*/ 52 w 13"/>
                    <a:gd name="T7" fmla="*/ 17 h 21"/>
                    <a:gd name="T8" fmla="*/ 56 w 13"/>
                    <a:gd name="T9" fmla="*/ 28 h 21"/>
                    <a:gd name="T10" fmla="*/ 52 w 13"/>
                    <a:gd name="T11" fmla="*/ 37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21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9" y="6"/>
                      </a:lnTo>
                      <a:lnTo>
                        <a:pt x="12" y="10"/>
                      </a:lnTo>
                      <a:lnTo>
                        <a:pt x="13" y="16"/>
                      </a:lnTo>
                      <a:lnTo>
                        <a:pt x="12" y="2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8" name="Line 21"/>
                <p:cNvSpPr>
                  <a:spLocks noChangeShapeType="1"/>
                </p:cNvSpPr>
                <p:nvPr/>
              </p:nvSpPr>
              <p:spPr bwMode="auto">
                <a:xfrm>
                  <a:off x="3369" y="870"/>
                  <a:ext cx="4" cy="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39" name="Freeform 22"/>
                <p:cNvSpPr>
                  <a:spLocks/>
                </p:cNvSpPr>
                <p:nvPr/>
              </p:nvSpPr>
              <p:spPr bwMode="auto">
                <a:xfrm>
                  <a:off x="3363" y="889"/>
                  <a:ext cx="10" cy="15"/>
                </a:xfrm>
                <a:custGeom>
                  <a:avLst/>
                  <a:gdLst>
                    <a:gd name="T0" fmla="*/ 20 w 5"/>
                    <a:gd name="T1" fmla="*/ 0 h 11"/>
                    <a:gd name="T2" fmla="*/ 16 w 5"/>
                    <a:gd name="T3" fmla="*/ 7 h 11"/>
                    <a:gd name="T4" fmla="*/ 12 w 5"/>
                    <a:gd name="T5" fmla="*/ 15 h 11"/>
                    <a:gd name="T6" fmla="*/ 0 w 5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0"/>
                      </a:moveTo>
                      <a:lnTo>
                        <a:pt x="4" y="4"/>
                      </a:lnTo>
                      <a:lnTo>
                        <a:pt x="3" y="8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0" name="Freeform 23"/>
                <p:cNvSpPr>
                  <a:spLocks/>
                </p:cNvSpPr>
                <p:nvPr/>
              </p:nvSpPr>
              <p:spPr bwMode="auto">
                <a:xfrm>
                  <a:off x="3363" y="904"/>
                  <a:ext cx="33" cy="59"/>
                </a:xfrm>
                <a:custGeom>
                  <a:avLst/>
                  <a:gdLst>
                    <a:gd name="T0" fmla="*/ 0 w 16"/>
                    <a:gd name="T1" fmla="*/ 0 h 43"/>
                    <a:gd name="T2" fmla="*/ 0 w 16"/>
                    <a:gd name="T3" fmla="*/ 15 h 43"/>
                    <a:gd name="T4" fmla="*/ 21 w 16"/>
                    <a:gd name="T5" fmla="*/ 19 h 43"/>
                    <a:gd name="T6" fmla="*/ 68 w 16"/>
                    <a:gd name="T7" fmla="*/ 81 h 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43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5" y="10"/>
                      </a:lnTo>
                      <a:lnTo>
                        <a:pt x="16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1" name="Freeform 24"/>
                <p:cNvSpPr>
                  <a:spLocks/>
                </p:cNvSpPr>
                <p:nvPr/>
              </p:nvSpPr>
              <p:spPr bwMode="auto">
                <a:xfrm>
                  <a:off x="4794" y="447"/>
                  <a:ext cx="183" cy="375"/>
                </a:xfrm>
                <a:custGeom>
                  <a:avLst/>
                  <a:gdLst>
                    <a:gd name="T0" fmla="*/ 376 w 89"/>
                    <a:gd name="T1" fmla="*/ 510 h 276"/>
                    <a:gd name="T2" fmla="*/ 372 w 89"/>
                    <a:gd name="T3" fmla="*/ 223 h 276"/>
                    <a:gd name="T4" fmla="*/ 0 w 89"/>
                    <a:gd name="T5" fmla="*/ 0 h 27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9" h="276">
                      <a:moveTo>
                        <a:pt x="89" y="276"/>
                      </a:moveTo>
                      <a:lnTo>
                        <a:pt x="88" y="1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2" name="Freeform 25"/>
                <p:cNvSpPr>
                  <a:spLocks/>
                </p:cNvSpPr>
                <p:nvPr/>
              </p:nvSpPr>
              <p:spPr bwMode="auto">
                <a:xfrm>
                  <a:off x="4695" y="419"/>
                  <a:ext cx="99" cy="28"/>
                </a:xfrm>
                <a:custGeom>
                  <a:avLst/>
                  <a:gdLst>
                    <a:gd name="T0" fmla="*/ 204 w 48"/>
                    <a:gd name="T1" fmla="*/ 37 h 21"/>
                    <a:gd name="T2" fmla="*/ 171 w 48"/>
                    <a:gd name="T3" fmla="*/ 23 h 21"/>
                    <a:gd name="T4" fmla="*/ 132 w 48"/>
                    <a:gd name="T5" fmla="*/ 11 h 21"/>
                    <a:gd name="T6" fmla="*/ 89 w 48"/>
                    <a:gd name="T7" fmla="*/ 4 h 21"/>
                    <a:gd name="T8" fmla="*/ 47 w 48"/>
                    <a:gd name="T9" fmla="*/ 0 h 21"/>
                    <a:gd name="T10" fmla="*/ 0 w 48"/>
                    <a:gd name="T11" fmla="*/ 1 h 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8" h="21">
                      <a:moveTo>
                        <a:pt x="48" y="21"/>
                      </a:moveTo>
                      <a:lnTo>
                        <a:pt x="40" y="13"/>
                      </a:lnTo>
                      <a:lnTo>
                        <a:pt x="31" y="6"/>
                      </a:ln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3249" y="420"/>
                  <a:ext cx="1446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4" name="Freeform 27"/>
                <p:cNvSpPr>
                  <a:spLocks/>
                </p:cNvSpPr>
                <p:nvPr/>
              </p:nvSpPr>
              <p:spPr bwMode="auto">
                <a:xfrm>
                  <a:off x="3122" y="432"/>
                  <a:ext cx="127" cy="63"/>
                </a:xfrm>
                <a:custGeom>
                  <a:avLst/>
                  <a:gdLst>
                    <a:gd name="T0" fmla="*/ 260 w 62"/>
                    <a:gd name="T1" fmla="*/ 0 h 46"/>
                    <a:gd name="T2" fmla="*/ 201 w 62"/>
                    <a:gd name="T3" fmla="*/ 4 h 46"/>
                    <a:gd name="T4" fmla="*/ 147 w 62"/>
                    <a:gd name="T5" fmla="*/ 11 h 46"/>
                    <a:gd name="T6" fmla="*/ 96 w 62"/>
                    <a:gd name="T7" fmla="*/ 25 h 46"/>
                    <a:gd name="T8" fmla="*/ 55 w 62"/>
                    <a:gd name="T9" fmla="*/ 41 h 46"/>
                    <a:gd name="T10" fmla="*/ 20 w 62"/>
                    <a:gd name="T11" fmla="*/ 64 h 46"/>
                    <a:gd name="T12" fmla="*/ 0 w 62"/>
                    <a:gd name="T13" fmla="*/ 8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2" h="46">
                      <a:moveTo>
                        <a:pt x="62" y="0"/>
                      </a:moveTo>
                      <a:lnTo>
                        <a:pt x="48" y="2"/>
                      </a:lnTo>
                      <a:lnTo>
                        <a:pt x="35" y="6"/>
                      </a:lnTo>
                      <a:lnTo>
                        <a:pt x="23" y="13"/>
                      </a:lnTo>
                      <a:lnTo>
                        <a:pt x="13" y="22"/>
                      </a:lnTo>
                      <a:lnTo>
                        <a:pt x="5" y="34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5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3118" y="495"/>
                  <a:ext cx="4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6" name="Freeform 29"/>
                <p:cNvSpPr>
                  <a:spLocks/>
                </p:cNvSpPr>
                <p:nvPr/>
              </p:nvSpPr>
              <p:spPr bwMode="auto">
                <a:xfrm>
                  <a:off x="4823" y="447"/>
                  <a:ext cx="255" cy="372"/>
                </a:xfrm>
                <a:custGeom>
                  <a:avLst/>
                  <a:gdLst>
                    <a:gd name="T0" fmla="*/ 524 w 124"/>
                    <a:gd name="T1" fmla="*/ 505 h 274"/>
                    <a:gd name="T2" fmla="*/ 520 w 124"/>
                    <a:gd name="T3" fmla="*/ 341 h 274"/>
                    <a:gd name="T4" fmla="*/ 457 w 124"/>
                    <a:gd name="T5" fmla="*/ 266 h 274"/>
                    <a:gd name="T6" fmla="*/ 0 w 124"/>
                    <a:gd name="T7" fmla="*/ 0 h 27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4" h="274">
                      <a:moveTo>
                        <a:pt x="124" y="274"/>
                      </a:moveTo>
                      <a:lnTo>
                        <a:pt x="123" y="185"/>
                      </a:lnTo>
                      <a:lnTo>
                        <a:pt x="108" y="14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7" name="Freeform 30"/>
                <p:cNvSpPr>
                  <a:spLocks/>
                </p:cNvSpPr>
                <p:nvPr/>
              </p:nvSpPr>
              <p:spPr bwMode="auto">
                <a:xfrm>
                  <a:off x="4709" y="400"/>
                  <a:ext cx="114" cy="47"/>
                </a:xfrm>
                <a:custGeom>
                  <a:avLst/>
                  <a:gdLst>
                    <a:gd name="T0" fmla="*/ 236 w 55"/>
                    <a:gd name="T1" fmla="*/ 63 h 35"/>
                    <a:gd name="T2" fmla="*/ 197 w 55"/>
                    <a:gd name="T3" fmla="*/ 46 h 35"/>
                    <a:gd name="T4" fmla="*/ 155 w 55"/>
                    <a:gd name="T5" fmla="*/ 28 h 35"/>
                    <a:gd name="T6" fmla="*/ 108 w 55"/>
                    <a:gd name="T7" fmla="*/ 16 h 35"/>
                    <a:gd name="T8" fmla="*/ 56 w 55"/>
                    <a:gd name="T9" fmla="*/ 7 h 35"/>
                    <a:gd name="T10" fmla="*/ 0 w 55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5">
                      <a:moveTo>
                        <a:pt x="55" y="35"/>
                      </a:moveTo>
                      <a:lnTo>
                        <a:pt x="46" y="25"/>
                      </a:lnTo>
                      <a:lnTo>
                        <a:pt x="36" y="16"/>
                      </a:lnTo>
                      <a:lnTo>
                        <a:pt x="25" y="9"/>
                      </a:lnTo>
                      <a:lnTo>
                        <a:pt x="13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8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98" y="400"/>
                  <a:ext cx="1711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49" name="Freeform 32"/>
                <p:cNvSpPr>
                  <a:spLocks/>
                </p:cNvSpPr>
                <p:nvPr/>
              </p:nvSpPr>
              <p:spPr bwMode="auto">
                <a:xfrm>
                  <a:off x="3641" y="1215"/>
                  <a:ext cx="360" cy="348"/>
                </a:xfrm>
                <a:custGeom>
                  <a:avLst/>
                  <a:gdLst>
                    <a:gd name="T0" fmla="*/ 28 w 360"/>
                    <a:gd name="T1" fmla="*/ 4 h 348"/>
                    <a:gd name="T2" fmla="*/ 154 w 360"/>
                    <a:gd name="T3" fmla="*/ 2 h 348"/>
                    <a:gd name="T4" fmla="*/ 296 w 360"/>
                    <a:gd name="T5" fmla="*/ 0 h 348"/>
                    <a:gd name="T6" fmla="*/ 304 w 360"/>
                    <a:gd name="T7" fmla="*/ 1 h 348"/>
                    <a:gd name="T8" fmla="*/ 313 w 360"/>
                    <a:gd name="T9" fmla="*/ 4 h 348"/>
                    <a:gd name="T10" fmla="*/ 317 w 360"/>
                    <a:gd name="T11" fmla="*/ 9 h 348"/>
                    <a:gd name="T12" fmla="*/ 319 w 360"/>
                    <a:gd name="T13" fmla="*/ 15 h 348"/>
                    <a:gd name="T14" fmla="*/ 360 w 360"/>
                    <a:gd name="T15" fmla="*/ 332 h 348"/>
                    <a:gd name="T16" fmla="*/ 358 w 360"/>
                    <a:gd name="T17" fmla="*/ 337 h 348"/>
                    <a:gd name="T18" fmla="*/ 352 w 360"/>
                    <a:gd name="T19" fmla="*/ 341 h 348"/>
                    <a:gd name="T20" fmla="*/ 346 w 360"/>
                    <a:gd name="T21" fmla="*/ 345 h 348"/>
                    <a:gd name="T22" fmla="*/ 337 w 360"/>
                    <a:gd name="T23" fmla="*/ 345 h 348"/>
                    <a:gd name="T24" fmla="*/ 72 w 360"/>
                    <a:gd name="T25" fmla="*/ 347 h 348"/>
                    <a:gd name="T26" fmla="*/ 61 w 360"/>
                    <a:gd name="T27" fmla="*/ 348 h 348"/>
                    <a:gd name="T28" fmla="*/ 51 w 360"/>
                    <a:gd name="T29" fmla="*/ 345 h 348"/>
                    <a:gd name="T30" fmla="*/ 45 w 360"/>
                    <a:gd name="T31" fmla="*/ 341 h 348"/>
                    <a:gd name="T32" fmla="*/ 41 w 360"/>
                    <a:gd name="T33" fmla="*/ 335 h 348"/>
                    <a:gd name="T34" fmla="*/ 0 w 360"/>
                    <a:gd name="T35" fmla="*/ 17 h 348"/>
                    <a:gd name="T36" fmla="*/ 4 w 360"/>
                    <a:gd name="T37" fmla="*/ 12 h 348"/>
                    <a:gd name="T38" fmla="*/ 10 w 360"/>
                    <a:gd name="T39" fmla="*/ 8 h 348"/>
                    <a:gd name="T40" fmla="*/ 18 w 360"/>
                    <a:gd name="T41" fmla="*/ 5 h 348"/>
                    <a:gd name="T42" fmla="*/ 28 w 360"/>
                    <a:gd name="T43" fmla="*/ 4 h 3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360" h="348">
                      <a:moveTo>
                        <a:pt x="28" y="4"/>
                      </a:moveTo>
                      <a:lnTo>
                        <a:pt x="154" y="2"/>
                      </a:lnTo>
                      <a:lnTo>
                        <a:pt x="296" y="0"/>
                      </a:lnTo>
                      <a:lnTo>
                        <a:pt x="304" y="1"/>
                      </a:lnTo>
                      <a:lnTo>
                        <a:pt x="313" y="4"/>
                      </a:lnTo>
                      <a:lnTo>
                        <a:pt x="317" y="9"/>
                      </a:lnTo>
                      <a:lnTo>
                        <a:pt x="319" y="15"/>
                      </a:lnTo>
                      <a:lnTo>
                        <a:pt x="360" y="332"/>
                      </a:lnTo>
                      <a:lnTo>
                        <a:pt x="358" y="337"/>
                      </a:lnTo>
                      <a:lnTo>
                        <a:pt x="352" y="341"/>
                      </a:lnTo>
                      <a:lnTo>
                        <a:pt x="346" y="345"/>
                      </a:lnTo>
                      <a:lnTo>
                        <a:pt x="337" y="345"/>
                      </a:lnTo>
                      <a:lnTo>
                        <a:pt x="72" y="347"/>
                      </a:lnTo>
                      <a:lnTo>
                        <a:pt x="61" y="348"/>
                      </a:lnTo>
                      <a:lnTo>
                        <a:pt x="51" y="345"/>
                      </a:lnTo>
                      <a:lnTo>
                        <a:pt x="45" y="341"/>
                      </a:lnTo>
                      <a:lnTo>
                        <a:pt x="41" y="335"/>
                      </a:lnTo>
                      <a:lnTo>
                        <a:pt x="0" y="17"/>
                      </a:lnTo>
                      <a:lnTo>
                        <a:pt x="4" y="12"/>
                      </a:lnTo>
                      <a:lnTo>
                        <a:pt x="10" y="8"/>
                      </a:lnTo>
                      <a:lnTo>
                        <a:pt x="18" y="5"/>
                      </a:lnTo>
                      <a:lnTo>
                        <a:pt x="2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0" name="Line 33"/>
                <p:cNvSpPr>
                  <a:spLocks noChangeShapeType="1"/>
                </p:cNvSpPr>
                <p:nvPr/>
              </p:nvSpPr>
              <p:spPr bwMode="auto">
                <a:xfrm>
                  <a:off x="3412" y="2198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1" name="Freeform 34"/>
                <p:cNvSpPr>
                  <a:spLocks/>
                </p:cNvSpPr>
                <p:nvPr/>
              </p:nvSpPr>
              <p:spPr bwMode="auto">
                <a:xfrm>
                  <a:off x="3476" y="2199"/>
                  <a:ext cx="47" cy="19"/>
                </a:xfrm>
                <a:custGeom>
                  <a:avLst/>
                  <a:gdLst>
                    <a:gd name="T0" fmla="*/ 0 w 23"/>
                    <a:gd name="T1" fmla="*/ 0 h 14"/>
                    <a:gd name="T2" fmla="*/ 29 w 23"/>
                    <a:gd name="T3" fmla="*/ 1 h 14"/>
                    <a:gd name="T4" fmla="*/ 55 w 23"/>
                    <a:gd name="T5" fmla="*/ 7 h 14"/>
                    <a:gd name="T6" fmla="*/ 80 w 23"/>
                    <a:gd name="T7" fmla="*/ 15 h 14"/>
                    <a:gd name="T8" fmla="*/ 96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4"/>
                      </a:lnTo>
                      <a:lnTo>
                        <a:pt x="19" y="8"/>
                      </a:lnTo>
                      <a:lnTo>
                        <a:pt x="23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2" name="Line 35"/>
                <p:cNvSpPr>
                  <a:spLocks noChangeShapeType="1"/>
                </p:cNvSpPr>
                <p:nvPr/>
              </p:nvSpPr>
              <p:spPr bwMode="auto">
                <a:xfrm>
                  <a:off x="3523" y="2218"/>
                  <a:ext cx="8" cy="3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3" name="Freeform 36"/>
                <p:cNvSpPr>
                  <a:spLocks/>
                </p:cNvSpPr>
                <p:nvPr/>
              </p:nvSpPr>
              <p:spPr bwMode="auto">
                <a:xfrm>
                  <a:off x="3531" y="2547"/>
                  <a:ext cx="36" cy="17"/>
                </a:xfrm>
                <a:custGeom>
                  <a:avLst/>
                  <a:gdLst>
                    <a:gd name="T0" fmla="*/ 0 w 17"/>
                    <a:gd name="T1" fmla="*/ 0 h 12"/>
                    <a:gd name="T2" fmla="*/ 4 w 17"/>
                    <a:gd name="T3" fmla="*/ 9 h 12"/>
                    <a:gd name="T4" fmla="*/ 17 w 17"/>
                    <a:gd name="T5" fmla="*/ 16 h 12"/>
                    <a:gd name="T6" fmla="*/ 32 w 17"/>
                    <a:gd name="T7" fmla="*/ 23 h 12"/>
                    <a:gd name="T8" fmla="*/ 53 w 17"/>
                    <a:gd name="T9" fmla="*/ 24 h 12"/>
                    <a:gd name="T10" fmla="*/ 76 w 17"/>
                    <a:gd name="T11" fmla="*/ 24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4" y="8"/>
                      </a:lnTo>
                      <a:lnTo>
                        <a:pt x="7" y="11"/>
                      </a:lnTo>
                      <a:lnTo>
                        <a:pt x="12" y="12"/>
                      </a:lnTo>
                      <a:lnTo>
                        <a:pt x="1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4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567" y="2561"/>
                  <a:ext cx="38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5" name="Freeform 38"/>
                <p:cNvSpPr>
                  <a:spLocks/>
                </p:cNvSpPr>
                <p:nvPr/>
              </p:nvSpPr>
              <p:spPr bwMode="auto">
                <a:xfrm>
                  <a:off x="3950" y="2542"/>
                  <a:ext cx="22" cy="19"/>
                </a:xfrm>
                <a:custGeom>
                  <a:avLst/>
                  <a:gdLst>
                    <a:gd name="T0" fmla="*/ 0 w 11"/>
                    <a:gd name="T1" fmla="*/ 26 h 14"/>
                    <a:gd name="T2" fmla="*/ 20 w 11"/>
                    <a:gd name="T3" fmla="*/ 22 h 14"/>
                    <a:gd name="T4" fmla="*/ 36 w 11"/>
                    <a:gd name="T5" fmla="*/ 16 h 14"/>
                    <a:gd name="T6" fmla="*/ 44 w 11"/>
                    <a:gd name="T7" fmla="*/ 10 h 14"/>
                    <a:gd name="T8" fmla="*/ 44 w 11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4">
                      <a:moveTo>
                        <a:pt x="0" y="14"/>
                      </a:moveTo>
                      <a:lnTo>
                        <a:pt x="5" y="12"/>
                      </a:lnTo>
                      <a:lnTo>
                        <a:pt x="9" y="9"/>
                      </a:lnTo>
                      <a:lnTo>
                        <a:pt x="11" y="5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6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3962" y="1905"/>
                  <a:ext cx="10" cy="6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7" name="Freeform 40"/>
                <p:cNvSpPr>
                  <a:spLocks/>
                </p:cNvSpPr>
                <p:nvPr/>
              </p:nvSpPr>
              <p:spPr bwMode="auto">
                <a:xfrm>
                  <a:off x="3941" y="1895"/>
                  <a:ext cx="21" cy="10"/>
                </a:xfrm>
                <a:custGeom>
                  <a:avLst/>
                  <a:gdLst>
                    <a:gd name="T0" fmla="*/ 44 w 10"/>
                    <a:gd name="T1" fmla="*/ 14 h 7"/>
                    <a:gd name="T2" fmla="*/ 40 w 10"/>
                    <a:gd name="T3" fmla="*/ 6 h 7"/>
                    <a:gd name="T4" fmla="*/ 32 w 10"/>
                    <a:gd name="T5" fmla="*/ 1 h 7"/>
                    <a:gd name="T6" fmla="*/ 17 w 10"/>
                    <a:gd name="T7" fmla="*/ 0 h 7"/>
                    <a:gd name="T8" fmla="*/ 0 w 10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lnTo>
                        <a:pt x="9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8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377" y="1895"/>
                  <a:ext cx="564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59" name="Freeform 42"/>
                <p:cNvSpPr>
                  <a:spLocks/>
                </p:cNvSpPr>
                <p:nvPr/>
              </p:nvSpPr>
              <p:spPr bwMode="auto">
                <a:xfrm>
                  <a:off x="3676" y="1567"/>
                  <a:ext cx="43" cy="11"/>
                </a:xfrm>
                <a:custGeom>
                  <a:avLst/>
                  <a:gdLst>
                    <a:gd name="T0" fmla="*/ 0 w 21"/>
                    <a:gd name="T1" fmla="*/ 0 h 8"/>
                    <a:gd name="T2" fmla="*/ 37 w 21"/>
                    <a:gd name="T3" fmla="*/ 15 h 8"/>
                    <a:gd name="T4" fmla="*/ 88 w 21"/>
                    <a:gd name="T5" fmla="*/ 15 h 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1" h="8">
                      <a:moveTo>
                        <a:pt x="0" y="0"/>
                      </a:moveTo>
                      <a:lnTo>
                        <a:pt x="9" y="8"/>
                      </a:lnTo>
                      <a:lnTo>
                        <a:pt x="21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0" name="Freeform 43"/>
                <p:cNvSpPr>
                  <a:spLocks/>
                </p:cNvSpPr>
                <p:nvPr/>
              </p:nvSpPr>
              <p:spPr bwMode="auto">
                <a:xfrm>
                  <a:off x="3719" y="1578"/>
                  <a:ext cx="18" cy="14"/>
                </a:xfrm>
                <a:custGeom>
                  <a:avLst/>
                  <a:gdLst>
                    <a:gd name="T0" fmla="*/ 0 w 9"/>
                    <a:gd name="T1" fmla="*/ 0 h 10"/>
                    <a:gd name="T2" fmla="*/ 16 w 9"/>
                    <a:gd name="T3" fmla="*/ 1 h 10"/>
                    <a:gd name="T4" fmla="*/ 28 w 9"/>
                    <a:gd name="T5" fmla="*/ 6 h 10"/>
                    <a:gd name="T6" fmla="*/ 32 w 9"/>
                    <a:gd name="T7" fmla="*/ 11 h 10"/>
                    <a:gd name="T8" fmla="*/ 36 w 9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9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1" name="Line 44"/>
                <p:cNvSpPr>
                  <a:spLocks noChangeShapeType="1"/>
                </p:cNvSpPr>
                <p:nvPr/>
              </p:nvSpPr>
              <p:spPr bwMode="auto">
                <a:xfrm>
                  <a:off x="3737" y="1592"/>
                  <a:ext cx="1" cy="2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2" name="Freeform 45"/>
                <p:cNvSpPr>
                  <a:spLocks/>
                </p:cNvSpPr>
                <p:nvPr/>
              </p:nvSpPr>
              <p:spPr bwMode="auto">
                <a:xfrm>
                  <a:off x="3715" y="1861"/>
                  <a:ext cx="22" cy="17"/>
                </a:xfrm>
                <a:custGeom>
                  <a:avLst/>
                  <a:gdLst>
                    <a:gd name="T0" fmla="*/ 44 w 11"/>
                    <a:gd name="T1" fmla="*/ 0 h 12"/>
                    <a:gd name="T2" fmla="*/ 40 w 11"/>
                    <a:gd name="T3" fmla="*/ 9 h 12"/>
                    <a:gd name="T4" fmla="*/ 28 w 11"/>
                    <a:gd name="T5" fmla="*/ 16 h 12"/>
                    <a:gd name="T6" fmla="*/ 16 w 11"/>
                    <a:gd name="T7" fmla="*/ 23 h 12"/>
                    <a:gd name="T8" fmla="*/ 0 w 11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7" y="8"/>
                      </a:lnTo>
                      <a:lnTo>
                        <a:pt x="4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3043" y="1878"/>
                  <a:ext cx="672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3449" y="1284"/>
                  <a:ext cx="2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5" name="Freeform 48"/>
                <p:cNvSpPr>
                  <a:spLocks/>
                </p:cNvSpPr>
                <p:nvPr/>
              </p:nvSpPr>
              <p:spPr bwMode="auto">
                <a:xfrm>
                  <a:off x="3437" y="1274"/>
                  <a:ext cx="12" cy="10"/>
                </a:xfrm>
                <a:custGeom>
                  <a:avLst/>
                  <a:gdLst>
                    <a:gd name="T0" fmla="*/ 24 w 6"/>
                    <a:gd name="T1" fmla="*/ 14 h 7"/>
                    <a:gd name="T2" fmla="*/ 12 w 6"/>
                    <a:gd name="T3" fmla="*/ 14 h 7"/>
                    <a:gd name="T4" fmla="*/ 4 w 6"/>
                    <a:gd name="T5" fmla="*/ 10 h 7"/>
                    <a:gd name="T6" fmla="*/ 0 w 6"/>
                    <a:gd name="T7" fmla="*/ 4 h 7"/>
                    <a:gd name="T8" fmla="*/ 4 w 6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lnTo>
                        <a:pt x="3" y="7"/>
                      </a:lnTo>
                      <a:lnTo>
                        <a:pt x="1" y="5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6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429" y="1235"/>
                  <a:ext cx="10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7" name="Freeform 50"/>
                <p:cNvSpPr>
                  <a:spLocks/>
                </p:cNvSpPr>
                <p:nvPr/>
              </p:nvSpPr>
              <p:spPr bwMode="auto">
                <a:xfrm>
                  <a:off x="3429" y="1221"/>
                  <a:ext cx="14" cy="14"/>
                </a:xfrm>
                <a:custGeom>
                  <a:avLst/>
                  <a:gdLst>
                    <a:gd name="T0" fmla="*/ 0 w 7"/>
                    <a:gd name="T1" fmla="*/ 20 h 10"/>
                    <a:gd name="T2" fmla="*/ 0 w 7"/>
                    <a:gd name="T3" fmla="*/ 11 h 10"/>
                    <a:gd name="T4" fmla="*/ 4 w 7"/>
                    <a:gd name="T5" fmla="*/ 6 h 10"/>
                    <a:gd name="T6" fmla="*/ 16 w 7"/>
                    <a:gd name="T7" fmla="*/ 1 h 10"/>
                    <a:gd name="T8" fmla="*/ 28 w 7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0">
                      <a:moveTo>
                        <a:pt x="0" y="10"/>
                      </a:moveTo>
                      <a:lnTo>
                        <a:pt x="0" y="6"/>
                      </a:lnTo>
                      <a:lnTo>
                        <a:pt x="1" y="3"/>
                      </a:lnTo>
                      <a:lnTo>
                        <a:pt x="4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8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3443" y="1219"/>
                  <a:ext cx="14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69" name="Freeform 52"/>
                <p:cNvSpPr>
                  <a:spLocks/>
                </p:cNvSpPr>
                <p:nvPr/>
              </p:nvSpPr>
              <p:spPr bwMode="auto">
                <a:xfrm>
                  <a:off x="3589" y="1219"/>
                  <a:ext cx="29" cy="12"/>
                </a:xfrm>
                <a:custGeom>
                  <a:avLst/>
                  <a:gdLst>
                    <a:gd name="T0" fmla="*/ 0 w 14"/>
                    <a:gd name="T1" fmla="*/ 0 h 9"/>
                    <a:gd name="T2" fmla="*/ 17 w 14"/>
                    <a:gd name="T3" fmla="*/ 1 h 9"/>
                    <a:gd name="T4" fmla="*/ 35 w 14"/>
                    <a:gd name="T5" fmla="*/ 5 h 9"/>
                    <a:gd name="T6" fmla="*/ 48 w 14"/>
                    <a:gd name="T7" fmla="*/ 9 h 9"/>
                    <a:gd name="T8" fmla="*/ 60 w 1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9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1" y="5"/>
                      </a:lnTo>
                      <a:lnTo>
                        <a:pt x="1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0" name="Line 53"/>
                <p:cNvSpPr>
                  <a:spLocks noChangeShapeType="1"/>
                </p:cNvSpPr>
                <p:nvPr/>
              </p:nvSpPr>
              <p:spPr bwMode="auto">
                <a:xfrm>
                  <a:off x="3618" y="1231"/>
                  <a:ext cx="39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1" name="Freeform 54"/>
                <p:cNvSpPr>
                  <a:spLocks/>
                </p:cNvSpPr>
                <p:nvPr/>
              </p:nvSpPr>
              <p:spPr bwMode="auto">
                <a:xfrm>
                  <a:off x="3657" y="1554"/>
                  <a:ext cx="17" cy="13"/>
                </a:xfrm>
                <a:custGeom>
                  <a:avLst/>
                  <a:gdLst>
                    <a:gd name="T0" fmla="*/ 0 w 8"/>
                    <a:gd name="T1" fmla="*/ 0 h 10"/>
                    <a:gd name="T2" fmla="*/ 4 w 8"/>
                    <a:gd name="T3" fmla="*/ 5 h 10"/>
                    <a:gd name="T4" fmla="*/ 13 w 8"/>
                    <a:gd name="T5" fmla="*/ 10 h 10"/>
                    <a:gd name="T6" fmla="*/ 23 w 8"/>
                    <a:gd name="T7" fmla="*/ 13 h 10"/>
                    <a:gd name="T8" fmla="*/ 36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6"/>
                      </a:lnTo>
                      <a:lnTo>
                        <a:pt x="5" y="8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3412" y="3294"/>
                  <a:ext cx="577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3" name="Freeform 56"/>
                <p:cNvSpPr>
                  <a:spLocks/>
                </p:cNvSpPr>
                <p:nvPr/>
              </p:nvSpPr>
              <p:spPr bwMode="auto">
                <a:xfrm>
                  <a:off x="3400" y="3300"/>
                  <a:ext cx="14" cy="16"/>
                </a:xfrm>
                <a:custGeom>
                  <a:avLst/>
                  <a:gdLst>
                    <a:gd name="T0" fmla="*/ 24 w 7"/>
                    <a:gd name="T1" fmla="*/ 0 h 12"/>
                    <a:gd name="T2" fmla="*/ 12 w 7"/>
                    <a:gd name="T3" fmla="*/ 1 h 12"/>
                    <a:gd name="T4" fmla="*/ 4 w 7"/>
                    <a:gd name="T5" fmla="*/ 4 h 12"/>
                    <a:gd name="T6" fmla="*/ 0 w 7"/>
                    <a:gd name="T7" fmla="*/ 7 h 12"/>
                    <a:gd name="T8" fmla="*/ 0 w 7"/>
                    <a:gd name="T9" fmla="*/ 16 h 12"/>
                    <a:gd name="T10" fmla="*/ 8 w 7"/>
                    <a:gd name="T11" fmla="*/ 20 h 12"/>
                    <a:gd name="T12" fmla="*/ 16 w 7"/>
                    <a:gd name="T13" fmla="*/ 21 h 12"/>
                    <a:gd name="T14" fmla="*/ 28 w 7"/>
                    <a:gd name="T15" fmla="*/ 21 h 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" h="12">
                      <a:moveTo>
                        <a:pt x="6" y="0"/>
                      </a:moveTo>
                      <a:lnTo>
                        <a:pt x="3" y="1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4" y="12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4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3414" y="3311"/>
                  <a:ext cx="577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5" name="Line 58"/>
                <p:cNvSpPr>
                  <a:spLocks noChangeShapeType="1"/>
                </p:cNvSpPr>
                <p:nvPr/>
              </p:nvSpPr>
              <p:spPr bwMode="auto">
                <a:xfrm>
                  <a:off x="3243" y="3416"/>
                  <a:ext cx="6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6" name="Freeform 59"/>
                <p:cNvSpPr>
                  <a:spLocks/>
                </p:cNvSpPr>
                <p:nvPr/>
              </p:nvSpPr>
              <p:spPr bwMode="auto">
                <a:xfrm>
                  <a:off x="3249" y="3446"/>
                  <a:ext cx="17" cy="7"/>
                </a:xfrm>
                <a:custGeom>
                  <a:avLst/>
                  <a:gdLst>
                    <a:gd name="T0" fmla="*/ 0 w 8"/>
                    <a:gd name="T1" fmla="*/ 0 h 5"/>
                    <a:gd name="T2" fmla="*/ 4 w 8"/>
                    <a:gd name="T3" fmla="*/ 6 h 5"/>
                    <a:gd name="T4" fmla="*/ 13 w 8"/>
                    <a:gd name="T5" fmla="*/ 8 h 5"/>
                    <a:gd name="T6" fmla="*/ 28 w 8"/>
                    <a:gd name="T7" fmla="*/ 10 h 5"/>
                    <a:gd name="T8" fmla="*/ 36 w 8"/>
                    <a:gd name="T9" fmla="*/ 6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6" y="5"/>
                      </a:lnTo>
                      <a:lnTo>
                        <a:pt x="8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7" name="Line 60"/>
                <p:cNvSpPr>
                  <a:spLocks noChangeShapeType="1"/>
                </p:cNvSpPr>
                <p:nvPr/>
              </p:nvSpPr>
              <p:spPr bwMode="auto">
                <a:xfrm>
                  <a:off x="3266" y="3450"/>
                  <a:ext cx="727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8" name="Freeform 61"/>
                <p:cNvSpPr>
                  <a:spLocks/>
                </p:cNvSpPr>
                <p:nvPr/>
              </p:nvSpPr>
              <p:spPr bwMode="auto">
                <a:xfrm>
                  <a:off x="3538" y="3716"/>
                  <a:ext cx="131" cy="26"/>
                </a:xfrm>
                <a:custGeom>
                  <a:avLst/>
                  <a:gdLst>
                    <a:gd name="T0" fmla="*/ 0 w 64"/>
                    <a:gd name="T1" fmla="*/ 36 h 19"/>
                    <a:gd name="T2" fmla="*/ 227 w 64"/>
                    <a:gd name="T3" fmla="*/ 14 h 19"/>
                    <a:gd name="T4" fmla="*/ 268 w 64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19">
                      <a:moveTo>
                        <a:pt x="0" y="19"/>
                      </a:moveTo>
                      <a:lnTo>
                        <a:pt x="54" y="7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79" name="Freeform 62"/>
                <p:cNvSpPr>
                  <a:spLocks/>
                </p:cNvSpPr>
                <p:nvPr/>
              </p:nvSpPr>
              <p:spPr bwMode="auto">
                <a:xfrm>
                  <a:off x="3669" y="3671"/>
                  <a:ext cx="33" cy="45"/>
                </a:xfrm>
                <a:custGeom>
                  <a:avLst/>
                  <a:gdLst>
                    <a:gd name="T0" fmla="*/ 0 w 16"/>
                    <a:gd name="T1" fmla="*/ 61 h 33"/>
                    <a:gd name="T2" fmla="*/ 25 w 16"/>
                    <a:gd name="T3" fmla="*/ 55 h 33"/>
                    <a:gd name="T4" fmla="*/ 47 w 16"/>
                    <a:gd name="T5" fmla="*/ 42 h 33"/>
                    <a:gd name="T6" fmla="*/ 60 w 16"/>
                    <a:gd name="T7" fmla="*/ 30 h 33"/>
                    <a:gd name="T8" fmla="*/ 68 w 16"/>
                    <a:gd name="T9" fmla="*/ 15 h 33"/>
                    <a:gd name="T10" fmla="*/ 68 w 16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" h="33">
                      <a:moveTo>
                        <a:pt x="0" y="33"/>
                      </a:moveTo>
                      <a:lnTo>
                        <a:pt x="6" y="29"/>
                      </a:lnTo>
                      <a:lnTo>
                        <a:pt x="11" y="23"/>
                      </a:lnTo>
                      <a:lnTo>
                        <a:pt x="14" y="16"/>
                      </a:lnTo>
                      <a:lnTo>
                        <a:pt x="16" y="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0" name="Freeform 63"/>
                <p:cNvSpPr>
                  <a:spLocks/>
                </p:cNvSpPr>
                <p:nvPr/>
              </p:nvSpPr>
              <p:spPr bwMode="auto">
                <a:xfrm>
                  <a:off x="3194" y="3492"/>
                  <a:ext cx="508" cy="179"/>
                </a:xfrm>
                <a:custGeom>
                  <a:avLst/>
                  <a:gdLst>
                    <a:gd name="T0" fmla="*/ 1045 w 247"/>
                    <a:gd name="T1" fmla="*/ 243 h 132"/>
                    <a:gd name="T2" fmla="*/ 1037 w 247"/>
                    <a:gd name="T3" fmla="*/ 79 h 132"/>
                    <a:gd name="T4" fmla="*/ 1006 w 247"/>
                    <a:gd name="T5" fmla="*/ 38 h 132"/>
                    <a:gd name="T6" fmla="*/ 926 w 247"/>
                    <a:gd name="T7" fmla="*/ 9 h 132"/>
                    <a:gd name="T8" fmla="*/ 0 w 247"/>
                    <a:gd name="T9" fmla="*/ 0 h 1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7" h="132">
                      <a:moveTo>
                        <a:pt x="247" y="132"/>
                      </a:moveTo>
                      <a:lnTo>
                        <a:pt x="245" y="43"/>
                      </a:lnTo>
                      <a:lnTo>
                        <a:pt x="238" y="21"/>
                      </a:lnTo>
                      <a:lnTo>
                        <a:pt x="219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1" name="Freeform 64"/>
                <p:cNvSpPr>
                  <a:spLocks/>
                </p:cNvSpPr>
                <p:nvPr/>
              </p:nvSpPr>
              <p:spPr bwMode="auto">
                <a:xfrm>
                  <a:off x="3136" y="3458"/>
                  <a:ext cx="58" cy="34"/>
                </a:xfrm>
                <a:custGeom>
                  <a:avLst/>
                  <a:gdLst>
                    <a:gd name="T0" fmla="*/ 120 w 28"/>
                    <a:gd name="T1" fmla="*/ 46 h 25"/>
                    <a:gd name="T2" fmla="*/ 85 w 28"/>
                    <a:gd name="T3" fmla="*/ 42 h 25"/>
                    <a:gd name="T4" fmla="*/ 52 w 28"/>
                    <a:gd name="T5" fmla="*/ 37 h 25"/>
                    <a:gd name="T6" fmla="*/ 25 w 28"/>
                    <a:gd name="T7" fmla="*/ 26 h 25"/>
                    <a:gd name="T8" fmla="*/ 8 w 28"/>
                    <a:gd name="T9" fmla="*/ 15 h 25"/>
                    <a:gd name="T10" fmla="*/ 0 w 28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" h="25">
                      <a:moveTo>
                        <a:pt x="28" y="25"/>
                      </a:moveTo>
                      <a:lnTo>
                        <a:pt x="20" y="23"/>
                      </a:lnTo>
                      <a:lnTo>
                        <a:pt x="12" y="20"/>
                      </a:lnTo>
                      <a:lnTo>
                        <a:pt x="6" y="14"/>
                      </a:lnTo>
                      <a:lnTo>
                        <a:pt x="2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2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134" y="3422"/>
                  <a:ext cx="2" cy="3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3" name="Line 66"/>
                <p:cNvSpPr>
                  <a:spLocks noChangeShapeType="1"/>
                </p:cNvSpPr>
                <p:nvPr/>
              </p:nvSpPr>
              <p:spPr bwMode="auto">
                <a:xfrm>
                  <a:off x="3402" y="3472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4" name="Freeform 67"/>
                <p:cNvSpPr>
                  <a:spLocks/>
                </p:cNvSpPr>
                <p:nvPr/>
              </p:nvSpPr>
              <p:spPr bwMode="auto">
                <a:xfrm>
                  <a:off x="3624" y="3472"/>
                  <a:ext cx="50" cy="12"/>
                </a:xfrm>
                <a:custGeom>
                  <a:avLst/>
                  <a:gdLst>
                    <a:gd name="T0" fmla="*/ 0 w 24"/>
                    <a:gd name="T1" fmla="*/ 0 h 9"/>
                    <a:gd name="T2" fmla="*/ 31 w 24"/>
                    <a:gd name="T3" fmla="*/ 1 h 9"/>
                    <a:gd name="T4" fmla="*/ 56 w 24"/>
                    <a:gd name="T5" fmla="*/ 4 h 9"/>
                    <a:gd name="T6" fmla="*/ 83 w 24"/>
                    <a:gd name="T7" fmla="*/ 9 h 9"/>
                    <a:gd name="T8" fmla="*/ 104 w 24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3" y="2"/>
                      </a:lnTo>
                      <a:lnTo>
                        <a:pt x="19" y="5"/>
                      </a:lnTo>
                      <a:lnTo>
                        <a:pt x="24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5" name="Line 68"/>
                <p:cNvSpPr>
                  <a:spLocks noChangeShapeType="1"/>
                </p:cNvSpPr>
                <p:nvPr/>
              </p:nvSpPr>
              <p:spPr bwMode="auto">
                <a:xfrm>
                  <a:off x="3674" y="3484"/>
                  <a:ext cx="43" cy="3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6" name="Freeform 69"/>
                <p:cNvSpPr>
                  <a:spLocks/>
                </p:cNvSpPr>
                <p:nvPr/>
              </p:nvSpPr>
              <p:spPr bwMode="auto">
                <a:xfrm>
                  <a:off x="3717" y="3514"/>
                  <a:ext cx="16" cy="22"/>
                </a:xfrm>
                <a:custGeom>
                  <a:avLst/>
                  <a:gdLst>
                    <a:gd name="T0" fmla="*/ 0 w 8"/>
                    <a:gd name="T1" fmla="*/ 0 h 16"/>
                    <a:gd name="T2" fmla="*/ 16 w 8"/>
                    <a:gd name="T3" fmla="*/ 10 h 16"/>
                    <a:gd name="T4" fmla="*/ 28 w 8"/>
                    <a:gd name="T5" fmla="*/ 19 h 16"/>
                    <a:gd name="T6" fmla="*/ 32 w 8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0" y="0"/>
                      </a:moveTo>
                      <a:lnTo>
                        <a:pt x="4" y="5"/>
                      </a:lnTo>
                      <a:lnTo>
                        <a:pt x="7" y="10"/>
                      </a:lnTo>
                      <a:lnTo>
                        <a:pt x="8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7" name="Line 70"/>
                <p:cNvSpPr>
                  <a:spLocks noChangeShapeType="1"/>
                </p:cNvSpPr>
                <p:nvPr/>
              </p:nvSpPr>
              <p:spPr bwMode="auto">
                <a:xfrm>
                  <a:off x="3733" y="3536"/>
                  <a:ext cx="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8" name="Freeform 71"/>
                <p:cNvSpPr>
                  <a:spLocks/>
                </p:cNvSpPr>
                <p:nvPr/>
              </p:nvSpPr>
              <p:spPr bwMode="auto">
                <a:xfrm>
                  <a:off x="3711" y="3674"/>
                  <a:ext cx="24" cy="45"/>
                </a:xfrm>
                <a:custGeom>
                  <a:avLst/>
                  <a:gdLst>
                    <a:gd name="T0" fmla="*/ 48 w 12"/>
                    <a:gd name="T1" fmla="*/ 0 h 33"/>
                    <a:gd name="T2" fmla="*/ 48 w 12"/>
                    <a:gd name="T3" fmla="*/ 16 h 33"/>
                    <a:gd name="T4" fmla="*/ 36 w 12"/>
                    <a:gd name="T5" fmla="*/ 34 h 33"/>
                    <a:gd name="T6" fmla="*/ 20 w 12"/>
                    <a:gd name="T7" fmla="*/ 48 h 33"/>
                    <a:gd name="T8" fmla="*/ 0 w 12"/>
                    <a:gd name="T9" fmla="*/ 6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33">
                      <a:moveTo>
                        <a:pt x="12" y="0"/>
                      </a:moveTo>
                      <a:lnTo>
                        <a:pt x="12" y="9"/>
                      </a:lnTo>
                      <a:lnTo>
                        <a:pt x="9" y="18"/>
                      </a:lnTo>
                      <a:lnTo>
                        <a:pt x="5" y="26"/>
                      </a:lnTo>
                      <a:lnTo>
                        <a:pt x="0" y="3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89" name="Freeform 72"/>
                <p:cNvSpPr>
                  <a:spLocks/>
                </p:cNvSpPr>
                <p:nvPr/>
              </p:nvSpPr>
              <p:spPr bwMode="auto">
                <a:xfrm>
                  <a:off x="3212" y="3719"/>
                  <a:ext cx="499" cy="96"/>
                </a:xfrm>
                <a:custGeom>
                  <a:avLst/>
                  <a:gdLst>
                    <a:gd name="T0" fmla="*/ 1029 w 242"/>
                    <a:gd name="T1" fmla="*/ 0 h 71"/>
                    <a:gd name="T2" fmla="*/ 932 w 242"/>
                    <a:gd name="T3" fmla="*/ 31 h 71"/>
                    <a:gd name="T4" fmla="*/ 885 w 242"/>
                    <a:gd name="T5" fmla="*/ 43 h 71"/>
                    <a:gd name="T6" fmla="*/ 485 w 242"/>
                    <a:gd name="T7" fmla="*/ 74 h 71"/>
                    <a:gd name="T8" fmla="*/ 136 w 242"/>
                    <a:gd name="T9" fmla="*/ 99 h 71"/>
                    <a:gd name="T10" fmla="*/ 0 w 242"/>
                    <a:gd name="T11" fmla="*/ 13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2" h="71">
                      <a:moveTo>
                        <a:pt x="242" y="0"/>
                      </a:moveTo>
                      <a:lnTo>
                        <a:pt x="219" y="17"/>
                      </a:lnTo>
                      <a:lnTo>
                        <a:pt x="208" y="24"/>
                      </a:lnTo>
                      <a:lnTo>
                        <a:pt x="114" y="41"/>
                      </a:lnTo>
                      <a:lnTo>
                        <a:pt x="32" y="54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0" name="Freeform 73"/>
                <p:cNvSpPr>
                  <a:spLocks/>
                </p:cNvSpPr>
                <p:nvPr/>
              </p:nvSpPr>
              <p:spPr bwMode="auto">
                <a:xfrm>
                  <a:off x="3560" y="3556"/>
                  <a:ext cx="324" cy="641"/>
                </a:xfrm>
                <a:custGeom>
                  <a:avLst/>
                  <a:gdLst>
                    <a:gd name="T0" fmla="*/ 0 w 157"/>
                    <a:gd name="T1" fmla="*/ 751 h 473"/>
                    <a:gd name="T2" fmla="*/ 25 w 157"/>
                    <a:gd name="T3" fmla="*/ 832 h 473"/>
                    <a:gd name="T4" fmla="*/ 120 w 157"/>
                    <a:gd name="T5" fmla="*/ 869 h 473"/>
                    <a:gd name="T6" fmla="*/ 520 w 157"/>
                    <a:gd name="T7" fmla="*/ 856 h 473"/>
                    <a:gd name="T8" fmla="*/ 629 w 157"/>
                    <a:gd name="T9" fmla="*/ 824 h 473"/>
                    <a:gd name="T10" fmla="*/ 665 w 157"/>
                    <a:gd name="T11" fmla="*/ 782 h 473"/>
                    <a:gd name="T12" fmla="*/ 669 w 157"/>
                    <a:gd name="T13" fmla="*/ 729 h 473"/>
                    <a:gd name="T14" fmla="*/ 473 w 157"/>
                    <a:gd name="T15" fmla="*/ 257 h 473"/>
                    <a:gd name="T16" fmla="*/ 425 w 157"/>
                    <a:gd name="T17" fmla="*/ 110 h 473"/>
                    <a:gd name="T18" fmla="*/ 433 w 157"/>
                    <a:gd name="T19" fmla="*/ 0 h 4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7" h="473">
                      <a:moveTo>
                        <a:pt x="0" y="409"/>
                      </a:moveTo>
                      <a:lnTo>
                        <a:pt x="6" y="453"/>
                      </a:lnTo>
                      <a:lnTo>
                        <a:pt x="28" y="473"/>
                      </a:lnTo>
                      <a:lnTo>
                        <a:pt x="122" y="466"/>
                      </a:lnTo>
                      <a:lnTo>
                        <a:pt x="148" y="449"/>
                      </a:lnTo>
                      <a:lnTo>
                        <a:pt x="156" y="426"/>
                      </a:lnTo>
                      <a:lnTo>
                        <a:pt x="157" y="397"/>
                      </a:lnTo>
                      <a:lnTo>
                        <a:pt x="111" y="140"/>
                      </a:lnTo>
                      <a:lnTo>
                        <a:pt x="100" y="60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1" name="Freeform 74"/>
                <p:cNvSpPr>
                  <a:spLocks/>
                </p:cNvSpPr>
                <p:nvPr/>
              </p:nvSpPr>
              <p:spPr bwMode="auto">
                <a:xfrm>
                  <a:off x="3266" y="3160"/>
                  <a:ext cx="723" cy="10"/>
                </a:xfrm>
                <a:custGeom>
                  <a:avLst/>
                  <a:gdLst>
                    <a:gd name="T0" fmla="*/ 1489 w 351"/>
                    <a:gd name="T1" fmla="*/ 0 h 7"/>
                    <a:gd name="T2" fmla="*/ 964 w 351"/>
                    <a:gd name="T3" fmla="*/ 10 h 7"/>
                    <a:gd name="T4" fmla="*/ 140 w 351"/>
                    <a:gd name="T5" fmla="*/ 13 h 7"/>
                    <a:gd name="T6" fmla="*/ 0 w 351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51" h="7">
                      <a:moveTo>
                        <a:pt x="351" y="0"/>
                      </a:moveTo>
                      <a:lnTo>
                        <a:pt x="227" y="5"/>
                      </a:lnTo>
                      <a:lnTo>
                        <a:pt x="33" y="6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2" name="Freeform 75"/>
                <p:cNvSpPr>
                  <a:spLocks/>
                </p:cNvSpPr>
                <p:nvPr/>
              </p:nvSpPr>
              <p:spPr bwMode="auto">
                <a:xfrm>
                  <a:off x="3249" y="3170"/>
                  <a:ext cx="17" cy="10"/>
                </a:xfrm>
                <a:custGeom>
                  <a:avLst/>
                  <a:gdLst>
                    <a:gd name="T0" fmla="*/ 36 w 8"/>
                    <a:gd name="T1" fmla="*/ 0 h 8"/>
                    <a:gd name="T2" fmla="*/ 23 w 8"/>
                    <a:gd name="T3" fmla="*/ 0 h 8"/>
                    <a:gd name="T4" fmla="*/ 9 w 8"/>
                    <a:gd name="T5" fmla="*/ 4 h 8"/>
                    <a:gd name="T6" fmla="*/ 4 w 8"/>
                    <a:gd name="T7" fmla="*/ 8 h 8"/>
                    <a:gd name="T8" fmla="*/ 0 w 8"/>
                    <a:gd name="T9" fmla="*/ 13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8">
                      <a:moveTo>
                        <a:pt x="8" y="0"/>
                      </a:moveTo>
                      <a:lnTo>
                        <a:pt x="5" y="0"/>
                      </a:lnTo>
                      <a:lnTo>
                        <a:pt x="2" y="2"/>
                      </a:lnTo>
                      <a:lnTo>
                        <a:pt x="1" y="5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3247" y="3180"/>
                  <a:ext cx="2" cy="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4" name="Freeform 77"/>
                <p:cNvSpPr>
                  <a:spLocks/>
                </p:cNvSpPr>
                <p:nvPr/>
              </p:nvSpPr>
              <p:spPr bwMode="auto">
                <a:xfrm>
                  <a:off x="2689" y="1895"/>
                  <a:ext cx="1283" cy="669"/>
                </a:xfrm>
                <a:custGeom>
                  <a:avLst/>
                  <a:gdLst>
                    <a:gd name="T0" fmla="*/ 787 w 1283"/>
                    <a:gd name="T1" fmla="*/ 304 h 669"/>
                    <a:gd name="T2" fmla="*/ 723 w 1283"/>
                    <a:gd name="T3" fmla="*/ 303 h 669"/>
                    <a:gd name="T4" fmla="*/ 560 w 1283"/>
                    <a:gd name="T5" fmla="*/ 305 h 669"/>
                    <a:gd name="T6" fmla="*/ 546 w 1283"/>
                    <a:gd name="T7" fmla="*/ 307 h 669"/>
                    <a:gd name="T8" fmla="*/ 536 w 1283"/>
                    <a:gd name="T9" fmla="*/ 311 h 669"/>
                    <a:gd name="T10" fmla="*/ 529 w 1283"/>
                    <a:gd name="T11" fmla="*/ 317 h 669"/>
                    <a:gd name="T12" fmla="*/ 527 w 1283"/>
                    <a:gd name="T13" fmla="*/ 326 h 669"/>
                    <a:gd name="T14" fmla="*/ 534 w 1283"/>
                    <a:gd name="T15" fmla="*/ 628 h 669"/>
                    <a:gd name="T16" fmla="*/ 532 w 1283"/>
                    <a:gd name="T17" fmla="*/ 631 h 669"/>
                    <a:gd name="T18" fmla="*/ 529 w 1283"/>
                    <a:gd name="T19" fmla="*/ 632 h 669"/>
                    <a:gd name="T20" fmla="*/ 525 w 1283"/>
                    <a:gd name="T21" fmla="*/ 633 h 669"/>
                    <a:gd name="T22" fmla="*/ 525 w 1283"/>
                    <a:gd name="T23" fmla="*/ 633 h 669"/>
                    <a:gd name="T24" fmla="*/ 39 w 1283"/>
                    <a:gd name="T25" fmla="*/ 640 h 669"/>
                    <a:gd name="T26" fmla="*/ 31 w 1283"/>
                    <a:gd name="T27" fmla="*/ 642 h 669"/>
                    <a:gd name="T28" fmla="*/ 23 w 1283"/>
                    <a:gd name="T29" fmla="*/ 639 h 669"/>
                    <a:gd name="T30" fmla="*/ 17 w 1283"/>
                    <a:gd name="T31" fmla="*/ 635 h 669"/>
                    <a:gd name="T32" fmla="*/ 15 w 1283"/>
                    <a:gd name="T33" fmla="*/ 629 h 669"/>
                    <a:gd name="T34" fmla="*/ 0 w 1283"/>
                    <a:gd name="T35" fmla="*/ 30 h 669"/>
                    <a:gd name="T36" fmla="*/ 2 w 1283"/>
                    <a:gd name="T37" fmla="*/ 22 h 669"/>
                    <a:gd name="T38" fmla="*/ 8 w 1283"/>
                    <a:gd name="T39" fmla="*/ 15 h 669"/>
                    <a:gd name="T40" fmla="*/ 19 w 1283"/>
                    <a:gd name="T41" fmla="*/ 10 h 669"/>
                    <a:gd name="T42" fmla="*/ 31 w 1283"/>
                    <a:gd name="T43" fmla="*/ 8 h 669"/>
                    <a:gd name="T44" fmla="*/ 688 w 1283"/>
                    <a:gd name="T45" fmla="*/ 2 h 669"/>
                    <a:gd name="T46" fmla="*/ 1252 w 1283"/>
                    <a:gd name="T47" fmla="*/ 0 h 669"/>
                    <a:gd name="T48" fmla="*/ 1261 w 1283"/>
                    <a:gd name="T49" fmla="*/ 0 h 669"/>
                    <a:gd name="T50" fmla="*/ 1267 w 1283"/>
                    <a:gd name="T51" fmla="*/ 2 h 669"/>
                    <a:gd name="T52" fmla="*/ 1271 w 1283"/>
                    <a:gd name="T53" fmla="*/ 4 h 669"/>
                    <a:gd name="T54" fmla="*/ 1273 w 1283"/>
                    <a:gd name="T55" fmla="*/ 10 h 669"/>
                    <a:gd name="T56" fmla="*/ 1283 w 1283"/>
                    <a:gd name="T57" fmla="*/ 647 h 669"/>
                    <a:gd name="T58" fmla="*/ 1283 w 1283"/>
                    <a:gd name="T59" fmla="*/ 654 h 669"/>
                    <a:gd name="T60" fmla="*/ 1279 w 1283"/>
                    <a:gd name="T61" fmla="*/ 659 h 669"/>
                    <a:gd name="T62" fmla="*/ 1271 w 1283"/>
                    <a:gd name="T63" fmla="*/ 663 h 669"/>
                    <a:gd name="T64" fmla="*/ 1261 w 1283"/>
                    <a:gd name="T65" fmla="*/ 666 h 669"/>
                    <a:gd name="T66" fmla="*/ 878 w 1283"/>
                    <a:gd name="T67" fmla="*/ 669 h 669"/>
                    <a:gd name="T68" fmla="*/ 867 w 1283"/>
                    <a:gd name="T69" fmla="*/ 669 h 669"/>
                    <a:gd name="T70" fmla="*/ 857 w 1283"/>
                    <a:gd name="T71" fmla="*/ 667 h 669"/>
                    <a:gd name="T72" fmla="*/ 851 w 1283"/>
                    <a:gd name="T73" fmla="*/ 663 h 669"/>
                    <a:gd name="T74" fmla="*/ 845 w 1283"/>
                    <a:gd name="T75" fmla="*/ 658 h 669"/>
                    <a:gd name="T76" fmla="*/ 842 w 1283"/>
                    <a:gd name="T77" fmla="*/ 652 h 669"/>
                    <a:gd name="T78" fmla="*/ 834 w 1283"/>
                    <a:gd name="T79" fmla="*/ 323 h 669"/>
                    <a:gd name="T80" fmla="*/ 826 w 1283"/>
                    <a:gd name="T81" fmla="*/ 315 h 669"/>
                    <a:gd name="T82" fmla="*/ 814 w 1283"/>
                    <a:gd name="T83" fmla="*/ 309 h 669"/>
                    <a:gd name="T84" fmla="*/ 801 w 1283"/>
                    <a:gd name="T85" fmla="*/ 305 h 669"/>
                    <a:gd name="T86" fmla="*/ 787 w 1283"/>
                    <a:gd name="T87" fmla="*/ 304 h 66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283" h="669">
                      <a:moveTo>
                        <a:pt x="787" y="304"/>
                      </a:moveTo>
                      <a:lnTo>
                        <a:pt x="723" y="303"/>
                      </a:lnTo>
                      <a:lnTo>
                        <a:pt x="560" y="305"/>
                      </a:lnTo>
                      <a:lnTo>
                        <a:pt x="546" y="307"/>
                      </a:lnTo>
                      <a:lnTo>
                        <a:pt x="536" y="311"/>
                      </a:lnTo>
                      <a:lnTo>
                        <a:pt x="529" y="317"/>
                      </a:lnTo>
                      <a:lnTo>
                        <a:pt x="527" y="326"/>
                      </a:lnTo>
                      <a:lnTo>
                        <a:pt x="534" y="628"/>
                      </a:lnTo>
                      <a:lnTo>
                        <a:pt x="532" y="631"/>
                      </a:lnTo>
                      <a:lnTo>
                        <a:pt x="529" y="632"/>
                      </a:lnTo>
                      <a:lnTo>
                        <a:pt x="525" y="633"/>
                      </a:lnTo>
                      <a:lnTo>
                        <a:pt x="39" y="640"/>
                      </a:lnTo>
                      <a:lnTo>
                        <a:pt x="31" y="642"/>
                      </a:lnTo>
                      <a:lnTo>
                        <a:pt x="23" y="639"/>
                      </a:lnTo>
                      <a:lnTo>
                        <a:pt x="17" y="635"/>
                      </a:lnTo>
                      <a:lnTo>
                        <a:pt x="15" y="629"/>
                      </a:lnTo>
                      <a:lnTo>
                        <a:pt x="0" y="30"/>
                      </a:lnTo>
                      <a:lnTo>
                        <a:pt x="2" y="22"/>
                      </a:lnTo>
                      <a:lnTo>
                        <a:pt x="8" y="15"/>
                      </a:lnTo>
                      <a:lnTo>
                        <a:pt x="19" y="10"/>
                      </a:lnTo>
                      <a:lnTo>
                        <a:pt x="31" y="8"/>
                      </a:lnTo>
                      <a:lnTo>
                        <a:pt x="688" y="2"/>
                      </a:lnTo>
                      <a:lnTo>
                        <a:pt x="1252" y="0"/>
                      </a:lnTo>
                      <a:lnTo>
                        <a:pt x="1261" y="0"/>
                      </a:lnTo>
                      <a:lnTo>
                        <a:pt x="1267" y="2"/>
                      </a:lnTo>
                      <a:lnTo>
                        <a:pt x="1271" y="4"/>
                      </a:lnTo>
                      <a:lnTo>
                        <a:pt x="1273" y="10"/>
                      </a:lnTo>
                      <a:lnTo>
                        <a:pt x="1283" y="647"/>
                      </a:lnTo>
                      <a:lnTo>
                        <a:pt x="1283" y="654"/>
                      </a:lnTo>
                      <a:lnTo>
                        <a:pt x="1279" y="659"/>
                      </a:lnTo>
                      <a:lnTo>
                        <a:pt x="1271" y="663"/>
                      </a:lnTo>
                      <a:lnTo>
                        <a:pt x="1261" y="666"/>
                      </a:lnTo>
                      <a:lnTo>
                        <a:pt x="878" y="669"/>
                      </a:lnTo>
                      <a:lnTo>
                        <a:pt x="867" y="669"/>
                      </a:lnTo>
                      <a:lnTo>
                        <a:pt x="857" y="667"/>
                      </a:lnTo>
                      <a:lnTo>
                        <a:pt x="851" y="663"/>
                      </a:lnTo>
                      <a:lnTo>
                        <a:pt x="845" y="658"/>
                      </a:lnTo>
                      <a:lnTo>
                        <a:pt x="842" y="652"/>
                      </a:lnTo>
                      <a:lnTo>
                        <a:pt x="834" y="323"/>
                      </a:lnTo>
                      <a:lnTo>
                        <a:pt x="826" y="315"/>
                      </a:lnTo>
                      <a:lnTo>
                        <a:pt x="814" y="309"/>
                      </a:lnTo>
                      <a:lnTo>
                        <a:pt x="801" y="305"/>
                      </a:lnTo>
                      <a:lnTo>
                        <a:pt x="787" y="30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5" name="Freeform 78"/>
                <p:cNvSpPr>
                  <a:spLocks/>
                </p:cNvSpPr>
                <p:nvPr/>
              </p:nvSpPr>
              <p:spPr bwMode="auto">
                <a:xfrm>
                  <a:off x="3398" y="3952"/>
                  <a:ext cx="290" cy="171"/>
                </a:xfrm>
                <a:custGeom>
                  <a:avLst/>
                  <a:gdLst>
                    <a:gd name="T0" fmla="*/ 245 w 290"/>
                    <a:gd name="T1" fmla="*/ 0 h 171"/>
                    <a:gd name="T2" fmla="*/ 74 w 290"/>
                    <a:gd name="T3" fmla="*/ 9 h 171"/>
                    <a:gd name="T4" fmla="*/ 43 w 290"/>
                    <a:gd name="T5" fmla="*/ 11 h 171"/>
                    <a:gd name="T6" fmla="*/ 31 w 290"/>
                    <a:gd name="T7" fmla="*/ 9 h 171"/>
                    <a:gd name="T8" fmla="*/ 18 w 290"/>
                    <a:gd name="T9" fmla="*/ 12 h 171"/>
                    <a:gd name="T10" fmla="*/ 8 w 290"/>
                    <a:gd name="T11" fmla="*/ 17 h 171"/>
                    <a:gd name="T12" fmla="*/ 2 w 290"/>
                    <a:gd name="T13" fmla="*/ 24 h 171"/>
                    <a:gd name="T14" fmla="*/ 0 w 290"/>
                    <a:gd name="T15" fmla="*/ 32 h 171"/>
                    <a:gd name="T16" fmla="*/ 4 w 290"/>
                    <a:gd name="T17" fmla="*/ 152 h 171"/>
                    <a:gd name="T18" fmla="*/ 12 w 290"/>
                    <a:gd name="T19" fmla="*/ 160 h 171"/>
                    <a:gd name="T20" fmla="*/ 22 w 290"/>
                    <a:gd name="T21" fmla="*/ 165 h 171"/>
                    <a:gd name="T22" fmla="*/ 37 w 290"/>
                    <a:gd name="T23" fmla="*/ 169 h 171"/>
                    <a:gd name="T24" fmla="*/ 51 w 290"/>
                    <a:gd name="T25" fmla="*/ 171 h 171"/>
                    <a:gd name="T26" fmla="*/ 142 w 290"/>
                    <a:gd name="T27" fmla="*/ 171 h 171"/>
                    <a:gd name="T28" fmla="*/ 148 w 290"/>
                    <a:gd name="T29" fmla="*/ 164 h 171"/>
                    <a:gd name="T30" fmla="*/ 156 w 290"/>
                    <a:gd name="T31" fmla="*/ 160 h 171"/>
                    <a:gd name="T32" fmla="*/ 166 w 290"/>
                    <a:gd name="T33" fmla="*/ 158 h 171"/>
                    <a:gd name="T34" fmla="*/ 177 w 290"/>
                    <a:gd name="T35" fmla="*/ 158 h 171"/>
                    <a:gd name="T36" fmla="*/ 185 w 290"/>
                    <a:gd name="T37" fmla="*/ 163 h 171"/>
                    <a:gd name="T38" fmla="*/ 193 w 290"/>
                    <a:gd name="T39" fmla="*/ 165 h 171"/>
                    <a:gd name="T40" fmla="*/ 201 w 290"/>
                    <a:gd name="T41" fmla="*/ 168 h 171"/>
                    <a:gd name="T42" fmla="*/ 212 w 290"/>
                    <a:gd name="T43" fmla="*/ 169 h 171"/>
                    <a:gd name="T44" fmla="*/ 220 w 290"/>
                    <a:gd name="T45" fmla="*/ 169 h 171"/>
                    <a:gd name="T46" fmla="*/ 249 w 290"/>
                    <a:gd name="T47" fmla="*/ 168 h 171"/>
                    <a:gd name="T48" fmla="*/ 263 w 290"/>
                    <a:gd name="T49" fmla="*/ 167 h 171"/>
                    <a:gd name="T50" fmla="*/ 274 w 290"/>
                    <a:gd name="T51" fmla="*/ 164 h 171"/>
                    <a:gd name="T52" fmla="*/ 284 w 290"/>
                    <a:gd name="T53" fmla="*/ 157 h 171"/>
                    <a:gd name="T54" fmla="*/ 288 w 290"/>
                    <a:gd name="T55" fmla="*/ 150 h 171"/>
                    <a:gd name="T56" fmla="*/ 290 w 290"/>
                    <a:gd name="T57" fmla="*/ 141 h 171"/>
                    <a:gd name="T58" fmla="*/ 286 w 290"/>
                    <a:gd name="T59" fmla="*/ 23 h 171"/>
                    <a:gd name="T60" fmla="*/ 284 w 290"/>
                    <a:gd name="T61" fmla="*/ 15 h 171"/>
                    <a:gd name="T62" fmla="*/ 278 w 290"/>
                    <a:gd name="T63" fmla="*/ 8 h 171"/>
                    <a:gd name="T64" fmla="*/ 267 w 290"/>
                    <a:gd name="T65" fmla="*/ 3 h 171"/>
                    <a:gd name="T66" fmla="*/ 257 w 290"/>
                    <a:gd name="T67" fmla="*/ 0 h 171"/>
                    <a:gd name="T68" fmla="*/ 245 w 290"/>
                    <a:gd name="T69" fmla="*/ 0 h 17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290" h="171">
                      <a:moveTo>
                        <a:pt x="245" y="0"/>
                      </a:moveTo>
                      <a:lnTo>
                        <a:pt x="74" y="9"/>
                      </a:lnTo>
                      <a:lnTo>
                        <a:pt x="43" y="11"/>
                      </a:lnTo>
                      <a:lnTo>
                        <a:pt x="31" y="9"/>
                      </a:lnTo>
                      <a:lnTo>
                        <a:pt x="18" y="12"/>
                      </a:lnTo>
                      <a:lnTo>
                        <a:pt x="8" y="17"/>
                      </a:lnTo>
                      <a:lnTo>
                        <a:pt x="2" y="24"/>
                      </a:lnTo>
                      <a:lnTo>
                        <a:pt x="0" y="32"/>
                      </a:lnTo>
                      <a:lnTo>
                        <a:pt x="4" y="152"/>
                      </a:lnTo>
                      <a:lnTo>
                        <a:pt x="12" y="160"/>
                      </a:lnTo>
                      <a:lnTo>
                        <a:pt x="22" y="165"/>
                      </a:lnTo>
                      <a:lnTo>
                        <a:pt x="37" y="169"/>
                      </a:lnTo>
                      <a:lnTo>
                        <a:pt x="51" y="171"/>
                      </a:lnTo>
                      <a:lnTo>
                        <a:pt x="142" y="171"/>
                      </a:lnTo>
                      <a:lnTo>
                        <a:pt x="148" y="164"/>
                      </a:lnTo>
                      <a:lnTo>
                        <a:pt x="156" y="160"/>
                      </a:lnTo>
                      <a:lnTo>
                        <a:pt x="166" y="158"/>
                      </a:lnTo>
                      <a:lnTo>
                        <a:pt x="177" y="158"/>
                      </a:lnTo>
                      <a:lnTo>
                        <a:pt x="185" y="163"/>
                      </a:lnTo>
                      <a:lnTo>
                        <a:pt x="193" y="165"/>
                      </a:lnTo>
                      <a:lnTo>
                        <a:pt x="201" y="168"/>
                      </a:lnTo>
                      <a:lnTo>
                        <a:pt x="212" y="169"/>
                      </a:lnTo>
                      <a:lnTo>
                        <a:pt x="220" y="169"/>
                      </a:lnTo>
                      <a:lnTo>
                        <a:pt x="249" y="168"/>
                      </a:lnTo>
                      <a:lnTo>
                        <a:pt x="263" y="167"/>
                      </a:lnTo>
                      <a:lnTo>
                        <a:pt x="274" y="164"/>
                      </a:lnTo>
                      <a:lnTo>
                        <a:pt x="284" y="157"/>
                      </a:lnTo>
                      <a:lnTo>
                        <a:pt x="288" y="150"/>
                      </a:lnTo>
                      <a:lnTo>
                        <a:pt x="290" y="141"/>
                      </a:lnTo>
                      <a:lnTo>
                        <a:pt x="286" y="23"/>
                      </a:lnTo>
                      <a:lnTo>
                        <a:pt x="284" y="15"/>
                      </a:lnTo>
                      <a:lnTo>
                        <a:pt x="278" y="8"/>
                      </a:lnTo>
                      <a:lnTo>
                        <a:pt x="267" y="3"/>
                      </a:lnTo>
                      <a:lnTo>
                        <a:pt x="257" y="0"/>
                      </a:lnTo>
                      <a:lnTo>
                        <a:pt x="2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6" name="Freeform 79"/>
                <p:cNvSpPr>
                  <a:spLocks/>
                </p:cNvSpPr>
                <p:nvPr/>
              </p:nvSpPr>
              <p:spPr bwMode="auto">
                <a:xfrm>
                  <a:off x="3221" y="2846"/>
                  <a:ext cx="1033" cy="309"/>
                </a:xfrm>
                <a:custGeom>
                  <a:avLst/>
                  <a:gdLst>
                    <a:gd name="T0" fmla="*/ 1015 w 1033"/>
                    <a:gd name="T1" fmla="*/ 296 h 309"/>
                    <a:gd name="T2" fmla="*/ 479 w 1033"/>
                    <a:gd name="T3" fmla="*/ 305 h 309"/>
                    <a:gd name="T4" fmla="*/ 22 w 1033"/>
                    <a:gd name="T5" fmla="*/ 307 h 309"/>
                    <a:gd name="T6" fmla="*/ 14 w 1033"/>
                    <a:gd name="T7" fmla="*/ 309 h 309"/>
                    <a:gd name="T8" fmla="*/ 8 w 1033"/>
                    <a:gd name="T9" fmla="*/ 307 h 309"/>
                    <a:gd name="T10" fmla="*/ 2 w 1033"/>
                    <a:gd name="T11" fmla="*/ 303 h 309"/>
                    <a:gd name="T12" fmla="*/ 0 w 1033"/>
                    <a:gd name="T13" fmla="*/ 299 h 309"/>
                    <a:gd name="T14" fmla="*/ 0 w 1033"/>
                    <a:gd name="T15" fmla="*/ 20 h 309"/>
                    <a:gd name="T16" fmla="*/ 2 w 1033"/>
                    <a:gd name="T17" fmla="*/ 16 h 309"/>
                    <a:gd name="T18" fmla="*/ 6 w 1033"/>
                    <a:gd name="T19" fmla="*/ 12 h 309"/>
                    <a:gd name="T20" fmla="*/ 12 w 1033"/>
                    <a:gd name="T21" fmla="*/ 10 h 309"/>
                    <a:gd name="T22" fmla="*/ 18 w 1033"/>
                    <a:gd name="T23" fmla="*/ 9 h 309"/>
                    <a:gd name="T24" fmla="*/ 1005 w 1033"/>
                    <a:gd name="T25" fmla="*/ 0 h 309"/>
                    <a:gd name="T26" fmla="*/ 1011 w 1033"/>
                    <a:gd name="T27" fmla="*/ 0 h 309"/>
                    <a:gd name="T28" fmla="*/ 1017 w 1033"/>
                    <a:gd name="T29" fmla="*/ 2 h 309"/>
                    <a:gd name="T30" fmla="*/ 1021 w 1033"/>
                    <a:gd name="T31" fmla="*/ 6 h 309"/>
                    <a:gd name="T32" fmla="*/ 1023 w 1033"/>
                    <a:gd name="T33" fmla="*/ 10 h 309"/>
                    <a:gd name="T34" fmla="*/ 1033 w 1033"/>
                    <a:gd name="T35" fmla="*/ 278 h 309"/>
                    <a:gd name="T36" fmla="*/ 1033 w 1033"/>
                    <a:gd name="T37" fmla="*/ 284 h 309"/>
                    <a:gd name="T38" fmla="*/ 1031 w 1033"/>
                    <a:gd name="T39" fmla="*/ 290 h 309"/>
                    <a:gd name="T40" fmla="*/ 1023 w 1033"/>
                    <a:gd name="T41" fmla="*/ 294 h 309"/>
                    <a:gd name="T42" fmla="*/ 1015 w 1033"/>
                    <a:gd name="T43" fmla="*/ 296 h 30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33" h="309">
                      <a:moveTo>
                        <a:pt x="1015" y="296"/>
                      </a:moveTo>
                      <a:lnTo>
                        <a:pt x="479" y="305"/>
                      </a:lnTo>
                      <a:lnTo>
                        <a:pt x="22" y="307"/>
                      </a:lnTo>
                      <a:lnTo>
                        <a:pt x="14" y="309"/>
                      </a:lnTo>
                      <a:lnTo>
                        <a:pt x="8" y="307"/>
                      </a:lnTo>
                      <a:lnTo>
                        <a:pt x="2" y="303"/>
                      </a:lnTo>
                      <a:lnTo>
                        <a:pt x="0" y="299"/>
                      </a:lnTo>
                      <a:lnTo>
                        <a:pt x="0" y="20"/>
                      </a:lnTo>
                      <a:lnTo>
                        <a:pt x="2" y="16"/>
                      </a:lnTo>
                      <a:lnTo>
                        <a:pt x="6" y="12"/>
                      </a:lnTo>
                      <a:lnTo>
                        <a:pt x="12" y="10"/>
                      </a:lnTo>
                      <a:lnTo>
                        <a:pt x="18" y="9"/>
                      </a:lnTo>
                      <a:lnTo>
                        <a:pt x="1005" y="0"/>
                      </a:lnTo>
                      <a:lnTo>
                        <a:pt x="1011" y="0"/>
                      </a:lnTo>
                      <a:lnTo>
                        <a:pt x="1017" y="2"/>
                      </a:lnTo>
                      <a:lnTo>
                        <a:pt x="1021" y="6"/>
                      </a:lnTo>
                      <a:lnTo>
                        <a:pt x="1023" y="10"/>
                      </a:lnTo>
                      <a:lnTo>
                        <a:pt x="1033" y="278"/>
                      </a:lnTo>
                      <a:lnTo>
                        <a:pt x="1033" y="284"/>
                      </a:lnTo>
                      <a:lnTo>
                        <a:pt x="1031" y="290"/>
                      </a:lnTo>
                      <a:lnTo>
                        <a:pt x="1023" y="294"/>
                      </a:lnTo>
                      <a:lnTo>
                        <a:pt x="1015" y="29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7" name="Freeform 80"/>
                <p:cNvSpPr>
                  <a:spLocks/>
                </p:cNvSpPr>
                <p:nvPr/>
              </p:nvSpPr>
              <p:spPr bwMode="auto">
                <a:xfrm>
                  <a:off x="3210" y="2574"/>
                  <a:ext cx="764" cy="268"/>
                </a:xfrm>
                <a:custGeom>
                  <a:avLst/>
                  <a:gdLst>
                    <a:gd name="T0" fmla="*/ 742 w 764"/>
                    <a:gd name="T1" fmla="*/ 258 h 268"/>
                    <a:gd name="T2" fmla="*/ 29 w 764"/>
                    <a:gd name="T3" fmla="*/ 268 h 268"/>
                    <a:gd name="T4" fmla="*/ 4 w 764"/>
                    <a:gd name="T5" fmla="*/ 250 h 268"/>
                    <a:gd name="T6" fmla="*/ 0 w 764"/>
                    <a:gd name="T7" fmla="*/ 243 h 268"/>
                    <a:gd name="T8" fmla="*/ 0 w 764"/>
                    <a:gd name="T9" fmla="*/ 236 h 268"/>
                    <a:gd name="T10" fmla="*/ 2 w 764"/>
                    <a:gd name="T11" fmla="*/ 230 h 268"/>
                    <a:gd name="T12" fmla="*/ 8 w 764"/>
                    <a:gd name="T13" fmla="*/ 223 h 268"/>
                    <a:gd name="T14" fmla="*/ 33 w 764"/>
                    <a:gd name="T15" fmla="*/ 201 h 268"/>
                    <a:gd name="T16" fmla="*/ 37 w 764"/>
                    <a:gd name="T17" fmla="*/ 19 h 268"/>
                    <a:gd name="T18" fmla="*/ 41 w 764"/>
                    <a:gd name="T19" fmla="*/ 15 h 268"/>
                    <a:gd name="T20" fmla="*/ 46 w 764"/>
                    <a:gd name="T21" fmla="*/ 11 h 268"/>
                    <a:gd name="T22" fmla="*/ 52 w 764"/>
                    <a:gd name="T23" fmla="*/ 10 h 268"/>
                    <a:gd name="T24" fmla="*/ 58 w 764"/>
                    <a:gd name="T25" fmla="*/ 9 h 268"/>
                    <a:gd name="T26" fmla="*/ 733 w 764"/>
                    <a:gd name="T27" fmla="*/ 0 h 268"/>
                    <a:gd name="T28" fmla="*/ 746 w 764"/>
                    <a:gd name="T29" fmla="*/ 2 h 268"/>
                    <a:gd name="T30" fmla="*/ 756 w 764"/>
                    <a:gd name="T31" fmla="*/ 6 h 268"/>
                    <a:gd name="T32" fmla="*/ 762 w 764"/>
                    <a:gd name="T33" fmla="*/ 11 h 268"/>
                    <a:gd name="T34" fmla="*/ 764 w 764"/>
                    <a:gd name="T35" fmla="*/ 19 h 268"/>
                    <a:gd name="T36" fmla="*/ 764 w 764"/>
                    <a:gd name="T37" fmla="*/ 249 h 268"/>
                    <a:gd name="T38" fmla="*/ 760 w 764"/>
                    <a:gd name="T39" fmla="*/ 253 h 268"/>
                    <a:gd name="T40" fmla="*/ 754 w 764"/>
                    <a:gd name="T41" fmla="*/ 255 h 268"/>
                    <a:gd name="T42" fmla="*/ 748 w 764"/>
                    <a:gd name="T43" fmla="*/ 257 h 268"/>
                    <a:gd name="T44" fmla="*/ 742 w 764"/>
                    <a:gd name="T45" fmla="*/ 258 h 2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764" h="268">
                      <a:moveTo>
                        <a:pt x="742" y="258"/>
                      </a:moveTo>
                      <a:lnTo>
                        <a:pt x="29" y="268"/>
                      </a:lnTo>
                      <a:lnTo>
                        <a:pt x="4" y="250"/>
                      </a:lnTo>
                      <a:lnTo>
                        <a:pt x="0" y="243"/>
                      </a:lnTo>
                      <a:lnTo>
                        <a:pt x="0" y="236"/>
                      </a:lnTo>
                      <a:lnTo>
                        <a:pt x="2" y="230"/>
                      </a:lnTo>
                      <a:lnTo>
                        <a:pt x="8" y="223"/>
                      </a:lnTo>
                      <a:lnTo>
                        <a:pt x="33" y="201"/>
                      </a:lnTo>
                      <a:lnTo>
                        <a:pt x="37" y="19"/>
                      </a:lnTo>
                      <a:lnTo>
                        <a:pt x="41" y="15"/>
                      </a:lnTo>
                      <a:lnTo>
                        <a:pt x="46" y="11"/>
                      </a:lnTo>
                      <a:lnTo>
                        <a:pt x="52" y="10"/>
                      </a:lnTo>
                      <a:lnTo>
                        <a:pt x="58" y="9"/>
                      </a:lnTo>
                      <a:lnTo>
                        <a:pt x="733" y="0"/>
                      </a:lnTo>
                      <a:lnTo>
                        <a:pt x="746" y="2"/>
                      </a:lnTo>
                      <a:lnTo>
                        <a:pt x="756" y="6"/>
                      </a:lnTo>
                      <a:lnTo>
                        <a:pt x="762" y="11"/>
                      </a:lnTo>
                      <a:lnTo>
                        <a:pt x="764" y="19"/>
                      </a:lnTo>
                      <a:lnTo>
                        <a:pt x="764" y="249"/>
                      </a:lnTo>
                      <a:lnTo>
                        <a:pt x="760" y="253"/>
                      </a:lnTo>
                      <a:lnTo>
                        <a:pt x="754" y="255"/>
                      </a:lnTo>
                      <a:lnTo>
                        <a:pt x="748" y="257"/>
                      </a:lnTo>
                      <a:lnTo>
                        <a:pt x="742" y="2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8" name="Freeform 81"/>
                <p:cNvSpPr>
                  <a:spLocks/>
                </p:cNvSpPr>
                <p:nvPr/>
              </p:nvSpPr>
              <p:spPr bwMode="auto">
                <a:xfrm>
                  <a:off x="3579" y="3744"/>
                  <a:ext cx="128" cy="30"/>
                </a:xfrm>
                <a:custGeom>
                  <a:avLst/>
                  <a:gdLst>
                    <a:gd name="T0" fmla="*/ 0 w 62"/>
                    <a:gd name="T1" fmla="*/ 41 h 22"/>
                    <a:gd name="T2" fmla="*/ 124 w 62"/>
                    <a:gd name="T3" fmla="*/ 30 h 22"/>
                    <a:gd name="T4" fmla="*/ 264 w 62"/>
                    <a:gd name="T5" fmla="*/ 0 h 2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2" h="22">
                      <a:moveTo>
                        <a:pt x="0" y="22"/>
                      </a:moveTo>
                      <a:lnTo>
                        <a:pt x="29" y="16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99" name="Freeform 82"/>
                <p:cNvSpPr>
                  <a:spLocks/>
                </p:cNvSpPr>
                <p:nvPr/>
              </p:nvSpPr>
              <p:spPr bwMode="auto">
                <a:xfrm>
                  <a:off x="3707" y="3742"/>
                  <a:ext cx="51" cy="8"/>
                </a:xfrm>
                <a:custGeom>
                  <a:avLst/>
                  <a:gdLst>
                    <a:gd name="T0" fmla="*/ 0 w 25"/>
                    <a:gd name="T1" fmla="*/ 4 h 6"/>
                    <a:gd name="T2" fmla="*/ 29 w 25"/>
                    <a:gd name="T3" fmla="*/ 0 h 6"/>
                    <a:gd name="T4" fmla="*/ 55 w 25"/>
                    <a:gd name="T5" fmla="*/ 0 h 6"/>
                    <a:gd name="T6" fmla="*/ 84 w 25"/>
                    <a:gd name="T7" fmla="*/ 4 h 6"/>
                    <a:gd name="T8" fmla="*/ 104 w 25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6">
                      <a:moveTo>
                        <a:pt x="0" y="2"/>
                      </a:move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20" y="2"/>
                      </a:lnTo>
                      <a:lnTo>
                        <a:pt x="25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0" name="Freeform 83"/>
                <p:cNvSpPr>
                  <a:spLocks/>
                </p:cNvSpPr>
                <p:nvPr/>
              </p:nvSpPr>
              <p:spPr bwMode="auto">
                <a:xfrm>
                  <a:off x="3758" y="3750"/>
                  <a:ext cx="101" cy="359"/>
                </a:xfrm>
                <a:custGeom>
                  <a:avLst/>
                  <a:gdLst>
                    <a:gd name="T0" fmla="*/ 0 w 49"/>
                    <a:gd name="T1" fmla="*/ 0 h 265"/>
                    <a:gd name="T2" fmla="*/ 29 w 49"/>
                    <a:gd name="T3" fmla="*/ 27 h 265"/>
                    <a:gd name="T4" fmla="*/ 60 w 49"/>
                    <a:gd name="T5" fmla="*/ 114 h 265"/>
                    <a:gd name="T6" fmla="*/ 93 w 49"/>
                    <a:gd name="T7" fmla="*/ 156 h 265"/>
                    <a:gd name="T8" fmla="*/ 132 w 49"/>
                    <a:gd name="T9" fmla="*/ 279 h 265"/>
                    <a:gd name="T10" fmla="*/ 169 w 49"/>
                    <a:gd name="T11" fmla="*/ 389 h 265"/>
                    <a:gd name="T12" fmla="*/ 208 w 49"/>
                    <a:gd name="T13" fmla="*/ 486 h 2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9" h="265">
                      <a:moveTo>
                        <a:pt x="0" y="0"/>
                      </a:moveTo>
                      <a:lnTo>
                        <a:pt x="7" y="15"/>
                      </a:lnTo>
                      <a:lnTo>
                        <a:pt x="14" y="62"/>
                      </a:lnTo>
                      <a:lnTo>
                        <a:pt x="22" y="85"/>
                      </a:lnTo>
                      <a:lnTo>
                        <a:pt x="31" y="152"/>
                      </a:lnTo>
                      <a:lnTo>
                        <a:pt x="40" y="212"/>
                      </a:lnTo>
                      <a:lnTo>
                        <a:pt x="49" y="26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1" name="Freeform 84"/>
                <p:cNvSpPr>
                  <a:spLocks/>
                </p:cNvSpPr>
                <p:nvPr/>
              </p:nvSpPr>
              <p:spPr bwMode="auto">
                <a:xfrm>
                  <a:off x="3838" y="4109"/>
                  <a:ext cx="23" cy="48"/>
                </a:xfrm>
                <a:custGeom>
                  <a:avLst/>
                  <a:gdLst>
                    <a:gd name="T0" fmla="*/ 44 w 11"/>
                    <a:gd name="T1" fmla="*/ 0 h 35"/>
                    <a:gd name="T2" fmla="*/ 48 w 11"/>
                    <a:gd name="T3" fmla="*/ 19 h 35"/>
                    <a:gd name="T4" fmla="*/ 40 w 11"/>
                    <a:gd name="T5" fmla="*/ 36 h 35"/>
                    <a:gd name="T6" fmla="*/ 21 w 11"/>
                    <a:gd name="T7" fmla="*/ 52 h 35"/>
                    <a:gd name="T8" fmla="*/ 0 w 11"/>
                    <a:gd name="T9" fmla="*/ 6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35">
                      <a:moveTo>
                        <a:pt x="10" y="0"/>
                      </a:moveTo>
                      <a:lnTo>
                        <a:pt x="11" y="10"/>
                      </a:lnTo>
                      <a:lnTo>
                        <a:pt x="9" y="19"/>
                      </a:lnTo>
                      <a:lnTo>
                        <a:pt x="5" y="28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2" name="Freeform 85"/>
                <p:cNvSpPr>
                  <a:spLocks/>
                </p:cNvSpPr>
                <p:nvPr/>
              </p:nvSpPr>
              <p:spPr bwMode="auto">
                <a:xfrm>
                  <a:off x="3645" y="4157"/>
                  <a:ext cx="193" cy="24"/>
                </a:xfrm>
                <a:custGeom>
                  <a:avLst/>
                  <a:gdLst>
                    <a:gd name="T0" fmla="*/ 396 w 94"/>
                    <a:gd name="T1" fmla="*/ 0 h 18"/>
                    <a:gd name="T2" fmla="*/ 345 w 94"/>
                    <a:gd name="T3" fmla="*/ 15 h 18"/>
                    <a:gd name="T4" fmla="*/ 312 w 94"/>
                    <a:gd name="T5" fmla="*/ 21 h 18"/>
                    <a:gd name="T6" fmla="*/ 0 w 94"/>
                    <a:gd name="T7" fmla="*/ 32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4" h="18">
                      <a:moveTo>
                        <a:pt x="94" y="0"/>
                      </a:moveTo>
                      <a:lnTo>
                        <a:pt x="82" y="8"/>
                      </a:lnTo>
                      <a:lnTo>
                        <a:pt x="74" y="12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3" name="Freeform 86"/>
                <p:cNvSpPr>
                  <a:spLocks/>
                </p:cNvSpPr>
                <p:nvPr/>
              </p:nvSpPr>
              <p:spPr bwMode="auto">
                <a:xfrm>
                  <a:off x="3595" y="4165"/>
                  <a:ext cx="50" cy="16"/>
                </a:xfrm>
                <a:custGeom>
                  <a:avLst/>
                  <a:gdLst>
                    <a:gd name="T0" fmla="*/ 104 w 24"/>
                    <a:gd name="T1" fmla="*/ 21 h 12"/>
                    <a:gd name="T2" fmla="*/ 73 w 24"/>
                    <a:gd name="T3" fmla="*/ 20 h 12"/>
                    <a:gd name="T4" fmla="*/ 48 w 24"/>
                    <a:gd name="T5" fmla="*/ 16 h 12"/>
                    <a:gd name="T6" fmla="*/ 21 w 24"/>
                    <a:gd name="T7" fmla="*/ 9 h 12"/>
                    <a:gd name="T8" fmla="*/ 0 w 24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12"/>
                      </a:moveTo>
                      <a:lnTo>
                        <a:pt x="17" y="11"/>
                      </a:lnTo>
                      <a:lnTo>
                        <a:pt x="11" y="9"/>
                      </a:lnTo>
                      <a:lnTo>
                        <a:pt x="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4" name="Line 87"/>
                <p:cNvSpPr>
                  <a:spLocks noChangeShapeType="1"/>
                </p:cNvSpPr>
                <p:nvPr/>
              </p:nvSpPr>
              <p:spPr bwMode="auto">
                <a:xfrm flipH="1" flipV="1">
                  <a:off x="3585" y="4115"/>
                  <a:ext cx="10" cy="5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61" y="705"/>
                  <a:ext cx="122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6" name="Freeform 89"/>
                <p:cNvSpPr>
                  <a:spLocks/>
                </p:cNvSpPr>
                <p:nvPr/>
              </p:nvSpPr>
              <p:spPr bwMode="auto">
                <a:xfrm>
                  <a:off x="3583" y="705"/>
                  <a:ext cx="41" cy="27"/>
                </a:xfrm>
                <a:custGeom>
                  <a:avLst/>
                  <a:gdLst>
                    <a:gd name="T0" fmla="*/ 0 w 20"/>
                    <a:gd name="T1" fmla="*/ 0 h 20"/>
                    <a:gd name="T2" fmla="*/ 25 w 20"/>
                    <a:gd name="T3" fmla="*/ 0 h 20"/>
                    <a:gd name="T4" fmla="*/ 51 w 20"/>
                    <a:gd name="T5" fmla="*/ 5 h 20"/>
                    <a:gd name="T6" fmla="*/ 72 w 20"/>
                    <a:gd name="T7" fmla="*/ 15 h 20"/>
                    <a:gd name="T8" fmla="*/ 84 w 20"/>
                    <a:gd name="T9" fmla="*/ 24 h 20"/>
                    <a:gd name="T10" fmla="*/ 84 w 20"/>
                    <a:gd name="T11" fmla="*/ 36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12" y="3"/>
                      </a:lnTo>
                      <a:lnTo>
                        <a:pt x="17" y="8"/>
                      </a:lnTo>
                      <a:lnTo>
                        <a:pt x="20" y="13"/>
                      </a:lnTo>
                      <a:lnTo>
                        <a:pt x="20" y="2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7" name="Line 90"/>
                <p:cNvSpPr>
                  <a:spLocks noChangeShapeType="1"/>
                </p:cNvSpPr>
                <p:nvPr/>
              </p:nvSpPr>
              <p:spPr bwMode="auto">
                <a:xfrm>
                  <a:off x="3624" y="732"/>
                  <a:ext cx="23" cy="18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8" name="Freeform 91"/>
                <p:cNvSpPr>
                  <a:spLocks/>
                </p:cNvSpPr>
                <p:nvPr/>
              </p:nvSpPr>
              <p:spPr bwMode="auto">
                <a:xfrm>
                  <a:off x="3632" y="919"/>
                  <a:ext cx="15" cy="19"/>
                </a:xfrm>
                <a:custGeom>
                  <a:avLst/>
                  <a:gdLst>
                    <a:gd name="T0" fmla="*/ 32 w 7"/>
                    <a:gd name="T1" fmla="*/ 0 h 14"/>
                    <a:gd name="T2" fmla="*/ 32 w 7"/>
                    <a:gd name="T3" fmla="*/ 7 h 14"/>
                    <a:gd name="T4" fmla="*/ 24 w 7"/>
                    <a:gd name="T5" fmla="*/ 15 h 14"/>
                    <a:gd name="T6" fmla="*/ 13 w 7"/>
                    <a:gd name="T7" fmla="*/ 20 h 14"/>
                    <a:gd name="T8" fmla="*/ 0 w 7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4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09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3616" y="938"/>
                  <a:ext cx="16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0" name="Freeform 93"/>
                <p:cNvSpPr>
                  <a:spLocks/>
                </p:cNvSpPr>
                <p:nvPr/>
              </p:nvSpPr>
              <p:spPr bwMode="auto">
                <a:xfrm>
                  <a:off x="3604" y="949"/>
                  <a:ext cx="12" cy="16"/>
                </a:xfrm>
                <a:custGeom>
                  <a:avLst/>
                  <a:gdLst>
                    <a:gd name="T0" fmla="*/ 24 w 6"/>
                    <a:gd name="T1" fmla="*/ 0 h 12"/>
                    <a:gd name="T2" fmla="*/ 12 w 6"/>
                    <a:gd name="T3" fmla="*/ 4 h 12"/>
                    <a:gd name="T4" fmla="*/ 4 w 6"/>
                    <a:gd name="T5" fmla="*/ 9 h 12"/>
                    <a:gd name="T6" fmla="*/ 0 w 6"/>
                    <a:gd name="T7" fmla="*/ 15 h 12"/>
                    <a:gd name="T8" fmla="*/ 0 w 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1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1" name="Line 94"/>
                <p:cNvSpPr>
                  <a:spLocks noChangeShapeType="1"/>
                </p:cNvSpPr>
                <p:nvPr/>
              </p:nvSpPr>
              <p:spPr bwMode="auto">
                <a:xfrm>
                  <a:off x="3604" y="965"/>
                  <a:ext cx="33" cy="2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2" name="Freeform 95"/>
                <p:cNvSpPr>
                  <a:spLocks/>
                </p:cNvSpPr>
                <p:nvPr/>
              </p:nvSpPr>
              <p:spPr bwMode="auto">
                <a:xfrm>
                  <a:off x="3637" y="1190"/>
                  <a:ext cx="26" cy="12"/>
                </a:xfrm>
                <a:custGeom>
                  <a:avLst/>
                  <a:gdLst>
                    <a:gd name="T0" fmla="*/ 0 w 13"/>
                    <a:gd name="T1" fmla="*/ 0 h 9"/>
                    <a:gd name="T2" fmla="*/ 8 w 13"/>
                    <a:gd name="T3" fmla="*/ 7 h 9"/>
                    <a:gd name="T4" fmla="*/ 20 w 13"/>
                    <a:gd name="T5" fmla="*/ 12 h 9"/>
                    <a:gd name="T6" fmla="*/ 36 w 13"/>
                    <a:gd name="T7" fmla="*/ 16 h 9"/>
                    <a:gd name="T8" fmla="*/ 52 w 13"/>
                    <a:gd name="T9" fmla="*/ 15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9">
                      <a:moveTo>
                        <a:pt x="0" y="0"/>
                      </a:moveTo>
                      <a:lnTo>
                        <a:pt x="2" y="4"/>
                      </a:lnTo>
                      <a:lnTo>
                        <a:pt x="5" y="7"/>
                      </a:lnTo>
                      <a:lnTo>
                        <a:pt x="9" y="9"/>
                      </a:lnTo>
                      <a:lnTo>
                        <a:pt x="13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3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3663" y="1200"/>
                  <a:ext cx="9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4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3400" y="712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5" name="Freeform 98"/>
                <p:cNvSpPr>
                  <a:spLocks/>
                </p:cNvSpPr>
                <p:nvPr/>
              </p:nvSpPr>
              <p:spPr bwMode="auto">
                <a:xfrm>
                  <a:off x="3373" y="700"/>
                  <a:ext cx="27" cy="16"/>
                </a:xfrm>
                <a:custGeom>
                  <a:avLst/>
                  <a:gdLst>
                    <a:gd name="T0" fmla="*/ 56 w 13"/>
                    <a:gd name="T1" fmla="*/ 21 h 12"/>
                    <a:gd name="T2" fmla="*/ 35 w 13"/>
                    <a:gd name="T3" fmla="*/ 21 h 12"/>
                    <a:gd name="T4" fmla="*/ 12 w 13"/>
                    <a:gd name="T5" fmla="*/ 16 h 12"/>
                    <a:gd name="T6" fmla="*/ 4 w 13"/>
                    <a:gd name="T7" fmla="*/ 9 h 12"/>
                    <a:gd name="T8" fmla="*/ 0 w 13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8" y="12"/>
                      </a:lnTo>
                      <a:lnTo>
                        <a:pt x="3" y="9"/>
                      </a:lnTo>
                      <a:lnTo>
                        <a:pt x="1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6" name="Line 99"/>
                <p:cNvSpPr>
                  <a:spLocks noChangeShapeType="1"/>
                </p:cNvSpPr>
                <p:nvPr/>
              </p:nvSpPr>
              <p:spPr bwMode="auto">
                <a:xfrm flipH="1" flipV="1">
                  <a:off x="3365" y="595"/>
                  <a:ext cx="8" cy="10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7" name="Freeform 100"/>
                <p:cNvSpPr>
                  <a:spLocks/>
                </p:cNvSpPr>
                <p:nvPr/>
              </p:nvSpPr>
              <p:spPr bwMode="auto">
                <a:xfrm>
                  <a:off x="3365" y="564"/>
                  <a:ext cx="26" cy="31"/>
                </a:xfrm>
                <a:custGeom>
                  <a:avLst/>
                  <a:gdLst>
                    <a:gd name="T0" fmla="*/ 0 w 13"/>
                    <a:gd name="T1" fmla="*/ 42 h 23"/>
                    <a:gd name="T2" fmla="*/ 4 w 13"/>
                    <a:gd name="T3" fmla="*/ 30 h 23"/>
                    <a:gd name="T4" fmla="*/ 12 w 13"/>
                    <a:gd name="T5" fmla="*/ 16 h 23"/>
                    <a:gd name="T6" fmla="*/ 28 w 13"/>
                    <a:gd name="T7" fmla="*/ 7 h 23"/>
                    <a:gd name="T8" fmla="*/ 52 w 1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23">
                      <a:moveTo>
                        <a:pt x="0" y="23"/>
                      </a:moveTo>
                      <a:lnTo>
                        <a:pt x="1" y="16"/>
                      </a:lnTo>
                      <a:lnTo>
                        <a:pt x="3" y="9"/>
                      </a:lnTo>
                      <a:lnTo>
                        <a:pt x="7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8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3391" y="549"/>
                  <a:ext cx="1030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19" name="Freeform 102"/>
                <p:cNvSpPr>
                  <a:spLocks/>
                </p:cNvSpPr>
                <p:nvPr/>
              </p:nvSpPr>
              <p:spPr bwMode="auto">
                <a:xfrm>
                  <a:off x="4421" y="549"/>
                  <a:ext cx="21" cy="26"/>
                </a:xfrm>
                <a:custGeom>
                  <a:avLst/>
                  <a:gdLst>
                    <a:gd name="T0" fmla="*/ 0 w 10"/>
                    <a:gd name="T1" fmla="*/ 0 h 19"/>
                    <a:gd name="T2" fmla="*/ 23 w 10"/>
                    <a:gd name="T3" fmla="*/ 4 h 19"/>
                    <a:gd name="T4" fmla="*/ 36 w 10"/>
                    <a:gd name="T5" fmla="*/ 11 h 19"/>
                    <a:gd name="T6" fmla="*/ 44 w 10"/>
                    <a:gd name="T7" fmla="*/ 19 h 19"/>
                    <a:gd name="T8" fmla="*/ 36 w 10"/>
                    <a:gd name="T9" fmla="*/ 29 h 19"/>
                    <a:gd name="T10" fmla="*/ 17 w 10"/>
                    <a:gd name="T11" fmla="*/ 36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0"/>
                      </a:moveTo>
                      <a:lnTo>
                        <a:pt x="5" y="2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8" y="15"/>
                      </a:lnTo>
                      <a:lnTo>
                        <a:pt x="4" y="1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0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4413" y="575"/>
                  <a:ext cx="1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1" name="Line 104"/>
                <p:cNvSpPr>
                  <a:spLocks noChangeShapeType="1"/>
                </p:cNvSpPr>
                <p:nvPr/>
              </p:nvSpPr>
              <p:spPr bwMode="auto">
                <a:xfrm>
                  <a:off x="3579" y="2389"/>
                  <a:ext cx="15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2" name="Line 105"/>
                <p:cNvSpPr>
                  <a:spLocks noChangeShapeType="1"/>
                </p:cNvSpPr>
                <p:nvPr/>
              </p:nvSpPr>
              <p:spPr bwMode="auto">
                <a:xfrm>
                  <a:off x="3571" y="2233"/>
                  <a:ext cx="88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3" name="Line 106"/>
                <p:cNvSpPr>
                  <a:spLocks noChangeShapeType="1"/>
                </p:cNvSpPr>
                <p:nvPr/>
              </p:nvSpPr>
              <p:spPr bwMode="auto">
                <a:xfrm>
                  <a:off x="3571" y="2184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4" name="Freeform 107"/>
                <p:cNvSpPr>
                  <a:spLocks/>
                </p:cNvSpPr>
                <p:nvPr/>
              </p:nvSpPr>
              <p:spPr bwMode="auto">
                <a:xfrm>
                  <a:off x="1715" y="2231"/>
                  <a:ext cx="231" cy="156"/>
                </a:xfrm>
                <a:custGeom>
                  <a:avLst/>
                  <a:gdLst>
                    <a:gd name="T0" fmla="*/ 2 w 231"/>
                    <a:gd name="T1" fmla="*/ 0 h 156"/>
                    <a:gd name="T2" fmla="*/ 76 w 231"/>
                    <a:gd name="T3" fmla="*/ 0 h 156"/>
                    <a:gd name="T4" fmla="*/ 76 w 231"/>
                    <a:gd name="T5" fmla="*/ 36 h 156"/>
                    <a:gd name="T6" fmla="*/ 206 w 231"/>
                    <a:gd name="T7" fmla="*/ 36 h 156"/>
                    <a:gd name="T8" fmla="*/ 206 w 231"/>
                    <a:gd name="T9" fmla="*/ 89 h 156"/>
                    <a:gd name="T10" fmla="*/ 231 w 231"/>
                    <a:gd name="T11" fmla="*/ 89 h 156"/>
                    <a:gd name="T12" fmla="*/ 231 w 231"/>
                    <a:gd name="T13" fmla="*/ 114 h 156"/>
                    <a:gd name="T14" fmla="*/ 208 w 231"/>
                    <a:gd name="T15" fmla="*/ 114 h 156"/>
                    <a:gd name="T16" fmla="*/ 208 w 231"/>
                    <a:gd name="T17" fmla="*/ 156 h 156"/>
                    <a:gd name="T18" fmla="*/ 39 w 231"/>
                    <a:gd name="T19" fmla="*/ 156 h 156"/>
                    <a:gd name="T20" fmla="*/ 39 w 231"/>
                    <a:gd name="T21" fmla="*/ 147 h 156"/>
                    <a:gd name="T22" fmla="*/ 12 w 231"/>
                    <a:gd name="T23" fmla="*/ 147 h 156"/>
                    <a:gd name="T24" fmla="*/ 12 w 231"/>
                    <a:gd name="T25" fmla="*/ 41 h 156"/>
                    <a:gd name="T26" fmla="*/ 0 w 231"/>
                    <a:gd name="T27" fmla="*/ 41 h 156"/>
                    <a:gd name="T28" fmla="*/ 2 w 231"/>
                    <a:gd name="T29" fmla="*/ 0 h 15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31" h="156">
                      <a:moveTo>
                        <a:pt x="2" y="0"/>
                      </a:moveTo>
                      <a:lnTo>
                        <a:pt x="76" y="0"/>
                      </a:lnTo>
                      <a:lnTo>
                        <a:pt x="76" y="36"/>
                      </a:lnTo>
                      <a:lnTo>
                        <a:pt x="206" y="36"/>
                      </a:lnTo>
                      <a:lnTo>
                        <a:pt x="206" y="89"/>
                      </a:lnTo>
                      <a:lnTo>
                        <a:pt x="231" y="89"/>
                      </a:lnTo>
                      <a:lnTo>
                        <a:pt x="231" y="114"/>
                      </a:lnTo>
                      <a:lnTo>
                        <a:pt x="208" y="114"/>
                      </a:lnTo>
                      <a:lnTo>
                        <a:pt x="208" y="156"/>
                      </a:lnTo>
                      <a:lnTo>
                        <a:pt x="39" y="156"/>
                      </a:lnTo>
                      <a:lnTo>
                        <a:pt x="39" y="147"/>
                      </a:lnTo>
                      <a:lnTo>
                        <a:pt x="12" y="147"/>
                      </a:lnTo>
                      <a:lnTo>
                        <a:pt x="12" y="41"/>
                      </a:lnTo>
                      <a:lnTo>
                        <a:pt x="0" y="4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5" name="Freeform 108"/>
                <p:cNvSpPr>
                  <a:spLocks/>
                </p:cNvSpPr>
                <p:nvPr/>
              </p:nvSpPr>
              <p:spPr bwMode="auto">
                <a:xfrm>
                  <a:off x="2489" y="2207"/>
                  <a:ext cx="114" cy="98"/>
                </a:xfrm>
                <a:custGeom>
                  <a:avLst/>
                  <a:gdLst>
                    <a:gd name="T0" fmla="*/ 0 w 114"/>
                    <a:gd name="T1" fmla="*/ 0 h 98"/>
                    <a:gd name="T2" fmla="*/ 114 w 114"/>
                    <a:gd name="T3" fmla="*/ 0 h 98"/>
                    <a:gd name="T4" fmla="*/ 114 w 114"/>
                    <a:gd name="T5" fmla="*/ 18 h 98"/>
                    <a:gd name="T6" fmla="*/ 105 w 114"/>
                    <a:gd name="T7" fmla="*/ 23 h 98"/>
                    <a:gd name="T8" fmla="*/ 105 w 114"/>
                    <a:gd name="T9" fmla="*/ 29 h 98"/>
                    <a:gd name="T10" fmla="*/ 114 w 114"/>
                    <a:gd name="T11" fmla="*/ 34 h 98"/>
                    <a:gd name="T12" fmla="*/ 114 w 114"/>
                    <a:gd name="T13" fmla="*/ 77 h 98"/>
                    <a:gd name="T14" fmla="*/ 87 w 114"/>
                    <a:gd name="T15" fmla="*/ 77 h 98"/>
                    <a:gd name="T16" fmla="*/ 87 w 114"/>
                    <a:gd name="T17" fmla="*/ 98 h 98"/>
                    <a:gd name="T18" fmla="*/ 44 w 114"/>
                    <a:gd name="T19" fmla="*/ 98 h 98"/>
                    <a:gd name="T20" fmla="*/ 44 w 114"/>
                    <a:gd name="T21" fmla="*/ 83 h 98"/>
                    <a:gd name="T22" fmla="*/ 15 w 114"/>
                    <a:gd name="T23" fmla="*/ 83 h 98"/>
                    <a:gd name="T24" fmla="*/ 15 w 114"/>
                    <a:gd name="T25" fmla="*/ 61 h 98"/>
                    <a:gd name="T26" fmla="*/ 0 w 114"/>
                    <a:gd name="T27" fmla="*/ 61 h 98"/>
                    <a:gd name="T28" fmla="*/ 0 w 114"/>
                    <a:gd name="T29" fmla="*/ 45 h 98"/>
                    <a:gd name="T30" fmla="*/ 9 w 114"/>
                    <a:gd name="T31" fmla="*/ 45 h 98"/>
                    <a:gd name="T32" fmla="*/ 9 w 114"/>
                    <a:gd name="T33" fmla="*/ 34 h 98"/>
                    <a:gd name="T34" fmla="*/ 0 w 114"/>
                    <a:gd name="T35" fmla="*/ 34 h 98"/>
                    <a:gd name="T36" fmla="*/ 0 w 114"/>
                    <a:gd name="T37" fmla="*/ 0 h 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4" h="98">
                      <a:moveTo>
                        <a:pt x="0" y="0"/>
                      </a:moveTo>
                      <a:lnTo>
                        <a:pt x="114" y="0"/>
                      </a:lnTo>
                      <a:lnTo>
                        <a:pt x="114" y="18"/>
                      </a:lnTo>
                      <a:lnTo>
                        <a:pt x="105" y="23"/>
                      </a:lnTo>
                      <a:lnTo>
                        <a:pt x="105" y="29"/>
                      </a:lnTo>
                      <a:lnTo>
                        <a:pt x="114" y="34"/>
                      </a:lnTo>
                      <a:lnTo>
                        <a:pt x="114" y="77"/>
                      </a:lnTo>
                      <a:lnTo>
                        <a:pt x="87" y="77"/>
                      </a:lnTo>
                      <a:lnTo>
                        <a:pt x="87" y="98"/>
                      </a:lnTo>
                      <a:lnTo>
                        <a:pt x="44" y="98"/>
                      </a:lnTo>
                      <a:lnTo>
                        <a:pt x="44" y="83"/>
                      </a:lnTo>
                      <a:lnTo>
                        <a:pt x="15" y="83"/>
                      </a:lnTo>
                      <a:lnTo>
                        <a:pt x="15" y="61"/>
                      </a:lnTo>
                      <a:lnTo>
                        <a:pt x="0" y="61"/>
                      </a:lnTo>
                      <a:lnTo>
                        <a:pt x="0" y="45"/>
                      </a:lnTo>
                      <a:lnTo>
                        <a:pt x="9" y="45"/>
                      </a:lnTo>
                      <a:lnTo>
                        <a:pt x="9" y="34"/>
                      </a:lnTo>
                      <a:lnTo>
                        <a:pt x="0" y="3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6" name="Freeform 109"/>
                <p:cNvSpPr>
                  <a:spLocks/>
                </p:cNvSpPr>
                <p:nvPr/>
              </p:nvSpPr>
              <p:spPr bwMode="auto">
                <a:xfrm>
                  <a:off x="2374" y="2249"/>
                  <a:ext cx="97" cy="60"/>
                </a:xfrm>
                <a:custGeom>
                  <a:avLst/>
                  <a:gdLst>
                    <a:gd name="T0" fmla="*/ 2 w 97"/>
                    <a:gd name="T1" fmla="*/ 0 h 60"/>
                    <a:gd name="T2" fmla="*/ 97 w 97"/>
                    <a:gd name="T3" fmla="*/ 0 h 60"/>
                    <a:gd name="T4" fmla="*/ 97 w 97"/>
                    <a:gd name="T5" fmla="*/ 19 h 60"/>
                    <a:gd name="T6" fmla="*/ 80 w 97"/>
                    <a:gd name="T7" fmla="*/ 19 h 60"/>
                    <a:gd name="T8" fmla="*/ 80 w 97"/>
                    <a:gd name="T9" fmla="*/ 37 h 60"/>
                    <a:gd name="T10" fmla="*/ 97 w 97"/>
                    <a:gd name="T11" fmla="*/ 37 h 60"/>
                    <a:gd name="T12" fmla="*/ 97 w 97"/>
                    <a:gd name="T13" fmla="*/ 60 h 60"/>
                    <a:gd name="T14" fmla="*/ 0 w 97"/>
                    <a:gd name="T15" fmla="*/ 60 h 60"/>
                    <a:gd name="T16" fmla="*/ 0 w 97"/>
                    <a:gd name="T17" fmla="*/ 35 h 60"/>
                    <a:gd name="T18" fmla="*/ 19 w 97"/>
                    <a:gd name="T19" fmla="*/ 35 h 60"/>
                    <a:gd name="T20" fmla="*/ 19 w 97"/>
                    <a:gd name="T21" fmla="*/ 19 h 60"/>
                    <a:gd name="T22" fmla="*/ 2 w 97"/>
                    <a:gd name="T23" fmla="*/ 19 h 60"/>
                    <a:gd name="T24" fmla="*/ 2 w 97"/>
                    <a:gd name="T25" fmla="*/ 0 h 6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7" h="60">
                      <a:moveTo>
                        <a:pt x="2" y="0"/>
                      </a:moveTo>
                      <a:lnTo>
                        <a:pt x="97" y="0"/>
                      </a:lnTo>
                      <a:lnTo>
                        <a:pt x="97" y="19"/>
                      </a:lnTo>
                      <a:lnTo>
                        <a:pt x="80" y="19"/>
                      </a:lnTo>
                      <a:lnTo>
                        <a:pt x="80" y="37"/>
                      </a:lnTo>
                      <a:lnTo>
                        <a:pt x="97" y="37"/>
                      </a:lnTo>
                      <a:lnTo>
                        <a:pt x="97" y="60"/>
                      </a:lnTo>
                      <a:lnTo>
                        <a:pt x="0" y="60"/>
                      </a:lnTo>
                      <a:lnTo>
                        <a:pt x="0" y="35"/>
                      </a:lnTo>
                      <a:lnTo>
                        <a:pt x="19" y="35"/>
                      </a:lnTo>
                      <a:lnTo>
                        <a:pt x="19" y="19"/>
                      </a:lnTo>
                      <a:lnTo>
                        <a:pt x="2" y="1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7" name="Line 110"/>
                <p:cNvSpPr>
                  <a:spLocks noChangeShapeType="1"/>
                </p:cNvSpPr>
                <p:nvPr/>
              </p:nvSpPr>
              <p:spPr bwMode="auto">
                <a:xfrm flipH="1">
                  <a:off x="1489" y="3025"/>
                  <a:ext cx="508" cy="1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8" name="Freeform 111"/>
                <p:cNvSpPr>
                  <a:spLocks/>
                </p:cNvSpPr>
                <p:nvPr/>
              </p:nvSpPr>
              <p:spPr bwMode="auto">
                <a:xfrm>
                  <a:off x="1353" y="3016"/>
                  <a:ext cx="136" cy="22"/>
                </a:xfrm>
                <a:custGeom>
                  <a:avLst/>
                  <a:gdLst>
                    <a:gd name="T0" fmla="*/ 280 w 66"/>
                    <a:gd name="T1" fmla="*/ 30 h 16"/>
                    <a:gd name="T2" fmla="*/ 208 w 66"/>
                    <a:gd name="T3" fmla="*/ 30 h 16"/>
                    <a:gd name="T4" fmla="*/ 136 w 66"/>
                    <a:gd name="T5" fmla="*/ 25 h 16"/>
                    <a:gd name="T6" fmla="*/ 64 w 66"/>
                    <a:gd name="T7" fmla="*/ 14 h 16"/>
                    <a:gd name="T8" fmla="*/ 0 w 66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16">
                      <a:moveTo>
                        <a:pt x="66" y="16"/>
                      </a:moveTo>
                      <a:lnTo>
                        <a:pt x="49" y="16"/>
                      </a:lnTo>
                      <a:lnTo>
                        <a:pt x="32" y="13"/>
                      </a:lnTo>
                      <a:lnTo>
                        <a:pt x="15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29" name="Freeform 112"/>
                <p:cNvSpPr>
                  <a:spLocks/>
                </p:cNvSpPr>
                <p:nvPr/>
              </p:nvSpPr>
              <p:spPr bwMode="auto">
                <a:xfrm>
                  <a:off x="1266" y="2977"/>
                  <a:ext cx="87" cy="39"/>
                </a:xfrm>
                <a:custGeom>
                  <a:avLst/>
                  <a:gdLst>
                    <a:gd name="T0" fmla="*/ 180 w 42"/>
                    <a:gd name="T1" fmla="*/ 52 h 29"/>
                    <a:gd name="T2" fmla="*/ 120 w 42"/>
                    <a:gd name="T3" fmla="*/ 36 h 29"/>
                    <a:gd name="T4" fmla="*/ 60 w 42"/>
                    <a:gd name="T5" fmla="*/ 17 h 29"/>
                    <a:gd name="T6" fmla="*/ 0 w 42"/>
                    <a:gd name="T7" fmla="*/ 0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2" h="29">
                      <a:moveTo>
                        <a:pt x="42" y="29"/>
                      </a:moveTo>
                      <a:lnTo>
                        <a:pt x="28" y="20"/>
                      </a:lnTo>
                      <a:lnTo>
                        <a:pt x="14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0" name="Freeform 113"/>
                <p:cNvSpPr>
                  <a:spLocks/>
                </p:cNvSpPr>
                <p:nvPr/>
              </p:nvSpPr>
              <p:spPr bwMode="auto">
                <a:xfrm>
                  <a:off x="1196" y="2927"/>
                  <a:ext cx="72" cy="51"/>
                </a:xfrm>
                <a:custGeom>
                  <a:avLst/>
                  <a:gdLst>
                    <a:gd name="T0" fmla="*/ 148 w 35"/>
                    <a:gd name="T1" fmla="*/ 68 h 38"/>
                    <a:gd name="T2" fmla="*/ 105 w 35"/>
                    <a:gd name="T3" fmla="*/ 52 h 38"/>
                    <a:gd name="T4" fmla="*/ 68 w 35"/>
                    <a:gd name="T5" fmla="*/ 36 h 38"/>
                    <a:gd name="T6" fmla="*/ 33 w 35"/>
                    <a:gd name="T7" fmla="*/ 20 h 38"/>
                    <a:gd name="T8" fmla="*/ 0 w 35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8">
                      <a:moveTo>
                        <a:pt x="35" y="38"/>
                      </a:moveTo>
                      <a:lnTo>
                        <a:pt x="25" y="29"/>
                      </a:lnTo>
                      <a:lnTo>
                        <a:pt x="16" y="20"/>
                      </a:lnTo>
                      <a:lnTo>
                        <a:pt x="8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1" name="Freeform 114"/>
                <p:cNvSpPr>
                  <a:spLocks/>
                </p:cNvSpPr>
                <p:nvPr/>
              </p:nvSpPr>
              <p:spPr bwMode="auto">
                <a:xfrm>
                  <a:off x="1157" y="2873"/>
                  <a:ext cx="39" cy="54"/>
                </a:xfrm>
                <a:custGeom>
                  <a:avLst/>
                  <a:gdLst>
                    <a:gd name="T0" fmla="*/ 80 w 19"/>
                    <a:gd name="T1" fmla="*/ 73 h 40"/>
                    <a:gd name="T2" fmla="*/ 47 w 19"/>
                    <a:gd name="T3" fmla="*/ 49 h 40"/>
                    <a:gd name="T4" fmla="*/ 21 w 19"/>
                    <a:gd name="T5" fmla="*/ 26 h 40"/>
                    <a:gd name="T6" fmla="*/ 0 w 19"/>
                    <a:gd name="T7" fmla="*/ 0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40">
                      <a:moveTo>
                        <a:pt x="19" y="40"/>
                      </a:moveTo>
                      <a:lnTo>
                        <a:pt x="11" y="27"/>
                      </a:lnTo>
                      <a:lnTo>
                        <a:pt x="5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2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992" y="2465"/>
                  <a:ext cx="165" cy="40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3" name="Freeform 116"/>
                <p:cNvSpPr>
                  <a:spLocks/>
                </p:cNvSpPr>
                <p:nvPr/>
              </p:nvSpPr>
              <p:spPr bwMode="auto">
                <a:xfrm>
                  <a:off x="968" y="2458"/>
                  <a:ext cx="24" cy="13"/>
                </a:xfrm>
                <a:custGeom>
                  <a:avLst/>
                  <a:gdLst>
                    <a:gd name="T0" fmla="*/ 48 w 12"/>
                    <a:gd name="T1" fmla="*/ 9 h 10"/>
                    <a:gd name="T2" fmla="*/ 44 w 12"/>
                    <a:gd name="T3" fmla="*/ 5 h 10"/>
                    <a:gd name="T4" fmla="*/ 36 w 12"/>
                    <a:gd name="T5" fmla="*/ 1 h 10"/>
                    <a:gd name="T6" fmla="*/ 24 w 12"/>
                    <a:gd name="T7" fmla="*/ 0 h 10"/>
                    <a:gd name="T8" fmla="*/ 4 w 12"/>
                    <a:gd name="T9" fmla="*/ 5 h 10"/>
                    <a:gd name="T10" fmla="*/ 0 w 12"/>
                    <a:gd name="T11" fmla="*/ 9 h 10"/>
                    <a:gd name="T12" fmla="*/ 0 w 12"/>
                    <a:gd name="T13" fmla="*/ 13 h 10"/>
                    <a:gd name="T14" fmla="*/ 4 w 12"/>
                    <a:gd name="T15" fmla="*/ 17 h 1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12" y="5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1" y="3"/>
                      </a:lnTo>
                      <a:lnTo>
                        <a:pt x="0" y="5"/>
                      </a:lnTo>
                      <a:lnTo>
                        <a:pt x="0" y="8"/>
                      </a:lnTo>
                      <a:lnTo>
                        <a:pt x="1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4" name="Freeform 117"/>
                <p:cNvSpPr>
                  <a:spLocks/>
                </p:cNvSpPr>
                <p:nvPr/>
              </p:nvSpPr>
              <p:spPr bwMode="auto">
                <a:xfrm>
                  <a:off x="881" y="2471"/>
                  <a:ext cx="496" cy="627"/>
                </a:xfrm>
                <a:custGeom>
                  <a:avLst/>
                  <a:gdLst>
                    <a:gd name="T0" fmla="*/ 181 w 241"/>
                    <a:gd name="T1" fmla="*/ 0 h 462"/>
                    <a:gd name="T2" fmla="*/ 504 w 241"/>
                    <a:gd name="T3" fmla="*/ 552 h 462"/>
                    <a:gd name="T4" fmla="*/ 609 w 241"/>
                    <a:gd name="T5" fmla="*/ 639 h 462"/>
                    <a:gd name="T6" fmla="*/ 741 w 241"/>
                    <a:gd name="T7" fmla="*/ 706 h 462"/>
                    <a:gd name="T8" fmla="*/ 1021 w 241"/>
                    <a:gd name="T9" fmla="*/ 783 h 462"/>
                    <a:gd name="T10" fmla="*/ 508 w 241"/>
                    <a:gd name="T11" fmla="*/ 794 h 462"/>
                    <a:gd name="T12" fmla="*/ 0 w 241"/>
                    <a:gd name="T13" fmla="*/ 851 h 4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1" h="462">
                      <a:moveTo>
                        <a:pt x="43" y="0"/>
                      </a:moveTo>
                      <a:lnTo>
                        <a:pt x="119" y="300"/>
                      </a:lnTo>
                      <a:lnTo>
                        <a:pt x="144" y="347"/>
                      </a:lnTo>
                      <a:lnTo>
                        <a:pt x="175" y="383"/>
                      </a:lnTo>
                      <a:lnTo>
                        <a:pt x="241" y="425"/>
                      </a:lnTo>
                      <a:lnTo>
                        <a:pt x="120" y="431"/>
                      </a:lnTo>
                      <a:lnTo>
                        <a:pt x="0" y="46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5" name="Freeform 118"/>
                <p:cNvSpPr>
                  <a:spLocks/>
                </p:cNvSpPr>
                <p:nvPr/>
              </p:nvSpPr>
              <p:spPr bwMode="auto">
                <a:xfrm>
                  <a:off x="805" y="3094"/>
                  <a:ext cx="76" cy="6"/>
                </a:xfrm>
                <a:custGeom>
                  <a:avLst/>
                  <a:gdLst>
                    <a:gd name="T0" fmla="*/ 156 w 37"/>
                    <a:gd name="T1" fmla="*/ 5 h 5"/>
                    <a:gd name="T2" fmla="*/ 113 w 37"/>
                    <a:gd name="T3" fmla="*/ 7 h 5"/>
                    <a:gd name="T4" fmla="*/ 76 w 37"/>
                    <a:gd name="T5" fmla="*/ 7 h 5"/>
                    <a:gd name="T6" fmla="*/ 37 w 37"/>
                    <a:gd name="T7" fmla="*/ 5 h 5"/>
                    <a:gd name="T8" fmla="*/ 0 w 3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7" h="5">
                      <a:moveTo>
                        <a:pt x="37" y="3"/>
                      </a:moveTo>
                      <a:lnTo>
                        <a:pt x="27" y="5"/>
                      </a:lnTo>
                      <a:lnTo>
                        <a:pt x="18" y="5"/>
                      </a:lnTo>
                      <a:lnTo>
                        <a:pt x="9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6" name="Line 119"/>
                <p:cNvSpPr>
                  <a:spLocks noChangeShapeType="1"/>
                </p:cNvSpPr>
                <p:nvPr/>
              </p:nvSpPr>
              <p:spPr bwMode="auto">
                <a:xfrm flipH="1" flipV="1">
                  <a:off x="615" y="2997"/>
                  <a:ext cx="190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7" name="Freeform 120"/>
                <p:cNvSpPr>
                  <a:spLocks/>
                </p:cNvSpPr>
                <p:nvPr/>
              </p:nvSpPr>
              <p:spPr bwMode="auto">
                <a:xfrm>
                  <a:off x="603" y="2964"/>
                  <a:ext cx="12" cy="33"/>
                </a:xfrm>
                <a:custGeom>
                  <a:avLst/>
                  <a:gdLst>
                    <a:gd name="T0" fmla="*/ 24 w 6"/>
                    <a:gd name="T1" fmla="*/ 44 h 25"/>
                    <a:gd name="T2" fmla="*/ 8 w 6"/>
                    <a:gd name="T3" fmla="*/ 37 h 25"/>
                    <a:gd name="T4" fmla="*/ 0 w 6"/>
                    <a:gd name="T5" fmla="*/ 28 h 25"/>
                    <a:gd name="T6" fmla="*/ 0 w 6"/>
                    <a:gd name="T7" fmla="*/ 17 h 25"/>
                    <a:gd name="T8" fmla="*/ 8 w 6"/>
                    <a:gd name="T9" fmla="*/ 9 h 25"/>
                    <a:gd name="T10" fmla="*/ 20 w 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" h="25">
                      <a:moveTo>
                        <a:pt x="6" y="25"/>
                      </a:move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5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8" name="Freeform 121"/>
                <p:cNvSpPr>
                  <a:spLocks/>
                </p:cNvSpPr>
                <p:nvPr/>
              </p:nvSpPr>
              <p:spPr bwMode="auto">
                <a:xfrm>
                  <a:off x="613" y="2875"/>
                  <a:ext cx="229" cy="89"/>
                </a:xfrm>
                <a:custGeom>
                  <a:avLst/>
                  <a:gdLst>
                    <a:gd name="T0" fmla="*/ 0 w 111"/>
                    <a:gd name="T1" fmla="*/ 122 h 65"/>
                    <a:gd name="T2" fmla="*/ 47 w 111"/>
                    <a:gd name="T3" fmla="*/ 93 h 65"/>
                    <a:gd name="T4" fmla="*/ 324 w 111"/>
                    <a:gd name="T5" fmla="*/ 47 h 65"/>
                    <a:gd name="T6" fmla="*/ 472 w 111"/>
                    <a:gd name="T7" fmla="*/ 0 h 6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1" h="65">
                      <a:moveTo>
                        <a:pt x="0" y="65"/>
                      </a:moveTo>
                      <a:lnTo>
                        <a:pt x="11" y="50"/>
                      </a:lnTo>
                      <a:lnTo>
                        <a:pt x="76" y="25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39" name="Freeform 122"/>
                <p:cNvSpPr>
                  <a:spLocks/>
                </p:cNvSpPr>
                <p:nvPr/>
              </p:nvSpPr>
              <p:spPr bwMode="auto">
                <a:xfrm>
                  <a:off x="842" y="2785"/>
                  <a:ext cx="47" cy="90"/>
                </a:xfrm>
                <a:custGeom>
                  <a:avLst/>
                  <a:gdLst>
                    <a:gd name="T0" fmla="*/ 0 w 23"/>
                    <a:gd name="T1" fmla="*/ 121 h 67"/>
                    <a:gd name="T2" fmla="*/ 37 w 23"/>
                    <a:gd name="T3" fmla="*/ 106 h 67"/>
                    <a:gd name="T4" fmla="*/ 67 w 23"/>
                    <a:gd name="T5" fmla="*/ 86 h 67"/>
                    <a:gd name="T6" fmla="*/ 88 w 23"/>
                    <a:gd name="T7" fmla="*/ 67 h 67"/>
                    <a:gd name="T8" fmla="*/ 96 w 23"/>
                    <a:gd name="T9" fmla="*/ 46 h 67"/>
                    <a:gd name="T10" fmla="*/ 92 w 23"/>
                    <a:gd name="T11" fmla="*/ 21 h 67"/>
                    <a:gd name="T12" fmla="*/ 76 w 23"/>
                    <a:gd name="T13" fmla="*/ 0 h 6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3" h="67">
                      <a:moveTo>
                        <a:pt x="0" y="67"/>
                      </a:moveTo>
                      <a:lnTo>
                        <a:pt x="9" y="59"/>
                      </a:lnTo>
                      <a:lnTo>
                        <a:pt x="16" y="48"/>
                      </a:lnTo>
                      <a:lnTo>
                        <a:pt x="21" y="37"/>
                      </a:lnTo>
                      <a:lnTo>
                        <a:pt x="23" y="25"/>
                      </a:lnTo>
                      <a:lnTo>
                        <a:pt x="22" y="12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0" name="Line 123"/>
                <p:cNvSpPr>
                  <a:spLocks noChangeShapeType="1"/>
                </p:cNvSpPr>
                <p:nvPr/>
              </p:nvSpPr>
              <p:spPr bwMode="auto">
                <a:xfrm flipH="1" flipV="1">
                  <a:off x="749" y="2448"/>
                  <a:ext cx="130" cy="33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1" name="Freeform 124"/>
                <p:cNvSpPr>
                  <a:spLocks/>
                </p:cNvSpPr>
                <p:nvPr/>
              </p:nvSpPr>
              <p:spPr bwMode="auto">
                <a:xfrm>
                  <a:off x="745" y="2381"/>
                  <a:ext cx="43" cy="67"/>
                </a:xfrm>
                <a:custGeom>
                  <a:avLst/>
                  <a:gdLst>
                    <a:gd name="T0" fmla="*/ 8 w 21"/>
                    <a:gd name="T1" fmla="*/ 90 h 50"/>
                    <a:gd name="T2" fmla="*/ 0 w 21"/>
                    <a:gd name="T3" fmla="*/ 70 h 50"/>
                    <a:gd name="T4" fmla="*/ 8 w 21"/>
                    <a:gd name="T5" fmla="*/ 51 h 50"/>
                    <a:gd name="T6" fmla="*/ 25 w 21"/>
                    <a:gd name="T7" fmla="*/ 31 h 50"/>
                    <a:gd name="T8" fmla="*/ 51 w 21"/>
                    <a:gd name="T9" fmla="*/ 15 h 50"/>
                    <a:gd name="T10" fmla="*/ 88 w 21"/>
                    <a:gd name="T11" fmla="*/ 0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" h="50">
                      <a:moveTo>
                        <a:pt x="2" y="50"/>
                      </a:moveTo>
                      <a:lnTo>
                        <a:pt x="0" y="39"/>
                      </a:lnTo>
                      <a:lnTo>
                        <a:pt x="2" y="28"/>
                      </a:lnTo>
                      <a:lnTo>
                        <a:pt x="6" y="17"/>
                      </a:lnTo>
                      <a:lnTo>
                        <a:pt x="12" y="8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2" name="Freeform 125"/>
                <p:cNvSpPr>
                  <a:spLocks/>
                </p:cNvSpPr>
                <p:nvPr/>
              </p:nvSpPr>
              <p:spPr bwMode="auto">
                <a:xfrm>
                  <a:off x="788" y="2288"/>
                  <a:ext cx="305" cy="93"/>
                </a:xfrm>
                <a:custGeom>
                  <a:avLst/>
                  <a:gdLst>
                    <a:gd name="T0" fmla="*/ 0 w 148"/>
                    <a:gd name="T1" fmla="*/ 127 h 68"/>
                    <a:gd name="T2" fmla="*/ 84 w 148"/>
                    <a:gd name="T3" fmla="*/ 98 h 68"/>
                    <a:gd name="T4" fmla="*/ 455 w 148"/>
                    <a:gd name="T5" fmla="*/ 41 h 68"/>
                    <a:gd name="T6" fmla="*/ 629 w 148"/>
                    <a:gd name="T7" fmla="*/ 0 h 6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8" h="68">
                      <a:moveTo>
                        <a:pt x="0" y="68"/>
                      </a:moveTo>
                      <a:lnTo>
                        <a:pt x="20" y="53"/>
                      </a:lnTo>
                      <a:lnTo>
                        <a:pt x="107" y="22"/>
                      </a:lnTo>
                      <a:lnTo>
                        <a:pt x="14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3" name="Freeform 126"/>
                <p:cNvSpPr>
                  <a:spLocks/>
                </p:cNvSpPr>
                <p:nvPr/>
              </p:nvSpPr>
              <p:spPr bwMode="auto">
                <a:xfrm>
                  <a:off x="1093" y="2261"/>
                  <a:ext cx="37" cy="27"/>
                </a:xfrm>
                <a:custGeom>
                  <a:avLst/>
                  <a:gdLst>
                    <a:gd name="T0" fmla="*/ 0 w 18"/>
                    <a:gd name="T1" fmla="*/ 36 h 20"/>
                    <a:gd name="T2" fmla="*/ 25 w 18"/>
                    <a:gd name="T3" fmla="*/ 31 h 20"/>
                    <a:gd name="T4" fmla="*/ 47 w 18"/>
                    <a:gd name="T5" fmla="*/ 22 h 20"/>
                    <a:gd name="T6" fmla="*/ 64 w 18"/>
                    <a:gd name="T7" fmla="*/ 11 h 20"/>
                    <a:gd name="T8" fmla="*/ 76 w 18"/>
                    <a:gd name="T9" fmla="*/ 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20"/>
                      </a:moveTo>
                      <a:lnTo>
                        <a:pt x="6" y="17"/>
                      </a:lnTo>
                      <a:lnTo>
                        <a:pt x="11" y="12"/>
                      </a:lnTo>
                      <a:lnTo>
                        <a:pt x="15" y="6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4" name="Freeform 127"/>
                <p:cNvSpPr>
                  <a:spLocks/>
                </p:cNvSpPr>
                <p:nvPr/>
              </p:nvSpPr>
              <p:spPr bwMode="auto">
                <a:xfrm>
                  <a:off x="1130" y="2227"/>
                  <a:ext cx="33" cy="34"/>
                </a:xfrm>
                <a:custGeom>
                  <a:avLst/>
                  <a:gdLst>
                    <a:gd name="T0" fmla="*/ 0 w 16"/>
                    <a:gd name="T1" fmla="*/ 46 h 25"/>
                    <a:gd name="T2" fmla="*/ 12 w 16"/>
                    <a:gd name="T3" fmla="*/ 33 h 25"/>
                    <a:gd name="T4" fmla="*/ 25 w 16"/>
                    <a:gd name="T5" fmla="*/ 20 h 25"/>
                    <a:gd name="T6" fmla="*/ 47 w 16"/>
                    <a:gd name="T7" fmla="*/ 10 h 25"/>
                    <a:gd name="T8" fmla="*/ 68 w 1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25">
                      <a:moveTo>
                        <a:pt x="0" y="25"/>
                      </a:moveTo>
                      <a:lnTo>
                        <a:pt x="3" y="18"/>
                      </a:lnTo>
                      <a:lnTo>
                        <a:pt x="6" y="11"/>
                      </a:lnTo>
                      <a:lnTo>
                        <a:pt x="11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5" name="Freeform 128"/>
                <p:cNvSpPr>
                  <a:spLocks/>
                </p:cNvSpPr>
                <p:nvPr/>
              </p:nvSpPr>
              <p:spPr bwMode="auto">
                <a:xfrm>
                  <a:off x="1163" y="1808"/>
                  <a:ext cx="93" cy="419"/>
                </a:xfrm>
                <a:custGeom>
                  <a:avLst/>
                  <a:gdLst>
                    <a:gd name="T0" fmla="*/ 0 w 45"/>
                    <a:gd name="T1" fmla="*/ 568 h 309"/>
                    <a:gd name="T2" fmla="*/ 56 w 45"/>
                    <a:gd name="T3" fmla="*/ 464 h 309"/>
                    <a:gd name="T4" fmla="*/ 192 w 45"/>
                    <a:gd name="T5" fmla="*/ 0 h 3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5" h="309">
                      <a:moveTo>
                        <a:pt x="0" y="309"/>
                      </a:moveTo>
                      <a:lnTo>
                        <a:pt x="13" y="252"/>
                      </a:lnTo>
                      <a:lnTo>
                        <a:pt x="4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6" name="Freeform 129"/>
                <p:cNvSpPr>
                  <a:spLocks/>
                </p:cNvSpPr>
                <p:nvPr/>
              </p:nvSpPr>
              <p:spPr bwMode="auto">
                <a:xfrm>
                  <a:off x="1235" y="1682"/>
                  <a:ext cx="25" cy="126"/>
                </a:xfrm>
                <a:custGeom>
                  <a:avLst/>
                  <a:gdLst>
                    <a:gd name="T0" fmla="*/ 44 w 12"/>
                    <a:gd name="T1" fmla="*/ 171 h 93"/>
                    <a:gd name="T2" fmla="*/ 52 w 12"/>
                    <a:gd name="T3" fmla="*/ 129 h 93"/>
                    <a:gd name="T4" fmla="*/ 44 w 12"/>
                    <a:gd name="T5" fmla="*/ 84 h 93"/>
                    <a:gd name="T6" fmla="*/ 31 w 12"/>
                    <a:gd name="T7" fmla="*/ 41 h 93"/>
                    <a:gd name="T8" fmla="*/ 0 w 12"/>
                    <a:gd name="T9" fmla="*/ 0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93">
                      <a:moveTo>
                        <a:pt x="10" y="93"/>
                      </a:moveTo>
                      <a:lnTo>
                        <a:pt x="12" y="70"/>
                      </a:lnTo>
                      <a:lnTo>
                        <a:pt x="10" y="46"/>
                      </a:lnTo>
                      <a:lnTo>
                        <a:pt x="7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7" name="Freeform 130"/>
                <p:cNvSpPr>
                  <a:spLocks/>
                </p:cNvSpPr>
                <p:nvPr/>
              </p:nvSpPr>
              <p:spPr bwMode="auto">
                <a:xfrm>
                  <a:off x="1194" y="1619"/>
                  <a:ext cx="41" cy="63"/>
                </a:xfrm>
                <a:custGeom>
                  <a:avLst/>
                  <a:gdLst>
                    <a:gd name="T0" fmla="*/ 84 w 20"/>
                    <a:gd name="T1" fmla="*/ 84 h 47"/>
                    <a:gd name="T2" fmla="*/ 59 w 20"/>
                    <a:gd name="T3" fmla="*/ 56 h 47"/>
                    <a:gd name="T4" fmla="*/ 29 w 20"/>
                    <a:gd name="T5" fmla="*/ 27 h 47"/>
                    <a:gd name="T6" fmla="*/ 0 w 20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47">
                      <a:moveTo>
                        <a:pt x="20" y="47"/>
                      </a:moveTo>
                      <a:lnTo>
                        <a:pt x="14" y="31"/>
                      </a:lnTo>
                      <a:lnTo>
                        <a:pt x="7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8" name="Line 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003" y="1447"/>
                  <a:ext cx="191" cy="17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49" name="Line 132"/>
                <p:cNvSpPr>
                  <a:spLocks noChangeShapeType="1"/>
                </p:cNvSpPr>
                <p:nvPr/>
              </p:nvSpPr>
              <p:spPr bwMode="auto">
                <a:xfrm>
                  <a:off x="1101" y="827"/>
                  <a:ext cx="15" cy="37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0" name="Freeform 133"/>
                <p:cNvSpPr>
                  <a:spLocks/>
                </p:cNvSpPr>
                <p:nvPr/>
              </p:nvSpPr>
              <p:spPr bwMode="auto">
                <a:xfrm>
                  <a:off x="1116" y="1204"/>
                  <a:ext cx="25" cy="69"/>
                </a:xfrm>
                <a:custGeom>
                  <a:avLst/>
                  <a:gdLst>
                    <a:gd name="T0" fmla="*/ 0 w 12"/>
                    <a:gd name="T1" fmla="*/ 0 h 51"/>
                    <a:gd name="T2" fmla="*/ 4 w 12"/>
                    <a:gd name="T3" fmla="*/ 24 h 51"/>
                    <a:gd name="T4" fmla="*/ 13 w 12"/>
                    <a:gd name="T5" fmla="*/ 47 h 51"/>
                    <a:gd name="T6" fmla="*/ 31 w 12"/>
                    <a:gd name="T7" fmla="*/ 72 h 51"/>
                    <a:gd name="T8" fmla="*/ 52 w 12"/>
                    <a:gd name="T9" fmla="*/ 93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51">
                      <a:moveTo>
                        <a:pt x="0" y="0"/>
                      </a:moveTo>
                      <a:lnTo>
                        <a:pt x="1" y="13"/>
                      </a:lnTo>
                      <a:lnTo>
                        <a:pt x="3" y="26"/>
                      </a:lnTo>
                      <a:lnTo>
                        <a:pt x="7" y="39"/>
                      </a:lnTo>
                      <a:lnTo>
                        <a:pt x="12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1" name="Freeform 134"/>
                <p:cNvSpPr>
                  <a:spLocks/>
                </p:cNvSpPr>
                <p:nvPr/>
              </p:nvSpPr>
              <p:spPr bwMode="auto">
                <a:xfrm>
                  <a:off x="1141" y="1273"/>
                  <a:ext cx="331" cy="502"/>
                </a:xfrm>
                <a:custGeom>
                  <a:avLst/>
                  <a:gdLst>
                    <a:gd name="T0" fmla="*/ 0 w 161"/>
                    <a:gd name="T1" fmla="*/ 0 h 370"/>
                    <a:gd name="T2" fmla="*/ 368 w 161"/>
                    <a:gd name="T3" fmla="*/ 201 h 370"/>
                    <a:gd name="T4" fmla="*/ 469 w 161"/>
                    <a:gd name="T5" fmla="*/ 277 h 370"/>
                    <a:gd name="T6" fmla="*/ 553 w 161"/>
                    <a:gd name="T7" fmla="*/ 350 h 370"/>
                    <a:gd name="T8" fmla="*/ 600 w 161"/>
                    <a:gd name="T9" fmla="*/ 442 h 370"/>
                    <a:gd name="T10" fmla="*/ 681 w 161"/>
                    <a:gd name="T11" fmla="*/ 681 h 3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1" h="370">
                      <a:moveTo>
                        <a:pt x="0" y="0"/>
                      </a:moveTo>
                      <a:lnTo>
                        <a:pt x="87" y="109"/>
                      </a:lnTo>
                      <a:lnTo>
                        <a:pt x="111" y="150"/>
                      </a:lnTo>
                      <a:lnTo>
                        <a:pt x="131" y="190"/>
                      </a:lnTo>
                      <a:lnTo>
                        <a:pt x="142" y="240"/>
                      </a:lnTo>
                      <a:lnTo>
                        <a:pt x="161" y="37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2" name="Freeform 135"/>
                <p:cNvSpPr>
                  <a:spLocks/>
                </p:cNvSpPr>
                <p:nvPr/>
              </p:nvSpPr>
              <p:spPr bwMode="auto">
                <a:xfrm>
                  <a:off x="1472" y="1775"/>
                  <a:ext cx="72" cy="82"/>
                </a:xfrm>
                <a:custGeom>
                  <a:avLst/>
                  <a:gdLst>
                    <a:gd name="T0" fmla="*/ 0 w 35"/>
                    <a:gd name="T1" fmla="*/ 0 h 61"/>
                    <a:gd name="T2" fmla="*/ 12 w 35"/>
                    <a:gd name="T3" fmla="*/ 26 h 61"/>
                    <a:gd name="T4" fmla="*/ 33 w 35"/>
                    <a:gd name="T5" fmla="*/ 51 h 61"/>
                    <a:gd name="T6" fmla="*/ 64 w 35"/>
                    <a:gd name="T7" fmla="*/ 73 h 61"/>
                    <a:gd name="T8" fmla="*/ 101 w 35"/>
                    <a:gd name="T9" fmla="*/ 93 h 61"/>
                    <a:gd name="T10" fmla="*/ 148 w 35"/>
                    <a:gd name="T11" fmla="*/ 110 h 6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61">
                      <a:moveTo>
                        <a:pt x="0" y="0"/>
                      </a:moveTo>
                      <a:lnTo>
                        <a:pt x="3" y="14"/>
                      </a:lnTo>
                      <a:lnTo>
                        <a:pt x="8" y="28"/>
                      </a:lnTo>
                      <a:lnTo>
                        <a:pt x="15" y="40"/>
                      </a:lnTo>
                      <a:lnTo>
                        <a:pt x="24" y="51"/>
                      </a:lnTo>
                      <a:lnTo>
                        <a:pt x="35" y="6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3" name="Freeform 136"/>
                <p:cNvSpPr>
                  <a:spLocks/>
                </p:cNvSpPr>
                <p:nvPr/>
              </p:nvSpPr>
              <p:spPr bwMode="auto">
                <a:xfrm>
                  <a:off x="1544" y="1857"/>
                  <a:ext cx="140" cy="22"/>
                </a:xfrm>
                <a:custGeom>
                  <a:avLst/>
                  <a:gdLst>
                    <a:gd name="T0" fmla="*/ 0 w 68"/>
                    <a:gd name="T1" fmla="*/ 0 h 16"/>
                    <a:gd name="T2" fmla="*/ 51 w 68"/>
                    <a:gd name="T3" fmla="*/ 15 h 16"/>
                    <a:gd name="T4" fmla="*/ 105 w 68"/>
                    <a:gd name="T5" fmla="*/ 25 h 16"/>
                    <a:gd name="T6" fmla="*/ 165 w 68"/>
                    <a:gd name="T7" fmla="*/ 30 h 16"/>
                    <a:gd name="T8" fmla="*/ 229 w 68"/>
                    <a:gd name="T9" fmla="*/ 30 h 16"/>
                    <a:gd name="T10" fmla="*/ 288 w 68"/>
                    <a:gd name="T11" fmla="*/ 2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8" h="16">
                      <a:moveTo>
                        <a:pt x="0" y="0"/>
                      </a:moveTo>
                      <a:lnTo>
                        <a:pt x="12" y="8"/>
                      </a:lnTo>
                      <a:lnTo>
                        <a:pt x="25" y="13"/>
                      </a:lnTo>
                      <a:lnTo>
                        <a:pt x="39" y="16"/>
                      </a:lnTo>
                      <a:lnTo>
                        <a:pt x="54" y="16"/>
                      </a:lnTo>
                      <a:lnTo>
                        <a:pt x="68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4" name="Freeform 137"/>
                <p:cNvSpPr>
                  <a:spLocks/>
                </p:cNvSpPr>
                <p:nvPr/>
              </p:nvSpPr>
              <p:spPr bwMode="auto">
                <a:xfrm>
                  <a:off x="1684" y="1860"/>
                  <a:ext cx="109" cy="16"/>
                </a:xfrm>
                <a:custGeom>
                  <a:avLst/>
                  <a:gdLst>
                    <a:gd name="T0" fmla="*/ 0 w 53"/>
                    <a:gd name="T1" fmla="*/ 21 h 12"/>
                    <a:gd name="T2" fmla="*/ 76 w 53"/>
                    <a:gd name="T3" fmla="*/ 12 h 12"/>
                    <a:gd name="T4" fmla="*/ 148 w 53"/>
                    <a:gd name="T5" fmla="*/ 5 h 12"/>
                    <a:gd name="T6" fmla="*/ 224 w 53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8" y="7"/>
                      </a:lnTo>
                      <a:lnTo>
                        <a:pt x="35" y="3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5" name="Line 138"/>
                <p:cNvSpPr>
                  <a:spLocks noChangeShapeType="1"/>
                </p:cNvSpPr>
                <p:nvPr/>
              </p:nvSpPr>
              <p:spPr bwMode="auto">
                <a:xfrm>
                  <a:off x="1793" y="1860"/>
                  <a:ext cx="32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6" name="Freeform 139"/>
                <p:cNvSpPr>
                  <a:spLocks/>
                </p:cNvSpPr>
                <p:nvPr/>
              </p:nvSpPr>
              <p:spPr bwMode="auto">
                <a:xfrm>
                  <a:off x="2121" y="1860"/>
                  <a:ext cx="179" cy="37"/>
                </a:xfrm>
                <a:custGeom>
                  <a:avLst/>
                  <a:gdLst>
                    <a:gd name="T0" fmla="*/ 0 w 87"/>
                    <a:gd name="T1" fmla="*/ 0 h 27"/>
                    <a:gd name="T2" fmla="*/ 80 w 87"/>
                    <a:gd name="T3" fmla="*/ 1 h 27"/>
                    <a:gd name="T4" fmla="*/ 156 w 87"/>
                    <a:gd name="T5" fmla="*/ 7 h 27"/>
                    <a:gd name="T6" fmla="*/ 228 w 87"/>
                    <a:gd name="T7" fmla="*/ 19 h 27"/>
                    <a:gd name="T8" fmla="*/ 300 w 87"/>
                    <a:gd name="T9" fmla="*/ 32 h 27"/>
                    <a:gd name="T10" fmla="*/ 368 w 87"/>
                    <a:gd name="T11" fmla="*/ 51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7" h="27">
                      <a:moveTo>
                        <a:pt x="0" y="0"/>
                      </a:moveTo>
                      <a:lnTo>
                        <a:pt x="19" y="1"/>
                      </a:lnTo>
                      <a:lnTo>
                        <a:pt x="37" y="4"/>
                      </a:lnTo>
                      <a:lnTo>
                        <a:pt x="54" y="10"/>
                      </a:lnTo>
                      <a:lnTo>
                        <a:pt x="71" y="17"/>
                      </a:lnTo>
                      <a:lnTo>
                        <a:pt x="87" y="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7" name="Line 140"/>
                <p:cNvSpPr>
                  <a:spLocks noChangeShapeType="1"/>
                </p:cNvSpPr>
                <p:nvPr/>
              </p:nvSpPr>
              <p:spPr bwMode="auto">
                <a:xfrm>
                  <a:off x="2300" y="1897"/>
                  <a:ext cx="142" cy="1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8" name="Freeform 141"/>
                <p:cNvSpPr>
                  <a:spLocks/>
                </p:cNvSpPr>
                <p:nvPr/>
              </p:nvSpPr>
              <p:spPr bwMode="auto">
                <a:xfrm>
                  <a:off x="2419" y="2035"/>
                  <a:ext cx="25" cy="15"/>
                </a:xfrm>
                <a:custGeom>
                  <a:avLst/>
                  <a:gdLst>
                    <a:gd name="T0" fmla="*/ 48 w 12"/>
                    <a:gd name="T1" fmla="*/ 0 h 11"/>
                    <a:gd name="T2" fmla="*/ 52 w 12"/>
                    <a:gd name="T3" fmla="*/ 10 h 11"/>
                    <a:gd name="T4" fmla="*/ 48 w 12"/>
                    <a:gd name="T5" fmla="*/ 15 h 11"/>
                    <a:gd name="T6" fmla="*/ 35 w 12"/>
                    <a:gd name="T7" fmla="*/ 19 h 11"/>
                    <a:gd name="T8" fmla="*/ 17 w 12"/>
                    <a:gd name="T9" fmla="*/ 20 h 11"/>
                    <a:gd name="T10" fmla="*/ 0 w 12"/>
                    <a:gd name="T11" fmla="*/ 16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11">
                      <a:moveTo>
                        <a:pt x="11" y="0"/>
                      </a:moveTo>
                      <a:lnTo>
                        <a:pt x="12" y="5"/>
                      </a:lnTo>
                      <a:lnTo>
                        <a:pt x="11" y="8"/>
                      </a:lnTo>
                      <a:lnTo>
                        <a:pt x="8" y="10"/>
                      </a:lnTo>
                      <a:lnTo>
                        <a:pt x="4" y="11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5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2310" y="1937"/>
                  <a:ext cx="109" cy="1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0" name="Freeform 143"/>
                <p:cNvSpPr>
                  <a:spLocks/>
                </p:cNvSpPr>
                <p:nvPr/>
              </p:nvSpPr>
              <p:spPr bwMode="auto">
                <a:xfrm>
                  <a:off x="2176" y="1878"/>
                  <a:ext cx="134" cy="59"/>
                </a:xfrm>
                <a:custGeom>
                  <a:avLst/>
                  <a:gdLst>
                    <a:gd name="T0" fmla="*/ 276 w 65"/>
                    <a:gd name="T1" fmla="*/ 79 h 44"/>
                    <a:gd name="T2" fmla="*/ 233 w 65"/>
                    <a:gd name="T3" fmla="*/ 56 h 44"/>
                    <a:gd name="T4" fmla="*/ 183 w 65"/>
                    <a:gd name="T5" fmla="*/ 36 h 44"/>
                    <a:gd name="T6" fmla="*/ 128 w 65"/>
                    <a:gd name="T7" fmla="*/ 20 h 44"/>
                    <a:gd name="T8" fmla="*/ 64 w 65"/>
                    <a:gd name="T9" fmla="*/ 9 h 44"/>
                    <a:gd name="T10" fmla="*/ 0 w 65"/>
                    <a:gd name="T11" fmla="*/ 0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65" y="44"/>
                      </a:moveTo>
                      <a:lnTo>
                        <a:pt x="55" y="31"/>
                      </a:lnTo>
                      <a:lnTo>
                        <a:pt x="43" y="20"/>
                      </a:lnTo>
                      <a:lnTo>
                        <a:pt x="30" y="11"/>
                      </a:lnTo>
                      <a:lnTo>
                        <a:pt x="15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1" name="Freeform 144"/>
                <p:cNvSpPr>
                  <a:spLocks/>
                </p:cNvSpPr>
                <p:nvPr/>
              </p:nvSpPr>
              <p:spPr bwMode="auto">
                <a:xfrm>
                  <a:off x="1379" y="1876"/>
                  <a:ext cx="797" cy="509"/>
                </a:xfrm>
                <a:custGeom>
                  <a:avLst/>
                  <a:gdLst>
                    <a:gd name="T0" fmla="*/ 1641 w 387"/>
                    <a:gd name="T1" fmla="*/ 1 h 375"/>
                    <a:gd name="T2" fmla="*/ 840 w 387"/>
                    <a:gd name="T3" fmla="*/ 0 h 375"/>
                    <a:gd name="T4" fmla="*/ 640 w 387"/>
                    <a:gd name="T5" fmla="*/ 30 h 375"/>
                    <a:gd name="T6" fmla="*/ 389 w 387"/>
                    <a:gd name="T7" fmla="*/ 83 h 375"/>
                    <a:gd name="T8" fmla="*/ 169 w 387"/>
                    <a:gd name="T9" fmla="*/ 182 h 375"/>
                    <a:gd name="T10" fmla="*/ 47 w 387"/>
                    <a:gd name="T11" fmla="*/ 278 h 375"/>
                    <a:gd name="T12" fmla="*/ 4 w 387"/>
                    <a:gd name="T13" fmla="*/ 352 h 375"/>
                    <a:gd name="T14" fmla="*/ 0 w 387"/>
                    <a:gd name="T15" fmla="*/ 691 h 37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7" h="375">
                      <a:moveTo>
                        <a:pt x="387" y="1"/>
                      </a:moveTo>
                      <a:lnTo>
                        <a:pt x="198" y="0"/>
                      </a:lnTo>
                      <a:lnTo>
                        <a:pt x="151" y="16"/>
                      </a:lnTo>
                      <a:lnTo>
                        <a:pt x="92" y="45"/>
                      </a:lnTo>
                      <a:lnTo>
                        <a:pt x="40" y="99"/>
                      </a:lnTo>
                      <a:lnTo>
                        <a:pt x="11" y="151"/>
                      </a:lnTo>
                      <a:lnTo>
                        <a:pt x="1" y="191"/>
                      </a:lnTo>
                      <a:lnTo>
                        <a:pt x="0" y="37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2" name="Freeform 145"/>
                <p:cNvSpPr>
                  <a:spLocks/>
                </p:cNvSpPr>
                <p:nvPr/>
              </p:nvSpPr>
              <p:spPr bwMode="auto">
                <a:xfrm>
                  <a:off x="1353" y="2385"/>
                  <a:ext cx="26" cy="8"/>
                </a:xfrm>
                <a:custGeom>
                  <a:avLst/>
                  <a:gdLst>
                    <a:gd name="T0" fmla="*/ 52 w 13"/>
                    <a:gd name="T1" fmla="*/ 0 h 6"/>
                    <a:gd name="T2" fmla="*/ 48 w 13"/>
                    <a:gd name="T3" fmla="*/ 7 h 6"/>
                    <a:gd name="T4" fmla="*/ 32 w 13"/>
                    <a:gd name="T5" fmla="*/ 11 h 6"/>
                    <a:gd name="T6" fmla="*/ 16 w 13"/>
                    <a:gd name="T7" fmla="*/ 11 h 6"/>
                    <a:gd name="T8" fmla="*/ 4 w 13"/>
                    <a:gd name="T9" fmla="*/ 7 h 6"/>
                    <a:gd name="T10" fmla="*/ 0 w 13"/>
                    <a:gd name="T11" fmla="*/ 0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6">
                      <a:moveTo>
                        <a:pt x="13" y="0"/>
                      </a:move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6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3" name="Freeform 146"/>
                <p:cNvSpPr>
                  <a:spLocks/>
                </p:cNvSpPr>
                <p:nvPr/>
              </p:nvSpPr>
              <p:spPr bwMode="auto">
                <a:xfrm>
                  <a:off x="1029" y="1337"/>
                  <a:ext cx="410" cy="1048"/>
                </a:xfrm>
                <a:custGeom>
                  <a:avLst/>
                  <a:gdLst>
                    <a:gd name="T0" fmla="*/ 665 w 199"/>
                    <a:gd name="T1" fmla="*/ 1421 h 773"/>
                    <a:gd name="T2" fmla="*/ 653 w 199"/>
                    <a:gd name="T3" fmla="*/ 1114 h 773"/>
                    <a:gd name="T4" fmla="*/ 692 w 199"/>
                    <a:gd name="T5" fmla="*/ 1037 h 773"/>
                    <a:gd name="T6" fmla="*/ 785 w 199"/>
                    <a:gd name="T7" fmla="*/ 888 h 773"/>
                    <a:gd name="T8" fmla="*/ 845 w 199"/>
                    <a:gd name="T9" fmla="*/ 743 h 773"/>
                    <a:gd name="T10" fmla="*/ 845 w 199"/>
                    <a:gd name="T11" fmla="*/ 611 h 773"/>
                    <a:gd name="T12" fmla="*/ 820 w 199"/>
                    <a:gd name="T13" fmla="*/ 491 h 773"/>
                    <a:gd name="T14" fmla="*/ 764 w 199"/>
                    <a:gd name="T15" fmla="*/ 393 h 773"/>
                    <a:gd name="T16" fmla="*/ 624 w 199"/>
                    <a:gd name="T17" fmla="*/ 279 h 773"/>
                    <a:gd name="T18" fmla="*/ 480 w 199"/>
                    <a:gd name="T19" fmla="*/ 195 h 773"/>
                    <a:gd name="T20" fmla="*/ 0 w 199"/>
                    <a:gd name="T21" fmla="*/ 0 h 77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9" h="773">
                      <a:moveTo>
                        <a:pt x="157" y="773"/>
                      </a:moveTo>
                      <a:lnTo>
                        <a:pt x="154" y="606"/>
                      </a:lnTo>
                      <a:lnTo>
                        <a:pt x="163" y="564"/>
                      </a:lnTo>
                      <a:lnTo>
                        <a:pt x="185" y="483"/>
                      </a:lnTo>
                      <a:lnTo>
                        <a:pt x="199" y="404"/>
                      </a:lnTo>
                      <a:lnTo>
                        <a:pt x="199" y="333"/>
                      </a:lnTo>
                      <a:lnTo>
                        <a:pt x="193" y="267"/>
                      </a:lnTo>
                      <a:lnTo>
                        <a:pt x="180" y="214"/>
                      </a:lnTo>
                      <a:lnTo>
                        <a:pt x="147" y="152"/>
                      </a:lnTo>
                      <a:lnTo>
                        <a:pt x="113" y="10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4" name="Freeform 147"/>
                <p:cNvSpPr>
                  <a:spLocks/>
                </p:cNvSpPr>
                <p:nvPr/>
              </p:nvSpPr>
              <p:spPr bwMode="auto">
                <a:xfrm>
                  <a:off x="2024" y="2305"/>
                  <a:ext cx="612" cy="44"/>
                </a:xfrm>
                <a:custGeom>
                  <a:avLst/>
                  <a:gdLst>
                    <a:gd name="T0" fmla="*/ 64 w 297"/>
                    <a:gd name="T1" fmla="*/ 0 h 33"/>
                    <a:gd name="T2" fmla="*/ 16 w 297"/>
                    <a:gd name="T3" fmla="*/ 4 h 33"/>
                    <a:gd name="T4" fmla="*/ 0 w 297"/>
                    <a:gd name="T5" fmla="*/ 23 h 33"/>
                    <a:gd name="T6" fmla="*/ 12 w 297"/>
                    <a:gd name="T7" fmla="*/ 44 h 33"/>
                    <a:gd name="T8" fmla="*/ 52 w 297"/>
                    <a:gd name="T9" fmla="*/ 59 h 33"/>
                    <a:gd name="T10" fmla="*/ 1261 w 297"/>
                    <a:gd name="T11" fmla="*/ 52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97" h="33">
                      <a:moveTo>
                        <a:pt x="15" y="0"/>
                      </a:moveTo>
                      <a:lnTo>
                        <a:pt x="4" y="2"/>
                      </a:lnTo>
                      <a:lnTo>
                        <a:pt x="0" y="13"/>
                      </a:lnTo>
                      <a:lnTo>
                        <a:pt x="3" y="25"/>
                      </a:lnTo>
                      <a:lnTo>
                        <a:pt x="12" y="33"/>
                      </a:lnTo>
                      <a:lnTo>
                        <a:pt x="297" y="2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5" name="Freeform 148"/>
                <p:cNvSpPr>
                  <a:spLocks/>
                </p:cNvSpPr>
                <p:nvPr/>
              </p:nvSpPr>
              <p:spPr bwMode="auto">
                <a:xfrm>
                  <a:off x="2636" y="2325"/>
                  <a:ext cx="33" cy="19"/>
                </a:xfrm>
                <a:custGeom>
                  <a:avLst/>
                  <a:gdLst>
                    <a:gd name="T0" fmla="*/ 0 w 16"/>
                    <a:gd name="T1" fmla="*/ 26 h 14"/>
                    <a:gd name="T2" fmla="*/ 21 w 16"/>
                    <a:gd name="T3" fmla="*/ 24 h 14"/>
                    <a:gd name="T4" fmla="*/ 43 w 16"/>
                    <a:gd name="T5" fmla="*/ 19 h 14"/>
                    <a:gd name="T6" fmla="*/ 60 w 16"/>
                    <a:gd name="T7" fmla="*/ 10 h 14"/>
                    <a:gd name="T8" fmla="*/ 68 w 16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0" y="14"/>
                      </a:moveTo>
                      <a:lnTo>
                        <a:pt x="5" y="13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6" name="Line 149"/>
                <p:cNvSpPr>
                  <a:spLocks noChangeShapeType="1"/>
                </p:cNvSpPr>
                <p:nvPr/>
              </p:nvSpPr>
              <p:spPr bwMode="auto">
                <a:xfrm flipH="1" flipV="1">
                  <a:off x="2664" y="1924"/>
                  <a:ext cx="5" cy="40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7" name="Freeform 150"/>
                <p:cNvSpPr>
                  <a:spLocks/>
                </p:cNvSpPr>
                <p:nvPr/>
              </p:nvSpPr>
              <p:spPr bwMode="auto">
                <a:xfrm>
                  <a:off x="2636" y="1905"/>
                  <a:ext cx="28" cy="19"/>
                </a:xfrm>
                <a:custGeom>
                  <a:avLst/>
                  <a:gdLst>
                    <a:gd name="T0" fmla="*/ 56 w 14"/>
                    <a:gd name="T1" fmla="*/ 26 h 14"/>
                    <a:gd name="T2" fmla="*/ 52 w 14"/>
                    <a:gd name="T3" fmla="*/ 16 h 14"/>
                    <a:gd name="T4" fmla="*/ 40 w 14"/>
                    <a:gd name="T5" fmla="*/ 7 h 14"/>
                    <a:gd name="T6" fmla="*/ 20 w 14"/>
                    <a:gd name="T7" fmla="*/ 1 h 14"/>
                    <a:gd name="T8" fmla="*/ 0 w 14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14" y="14"/>
                      </a:moveTo>
                      <a:lnTo>
                        <a:pt x="13" y="9"/>
                      </a:lnTo>
                      <a:lnTo>
                        <a:pt x="10" y="4"/>
                      </a:lnTo>
                      <a:lnTo>
                        <a:pt x="5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8" name="Line 151"/>
                <p:cNvSpPr>
                  <a:spLocks noChangeShapeType="1"/>
                </p:cNvSpPr>
                <p:nvPr/>
              </p:nvSpPr>
              <p:spPr bwMode="auto">
                <a:xfrm flipH="1">
                  <a:off x="2562" y="1905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69" name="Freeform 152"/>
                <p:cNvSpPr>
                  <a:spLocks/>
                </p:cNvSpPr>
                <p:nvPr/>
              </p:nvSpPr>
              <p:spPr bwMode="auto">
                <a:xfrm>
                  <a:off x="2518" y="1894"/>
                  <a:ext cx="44" cy="11"/>
                </a:xfrm>
                <a:custGeom>
                  <a:avLst/>
                  <a:gdLst>
                    <a:gd name="T0" fmla="*/ 92 w 21"/>
                    <a:gd name="T1" fmla="*/ 15 h 8"/>
                    <a:gd name="T2" fmla="*/ 71 w 21"/>
                    <a:gd name="T3" fmla="*/ 15 h 8"/>
                    <a:gd name="T4" fmla="*/ 44 w 21"/>
                    <a:gd name="T5" fmla="*/ 11 h 8"/>
                    <a:gd name="T6" fmla="*/ 21 w 21"/>
                    <a:gd name="T7" fmla="*/ 8 h 8"/>
                    <a:gd name="T8" fmla="*/ 0 w 21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8">
                      <a:moveTo>
                        <a:pt x="21" y="8"/>
                      </a:moveTo>
                      <a:lnTo>
                        <a:pt x="16" y="8"/>
                      </a:lnTo>
                      <a:lnTo>
                        <a:pt x="10" y="6"/>
                      </a:lnTo>
                      <a:lnTo>
                        <a:pt x="5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0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2347" y="1787"/>
                  <a:ext cx="171" cy="1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1" name="Freeform 154"/>
                <p:cNvSpPr>
                  <a:spLocks/>
                </p:cNvSpPr>
                <p:nvPr/>
              </p:nvSpPr>
              <p:spPr bwMode="auto">
                <a:xfrm>
                  <a:off x="2331" y="1753"/>
                  <a:ext cx="16" cy="34"/>
                </a:xfrm>
                <a:custGeom>
                  <a:avLst/>
                  <a:gdLst>
                    <a:gd name="T0" fmla="*/ 32 w 8"/>
                    <a:gd name="T1" fmla="*/ 46 h 25"/>
                    <a:gd name="T2" fmla="*/ 12 w 8"/>
                    <a:gd name="T3" fmla="*/ 37 h 25"/>
                    <a:gd name="T4" fmla="*/ 4 w 8"/>
                    <a:gd name="T5" fmla="*/ 24 h 25"/>
                    <a:gd name="T6" fmla="*/ 0 w 8"/>
                    <a:gd name="T7" fmla="*/ 14 h 25"/>
                    <a:gd name="T8" fmla="*/ 4 w 8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5">
                      <a:moveTo>
                        <a:pt x="8" y="25"/>
                      </a:moveTo>
                      <a:lnTo>
                        <a:pt x="3" y="20"/>
                      </a:lnTo>
                      <a:lnTo>
                        <a:pt x="1" y="13"/>
                      </a:lnTo>
                      <a:lnTo>
                        <a:pt x="0" y="7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2" name="Line 155"/>
                <p:cNvSpPr>
                  <a:spLocks noChangeShapeType="1"/>
                </p:cNvSpPr>
                <p:nvPr/>
              </p:nvSpPr>
              <p:spPr bwMode="auto">
                <a:xfrm flipH="1" flipV="1">
                  <a:off x="2323" y="1249"/>
                  <a:ext cx="10" cy="50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3" name="Freeform 156"/>
                <p:cNvSpPr>
                  <a:spLocks/>
                </p:cNvSpPr>
                <p:nvPr/>
              </p:nvSpPr>
              <p:spPr bwMode="auto">
                <a:xfrm>
                  <a:off x="2288" y="1227"/>
                  <a:ext cx="35" cy="22"/>
                </a:xfrm>
                <a:custGeom>
                  <a:avLst/>
                  <a:gdLst>
                    <a:gd name="T0" fmla="*/ 72 w 17"/>
                    <a:gd name="T1" fmla="*/ 30 h 16"/>
                    <a:gd name="T2" fmla="*/ 68 w 17"/>
                    <a:gd name="T3" fmla="*/ 21 h 16"/>
                    <a:gd name="T4" fmla="*/ 60 w 17"/>
                    <a:gd name="T5" fmla="*/ 11 h 16"/>
                    <a:gd name="T6" fmla="*/ 43 w 17"/>
                    <a:gd name="T7" fmla="*/ 6 h 16"/>
                    <a:gd name="T8" fmla="*/ 21 w 17"/>
                    <a:gd name="T9" fmla="*/ 0 h 16"/>
                    <a:gd name="T10" fmla="*/ 0 w 17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6"/>
                      </a:move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0" y="3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4" name="Line 157"/>
                <p:cNvSpPr>
                  <a:spLocks noChangeShapeType="1"/>
                </p:cNvSpPr>
                <p:nvPr/>
              </p:nvSpPr>
              <p:spPr bwMode="auto">
                <a:xfrm flipH="1" flipV="1">
                  <a:off x="2137" y="1226"/>
                  <a:ext cx="15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5" name="Freeform 158"/>
                <p:cNvSpPr>
                  <a:spLocks/>
                </p:cNvSpPr>
                <p:nvPr/>
              </p:nvSpPr>
              <p:spPr bwMode="auto">
                <a:xfrm>
                  <a:off x="2106" y="1205"/>
                  <a:ext cx="31" cy="21"/>
                </a:xfrm>
                <a:custGeom>
                  <a:avLst/>
                  <a:gdLst>
                    <a:gd name="T0" fmla="*/ 64 w 15"/>
                    <a:gd name="T1" fmla="*/ 29 h 15"/>
                    <a:gd name="T2" fmla="*/ 39 w 15"/>
                    <a:gd name="T3" fmla="*/ 28 h 15"/>
                    <a:gd name="T4" fmla="*/ 21 w 15"/>
                    <a:gd name="T5" fmla="*/ 21 h 15"/>
                    <a:gd name="T6" fmla="*/ 4 w 15"/>
                    <a:gd name="T7" fmla="*/ 11 h 15"/>
                    <a:gd name="T8" fmla="*/ 0 w 15"/>
                    <a:gd name="T9" fmla="*/ 0 h 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15" y="15"/>
                      </a:moveTo>
                      <a:lnTo>
                        <a:pt x="9" y="14"/>
                      </a:lnTo>
                      <a:lnTo>
                        <a:pt x="5" y="11"/>
                      </a:lnTo>
                      <a:lnTo>
                        <a:pt x="1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6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106" y="1152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7" name="Freeform 160"/>
                <p:cNvSpPr>
                  <a:spLocks/>
                </p:cNvSpPr>
                <p:nvPr/>
              </p:nvSpPr>
              <p:spPr bwMode="auto">
                <a:xfrm>
                  <a:off x="3235" y="2212"/>
                  <a:ext cx="270" cy="136"/>
                </a:xfrm>
                <a:custGeom>
                  <a:avLst/>
                  <a:gdLst>
                    <a:gd name="T0" fmla="*/ 251 w 270"/>
                    <a:gd name="T1" fmla="*/ 135 h 136"/>
                    <a:gd name="T2" fmla="*/ 128 w 270"/>
                    <a:gd name="T3" fmla="*/ 136 h 136"/>
                    <a:gd name="T4" fmla="*/ 18 w 270"/>
                    <a:gd name="T5" fmla="*/ 135 h 136"/>
                    <a:gd name="T6" fmla="*/ 12 w 270"/>
                    <a:gd name="T7" fmla="*/ 132 h 136"/>
                    <a:gd name="T8" fmla="*/ 6 w 270"/>
                    <a:gd name="T9" fmla="*/ 129 h 136"/>
                    <a:gd name="T10" fmla="*/ 2 w 270"/>
                    <a:gd name="T11" fmla="*/ 125 h 136"/>
                    <a:gd name="T12" fmla="*/ 2 w 270"/>
                    <a:gd name="T13" fmla="*/ 121 h 136"/>
                    <a:gd name="T14" fmla="*/ 0 w 270"/>
                    <a:gd name="T15" fmla="*/ 13 h 136"/>
                    <a:gd name="T16" fmla="*/ 4 w 270"/>
                    <a:gd name="T17" fmla="*/ 7 h 136"/>
                    <a:gd name="T18" fmla="*/ 10 w 270"/>
                    <a:gd name="T19" fmla="*/ 3 h 136"/>
                    <a:gd name="T20" fmla="*/ 16 w 270"/>
                    <a:gd name="T21" fmla="*/ 0 h 136"/>
                    <a:gd name="T22" fmla="*/ 25 w 270"/>
                    <a:gd name="T23" fmla="*/ 0 h 136"/>
                    <a:gd name="T24" fmla="*/ 245 w 270"/>
                    <a:gd name="T25" fmla="*/ 0 h 136"/>
                    <a:gd name="T26" fmla="*/ 253 w 270"/>
                    <a:gd name="T27" fmla="*/ 0 h 136"/>
                    <a:gd name="T28" fmla="*/ 259 w 270"/>
                    <a:gd name="T29" fmla="*/ 2 h 136"/>
                    <a:gd name="T30" fmla="*/ 266 w 270"/>
                    <a:gd name="T31" fmla="*/ 6 h 136"/>
                    <a:gd name="T32" fmla="*/ 268 w 270"/>
                    <a:gd name="T33" fmla="*/ 10 h 136"/>
                    <a:gd name="T34" fmla="*/ 270 w 270"/>
                    <a:gd name="T35" fmla="*/ 121 h 136"/>
                    <a:gd name="T36" fmla="*/ 270 w 270"/>
                    <a:gd name="T37" fmla="*/ 127 h 136"/>
                    <a:gd name="T38" fmla="*/ 266 w 270"/>
                    <a:gd name="T39" fmla="*/ 131 h 136"/>
                    <a:gd name="T40" fmla="*/ 259 w 270"/>
                    <a:gd name="T41" fmla="*/ 133 h 136"/>
                    <a:gd name="T42" fmla="*/ 251 w 270"/>
                    <a:gd name="T43" fmla="*/ 135 h 1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70" h="136">
                      <a:moveTo>
                        <a:pt x="251" y="135"/>
                      </a:moveTo>
                      <a:lnTo>
                        <a:pt x="128" y="136"/>
                      </a:lnTo>
                      <a:lnTo>
                        <a:pt x="18" y="135"/>
                      </a:lnTo>
                      <a:lnTo>
                        <a:pt x="12" y="132"/>
                      </a:lnTo>
                      <a:lnTo>
                        <a:pt x="6" y="129"/>
                      </a:lnTo>
                      <a:lnTo>
                        <a:pt x="2" y="125"/>
                      </a:lnTo>
                      <a:lnTo>
                        <a:pt x="2" y="121"/>
                      </a:lnTo>
                      <a:lnTo>
                        <a:pt x="0" y="13"/>
                      </a:lnTo>
                      <a:lnTo>
                        <a:pt x="4" y="7"/>
                      </a:lnTo>
                      <a:lnTo>
                        <a:pt x="10" y="3"/>
                      </a:lnTo>
                      <a:lnTo>
                        <a:pt x="16" y="0"/>
                      </a:lnTo>
                      <a:lnTo>
                        <a:pt x="25" y="0"/>
                      </a:lnTo>
                      <a:lnTo>
                        <a:pt x="245" y="0"/>
                      </a:lnTo>
                      <a:lnTo>
                        <a:pt x="253" y="0"/>
                      </a:lnTo>
                      <a:lnTo>
                        <a:pt x="259" y="2"/>
                      </a:lnTo>
                      <a:lnTo>
                        <a:pt x="266" y="6"/>
                      </a:lnTo>
                      <a:lnTo>
                        <a:pt x="268" y="10"/>
                      </a:lnTo>
                      <a:lnTo>
                        <a:pt x="270" y="121"/>
                      </a:lnTo>
                      <a:lnTo>
                        <a:pt x="270" y="127"/>
                      </a:lnTo>
                      <a:lnTo>
                        <a:pt x="266" y="131"/>
                      </a:lnTo>
                      <a:lnTo>
                        <a:pt x="259" y="133"/>
                      </a:lnTo>
                      <a:lnTo>
                        <a:pt x="251" y="13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8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2028" y="2248"/>
                  <a:ext cx="25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79" name="Freeform 162"/>
                <p:cNvSpPr>
                  <a:spLocks/>
                </p:cNvSpPr>
                <p:nvPr/>
              </p:nvSpPr>
              <p:spPr bwMode="auto">
                <a:xfrm>
                  <a:off x="2018" y="2253"/>
                  <a:ext cx="10" cy="18"/>
                </a:xfrm>
                <a:custGeom>
                  <a:avLst/>
                  <a:gdLst>
                    <a:gd name="T0" fmla="*/ 20 w 5"/>
                    <a:gd name="T1" fmla="*/ 0 h 13"/>
                    <a:gd name="T2" fmla="*/ 4 w 5"/>
                    <a:gd name="T3" fmla="*/ 4 h 13"/>
                    <a:gd name="T4" fmla="*/ 0 w 5"/>
                    <a:gd name="T5" fmla="*/ 11 h 13"/>
                    <a:gd name="T6" fmla="*/ 0 w 5"/>
                    <a:gd name="T7" fmla="*/ 19 h 13"/>
                    <a:gd name="T8" fmla="*/ 12 w 5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13">
                      <a:moveTo>
                        <a:pt x="5" y="0"/>
                      </a:moveTo>
                      <a:lnTo>
                        <a:pt x="1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3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0" name="Line 163"/>
                <p:cNvSpPr>
                  <a:spLocks noChangeShapeType="1"/>
                </p:cNvSpPr>
                <p:nvPr/>
              </p:nvSpPr>
              <p:spPr bwMode="auto">
                <a:xfrm>
                  <a:off x="2024" y="2271"/>
                  <a:ext cx="31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1" name="Line 164"/>
                <p:cNvSpPr>
                  <a:spLocks noChangeShapeType="1"/>
                </p:cNvSpPr>
                <p:nvPr/>
              </p:nvSpPr>
              <p:spPr bwMode="auto">
                <a:xfrm>
                  <a:off x="1740" y="2169"/>
                  <a:ext cx="2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2" name="Freeform 165"/>
                <p:cNvSpPr>
                  <a:spLocks/>
                </p:cNvSpPr>
                <p:nvPr/>
              </p:nvSpPr>
              <p:spPr bwMode="auto">
                <a:xfrm>
                  <a:off x="1734" y="2208"/>
                  <a:ext cx="8" cy="6"/>
                </a:xfrm>
                <a:custGeom>
                  <a:avLst/>
                  <a:gdLst>
                    <a:gd name="T0" fmla="*/ 16 w 4"/>
                    <a:gd name="T1" fmla="*/ 0 h 4"/>
                    <a:gd name="T2" fmla="*/ 16 w 4"/>
                    <a:gd name="T3" fmla="*/ 5 h 4"/>
                    <a:gd name="T4" fmla="*/ 8 w 4"/>
                    <a:gd name="T5" fmla="*/ 8 h 4"/>
                    <a:gd name="T6" fmla="*/ 0 w 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3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07" y="2214"/>
                  <a:ext cx="27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4" name="Freeform 167"/>
                <p:cNvSpPr>
                  <a:spLocks/>
                </p:cNvSpPr>
                <p:nvPr/>
              </p:nvSpPr>
              <p:spPr bwMode="auto">
                <a:xfrm>
                  <a:off x="1684" y="2217"/>
                  <a:ext cx="23" cy="17"/>
                </a:xfrm>
                <a:custGeom>
                  <a:avLst/>
                  <a:gdLst>
                    <a:gd name="T0" fmla="*/ 48 w 11"/>
                    <a:gd name="T1" fmla="*/ 0 h 13"/>
                    <a:gd name="T2" fmla="*/ 27 w 11"/>
                    <a:gd name="T3" fmla="*/ 1 h 13"/>
                    <a:gd name="T4" fmla="*/ 13 w 11"/>
                    <a:gd name="T5" fmla="*/ 7 h 13"/>
                    <a:gd name="T6" fmla="*/ 4 w 11"/>
                    <a:gd name="T7" fmla="*/ 13 h 13"/>
                    <a:gd name="T8" fmla="*/ 0 w 11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6" y="1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5" name="Line 168"/>
                <p:cNvSpPr>
                  <a:spLocks noChangeShapeType="1"/>
                </p:cNvSpPr>
                <p:nvPr/>
              </p:nvSpPr>
              <p:spPr bwMode="auto">
                <a:xfrm>
                  <a:off x="1684" y="2234"/>
                  <a:ext cx="2" cy="1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6" name="Freeform 169"/>
                <p:cNvSpPr>
                  <a:spLocks/>
                </p:cNvSpPr>
                <p:nvPr/>
              </p:nvSpPr>
              <p:spPr bwMode="auto">
                <a:xfrm>
                  <a:off x="1686" y="2379"/>
                  <a:ext cx="9" cy="15"/>
                </a:xfrm>
                <a:custGeom>
                  <a:avLst/>
                  <a:gdLst>
                    <a:gd name="T0" fmla="*/ 0 w 4"/>
                    <a:gd name="T1" fmla="*/ 0 h 11"/>
                    <a:gd name="T2" fmla="*/ 0 w 4"/>
                    <a:gd name="T3" fmla="*/ 7 h 11"/>
                    <a:gd name="T4" fmla="*/ 11 w 4"/>
                    <a:gd name="T5" fmla="*/ 14 h 11"/>
                    <a:gd name="T6" fmla="*/ 20 w 4"/>
                    <a:gd name="T7" fmla="*/ 2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4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7" name="Freeform 170"/>
                <p:cNvSpPr>
                  <a:spLocks/>
                </p:cNvSpPr>
                <p:nvPr/>
              </p:nvSpPr>
              <p:spPr bwMode="auto">
                <a:xfrm>
                  <a:off x="1695" y="2394"/>
                  <a:ext cx="22" cy="15"/>
                </a:xfrm>
                <a:custGeom>
                  <a:avLst/>
                  <a:gdLst>
                    <a:gd name="T0" fmla="*/ 0 w 11"/>
                    <a:gd name="T1" fmla="*/ 0 h 11"/>
                    <a:gd name="T2" fmla="*/ 24 w 11"/>
                    <a:gd name="T3" fmla="*/ 16 h 11"/>
                    <a:gd name="T4" fmla="*/ 44 w 11"/>
                    <a:gd name="T5" fmla="*/ 20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1">
                      <a:moveTo>
                        <a:pt x="0" y="0"/>
                      </a:moveTo>
                      <a:lnTo>
                        <a:pt x="6" y="9"/>
                      </a:lnTo>
                      <a:lnTo>
                        <a:pt x="11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8" name="Freeform 171"/>
                <p:cNvSpPr>
                  <a:spLocks/>
                </p:cNvSpPr>
                <p:nvPr/>
              </p:nvSpPr>
              <p:spPr bwMode="auto">
                <a:xfrm>
                  <a:off x="1717" y="2409"/>
                  <a:ext cx="10" cy="10"/>
                </a:xfrm>
                <a:custGeom>
                  <a:avLst/>
                  <a:gdLst>
                    <a:gd name="T0" fmla="*/ 0 w 5"/>
                    <a:gd name="T1" fmla="*/ 0 h 7"/>
                    <a:gd name="T2" fmla="*/ 8 w 5"/>
                    <a:gd name="T3" fmla="*/ 4 h 7"/>
                    <a:gd name="T4" fmla="*/ 16 w 5"/>
                    <a:gd name="T5" fmla="*/ 9 h 7"/>
                    <a:gd name="T6" fmla="*/ 20 w 5"/>
                    <a:gd name="T7" fmla="*/ 14 h 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lnTo>
                        <a:pt x="2" y="2"/>
                      </a:lnTo>
                      <a:lnTo>
                        <a:pt x="4" y="4"/>
                      </a:lnTo>
                      <a:lnTo>
                        <a:pt x="5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89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1725" y="2419"/>
                  <a:ext cx="2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0" name="Freeform 173"/>
                <p:cNvSpPr>
                  <a:spLocks/>
                </p:cNvSpPr>
                <p:nvPr/>
              </p:nvSpPr>
              <p:spPr bwMode="auto">
                <a:xfrm>
                  <a:off x="1721" y="2442"/>
                  <a:ext cx="4" cy="8"/>
                </a:xfrm>
                <a:custGeom>
                  <a:avLst/>
                  <a:gdLst>
                    <a:gd name="T0" fmla="*/ 8 w 2"/>
                    <a:gd name="T1" fmla="*/ 0 h 6"/>
                    <a:gd name="T2" fmla="*/ 4 w 2"/>
                    <a:gd name="T3" fmla="*/ 4 h 6"/>
                    <a:gd name="T4" fmla="*/ 4 w 2"/>
                    <a:gd name="T5" fmla="*/ 7 h 6"/>
                    <a:gd name="T6" fmla="*/ 0 w 2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0"/>
                      </a:move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1" name="Line 174"/>
                <p:cNvSpPr>
                  <a:spLocks noChangeShapeType="1"/>
                </p:cNvSpPr>
                <p:nvPr/>
              </p:nvSpPr>
              <p:spPr bwMode="auto">
                <a:xfrm flipH="1">
                  <a:off x="1660" y="2450"/>
                  <a:ext cx="61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2" name="Freeform 175"/>
                <p:cNvSpPr>
                  <a:spLocks/>
                </p:cNvSpPr>
                <p:nvPr/>
              </p:nvSpPr>
              <p:spPr bwMode="auto">
                <a:xfrm>
                  <a:off x="1649" y="2444"/>
                  <a:ext cx="11" cy="10"/>
                </a:xfrm>
                <a:custGeom>
                  <a:avLst/>
                  <a:gdLst>
                    <a:gd name="T0" fmla="*/ 24 w 5"/>
                    <a:gd name="T1" fmla="*/ 14 h 7"/>
                    <a:gd name="T2" fmla="*/ 9 w 5"/>
                    <a:gd name="T3" fmla="*/ 14 h 7"/>
                    <a:gd name="T4" fmla="*/ 4 w 5"/>
                    <a:gd name="T5" fmla="*/ 10 h 7"/>
                    <a:gd name="T6" fmla="*/ 0 w 5"/>
                    <a:gd name="T7" fmla="*/ 6 h 7"/>
                    <a:gd name="T8" fmla="*/ 0 w 5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" h="7">
                      <a:moveTo>
                        <a:pt x="5" y="7"/>
                      </a:moveTo>
                      <a:lnTo>
                        <a:pt x="2" y="7"/>
                      </a:lnTo>
                      <a:lnTo>
                        <a:pt x="1" y="5"/>
                      </a:lnTo>
                      <a:lnTo>
                        <a:pt x="0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3" name="Freeform 176"/>
                <p:cNvSpPr>
                  <a:spLocks/>
                </p:cNvSpPr>
                <p:nvPr/>
              </p:nvSpPr>
              <p:spPr bwMode="auto">
                <a:xfrm>
                  <a:off x="1635" y="2290"/>
                  <a:ext cx="14" cy="154"/>
                </a:xfrm>
                <a:custGeom>
                  <a:avLst/>
                  <a:gdLst>
                    <a:gd name="T0" fmla="*/ 28 w 7"/>
                    <a:gd name="T1" fmla="*/ 208 h 114"/>
                    <a:gd name="T2" fmla="*/ 28 w 7"/>
                    <a:gd name="T3" fmla="*/ 0 h 114"/>
                    <a:gd name="T4" fmla="*/ 0 w 7"/>
                    <a:gd name="T5" fmla="*/ 0 h 1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114">
                      <a:moveTo>
                        <a:pt x="7" y="114"/>
                      </a:moveTo>
                      <a:lnTo>
                        <a:pt x="7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4" name="Line 177"/>
                <p:cNvSpPr>
                  <a:spLocks noChangeShapeType="1"/>
                </p:cNvSpPr>
                <p:nvPr/>
              </p:nvSpPr>
              <p:spPr bwMode="auto">
                <a:xfrm>
                  <a:off x="974" y="1441"/>
                  <a:ext cx="179" cy="1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5" name="Freeform 178"/>
                <p:cNvSpPr>
                  <a:spLocks/>
                </p:cNvSpPr>
                <p:nvPr/>
              </p:nvSpPr>
              <p:spPr bwMode="auto">
                <a:xfrm>
                  <a:off x="1153" y="1602"/>
                  <a:ext cx="74" cy="116"/>
                </a:xfrm>
                <a:custGeom>
                  <a:avLst/>
                  <a:gdLst>
                    <a:gd name="T0" fmla="*/ 0 w 36"/>
                    <a:gd name="T1" fmla="*/ 0 h 85"/>
                    <a:gd name="T2" fmla="*/ 55 w 36"/>
                    <a:gd name="T3" fmla="*/ 35 h 85"/>
                    <a:gd name="T4" fmla="*/ 97 w 36"/>
                    <a:gd name="T5" fmla="*/ 75 h 85"/>
                    <a:gd name="T6" fmla="*/ 127 w 36"/>
                    <a:gd name="T7" fmla="*/ 116 h 85"/>
                    <a:gd name="T8" fmla="*/ 152 w 36"/>
                    <a:gd name="T9" fmla="*/ 158 h 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85">
                      <a:moveTo>
                        <a:pt x="0" y="0"/>
                      </a:moveTo>
                      <a:lnTo>
                        <a:pt x="13" y="19"/>
                      </a:lnTo>
                      <a:lnTo>
                        <a:pt x="23" y="40"/>
                      </a:lnTo>
                      <a:lnTo>
                        <a:pt x="30" y="62"/>
                      </a:lnTo>
                      <a:lnTo>
                        <a:pt x="36" y="8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6" name="Freeform 179"/>
                <p:cNvSpPr>
                  <a:spLocks/>
                </p:cNvSpPr>
                <p:nvPr/>
              </p:nvSpPr>
              <p:spPr bwMode="auto">
                <a:xfrm>
                  <a:off x="1227" y="1718"/>
                  <a:ext cx="6" cy="114"/>
                </a:xfrm>
                <a:custGeom>
                  <a:avLst/>
                  <a:gdLst>
                    <a:gd name="T0" fmla="*/ 0 w 3"/>
                    <a:gd name="T1" fmla="*/ 0 h 84"/>
                    <a:gd name="T2" fmla="*/ 8 w 3"/>
                    <a:gd name="T3" fmla="*/ 39 h 84"/>
                    <a:gd name="T4" fmla="*/ 12 w 3"/>
                    <a:gd name="T5" fmla="*/ 77 h 84"/>
                    <a:gd name="T6" fmla="*/ 8 w 3"/>
                    <a:gd name="T7" fmla="*/ 117 h 84"/>
                    <a:gd name="T8" fmla="*/ 0 w 3"/>
                    <a:gd name="T9" fmla="*/ 155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84">
                      <a:moveTo>
                        <a:pt x="0" y="0"/>
                      </a:moveTo>
                      <a:lnTo>
                        <a:pt x="2" y="21"/>
                      </a:lnTo>
                      <a:lnTo>
                        <a:pt x="3" y="42"/>
                      </a:lnTo>
                      <a:lnTo>
                        <a:pt x="2" y="63"/>
                      </a:lnTo>
                      <a:lnTo>
                        <a:pt x="0" y="8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7" name="Line 180"/>
                <p:cNvSpPr>
                  <a:spLocks noChangeShapeType="1"/>
                </p:cNvSpPr>
                <p:nvPr/>
              </p:nvSpPr>
              <p:spPr bwMode="auto">
                <a:xfrm flipH="1">
                  <a:off x="1149" y="1832"/>
                  <a:ext cx="78" cy="36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8" name="Freeform 181"/>
                <p:cNvSpPr>
                  <a:spLocks/>
                </p:cNvSpPr>
                <p:nvPr/>
              </p:nvSpPr>
              <p:spPr bwMode="auto">
                <a:xfrm>
                  <a:off x="1064" y="2196"/>
                  <a:ext cx="85" cy="87"/>
                </a:xfrm>
                <a:custGeom>
                  <a:avLst/>
                  <a:gdLst>
                    <a:gd name="T0" fmla="*/ 176 w 41"/>
                    <a:gd name="T1" fmla="*/ 0 h 64"/>
                    <a:gd name="T2" fmla="*/ 160 w 41"/>
                    <a:gd name="T3" fmla="*/ 27 h 64"/>
                    <a:gd name="T4" fmla="*/ 133 w 41"/>
                    <a:gd name="T5" fmla="*/ 53 h 64"/>
                    <a:gd name="T6" fmla="*/ 100 w 41"/>
                    <a:gd name="T7" fmla="*/ 77 h 64"/>
                    <a:gd name="T8" fmla="*/ 52 w 41"/>
                    <a:gd name="T9" fmla="*/ 99 h 64"/>
                    <a:gd name="T10" fmla="*/ 0 w 41"/>
                    <a:gd name="T11" fmla="*/ 118 h 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64">
                      <a:moveTo>
                        <a:pt x="41" y="0"/>
                      </a:moveTo>
                      <a:lnTo>
                        <a:pt x="37" y="15"/>
                      </a:lnTo>
                      <a:lnTo>
                        <a:pt x="31" y="29"/>
                      </a:lnTo>
                      <a:lnTo>
                        <a:pt x="23" y="42"/>
                      </a:lnTo>
                      <a:lnTo>
                        <a:pt x="12" y="5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899" name="Freeform 182"/>
                <p:cNvSpPr>
                  <a:spLocks/>
                </p:cNvSpPr>
                <p:nvPr/>
              </p:nvSpPr>
              <p:spPr bwMode="auto">
                <a:xfrm>
                  <a:off x="825" y="2283"/>
                  <a:ext cx="237" cy="58"/>
                </a:xfrm>
                <a:custGeom>
                  <a:avLst/>
                  <a:gdLst>
                    <a:gd name="T0" fmla="*/ 488 w 115"/>
                    <a:gd name="T1" fmla="*/ 0 h 43"/>
                    <a:gd name="T2" fmla="*/ 400 w 115"/>
                    <a:gd name="T3" fmla="*/ 22 h 43"/>
                    <a:gd name="T4" fmla="*/ 301 w 115"/>
                    <a:gd name="T5" fmla="*/ 42 h 43"/>
                    <a:gd name="T6" fmla="*/ 204 w 115"/>
                    <a:gd name="T7" fmla="*/ 57 h 43"/>
                    <a:gd name="T8" fmla="*/ 101 w 115"/>
                    <a:gd name="T9" fmla="*/ 69 h 43"/>
                    <a:gd name="T10" fmla="*/ 0 w 115"/>
                    <a:gd name="T11" fmla="*/ 78 h 4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5" h="43">
                      <a:moveTo>
                        <a:pt x="115" y="0"/>
                      </a:moveTo>
                      <a:lnTo>
                        <a:pt x="94" y="12"/>
                      </a:lnTo>
                      <a:lnTo>
                        <a:pt x="71" y="23"/>
                      </a:lnTo>
                      <a:lnTo>
                        <a:pt x="48" y="31"/>
                      </a:lnTo>
                      <a:lnTo>
                        <a:pt x="24" y="38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0" name="Freeform 183"/>
                <p:cNvSpPr>
                  <a:spLocks/>
                </p:cNvSpPr>
                <p:nvPr/>
              </p:nvSpPr>
              <p:spPr bwMode="auto">
                <a:xfrm>
                  <a:off x="2930" y="2259"/>
                  <a:ext cx="212" cy="244"/>
                </a:xfrm>
                <a:custGeom>
                  <a:avLst/>
                  <a:gdLst>
                    <a:gd name="T0" fmla="*/ 177 w 212"/>
                    <a:gd name="T1" fmla="*/ 19 h 244"/>
                    <a:gd name="T2" fmla="*/ 188 w 212"/>
                    <a:gd name="T3" fmla="*/ 27 h 244"/>
                    <a:gd name="T4" fmla="*/ 188 w 212"/>
                    <a:gd name="T5" fmla="*/ 42 h 244"/>
                    <a:gd name="T6" fmla="*/ 177 w 212"/>
                    <a:gd name="T7" fmla="*/ 48 h 244"/>
                    <a:gd name="T8" fmla="*/ 188 w 212"/>
                    <a:gd name="T9" fmla="*/ 52 h 244"/>
                    <a:gd name="T10" fmla="*/ 188 w 212"/>
                    <a:gd name="T11" fmla="*/ 67 h 244"/>
                    <a:gd name="T12" fmla="*/ 177 w 212"/>
                    <a:gd name="T13" fmla="*/ 74 h 244"/>
                    <a:gd name="T14" fmla="*/ 188 w 212"/>
                    <a:gd name="T15" fmla="*/ 80 h 244"/>
                    <a:gd name="T16" fmla="*/ 188 w 212"/>
                    <a:gd name="T17" fmla="*/ 94 h 244"/>
                    <a:gd name="T18" fmla="*/ 212 w 212"/>
                    <a:gd name="T19" fmla="*/ 94 h 244"/>
                    <a:gd name="T20" fmla="*/ 212 w 212"/>
                    <a:gd name="T21" fmla="*/ 150 h 244"/>
                    <a:gd name="T22" fmla="*/ 188 w 212"/>
                    <a:gd name="T23" fmla="*/ 150 h 244"/>
                    <a:gd name="T24" fmla="*/ 188 w 212"/>
                    <a:gd name="T25" fmla="*/ 168 h 244"/>
                    <a:gd name="T26" fmla="*/ 181 w 212"/>
                    <a:gd name="T27" fmla="*/ 173 h 244"/>
                    <a:gd name="T28" fmla="*/ 188 w 212"/>
                    <a:gd name="T29" fmla="*/ 179 h 244"/>
                    <a:gd name="T30" fmla="*/ 188 w 212"/>
                    <a:gd name="T31" fmla="*/ 195 h 244"/>
                    <a:gd name="T32" fmla="*/ 183 w 212"/>
                    <a:gd name="T33" fmla="*/ 202 h 244"/>
                    <a:gd name="T34" fmla="*/ 190 w 212"/>
                    <a:gd name="T35" fmla="*/ 206 h 244"/>
                    <a:gd name="T36" fmla="*/ 190 w 212"/>
                    <a:gd name="T37" fmla="*/ 222 h 244"/>
                    <a:gd name="T38" fmla="*/ 183 w 212"/>
                    <a:gd name="T39" fmla="*/ 227 h 244"/>
                    <a:gd name="T40" fmla="*/ 192 w 212"/>
                    <a:gd name="T41" fmla="*/ 231 h 244"/>
                    <a:gd name="T42" fmla="*/ 192 w 212"/>
                    <a:gd name="T43" fmla="*/ 244 h 244"/>
                    <a:gd name="T44" fmla="*/ 95 w 212"/>
                    <a:gd name="T45" fmla="*/ 244 h 244"/>
                    <a:gd name="T46" fmla="*/ 95 w 212"/>
                    <a:gd name="T47" fmla="*/ 207 h 244"/>
                    <a:gd name="T48" fmla="*/ 17 w 212"/>
                    <a:gd name="T49" fmla="*/ 207 h 244"/>
                    <a:gd name="T50" fmla="*/ 17 w 212"/>
                    <a:gd name="T51" fmla="*/ 168 h 244"/>
                    <a:gd name="T52" fmla="*/ 95 w 212"/>
                    <a:gd name="T53" fmla="*/ 168 h 244"/>
                    <a:gd name="T54" fmla="*/ 95 w 212"/>
                    <a:gd name="T55" fmla="*/ 155 h 244"/>
                    <a:gd name="T56" fmla="*/ 0 w 212"/>
                    <a:gd name="T57" fmla="*/ 155 h 244"/>
                    <a:gd name="T58" fmla="*/ 0 w 212"/>
                    <a:gd name="T59" fmla="*/ 92 h 244"/>
                    <a:gd name="T60" fmla="*/ 19 w 212"/>
                    <a:gd name="T61" fmla="*/ 92 h 244"/>
                    <a:gd name="T62" fmla="*/ 21 w 212"/>
                    <a:gd name="T63" fmla="*/ 5 h 244"/>
                    <a:gd name="T64" fmla="*/ 95 w 212"/>
                    <a:gd name="T65" fmla="*/ 5 h 244"/>
                    <a:gd name="T66" fmla="*/ 95 w 212"/>
                    <a:gd name="T67" fmla="*/ 0 h 244"/>
                    <a:gd name="T68" fmla="*/ 188 w 212"/>
                    <a:gd name="T69" fmla="*/ 0 h 244"/>
                    <a:gd name="T70" fmla="*/ 188 w 212"/>
                    <a:gd name="T71" fmla="*/ 13 h 244"/>
                    <a:gd name="T72" fmla="*/ 177 w 212"/>
                    <a:gd name="T73" fmla="*/ 19 h 24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212" h="244">
                      <a:moveTo>
                        <a:pt x="177" y="19"/>
                      </a:moveTo>
                      <a:lnTo>
                        <a:pt x="188" y="27"/>
                      </a:lnTo>
                      <a:lnTo>
                        <a:pt x="188" y="42"/>
                      </a:lnTo>
                      <a:lnTo>
                        <a:pt x="177" y="48"/>
                      </a:lnTo>
                      <a:lnTo>
                        <a:pt x="188" y="52"/>
                      </a:lnTo>
                      <a:lnTo>
                        <a:pt x="188" y="67"/>
                      </a:lnTo>
                      <a:lnTo>
                        <a:pt x="177" y="74"/>
                      </a:lnTo>
                      <a:lnTo>
                        <a:pt x="188" y="80"/>
                      </a:lnTo>
                      <a:lnTo>
                        <a:pt x="188" y="94"/>
                      </a:lnTo>
                      <a:lnTo>
                        <a:pt x="212" y="94"/>
                      </a:lnTo>
                      <a:lnTo>
                        <a:pt x="212" y="150"/>
                      </a:lnTo>
                      <a:lnTo>
                        <a:pt x="188" y="150"/>
                      </a:lnTo>
                      <a:lnTo>
                        <a:pt x="188" y="168"/>
                      </a:lnTo>
                      <a:lnTo>
                        <a:pt x="181" y="173"/>
                      </a:lnTo>
                      <a:lnTo>
                        <a:pt x="188" y="179"/>
                      </a:lnTo>
                      <a:lnTo>
                        <a:pt x="188" y="195"/>
                      </a:lnTo>
                      <a:lnTo>
                        <a:pt x="183" y="202"/>
                      </a:lnTo>
                      <a:lnTo>
                        <a:pt x="190" y="206"/>
                      </a:lnTo>
                      <a:lnTo>
                        <a:pt x="190" y="222"/>
                      </a:lnTo>
                      <a:lnTo>
                        <a:pt x="183" y="227"/>
                      </a:lnTo>
                      <a:lnTo>
                        <a:pt x="192" y="231"/>
                      </a:lnTo>
                      <a:lnTo>
                        <a:pt x="192" y="244"/>
                      </a:lnTo>
                      <a:lnTo>
                        <a:pt x="95" y="244"/>
                      </a:lnTo>
                      <a:lnTo>
                        <a:pt x="95" y="207"/>
                      </a:lnTo>
                      <a:lnTo>
                        <a:pt x="17" y="207"/>
                      </a:lnTo>
                      <a:lnTo>
                        <a:pt x="17" y="168"/>
                      </a:lnTo>
                      <a:lnTo>
                        <a:pt x="95" y="168"/>
                      </a:lnTo>
                      <a:lnTo>
                        <a:pt x="95" y="155"/>
                      </a:lnTo>
                      <a:lnTo>
                        <a:pt x="0" y="155"/>
                      </a:lnTo>
                      <a:lnTo>
                        <a:pt x="0" y="92"/>
                      </a:lnTo>
                      <a:lnTo>
                        <a:pt x="19" y="92"/>
                      </a:lnTo>
                      <a:lnTo>
                        <a:pt x="21" y="5"/>
                      </a:lnTo>
                      <a:lnTo>
                        <a:pt x="95" y="5"/>
                      </a:lnTo>
                      <a:lnTo>
                        <a:pt x="95" y="0"/>
                      </a:lnTo>
                      <a:lnTo>
                        <a:pt x="188" y="0"/>
                      </a:lnTo>
                      <a:lnTo>
                        <a:pt x="188" y="13"/>
                      </a:lnTo>
                      <a:lnTo>
                        <a:pt x="177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1" name="Line 184"/>
                <p:cNvSpPr>
                  <a:spLocks noChangeShapeType="1"/>
                </p:cNvSpPr>
                <p:nvPr/>
              </p:nvSpPr>
              <p:spPr bwMode="auto">
                <a:xfrm>
                  <a:off x="3025" y="2264"/>
                  <a:ext cx="1" cy="20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2" name="Rectangle 185"/>
                <p:cNvSpPr>
                  <a:spLocks noChangeArrowheads="1"/>
                </p:cNvSpPr>
                <p:nvPr/>
              </p:nvSpPr>
              <p:spPr bwMode="auto">
                <a:xfrm>
                  <a:off x="2850" y="2241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10</a:t>
                  </a:r>
                  <a:endParaRPr lang="en-GB"/>
                </a:p>
              </p:txBody>
            </p:sp>
            <p:sp>
              <p:nvSpPr>
                <p:cNvPr id="41903" name="Line 186"/>
                <p:cNvSpPr>
                  <a:spLocks noChangeShapeType="1"/>
                </p:cNvSpPr>
                <p:nvPr/>
              </p:nvSpPr>
              <p:spPr bwMode="auto">
                <a:xfrm>
                  <a:off x="1791" y="2267"/>
                  <a:ext cx="1" cy="5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4" name="Line 187"/>
                <p:cNvSpPr>
                  <a:spLocks noChangeShapeType="1"/>
                </p:cNvSpPr>
                <p:nvPr/>
              </p:nvSpPr>
              <p:spPr bwMode="auto">
                <a:xfrm>
                  <a:off x="1822" y="2265"/>
                  <a:ext cx="1" cy="3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5" name="Line 188"/>
                <p:cNvSpPr>
                  <a:spLocks noChangeShapeType="1"/>
                </p:cNvSpPr>
                <p:nvPr/>
              </p:nvSpPr>
              <p:spPr bwMode="auto">
                <a:xfrm flipH="1">
                  <a:off x="1727" y="2267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6" name="Line 189"/>
                <p:cNvSpPr>
                  <a:spLocks noChangeShapeType="1"/>
                </p:cNvSpPr>
                <p:nvPr/>
              </p:nvSpPr>
              <p:spPr bwMode="auto">
                <a:xfrm>
                  <a:off x="1791" y="2252"/>
                  <a:ext cx="175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7" name="Freeform 190"/>
                <p:cNvSpPr>
                  <a:spLocks/>
                </p:cNvSpPr>
                <p:nvPr/>
              </p:nvSpPr>
              <p:spPr bwMode="auto">
                <a:xfrm>
                  <a:off x="1966" y="2252"/>
                  <a:ext cx="33" cy="16"/>
                </a:xfrm>
                <a:custGeom>
                  <a:avLst/>
                  <a:gdLst>
                    <a:gd name="T0" fmla="*/ 0 w 16"/>
                    <a:gd name="T1" fmla="*/ 0 h 12"/>
                    <a:gd name="T2" fmla="*/ 21 w 16"/>
                    <a:gd name="T3" fmla="*/ 1 h 12"/>
                    <a:gd name="T4" fmla="*/ 43 w 16"/>
                    <a:gd name="T5" fmla="*/ 5 h 12"/>
                    <a:gd name="T6" fmla="*/ 56 w 16"/>
                    <a:gd name="T7" fmla="*/ 12 h 12"/>
                    <a:gd name="T8" fmla="*/ 68 w 16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2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10" y="3"/>
                      </a:lnTo>
                      <a:lnTo>
                        <a:pt x="13" y="7"/>
                      </a:lnTo>
                      <a:lnTo>
                        <a:pt x="16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8" name="Line 191"/>
                <p:cNvSpPr>
                  <a:spLocks noChangeShapeType="1"/>
                </p:cNvSpPr>
                <p:nvPr/>
              </p:nvSpPr>
              <p:spPr bwMode="auto">
                <a:xfrm>
                  <a:off x="1999" y="2268"/>
                  <a:ext cx="1" cy="1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09" name="Freeform 192"/>
                <p:cNvSpPr>
                  <a:spLocks/>
                </p:cNvSpPr>
                <p:nvPr/>
              </p:nvSpPr>
              <p:spPr bwMode="auto">
                <a:xfrm>
                  <a:off x="1975" y="2377"/>
                  <a:ext cx="24" cy="17"/>
                </a:xfrm>
                <a:custGeom>
                  <a:avLst/>
                  <a:gdLst>
                    <a:gd name="T0" fmla="*/ 48 w 12"/>
                    <a:gd name="T1" fmla="*/ 0 h 13"/>
                    <a:gd name="T2" fmla="*/ 48 w 12"/>
                    <a:gd name="T3" fmla="*/ 9 h 13"/>
                    <a:gd name="T4" fmla="*/ 36 w 12"/>
                    <a:gd name="T5" fmla="*/ 16 h 13"/>
                    <a:gd name="T6" fmla="*/ 20 w 12"/>
                    <a:gd name="T7" fmla="*/ 21 h 13"/>
                    <a:gd name="T8" fmla="*/ 0 w 12"/>
                    <a:gd name="T9" fmla="*/ 22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3">
                      <a:moveTo>
                        <a:pt x="12" y="0"/>
                      </a:moveTo>
                      <a:lnTo>
                        <a:pt x="12" y="5"/>
                      </a:lnTo>
                      <a:lnTo>
                        <a:pt x="9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0" name="Line 193"/>
                <p:cNvSpPr>
                  <a:spLocks noChangeShapeType="1"/>
                </p:cNvSpPr>
                <p:nvPr/>
              </p:nvSpPr>
              <p:spPr bwMode="auto">
                <a:xfrm flipH="1">
                  <a:off x="1730" y="2394"/>
                  <a:ext cx="24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1" name="Freeform 194"/>
                <p:cNvSpPr>
                  <a:spLocks/>
                </p:cNvSpPr>
                <p:nvPr/>
              </p:nvSpPr>
              <p:spPr bwMode="auto">
                <a:xfrm>
                  <a:off x="1711" y="2382"/>
                  <a:ext cx="19" cy="14"/>
                </a:xfrm>
                <a:custGeom>
                  <a:avLst/>
                  <a:gdLst>
                    <a:gd name="T0" fmla="*/ 40 w 9"/>
                    <a:gd name="T1" fmla="*/ 20 h 10"/>
                    <a:gd name="T2" fmla="*/ 23 w 9"/>
                    <a:gd name="T3" fmla="*/ 18 h 10"/>
                    <a:gd name="T4" fmla="*/ 8 w 9"/>
                    <a:gd name="T5" fmla="*/ 14 h 10"/>
                    <a:gd name="T6" fmla="*/ 0 w 9"/>
                    <a:gd name="T7" fmla="*/ 8 h 10"/>
                    <a:gd name="T8" fmla="*/ 0 w 9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0">
                      <a:moveTo>
                        <a:pt x="9" y="10"/>
                      </a:moveTo>
                      <a:lnTo>
                        <a:pt x="5" y="9"/>
                      </a:lnTo>
                      <a:lnTo>
                        <a:pt x="2" y="7"/>
                      </a:lnTo>
                      <a:lnTo>
                        <a:pt x="0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2" name="Freeform 195"/>
                <p:cNvSpPr>
                  <a:spLocks/>
                </p:cNvSpPr>
                <p:nvPr/>
              </p:nvSpPr>
              <p:spPr bwMode="auto">
                <a:xfrm>
                  <a:off x="1705" y="2236"/>
                  <a:ext cx="6" cy="146"/>
                </a:xfrm>
                <a:custGeom>
                  <a:avLst/>
                  <a:gdLst>
                    <a:gd name="T0" fmla="*/ 12 w 3"/>
                    <a:gd name="T1" fmla="*/ 197 h 108"/>
                    <a:gd name="T2" fmla="*/ 0 w 3"/>
                    <a:gd name="T3" fmla="*/ 1 h 108"/>
                    <a:gd name="T4" fmla="*/ 0 w 3"/>
                    <a:gd name="T5" fmla="*/ 0 h 10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108">
                      <a:moveTo>
                        <a:pt x="3" y="108"/>
                      </a:moveTo>
                      <a:lnTo>
                        <a:pt x="0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3" name="Freeform 196"/>
                <p:cNvSpPr>
                  <a:spLocks/>
                </p:cNvSpPr>
                <p:nvPr/>
              </p:nvSpPr>
              <p:spPr bwMode="auto">
                <a:xfrm>
                  <a:off x="1705" y="2234"/>
                  <a:ext cx="2" cy="2"/>
                </a:xfrm>
                <a:custGeom>
                  <a:avLst/>
                  <a:gdLst>
                    <a:gd name="T0" fmla="*/ 0 w 1"/>
                    <a:gd name="T1" fmla="*/ 4 h 1"/>
                    <a:gd name="T2" fmla="*/ 0 w 1"/>
                    <a:gd name="T3" fmla="*/ 0 h 1"/>
                    <a:gd name="T4" fmla="*/ 4 w 1"/>
                    <a:gd name="T5" fmla="*/ 0 h 1"/>
                    <a:gd name="T6" fmla="*/ 0 w 1"/>
                    <a:gd name="T7" fmla="*/ 4 h 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1572" y="2254"/>
                  <a:ext cx="47" cy="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34</a:t>
                  </a:r>
                  <a:endParaRPr lang="en-GB"/>
                </a:p>
              </p:txBody>
            </p:sp>
            <p:sp>
              <p:nvSpPr>
                <p:cNvPr id="41915" name="Freeform 198"/>
                <p:cNvSpPr>
                  <a:spLocks/>
                </p:cNvSpPr>
                <p:nvPr/>
              </p:nvSpPr>
              <p:spPr bwMode="auto">
                <a:xfrm>
                  <a:off x="2055" y="2259"/>
                  <a:ext cx="169" cy="61"/>
                </a:xfrm>
                <a:custGeom>
                  <a:avLst/>
                  <a:gdLst>
                    <a:gd name="T0" fmla="*/ 0 w 82"/>
                    <a:gd name="T1" fmla="*/ 19 h 45"/>
                    <a:gd name="T2" fmla="*/ 0 w 82"/>
                    <a:gd name="T3" fmla="*/ 0 h 45"/>
                    <a:gd name="T4" fmla="*/ 280 w 82"/>
                    <a:gd name="T5" fmla="*/ 0 h 45"/>
                    <a:gd name="T6" fmla="*/ 348 w 82"/>
                    <a:gd name="T7" fmla="*/ 20 h 45"/>
                    <a:gd name="T8" fmla="*/ 348 w 82"/>
                    <a:gd name="T9" fmla="*/ 57 h 45"/>
                    <a:gd name="T10" fmla="*/ 293 w 82"/>
                    <a:gd name="T11" fmla="*/ 83 h 45"/>
                    <a:gd name="T12" fmla="*/ 0 w 82"/>
                    <a:gd name="T13" fmla="*/ 83 h 45"/>
                    <a:gd name="T14" fmla="*/ 0 w 82"/>
                    <a:gd name="T15" fmla="*/ 6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2" h="45">
                      <a:moveTo>
                        <a:pt x="0" y="10"/>
                      </a:moveTo>
                      <a:lnTo>
                        <a:pt x="0" y="0"/>
                      </a:lnTo>
                      <a:lnTo>
                        <a:pt x="66" y="0"/>
                      </a:lnTo>
                      <a:lnTo>
                        <a:pt x="82" y="11"/>
                      </a:lnTo>
                      <a:lnTo>
                        <a:pt x="82" y="31"/>
                      </a:lnTo>
                      <a:lnTo>
                        <a:pt x="69" y="45"/>
                      </a:lnTo>
                      <a:lnTo>
                        <a:pt x="0" y="45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6" name="Line 199"/>
                <p:cNvSpPr>
                  <a:spLocks noChangeShapeType="1"/>
                </p:cNvSpPr>
                <p:nvPr/>
              </p:nvSpPr>
              <p:spPr bwMode="auto">
                <a:xfrm flipH="1">
                  <a:off x="776" y="2340"/>
                  <a:ext cx="52" cy="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7" name="Freeform 200"/>
                <p:cNvSpPr>
                  <a:spLocks/>
                </p:cNvSpPr>
                <p:nvPr/>
              </p:nvSpPr>
              <p:spPr bwMode="auto">
                <a:xfrm>
                  <a:off x="718" y="2362"/>
                  <a:ext cx="58" cy="58"/>
                </a:xfrm>
                <a:custGeom>
                  <a:avLst/>
                  <a:gdLst>
                    <a:gd name="T0" fmla="*/ 120 w 28"/>
                    <a:gd name="T1" fmla="*/ 0 h 43"/>
                    <a:gd name="T2" fmla="*/ 77 w 28"/>
                    <a:gd name="T3" fmla="*/ 16 h 43"/>
                    <a:gd name="T4" fmla="*/ 44 w 28"/>
                    <a:gd name="T5" fmla="*/ 35 h 43"/>
                    <a:gd name="T6" fmla="*/ 17 w 28"/>
                    <a:gd name="T7" fmla="*/ 57 h 43"/>
                    <a:gd name="T8" fmla="*/ 0 w 28"/>
                    <a:gd name="T9" fmla="*/ 7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0"/>
                      </a:moveTo>
                      <a:lnTo>
                        <a:pt x="18" y="9"/>
                      </a:lnTo>
                      <a:lnTo>
                        <a:pt x="10" y="19"/>
                      </a:lnTo>
                      <a:lnTo>
                        <a:pt x="4" y="31"/>
                      </a:lnTo>
                      <a:lnTo>
                        <a:pt x="0" y="4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8" name="Freeform 201"/>
                <p:cNvSpPr>
                  <a:spLocks/>
                </p:cNvSpPr>
                <p:nvPr/>
              </p:nvSpPr>
              <p:spPr bwMode="auto">
                <a:xfrm>
                  <a:off x="716" y="2420"/>
                  <a:ext cx="9" cy="54"/>
                </a:xfrm>
                <a:custGeom>
                  <a:avLst/>
                  <a:gdLst>
                    <a:gd name="T0" fmla="*/ 5 w 4"/>
                    <a:gd name="T1" fmla="*/ 0 h 40"/>
                    <a:gd name="T2" fmla="*/ 0 w 4"/>
                    <a:gd name="T3" fmla="*/ 19 h 40"/>
                    <a:gd name="T4" fmla="*/ 5 w 4"/>
                    <a:gd name="T5" fmla="*/ 36 h 40"/>
                    <a:gd name="T6" fmla="*/ 11 w 4"/>
                    <a:gd name="T7" fmla="*/ 55 h 40"/>
                    <a:gd name="T8" fmla="*/ 20 w 4"/>
                    <a:gd name="T9" fmla="*/ 73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0">
                      <a:moveTo>
                        <a:pt x="1" y="0"/>
                      </a:moveTo>
                      <a:lnTo>
                        <a:pt x="0" y="10"/>
                      </a:lnTo>
                      <a:lnTo>
                        <a:pt x="1" y="20"/>
                      </a:lnTo>
                      <a:lnTo>
                        <a:pt x="2" y="30"/>
                      </a:lnTo>
                      <a:lnTo>
                        <a:pt x="4" y="4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19" name="Line 202"/>
                <p:cNvSpPr>
                  <a:spLocks noChangeShapeType="1"/>
                </p:cNvSpPr>
                <p:nvPr/>
              </p:nvSpPr>
              <p:spPr bwMode="auto">
                <a:xfrm>
                  <a:off x="725" y="2474"/>
                  <a:ext cx="135" cy="3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0" name="Freeform 203"/>
                <p:cNvSpPr>
                  <a:spLocks/>
                </p:cNvSpPr>
                <p:nvPr/>
              </p:nvSpPr>
              <p:spPr bwMode="auto">
                <a:xfrm>
                  <a:off x="850" y="2797"/>
                  <a:ext cx="13" cy="31"/>
                </a:xfrm>
                <a:custGeom>
                  <a:avLst/>
                  <a:gdLst>
                    <a:gd name="T0" fmla="*/ 24 w 6"/>
                    <a:gd name="T1" fmla="*/ 0 h 23"/>
                    <a:gd name="T2" fmla="*/ 28 w 6"/>
                    <a:gd name="T3" fmla="*/ 11 h 23"/>
                    <a:gd name="T4" fmla="*/ 28 w 6"/>
                    <a:gd name="T5" fmla="*/ 22 h 23"/>
                    <a:gd name="T6" fmla="*/ 20 w 6"/>
                    <a:gd name="T7" fmla="*/ 32 h 23"/>
                    <a:gd name="T8" fmla="*/ 0 w 6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23">
                      <a:moveTo>
                        <a:pt x="5" y="0"/>
                      </a:moveTo>
                      <a:lnTo>
                        <a:pt x="6" y="6"/>
                      </a:lnTo>
                      <a:lnTo>
                        <a:pt x="6" y="12"/>
                      </a:lnTo>
                      <a:lnTo>
                        <a:pt x="4" y="18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1" name="Freeform 204"/>
                <p:cNvSpPr>
                  <a:spLocks/>
                </p:cNvSpPr>
                <p:nvPr/>
              </p:nvSpPr>
              <p:spPr bwMode="auto">
                <a:xfrm>
                  <a:off x="844" y="2828"/>
                  <a:ext cx="6" cy="16"/>
                </a:xfrm>
                <a:custGeom>
                  <a:avLst/>
                  <a:gdLst>
                    <a:gd name="T0" fmla="*/ 12 w 3"/>
                    <a:gd name="T1" fmla="*/ 0 h 12"/>
                    <a:gd name="T2" fmla="*/ 4 w 3"/>
                    <a:gd name="T3" fmla="*/ 7 h 12"/>
                    <a:gd name="T4" fmla="*/ 0 w 3"/>
                    <a:gd name="T5" fmla="*/ 15 h 12"/>
                    <a:gd name="T6" fmla="*/ 0 w 3"/>
                    <a:gd name="T7" fmla="*/ 21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3" y="0"/>
                      </a:moveTo>
                      <a:lnTo>
                        <a:pt x="1" y="4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2" name="Freeform 205"/>
                <p:cNvSpPr>
                  <a:spLocks/>
                </p:cNvSpPr>
                <p:nvPr/>
              </p:nvSpPr>
              <p:spPr bwMode="auto">
                <a:xfrm>
                  <a:off x="624" y="2844"/>
                  <a:ext cx="220" cy="87"/>
                </a:xfrm>
                <a:custGeom>
                  <a:avLst/>
                  <a:gdLst>
                    <a:gd name="T0" fmla="*/ 452 w 107"/>
                    <a:gd name="T1" fmla="*/ 0 h 64"/>
                    <a:gd name="T2" fmla="*/ 389 w 107"/>
                    <a:gd name="T3" fmla="*/ 30 h 64"/>
                    <a:gd name="T4" fmla="*/ 308 w 107"/>
                    <a:gd name="T5" fmla="*/ 57 h 64"/>
                    <a:gd name="T6" fmla="*/ 0 w 107"/>
                    <a:gd name="T7" fmla="*/ 118 h 6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7" h="64">
                      <a:moveTo>
                        <a:pt x="107" y="0"/>
                      </a:moveTo>
                      <a:lnTo>
                        <a:pt x="92" y="16"/>
                      </a:lnTo>
                      <a:lnTo>
                        <a:pt x="73" y="31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923" name="Freeform 206"/>
                <p:cNvSpPr>
                  <a:spLocks/>
                </p:cNvSpPr>
                <p:nvPr/>
              </p:nvSpPr>
              <p:spPr bwMode="auto">
                <a:xfrm>
                  <a:off x="541" y="2931"/>
                  <a:ext cx="83" cy="68"/>
                </a:xfrm>
                <a:custGeom>
                  <a:avLst/>
                  <a:gdLst>
                    <a:gd name="T0" fmla="*/ 172 w 40"/>
                    <a:gd name="T1" fmla="*/ 0 h 50"/>
                    <a:gd name="T2" fmla="*/ 125 w 40"/>
                    <a:gd name="T3" fmla="*/ 11 h 50"/>
                    <a:gd name="T4" fmla="*/ 77 w 40"/>
                    <a:gd name="T5" fmla="*/ 27 h 50"/>
                    <a:gd name="T6" fmla="*/ 44 w 40"/>
                    <a:gd name="T7" fmla="*/ 48 h 50"/>
                    <a:gd name="T8" fmla="*/ 17 w 40"/>
                    <a:gd name="T9" fmla="*/ 68 h 50"/>
                    <a:gd name="T10" fmla="*/ 0 w 40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50">
                      <a:moveTo>
                        <a:pt x="40" y="0"/>
                      </a:moveTo>
                      <a:lnTo>
                        <a:pt x="29" y="6"/>
                      </a:lnTo>
                      <a:lnTo>
                        <a:pt x="18" y="15"/>
                      </a:lnTo>
                      <a:lnTo>
                        <a:pt x="10" y="26"/>
                      </a:lnTo>
                      <a:lnTo>
                        <a:pt x="4" y="37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0966" name="Freeform 208"/>
              <p:cNvSpPr>
                <a:spLocks/>
              </p:cNvSpPr>
              <p:nvPr/>
            </p:nvSpPr>
            <p:spPr bwMode="auto">
              <a:xfrm>
                <a:off x="483" y="3118"/>
                <a:ext cx="8" cy="88"/>
              </a:xfrm>
              <a:custGeom>
                <a:avLst/>
                <a:gdLst>
                  <a:gd name="T0" fmla="*/ 16 w 4"/>
                  <a:gd name="T1" fmla="*/ 0 h 65"/>
                  <a:gd name="T2" fmla="*/ 4 w 4"/>
                  <a:gd name="T3" fmla="*/ 30 h 65"/>
                  <a:gd name="T4" fmla="*/ 0 w 4"/>
                  <a:gd name="T5" fmla="*/ 61 h 65"/>
                  <a:gd name="T6" fmla="*/ 0 w 4"/>
                  <a:gd name="T7" fmla="*/ 89 h 65"/>
                  <a:gd name="T8" fmla="*/ 8 w 4"/>
                  <a:gd name="T9" fmla="*/ 119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" h="65">
                    <a:moveTo>
                      <a:pt x="4" y="0"/>
                    </a:moveTo>
                    <a:lnTo>
                      <a:pt x="1" y="16"/>
                    </a:lnTo>
                    <a:lnTo>
                      <a:pt x="0" y="33"/>
                    </a:lnTo>
                    <a:lnTo>
                      <a:pt x="0" y="49"/>
                    </a:lnTo>
                    <a:lnTo>
                      <a:pt x="2" y="6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7" name="Freeform 209"/>
              <p:cNvSpPr>
                <a:spLocks/>
              </p:cNvSpPr>
              <p:nvPr/>
            </p:nvSpPr>
            <p:spPr bwMode="auto">
              <a:xfrm>
                <a:off x="487" y="3206"/>
                <a:ext cx="58" cy="57"/>
              </a:xfrm>
              <a:custGeom>
                <a:avLst/>
                <a:gdLst>
                  <a:gd name="T0" fmla="*/ 0 w 28"/>
                  <a:gd name="T1" fmla="*/ 0 h 42"/>
                  <a:gd name="T2" fmla="*/ 17 w 28"/>
                  <a:gd name="T3" fmla="*/ 24 h 42"/>
                  <a:gd name="T4" fmla="*/ 44 w 28"/>
                  <a:gd name="T5" fmla="*/ 45 h 42"/>
                  <a:gd name="T6" fmla="*/ 77 w 28"/>
                  <a:gd name="T7" fmla="*/ 62 h 42"/>
                  <a:gd name="T8" fmla="*/ 120 w 28"/>
                  <a:gd name="T9" fmla="*/ 77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4" y="13"/>
                    </a:lnTo>
                    <a:lnTo>
                      <a:pt x="10" y="24"/>
                    </a:lnTo>
                    <a:lnTo>
                      <a:pt x="18" y="34"/>
                    </a:lnTo>
                    <a:lnTo>
                      <a:pt x="28" y="4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8" name="Freeform 210"/>
              <p:cNvSpPr>
                <a:spLocks/>
              </p:cNvSpPr>
              <p:nvPr/>
            </p:nvSpPr>
            <p:spPr bwMode="auto">
              <a:xfrm>
                <a:off x="545" y="3263"/>
                <a:ext cx="88" cy="27"/>
              </a:xfrm>
              <a:custGeom>
                <a:avLst/>
                <a:gdLst>
                  <a:gd name="T0" fmla="*/ 0 w 43"/>
                  <a:gd name="T1" fmla="*/ 0 h 20"/>
                  <a:gd name="T2" fmla="*/ 59 w 43"/>
                  <a:gd name="T3" fmla="*/ 15 h 20"/>
                  <a:gd name="T4" fmla="*/ 117 w 43"/>
                  <a:gd name="T5" fmla="*/ 27 h 20"/>
                  <a:gd name="T6" fmla="*/ 180 w 43"/>
                  <a:gd name="T7" fmla="*/ 36 h 2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3" h="20">
                    <a:moveTo>
                      <a:pt x="0" y="0"/>
                    </a:moveTo>
                    <a:lnTo>
                      <a:pt x="14" y="8"/>
                    </a:lnTo>
                    <a:lnTo>
                      <a:pt x="28" y="15"/>
                    </a:lnTo>
                    <a:lnTo>
                      <a:pt x="43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69" name="Line 211"/>
              <p:cNvSpPr>
                <a:spLocks noChangeShapeType="1"/>
              </p:cNvSpPr>
              <p:nvPr/>
            </p:nvSpPr>
            <p:spPr bwMode="auto">
              <a:xfrm>
                <a:off x="633" y="3290"/>
                <a:ext cx="653" cy="1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0" name="Line 212"/>
              <p:cNvSpPr>
                <a:spLocks noChangeShapeType="1"/>
              </p:cNvSpPr>
              <p:nvPr/>
            </p:nvSpPr>
            <p:spPr bwMode="auto">
              <a:xfrm>
                <a:off x="1947" y="3144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1" name="Freeform 213"/>
              <p:cNvSpPr>
                <a:spLocks/>
              </p:cNvSpPr>
              <p:nvPr/>
            </p:nvSpPr>
            <p:spPr bwMode="auto">
              <a:xfrm>
                <a:off x="2091" y="3144"/>
                <a:ext cx="15" cy="17"/>
              </a:xfrm>
              <a:custGeom>
                <a:avLst/>
                <a:gdLst>
                  <a:gd name="T0" fmla="*/ 4 w 7"/>
                  <a:gd name="T1" fmla="*/ 0 h 13"/>
                  <a:gd name="T2" fmla="*/ 19 w 7"/>
                  <a:gd name="T3" fmla="*/ 1 h 13"/>
                  <a:gd name="T4" fmla="*/ 28 w 7"/>
                  <a:gd name="T5" fmla="*/ 4 h 13"/>
                  <a:gd name="T6" fmla="*/ 32 w 7"/>
                  <a:gd name="T7" fmla="*/ 7 h 13"/>
                  <a:gd name="T8" fmla="*/ 32 w 7"/>
                  <a:gd name="T9" fmla="*/ 17 h 13"/>
                  <a:gd name="T10" fmla="*/ 24 w 7"/>
                  <a:gd name="T11" fmla="*/ 21 h 13"/>
                  <a:gd name="T12" fmla="*/ 13 w 7"/>
                  <a:gd name="T13" fmla="*/ 22 h 13"/>
                  <a:gd name="T14" fmla="*/ 0 w 7"/>
                  <a:gd name="T15" fmla="*/ 2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1" y="0"/>
                    </a:moveTo>
                    <a:lnTo>
                      <a:pt x="4" y="1"/>
                    </a:lnTo>
                    <a:lnTo>
                      <a:pt x="6" y="2"/>
                    </a:lnTo>
                    <a:lnTo>
                      <a:pt x="7" y="4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0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2" name="Freeform 214"/>
              <p:cNvSpPr>
                <a:spLocks/>
              </p:cNvSpPr>
              <p:nvPr/>
            </p:nvSpPr>
            <p:spPr bwMode="auto">
              <a:xfrm>
                <a:off x="833" y="3161"/>
                <a:ext cx="1258" cy="76"/>
              </a:xfrm>
              <a:custGeom>
                <a:avLst/>
                <a:gdLst>
                  <a:gd name="T0" fmla="*/ 2590 w 611"/>
                  <a:gd name="T1" fmla="*/ 0 h 56"/>
                  <a:gd name="T2" fmla="*/ 1200 w 611"/>
                  <a:gd name="T3" fmla="*/ 16 h 56"/>
                  <a:gd name="T4" fmla="*/ 997 w 611"/>
                  <a:gd name="T5" fmla="*/ 41 h 56"/>
                  <a:gd name="T6" fmla="*/ 513 w 611"/>
                  <a:gd name="T7" fmla="*/ 35 h 56"/>
                  <a:gd name="T8" fmla="*/ 0 w 611"/>
                  <a:gd name="T9" fmla="*/ 103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1" h="56">
                    <a:moveTo>
                      <a:pt x="611" y="0"/>
                    </a:moveTo>
                    <a:lnTo>
                      <a:pt x="283" y="9"/>
                    </a:lnTo>
                    <a:lnTo>
                      <a:pt x="235" y="22"/>
                    </a:lnTo>
                    <a:lnTo>
                      <a:pt x="121" y="19"/>
                    </a:lnTo>
                    <a:lnTo>
                      <a:pt x="0" y="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3" name="Freeform 215"/>
              <p:cNvSpPr>
                <a:spLocks/>
              </p:cNvSpPr>
              <p:nvPr/>
            </p:nvSpPr>
            <p:spPr bwMode="auto">
              <a:xfrm>
                <a:off x="780" y="3237"/>
                <a:ext cx="53" cy="3"/>
              </a:xfrm>
              <a:custGeom>
                <a:avLst/>
                <a:gdLst>
                  <a:gd name="T0" fmla="*/ 108 w 26"/>
                  <a:gd name="T1" fmla="*/ 0 h 2"/>
                  <a:gd name="T2" fmla="*/ 80 w 26"/>
                  <a:gd name="T3" fmla="*/ 3 h 2"/>
                  <a:gd name="T4" fmla="*/ 55 w 26"/>
                  <a:gd name="T5" fmla="*/ 5 h 2"/>
                  <a:gd name="T6" fmla="*/ 24 w 26"/>
                  <a:gd name="T7" fmla="*/ 3 h 2"/>
                  <a:gd name="T8" fmla="*/ 0 w 26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2">
                    <a:moveTo>
                      <a:pt x="26" y="0"/>
                    </a:moveTo>
                    <a:lnTo>
                      <a:pt x="19" y="1"/>
                    </a:lnTo>
                    <a:lnTo>
                      <a:pt x="13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4" name="Freeform 216"/>
              <p:cNvSpPr>
                <a:spLocks/>
              </p:cNvSpPr>
              <p:nvPr/>
            </p:nvSpPr>
            <p:spPr bwMode="auto">
              <a:xfrm>
                <a:off x="738" y="3226"/>
                <a:ext cx="42" cy="11"/>
              </a:xfrm>
              <a:custGeom>
                <a:avLst/>
                <a:gdLst>
                  <a:gd name="T0" fmla="*/ 88 w 20"/>
                  <a:gd name="T1" fmla="*/ 15 h 8"/>
                  <a:gd name="T2" fmla="*/ 57 w 20"/>
                  <a:gd name="T3" fmla="*/ 10 h 8"/>
                  <a:gd name="T4" fmla="*/ 27 w 20"/>
                  <a:gd name="T5" fmla="*/ 6 h 8"/>
                  <a:gd name="T6" fmla="*/ 0 w 20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0" h="8">
                    <a:moveTo>
                      <a:pt x="20" y="8"/>
                    </a:moveTo>
                    <a:lnTo>
                      <a:pt x="13" y="5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5" name="Line 217"/>
              <p:cNvSpPr>
                <a:spLocks noChangeShapeType="1"/>
              </p:cNvSpPr>
              <p:nvPr/>
            </p:nvSpPr>
            <p:spPr bwMode="auto">
              <a:xfrm flipH="1" flipV="1">
                <a:off x="567" y="3142"/>
                <a:ext cx="171" cy="8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6" name="Freeform 218"/>
              <p:cNvSpPr>
                <a:spLocks/>
              </p:cNvSpPr>
              <p:nvPr/>
            </p:nvSpPr>
            <p:spPr bwMode="auto">
              <a:xfrm>
                <a:off x="518" y="3135"/>
                <a:ext cx="49" cy="7"/>
              </a:xfrm>
              <a:custGeom>
                <a:avLst/>
                <a:gdLst>
                  <a:gd name="T0" fmla="*/ 100 w 24"/>
                  <a:gd name="T1" fmla="*/ 10 h 5"/>
                  <a:gd name="T2" fmla="*/ 76 w 24"/>
                  <a:gd name="T3" fmla="*/ 4 h 5"/>
                  <a:gd name="T4" fmla="*/ 51 w 24"/>
                  <a:gd name="T5" fmla="*/ 0 h 5"/>
                  <a:gd name="T6" fmla="*/ 25 w 24"/>
                  <a:gd name="T7" fmla="*/ 0 h 5"/>
                  <a:gd name="T8" fmla="*/ 0 w 24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" h="5">
                    <a:moveTo>
                      <a:pt x="24" y="5"/>
                    </a:moveTo>
                    <a:lnTo>
                      <a:pt x="18" y="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7" name="Freeform 219"/>
              <p:cNvSpPr>
                <a:spLocks/>
              </p:cNvSpPr>
              <p:nvPr/>
            </p:nvSpPr>
            <p:spPr bwMode="auto">
              <a:xfrm>
                <a:off x="514" y="3138"/>
                <a:ext cx="908" cy="274"/>
              </a:xfrm>
              <a:custGeom>
                <a:avLst/>
                <a:gdLst>
                  <a:gd name="T0" fmla="*/ 8 w 441"/>
                  <a:gd name="T1" fmla="*/ 0 h 202"/>
                  <a:gd name="T2" fmla="*/ 0 w 441"/>
                  <a:gd name="T3" fmla="*/ 42 h 202"/>
                  <a:gd name="T4" fmla="*/ 8 w 441"/>
                  <a:gd name="T5" fmla="*/ 81 h 202"/>
                  <a:gd name="T6" fmla="*/ 89 w 441"/>
                  <a:gd name="T7" fmla="*/ 145 h 202"/>
                  <a:gd name="T8" fmla="*/ 212 w 441"/>
                  <a:gd name="T9" fmla="*/ 184 h 202"/>
                  <a:gd name="T10" fmla="*/ 1870 w 441"/>
                  <a:gd name="T11" fmla="*/ 372 h 2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1" h="202">
                    <a:moveTo>
                      <a:pt x="2" y="0"/>
                    </a:moveTo>
                    <a:lnTo>
                      <a:pt x="0" y="23"/>
                    </a:lnTo>
                    <a:lnTo>
                      <a:pt x="2" y="44"/>
                    </a:lnTo>
                    <a:lnTo>
                      <a:pt x="21" y="79"/>
                    </a:lnTo>
                    <a:lnTo>
                      <a:pt x="50" y="100"/>
                    </a:lnTo>
                    <a:lnTo>
                      <a:pt x="441" y="20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8" name="Line 220"/>
              <p:cNvSpPr>
                <a:spLocks noChangeShapeType="1"/>
              </p:cNvSpPr>
              <p:nvPr/>
            </p:nvSpPr>
            <p:spPr bwMode="auto">
              <a:xfrm flipH="1">
                <a:off x="3465" y="3893"/>
                <a:ext cx="64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79" name="Freeform 221"/>
              <p:cNvSpPr>
                <a:spLocks/>
              </p:cNvSpPr>
              <p:nvPr/>
            </p:nvSpPr>
            <p:spPr bwMode="auto">
              <a:xfrm>
                <a:off x="3442" y="3901"/>
                <a:ext cx="23" cy="22"/>
              </a:xfrm>
              <a:custGeom>
                <a:avLst/>
                <a:gdLst>
                  <a:gd name="T0" fmla="*/ 48 w 11"/>
                  <a:gd name="T1" fmla="*/ 0 h 16"/>
                  <a:gd name="T2" fmla="*/ 27 w 11"/>
                  <a:gd name="T3" fmla="*/ 4 h 16"/>
                  <a:gd name="T4" fmla="*/ 13 w 11"/>
                  <a:gd name="T5" fmla="*/ 11 h 16"/>
                  <a:gd name="T6" fmla="*/ 4 w 11"/>
                  <a:gd name="T7" fmla="*/ 19 h 16"/>
                  <a:gd name="T8" fmla="*/ 0 w 11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6">
                    <a:moveTo>
                      <a:pt x="11" y="0"/>
                    </a:moveTo>
                    <a:lnTo>
                      <a:pt x="6" y="2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0" name="Freeform 222"/>
              <p:cNvSpPr>
                <a:spLocks/>
              </p:cNvSpPr>
              <p:nvPr/>
            </p:nvSpPr>
            <p:spPr bwMode="auto">
              <a:xfrm>
                <a:off x="3442" y="3923"/>
                <a:ext cx="9" cy="155"/>
              </a:xfrm>
              <a:custGeom>
                <a:avLst/>
                <a:gdLst>
                  <a:gd name="T0" fmla="*/ 0 w 4"/>
                  <a:gd name="T1" fmla="*/ 0 h 114"/>
                  <a:gd name="T2" fmla="*/ 20 w 4"/>
                  <a:gd name="T3" fmla="*/ 106 h 114"/>
                  <a:gd name="T4" fmla="*/ 16 w 4"/>
                  <a:gd name="T5" fmla="*/ 211 h 11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114">
                    <a:moveTo>
                      <a:pt x="0" y="0"/>
                    </a:moveTo>
                    <a:lnTo>
                      <a:pt x="4" y="57"/>
                    </a:lnTo>
                    <a:lnTo>
                      <a:pt x="3" y="1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1" name="Line 223"/>
              <p:cNvSpPr>
                <a:spLocks noChangeShapeType="1"/>
              </p:cNvSpPr>
              <p:nvPr/>
            </p:nvSpPr>
            <p:spPr bwMode="auto">
              <a:xfrm flipH="1" flipV="1">
                <a:off x="3420" y="3926"/>
                <a:ext cx="6" cy="15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2" name="Freeform 224"/>
              <p:cNvSpPr>
                <a:spLocks/>
              </p:cNvSpPr>
              <p:nvPr/>
            </p:nvSpPr>
            <p:spPr bwMode="auto">
              <a:xfrm>
                <a:off x="3391" y="3911"/>
                <a:ext cx="29" cy="15"/>
              </a:xfrm>
              <a:custGeom>
                <a:avLst/>
                <a:gdLst>
                  <a:gd name="T0" fmla="*/ 60 w 14"/>
                  <a:gd name="T1" fmla="*/ 20 h 11"/>
                  <a:gd name="T2" fmla="*/ 56 w 14"/>
                  <a:gd name="T3" fmla="*/ 11 h 11"/>
                  <a:gd name="T4" fmla="*/ 39 w 14"/>
                  <a:gd name="T5" fmla="*/ 4 h 11"/>
                  <a:gd name="T6" fmla="*/ 21 w 14"/>
                  <a:gd name="T7" fmla="*/ 0 h 11"/>
                  <a:gd name="T8" fmla="*/ 0 w 14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4" y="11"/>
                    </a:moveTo>
                    <a:lnTo>
                      <a:pt x="13" y="6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3" name="Line 225"/>
              <p:cNvSpPr>
                <a:spLocks noChangeShapeType="1"/>
              </p:cNvSpPr>
              <p:nvPr/>
            </p:nvSpPr>
            <p:spPr bwMode="auto">
              <a:xfrm flipH="1">
                <a:off x="3255" y="3911"/>
                <a:ext cx="136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4" name="Freeform 226"/>
              <p:cNvSpPr>
                <a:spLocks/>
              </p:cNvSpPr>
              <p:nvPr/>
            </p:nvSpPr>
            <p:spPr bwMode="auto">
              <a:xfrm>
                <a:off x="3238" y="3924"/>
                <a:ext cx="17" cy="9"/>
              </a:xfrm>
              <a:custGeom>
                <a:avLst/>
                <a:gdLst>
                  <a:gd name="T0" fmla="*/ 36 w 8"/>
                  <a:gd name="T1" fmla="*/ 0 h 6"/>
                  <a:gd name="T2" fmla="*/ 23 w 8"/>
                  <a:gd name="T3" fmla="*/ 3 h 6"/>
                  <a:gd name="T4" fmla="*/ 9 w 8"/>
                  <a:gd name="T5" fmla="*/ 8 h 6"/>
                  <a:gd name="T6" fmla="*/ 0 w 8"/>
                  <a:gd name="T7" fmla="*/ 14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5" name="Line 227"/>
              <p:cNvSpPr>
                <a:spLocks noChangeShapeType="1"/>
              </p:cNvSpPr>
              <p:nvPr/>
            </p:nvSpPr>
            <p:spPr bwMode="auto">
              <a:xfrm flipH="1">
                <a:off x="3228" y="3933"/>
                <a:ext cx="10" cy="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6" name="Freeform 228"/>
              <p:cNvSpPr>
                <a:spLocks/>
              </p:cNvSpPr>
              <p:nvPr/>
            </p:nvSpPr>
            <p:spPr bwMode="auto">
              <a:xfrm>
                <a:off x="3220" y="3942"/>
                <a:ext cx="8" cy="16"/>
              </a:xfrm>
              <a:custGeom>
                <a:avLst/>
                <a:gdLst>
                  <a:gd name="T0" fmla="*/ 16 w 4"/>
                  <a:gd name="T1" fmla="*/ 0 h 12"/>
                  <a:gd name="T2" fmla="*/ 8 w 4"/>
                  <a:gd name="T3" fmla="*/ 5 h 12"/>
                  <a:gd name="T4" fmla="*/ 4 w 4"/>
                  <a:gd name="T5" fmla="*/ 15 h 12"/>
                  <a:gd name="T6" fmla="*/ 0 w 4"/>
                  <a:gd name="T7" fmla="*/ 2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lnTo>
                      <a:pt x="2" y="3"/>
                    </a:lnTo>
                    <a:lnTo>
                      <a:pt x="1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7" name="Line 229"/>
              <p:cNvSpPr>
                <a:spLocks noChangeShapeType="1"/>
              </p:cNvSpPr>
              <p:nvPr/>
            </p:nvSpPr>
            <p:spPr bwMode="auto">
              <a:xfrm>
                <a:off x="3220" y="3958"/>
                <a:ext cx="23" cy="36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8" name="Line 230"/>
              <p:cNvSpPr>
                <a:spLocks noChangeShapeType="1"/>
              </p:cNvSpPr>
              <p:nvPr/>
            </p:nvSpPr>
            <p:spPr bwMode="auto">
              <a:xfrm flipH="1" flipV="1">
                <a:off x="3133" y="3981"/>
                <a:ext cx="19" cy="3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89" name="Freeform 231"/>
              <p:cNvSpPr>
                <a:spLocks/>
              </p:cNvSpPr>
              <p:nvPr/>
            </p:nvSpPr>
            <p:spPr bwMode="auto">
              <a:xfrm>
                <a:off x="3133" y="3958"/>
                <a:ext cx="68" cy="27"/>
              </a:xfrm>
              <a:custGeom>
                <a:avLst/>
                <a:gdLst>
                  <a:gd name="T0" fmla="*/ 0 w 33"/>
                  <a:gd name="T1" fmla="*/ 31 h 20"/>
                  <a:gd name="T2" fmla="*/ 4 w 33"/>
                  <a:gd name="T3" fmla="*/ 20 h 20"/>
                  <a:gd name="T4" fmla="*/ 16 w 33"/>
                  <a:gd name="T5" fmla="*/ 11 h 20"/>
                  <a:gd name="T6" fmla="*/ 33 w 33"/>
                  <a:gd name="T7" fmla="*/ 4 h 20"/>
                  <a:gd name="T8" fmla="*/ 56 w 33"/>
                  <a:gd name="T9" fmla="*/ 0 h 20"/>
                  <a:gd name="T10" fmla="*/ 101 w 33"/>
                  <a:gd name="T11" fmla="*/ 1 h 20"/>
                  <a:gd name="T12" fmla="*/ 120 w 33"/>
                  <a:gd name="T13" fmla="*/ 9 h 20"/>
                  <a:gd name="T14" fmla="*/ 136 w 33"/>
                  <a:gd name="T15" fmla="*/ 16 h 20"/>
                  <a:gd name="T16" fmla="*/ 140 w 33"/>
                  <a:gd name="T17" fmla="*/ 27 h 20"/>
                  <a:gd name="T18" fmla="*/ 136 w 33"/>
                  <a:gd name="T19" fmla="*/ 36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" h="20">
                    <a:moveTo>
                      <a:pt x="0" y="17"/>
                    </a:moveTo>
                    <a:lnTo>
                      <a:pt x="1" y="11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4" y="1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3" y="15"/>
                    </a:lnTo>
                    <a:lnTo>
                      <a:pt x="32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0" name="Line 232"/>
              <p:cNvSpPr>
                <a:spLocks noChangeShapeType="1"/>
              </p:cNvSpPr>
              <p:nvPr/>
            </p:nvSpPr>
            <p:spPr bwMode="auto">
              <a:xfrm>
                <a:off x="3199" y="3985"/>
                <a:ext cx="23" cy="34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1" name="Freeform 233"/>
              <p:cNvSpPr>
                <a:spLocks/>
              </p:cNvSpPr>
              <p:nvPr/>
            </p:nvSpPr>
            <p:spPr bwMode="auto">
              <a:xfrm>
                <a:off x="2287" y="3764"/>
                <a:ext cx="702" cy="212"/>
              </a:xfrm>
              <a:custGeom>
                <a:avLst/>
                <a:gdLst>
                  <a:gd name="T0" fmla="*/ 0 w 341"/>
                  <a:gd name="T1" fmla="*/ 0 h 156"/>
                  <a:gd name="T2" fmla="*/ 272 w 341"/>
                  <a:gd name="T3" fmla="*/ 98 h 156"/>
                  <a:gd name="T4" fmla="*/ 449 w 341"/>
                  <a:gd name="T5" fmla="*/ 144 h 156"/>
                  <a:gd name="T6" fmla="*/ 988 w 341"/>
                  <a:gd name="T7" fmla="*/ 220 h 156"/>
                  <a:gd name="T8" fmla="*/ 1445 w 341"/>
                  <a:gd name="T9" fmla="*/ 288 h 1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41" h="156">
                    <a:moveTo>
                      <a:pt x="0" y="0"/>
                    </a:moveTo>
                    <a:lnTo>
                      <a:pt x="64" y="53"/>
                    </a:lnTo>
                    <a:lnTo>
                      <a:pt x="106" y="78"/>
                    </a:lnTo>
                    <a:lnTo>
                      <a:pt x="233" y="119"/>
                    </a:lnTo>
                    <a:lnTo>
                      <a:pt x="341" y="1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2" name="Freeform 234"/>
              <p:cNvSpPr>
                <a:spLocks/>
              </p:cNvSpPr>
              <p:nvPr/>
            </p:nvSpPr>
            <p:spPr bwMode="auto">
              <a:xfrm>
                <a:off x="2989" y="3976"/>
                <a:ext cx="81" cy="42"/>
              </a:xfrm>
              <a:custGeom>
                <a:avLst/>
                <a:gdLst>
                  <a:gd name="T0" fmla="*/ 0 w 39"/>
                  <a:gd name="T1" fmla="*/ 0 h 31"/>
                  <a:gd name="T2" fmla="*/ 48 w 39"/>
                  <a:gd name="T3" fmla="*/ 9 h 31"/>
                  <a:gd name="T4" fmla="*/ 96 w 39"/>
                  <a:gd name="T5" fmla="*/ 22 h 31"/>
                  <a:gd name="T6" fmla="*/ 133 w 39"/>
                  <a:gd name="T7" fmla="*/ 38 h 31"/>
                  <a:gd name="T8" fmla="*/ 168 w 39"/>
                  <a:gd name="T9" fmla="*/ 57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11" y="5"/>
                    </a:lnTo>
                    <a:lnTo>
                      <a:pt x="22" y="12"/>
                    </a:lnTo>
                    <a:lnTo>
                      <a:pt x="31" y="21"/>
                    </a:lnTo>
                    <a:lnTo>
                      <a:pt x="39" y="3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3" name="Freeform 235"/>
              <p:cNvSpPr>
                <a:spLocks/>
              </p:cNvSpPr>
              <p:nvPr/>
            </p:nvSpPr>
            <p:spPr bwMode="auto">
              <a:xfrm>
                <a:off x="3070" y="4018"/>
                <a:ext cx="57" cy="308"/>
              </a:xfrm>
              <a:custGeom>
                <a:avLst/>
                <a:gdLst>
                  <a:gd name="T0" fmla="*/ 0 w 28"/>
                  <a:gd name="T1" fmla="*/ 0 h 227"/>
                  <a:gd name="T2" fmla="*/ 96 w 28"/>
                  <a:gd name="T3" fmla="*/ 76 h 227"/>
                  <a:gd name="T4" fmla="*/ 116 w 28"/>
                  <a:gd name="T5" fmla="*/ 418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" h="227">
                    <a:moveTo>
                      <a:pt x="0" y="0"/>
                    </a:moveTo>
                    <a:lnTo>
                      <a:pt x="23" y="41"/>
                    </a:lnTo>
                    <a:lnTo>
                      <a:pt x="28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4" name="Rectangle 236"/>
              <p:cNvSpPr>
                <a:spLocks noChangeArrowheads="1"/>
              </p:cNvSpPr>
              <p:nvPr/>
            </p:nvSpPr>
            <p:spPr bwMode="auto">
              <a:xfrm>
                <a:off x="2054" y="2520"/>
                <a:ext cx="163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5" name="Freeform 237"/>
              <p:cNvSpPr>
                <a:spLocks/>
              </p:cNvSpPr>
              <p:nvPr/>
            </p:nvSpPr>
            <p:spPr bwMode="auto">
              <a:xfrm>
                <a:off x="2034" y="2593"/>
                <a:ext cx="230" cy="289"/>
              </a:xfrm>
              <a:custGeom>
                <a:avLst/>
                <a:gdLst>
                  <a:gd name="T0" fmla="*/ 53 w 230"/>
                  <a:gd name="T1" fmla="*/ 0 h 289"/>
                  <a:gd name="T2" fmla="*/ 195 w 230"/>
                  <a:gd name="T3" fmla="*/ 0 h 289"/>
                  <a:gd name="T4" fmla="*/ 195 w 230"/>
                  <a:gd name="T5" fmla="*/ 10 h 289"/>
                  <a:gd name="T6" fmla="*/ 183 w 230"/>
                  <a:gd name="T7" fmla="*/ 10 h 289"/>
                  <a:gd name="T8" fmla="*/ 183 w 230"/>
                  <a:gd name="T9" fmla="*/ 95 h 289"/>
                  <a:gd name="T10" fmla="*/ 220 w 230"/>
                  <a:gd name="T11" fmla="*/ 95 h 289"/>
                  <a:gd name="T12" fmla="*/ 220 w 230"/>
                  <a:gd name="T13" fmla="*/ 122 h 289"/>
                  <a:gd name="T14" fmla="*/ 193 w 230"/>
                  <a:gd name="T15" fmla="*/ 122 h 289"/>
                  <a:gd name="T16" fmla="*/ 193 w 230"/>
                  <a:gd name="T17" fmla="*/ 167 h 289"/>
                  <a:gd name="T18" fmla="*/ 230 w 230"/>
                  <a:gd name="T19" fmla="*/ 167 h 289"/>
                  <a:gd name="T20" fmla="*/ 230 w 230"/>
                  <a:gd name="T21" fmla="*/ 180 h 289"/>
                  <a:gd name="T22" fmla="*/ 197 w 230"/>
                  <a:gd name="T23" fmla="*/ 180 h 289"/>
                  <a:gd name="T24" fmla="*/ 228 w 230"/>
                  <a:gd name="T25" fmla="*/ 277 h 289"/>
                  <a:gd name="T26" fmla="*/ 173 w 230"/>
                  <a:gd name="T27" fmla="*/ 289 h 289"/>
                  <a:gd name="T28" fmla="*/ 140 w 230"/>
                  <a:gd name="T29" fmla="*/ 202 h 289"/>
                  <a:gd name="T30" fmla="*/ 59 w 230"/>
                  <a:gd name="T31" fmla="*/ 202 h 289"/>
                  <a:gd name="T32" fmla="*/ 6 w 230"/>
                  <a:gd name="T33" fmla="*/ 178 h 289"/>
                  <a:gd name="T34" fmla="*/ 0 w 230"/>
                  <a:gd name="T35" fmla="*/ 164 h 289"/>
                  <a:gd name="T36" fmla="*/ 0 w 230"/>
                  <a:gd name="T37" fmla="*/ 132 h 289"/>
                  <a:gd name="T38" fmla="*/ 33 w 230"/>
                  <a:gd name="T39" fmla="*/ 100 h 289"/>
                  <a:gd name="T40" fmla="*/ 51 w 230"/>
                  <a:gd name="T41" fmla="*/ 100 h 289"/>
                  <a:gd name="T42" fmla="*/ 53 w 230"/>
                  <a:gd name="T43" fmla="*/ 0 h 28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30" h="289">
                    <a:moveTo>
                      <a:pt x="53" y="0"/>
                    </a:moveTo>
                    <a:lnTo>
                      <a:pt x="195" y="0"/>
                    </a:lnTo>
                    <a:lnTo>
                      <a:pt x="195" y="10"/>
                    </a:lnTo>
                    <a:lnTo>
                      <a:pt x="183" y="10"/>
                    </a:lnTo>
                    <a:lnTo>
                      <a:pt x="183" y="95"/>
                    </a:lnTo>
                    <a:lnTo>
                      <a:pt x="220" y="95"/>
                    </a:lnTo>
                    <a:lnTo>
                      <a:pt x="220" y="122"/>
                    </a:lnTo>
                    <a:lnTo>
                      <a:pt x="193" y="122"/>
                    </a:lnTo>
                    <a:lnTo>
                      <a:pt x="193" y="167"/>
                    </a:lnTo>
                    <a:lnTo>
                      <a:pt x="230" y="167"/>
                    </a:lnTo>
                    <a:lnTo>
                      <a:pt x="230" y="180"/>
                    </a:lnTo>
                    <a:lnTo>
                      <a:pt x="197" y="180"/>
                    </a:lnTo>
                    <a:lnTo>
                      <a:pt x="228" y="277"/>
                    </a:lnTo>
                    <a:lnTo>
                      <a:pt x="173" y="289"/>
                    </a:lnTo>
                    <a:lnTo>
                      <a:pt x="140" y="202"/>
                    </a:lnTo>
                    <a:lnTo>
                      <a:pt x="59" y="202"/>
                    </a:lnTo>
                    <a:lnTo>
                      <a:pt x="6" y="178"/>
                    </a:lnTo>
                    <a:lnTo>
                      <a:pt x="0" y="164"/>
                    </a:lnTo>
                    <a:lnTo>
                      <a:pt x="0" y="132"/>
                    </a:lnTo>
                    <a:lnTo>
                      <a:pt x="33" y="100"/>
                    </a:lnTo>
                    <a:lnTo>
                      <a:pt x="51" y="10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6" name="Line 238"/>
              <p:cNvSpPr>
                <a:spLocks noChangeShapeType="1"/>
              </p:cNvSpPr>
              <p:nvPr/>
            </p:nvSpPr>
            <p:spPr bwMode="auto">
              <a:xfrm flipV="1">
                <a:off x="3080" y="3302"/>
                <a:ext cx="1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7" name="Freeform 239"/>
              <p:cNvSpPr>
                <a:spLocks/>
              </p:cNvSpPr>
              <p:nvPr/>
            </p:nvSpPr>
            <p:spPr bwMode="auto">
              <a:xfrm>
                <a:off x="3061" y="3293"/>
                <a:ext cx="19" cy="9"/>
              </a:xfrm>
              <a:custGeom>
                <a:avLst/>
                <a:gdLst>
                  <a:gd name="T0" fmla="*/ 40 w 9"/>
                  <a:gd name="T1" fmla="*/ 12 h 7"/>
                  <a:gd name="T2" fmla="*/ 36 w 9"/>
                  <a:gd name="T3" fmla="*/ 6 h 7"/>
                  <a:gd name="T4" fmla="*/ 27 w 9"/>
                  <a:gd name="T5" fmla="*/ 1 h 7"/>
                  <a:gd name="T6" fmla="*/ 13 w 9"/>
                  <a:gd name="T7" fmla="*/ 0 h 7"/>
                  <a:gd name="T8" fmla="*/ 0 w 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lnTo>
                      <a:pt x="8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8" name="Line 240"/>
              <p:cNvSpPr>
                <a:spLocks noChangeShapeType="1"/>
              </p:cNvSpPr>
              <p:nvPr/>
            </p:nvSpPr>
            <p:spPr bwMode="auto">
              <a:xfrm flipH="1">
                <a:off x="2682" y="3293"/>
                <a:ext cx="379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99" name="Freeform 241"/>
              <p:cNvSpPr>
                <a:spLocks/>
              </p:cNvSpPr>
              <p:nvPr/>
            </p:nvSpPr>
            <p:spPr bwMode="auto">
              <a:xfrm>
                <a:off x="2654" y="3285"/>
                <a:ext cx="28" cy="12"/>
              </a:xfrm>
              <a:custGeom>
                <a:avLst/>
                <a:gdLst>
                  <a:gd name="T0" fmla="*/ 56 w 14"/>
                  <a:gd name="T1" fmla="*/ 16 h 9"/>
                  <a:gd name="T2" fmla="*/ 36 w 14"/>
                  <a:gd name="T3" fmla="*/ 15 h 9"/>
                  <a:gd name="T4" fmla="*/ 24 w 14"/>
                  <a:gd name="T5" fmla="*/ 11 h 9"/>
                  <a:gd name="T6" fmla="*/ 8 w 14"/>
                  <a:gd name="T7" fmla="*/ 5 h 9"/>
                  <a:gd name="T8" fmla="*/ 0 w 14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9" y="8"/>
                    </a:lnTo>
                    <a:lnTo>
                      <a:pt x="6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0" name="Freeform 242"/>
              <p:cNvSpPr>
                <a:spLocks/>
              </p:cNvSpPr>
              <p:nvPr/>
            </p:nvSpPr>
            <p:spPr bwMode="auto">
              <a:xfrm>
                <a:off x="2371" y="3156"/>
                <a:ext cx="283" cy="129"/>
              </a:xfrm>
              <a:custGeom>
                <a:avLst/>
                <a:gdLst>
                  <a:gd name="T0" fmla="*/ 585 w 137"/>
                  <a:gd name="T1" fmla="*/ 175 h 95"/>
                  <a:gd name="T2" fmla="*/ 572 w 137"/>
                  <a:gd name="T3" fmla="*/ 0 h 95"/>
                  <a:gd name="T4" fmla="*/ 0 w 137"/>
                  <a:gd name="T5" fmla="*/ 4 h 9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7" h="95">
                    <a:moveTo>
                      <a:pt x="137" y="95"/>
                    </a:moveTo>
                    <a:lnTo>
                      <a:pt x="134" y="0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1" name="Freeform 243"/>
              <p:cNvSpPr>
                <a:spLocks/>
              </p:cNvSpPr>
              <p:nvPr/>
            </p:nvSpPr>
            <p:spPr bwMode="auto">
              <a:xfrm>
                <a:off x="2349" y="3158"/>
                <a:ext cx="22" cy="9"/>
              </a:xfrm>
              <a:custGeom>
                <a:avLst/>
                <a:gdLst>
                  <a:gd name="T0" fmla="*/ 44 w 11"/>
                  <a:gd name="T1" fmla="*/ 0 h 6"/>
                  <a:gd name="T2" fmla="*/ 32 w 11"/>
                  <a:gd name="T3" fmla="*/ 0 h 6"/>
                  <a:gd name="T4" fmla="*/ 16 w 11"/>
                  <a:gd name="T5" fmla="*/ 3 h 6"/>
                  <a:gd name="T6" fmla="*/ 8 w 11"/>
                  <a:gd name="T7" fmla="*/ 8 h 6"/>
                  <a:gd name="T8" fmla="*/ 0 w 11"/>
                  <a:gd name="T9" fmla="*/ 1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lnTo>
                      <a:pt x="8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2" name="Freeform 244"/>
              <p:cNvSpPr>
                <a:spLocks/>
              </p:cNvSpPr>
              <p:nvPr/>
            </p:nvSpPr>
            <p:spPr bwMode="auto">
              <a:xfrm>
                <a:off x="1925" y="3167"/>
                <a:ext cx="424" cy="347"/>
              </a:xfrm>
              <a:custGeom>
                <a:avLst/>
                <a:gdLst>
                  <a:gd name="T0" fmla="*/ 873 w 206"/>
                  <a:gd name="T1" fmla="*/ 0 h 256"/>
                  <a:gd name="T2" fmla="*/ 864 w 206"/>
                  <a:gd name="T3" fmla="*/ 64 h 256"/>
                  <a:gd name="T4" fmla="*/ 844 w 206"/>
                  <a:gd name="T5" fmla="*/ 104 h 256"/>
                  <a:gd name="T6" fmla="*/ 792 w 206"/>
                  <a:gd name="T7" fmla="*/ 145 h 256"/>
                  <a:gd name="T8" fmla="*/ 720 w 206"/>
                  <a:gd name="T9" fmla="*/ 176 h 256"/>
                  <a:gd name="T10" fmla="*/ 492 w 206"/>
                  <a:gd name="T11" fmla="*/ 229 h 256"/>
                  <a:gd name="T12" fmla="*/ 0 w 206"/>
                  <a:gd name="T13" fmla="*/ 470 h 2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256">
                    <a:moveTo>
                      <a:pt x="206" y="0"/>
                    </a:moveTo>
                    <a:lnTo>
                      <a:pt x="204" y="35"/>
                    </a:lnTo>
                    <a:lnTo>
                      <a:pt x="199" y="57"/>
                    </a:lnTo>
                    <a:lnTo>
                      <a:pt x="187" y="79"/>
                    </a:lnTo>
                    <a:lnTo>
                      <a:pt x="170" y="96"/>
                    </a:lnTo>
                    <a:lnTo>
                      <a:pt x="116" y="125"/>
                    </a:lnTo>
                    <a:lnTo>
                      <a:pt x="0" y="25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3" name="Freeform 245"/>
              <p:cNvSpPr>
                <a:spLocks/>
              </p:cNvSpPr>
              <p:nvPr/>
            </p:nvSpPr>
            <p:spPr bwMode="auto">
              <a:xfrm>
                <a:off x="1916" y="3514"/>
                <a:ext cx="15" cy="27"/>
              </a:xfrm>
              <a:custGeom>
                <a:avLst/>
                <a:gdLst>
                  <a:gd name="T0" fmla="*/ 19 w 7"/>
                  <a:gd name="T1" fmla="*/ 0 h 20"/>
                  <a:gd name="T2" fmla="*/ 4 w 7"/>
                  <a:gd name="T3" fmla="*/ 7 h 20"/>
                  <a:gd name="T4" fmla="*/ 0 w 7"/>
                  <a:gd name="T5" fmla="*/ 15 h 20"/>
                  <a:gd name="T6" fmla="*/ 4 w 7"/>
                  <a:gd name="T7" fmla="*/ 24 h 20"/>
                  <a:gd name="T8" fmla="*/ 13 w 7"/>
                  <a:gd name="T9" fmla="*/ 31 h 20"/>
                  <a:gd name="T10" fmla="*/ 32 w 7"/>
                  <a:gd name="T11" fmla="*/ 3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3" y="17"/>
                    </a:lnTo>
                    <a:lnTo>
                      <a:pt x="7" y="2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4" name="Line 246"/>
              <p:cNvSpPr>
                <a:spLocks noChangeShapeType="1"/>
              </p:cNvSpPr>
              <p:nvPr/>
            </p:nvSpPr>
            <p:spPr bwMode="auto">
              <a:xfrm>
                <a:off x="1931" y="3541"/>
                <a:ext cx="416" cy="2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5" name="Line 247"/>
              <p:cNvSpPr>
                <a:spLocks noChangeShapeType="1"/>
              </p:cNvSpPr>
              <p:nvPr/>
            </p:nvSpPr>
            <p:spPr bwMode="auto">
              <a:xfrm flipV="1">
                <a:off x="1735" y="3558"/>
                <a:ext cx="138" cy="10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6" name="Freeform 248"/>
              <p:cNvSpPr>
                <a:spLocks/>
              </p:cNvSpPr>
              <p:nvPr/>
            </p:nvSpPr>
            <p:spPr bwMode="auto">
              <a:xfrm>
                <a:off x="1873" y="3552"/>
                <a:ext cx="33" cy="6"/>
              </a:xfrm>
              <a:custGeom>
                <a:avLst/>
                <a:gdLst>
                  <a:gd name="T0" fmla="*/ 0 w 16"/>
                  <a:gd name="T1" fmla="*/ 7 h 5"/>
                  <a:gd name="T2" fmla="*/ 12 w 16"/>
                  <a:gd name="T3" fmla="*/ 2 h 5"/>
                  <a:gd name="T4" fmla="*/ 29 w 16"/>
                  <a:gd name="T5" fmla="*/ 1 h 5"/>
                  <a:gd name="T6" fmla="*/ 52 w 16"/>
                  <a:gd name="T7" fmla="*/ 0 h 5"/>
                  <a:gd name="T8" fmla="*/ 68 w 16"/>
                  <a:gd name="T9" fmla="*/ 2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5"/>
                    </a:moveTo>
                    <a:lnTo>
                      <a:pt x="3" y="2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6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7" name="Line 249"/>
              <p:cNvSpPr>
                <a:spLocks noChangeShapeType="1"/>
              </p:cNvSpPr>
              <p:nvPr/>
            </p:nvSpPr>
            <p:spPr bwMode="auto">
              <a:xfrm>
                <a:off x="1906" y="3554"/>
                <a:ext cx="381" cy="21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8" name="Freeform 250"/>
              <p:cNvSpPr>
                <a:spLocks/>
              </p:cNvSpPr>
              <p:nvPr/>
            </p:nvSpPr>
            <p:spPr bwMode="auto">
              <a:xfrm>
                <a:off x="1422" y="3412"/>
                <a:ext cx="445" cy="94"/>
              </a:xfrm>
              <a:custGeom>
                <a:avLst/>
                <a:gdLst>
                  <a:gd name="T0" fmla="*/ 0 w 216"/>
                  <a:gd name="T1" fmla="*/ 0 h 69"/>
                  <a:gd name="T2" fmla="*/ 616 w 216"/>
                  <a:gd name="T3" fmla="*/ 63 h 69"/>
                  <a:gd name="T4" fmla="*/ 756 w 216"/>
                  <a:gd name="T5" fmla="*/ 83 h 69"/>
                  <a:gd name="T6" fmla="*/ 917 w 216"/>
                  <a:gd name="T7" fmla="*/ 128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" h="69">
                    <a:moveTo>
                      <a:pt x="0" y="0"/>
                    </a:moveTo>
                    <a:lnTo>
                      <a:pt x="145" y="34"/>
                    </a:lnTo>
                    <a:lnTo>
                      <a:pt x="178" y="45"/>
                    </a:lnTo>
                    <a:lnTo>
                      <a:pt x="216" y="6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09" name="Freeform 251"/>
              <p:cNvSpPr>
                <a:spLocks/>
              </p:cNvSpPr>
              <p:nvPr/>
            </p:nvSpPr>
            <p:spPr bwMode="auto">
              <a:xfrm>
                <a:off x="1867" y="3506"/>
                <a:ext cx="39" cy="4"/>
              </a:xfrm>
              <a:custGeom>
                <a:avLst/>
                <a:gdLst>
                  <a:gd name="T0" fmla="*/ 0 w 19"/>
                  <a:gd name="T1" fmla="*/ 0 h 3"/>
                  <a:gd name="T2" fmla="*/ 21 w 19"/>
                  <a:gd name="T3" fmla="*/ 4 h 3"/>
                  <a:gd name="T4" fmla="*/ 43 w 19"/>
                  <a:gd name="T5" fmla="*/ 5 h 3"/>
                  <a:gd name="T6" fmla="*/ 60 w 19"/>
                  <a:gd name="T7" fmla="*/ 4 h 3"/>
                  <a:gd name="T8" fmla="*/ 80 w 19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0" y="0"/>
                    </a:moveTo>
                    <a:lnTo>
                      <a:pt x="5" y="2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0" name="Freeform 252"/>
              <p:cNvSpPr>
                <a:spLocks/>
              </p:cNvSpPr>
              <p:nvPr/>
            </p:nvSpPr>
            <p:spPr bwMode="auto">
              <a:xfrm>
                <a:off x="1906" y="3263"/>
                <a:ext cx="381" cy="243"/>
              </a:xfrm>
              <a:custGeom>
                <a:avLst/>
                <a:gdLst>
                  <a:gd name="T0" fmla="*/ 0 w 185"/>
                  <a:gd name="T1" fmla="*/ 330 h 179"/>
                  <a:gd name="T2" fmla="*/ 509 w 185"/>
                  <a:gd name="T3" fmla="*/ 87 h 179"/>
                  <a:gd name="T4" fmla="*/ 620 w 185"/>
                  <a:gd name="T5" fmla="*/ 61 h 179"/>
                  <a:gd name="T6" fmla="*/ 785 w 1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5" h="179">
                    <a:moveTo>
                      <a:pt x="0" y="179"/>
                    </a:moveTo>
                    <a:lnTo>
                      <a:pt x="120" y="47"/>
                    </a:lnTo>
                    <a:lnTo>
                      <a:pt x="146" y="33"/>
                    </a:lnTo>
                    <a:lnTo>
                      <a:pt x="18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1" name="Freeform 253"/>
              <p:cNvSpPr>
                <a:spLocks/>
              </p:cNvSpPr>
              <p:nvPr/>
            </p:nvSpPr>
            <p:spPr bwMode="auto">
              <a:xfrm>
                <a:off x="2287" y="3195"/>
                <a:ext cx="39" cy="68"/>
              </a:xfrm>
              <a:custGeom>
                <a:avLst/>
                <a:gdLst>
                  <a:gd name="T0" fmla="*/ 0 w 19"/>
                  <a:gd name="T1" fmla="*/ 92 h 50"/>
                  <a:gd name="T2" fmla="*/ 29 w 19"/>
                  <a:gd name="T3" fmla="*/ 78 h 50"/>
                  <a:gd name="T4" fmla="*/ 55 w 19"/>
                  <a:gd name="T5" fmla="*/ 60 h 50"/>
                  <a:gd name="T6" fmla="*/ 72 w 19"/>
                  <a:gd name="T7" fmla="*/ 41 h 50"/>
                  <a:gd name="T8" fmla="*/ 80 w 19"/>
                  <a:gd name="T9" fmla="*/ 20 h 50"/>
                  <a:gd name="T10" fmla="*/ 80 w 19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50">
                    <a:moveTo>
                      <a:pt x="0" y="50"/>
                    </a:moveTo>
                    <a:lnTo>
                      <a:pt x="7" y="42"/>
                    </a:lnTo>
                    <a:lnTo>
                      <a:pt x="13" y="32"/>
                    </a:lnTo>
                    <a:lnTo>
                      <a:pt x="17" y="22"/>
                    </a:lnTo>
                    <a:lnTo>
                      <a:pt x="19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2" name="Line 254"/>
              <p:cNvSpPr>
                <a:spLocks noChangeShapeType="1"/>
              </p:cNvSpPr>
              <p:nvPr/>
            </p:nvSpPr>
            <p:spPr bwMode="auto">
              <a:xfrm flipH="1" flipV="1">
                <a:off x="2314" y="2943"/>
                <a:ext cx="12" cy="2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3" name="Freeform 255"/>
              <p:cNvSpPr>
                <a:spLocks/>
              </p:cNvSpPr>
              <p:nvPr/>
            </p:nvSpPr>
            <p:spPr bwMode="auto">
              <a:xfrm>
                <a:off x="2297" y="2928"/>
                <a:ext cx="17" cy="15"/>
              </a:xfrm>
              <a:custGeom>
                <a:avLst/>
                <a:gdLst>
                  <a:gd name="T0" fmla="*/ 36 w 8"/>
                  <a:gd name="T1" fmla="*/ 20 h 11"/>
                  <a:gd name="T2" fmla="*/ 36 w 8"/>
                  <a:gd name="T3" fmla="*/ 15 h 11"/>
                  <a:gd name="T4" fmla="*/ 28 w 8"/>
                  <a:gd name="T5" fmla="*/ 7 h 11"/>
                  <a:gd name="T6" fmla="*/ 13 w 8"/>
                  <a:gd name="T7" fmla="*/ 4 h 11"/>
                  <a:gd name="T8" fmla="*/ 0 w 8"/>
                  <a:gd name="T9" fmla="*/ 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8"/>
                    </a:lnTo>
                    <a:lnTo>
                      <a:pt x="6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4" name="Line 256"/>
              <p:cNvSpPr>
                <a:spLocks noChangeShapeType="1"/>
              </p:cNvSpPr>
              <p:nvPr/>
            </p:nvSpPr>
            <p:spPr bwMode="auto">
              <a:xfrm flipH="1" flipV="1">
                <a:off x="2017" y="292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5" name="Freeform 257"/>
              <p:cNvSpPr>
                <a:spLocks/>
              </p:cNvSpPr>
              <p:nvPr/>
            </p:nvSpPr>
            <p:spPr bwMode="auto">
              <a:xfrm>
                <a:off x="1982" y="2916"/>
                <a:ext cx="35" cy="11"/>
              </a:xfrm>
              <a:custGeom>
                <a:avLst/>
                <a:gdLst>
                  <a:gd name="T0" fmla="*/ 72 w 17"/>
                  <a:gd name="T1" fmla="*/ 15 h 8"/>
                  <a:gd name="T2" fmla="*/ 51 w 17"/>
                  <a:gd name="T3" fmla="*/ 15 h 8"/>
                  <a:gd name="T4" fmla="*/ 29 w 17"/>
                  <a:gd name="T5" fmla="*/ 11 h 8"/>
                  <a:gd name="T6" fmla="*/ 12 w 17"/>
                  <a:gd name="T7" fmla="*/ 8 h 8"/>
                  <a:gd name="T8" fmla="*/ 0 w 17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8">
                    <a:moveTo>
                      <a:pt x="17" y="8"/>
                    </a:moveTo>
                    <a:lnTo>
                      <a:pt x="12" y="8"/>
                    </a:lnTo>
                    <a:lnTo>
                      <a:pt x="7" y="6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6" name="Line 258"/>
              <p:cNvSpPr>
                <a:spLocks noChangeShapeType="1"/>
              </p:cNvSpPr>
              <p:nvPr/>
            </p:nvSpPr>
            <p:spPr bwMode="auto">
              <a:xfrm flipH="1" flipV="1">
                <a:off x="1951" y="2885"/>
                <a:ext cx="31" cy="3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7" name="Freeform 259"/>
              <p:cNvSpPr>
                <a:spLocks/>
              </p:cNvSpPr>
              <p:nvPr/>
            </p:nvSpPr>
            <p:spPr bwMode="auto">
              <a:xfrm>
                <a:off x="1923" y="2881"/>
                <a:ext cx="28" cy="10"/>
              </a:xfrm>
              <a:custGeom>
                <a:avLst/>
                <a:gdLst>
                  <a:gd name="T0" fmla="*/ 56 w 14"/>
                  <a:gd name="T1" fmla="*/ 5 h 8"/>
                  <a:gd name="T2" fmla="*/ 44 w 14"/>
                  <a:gd name="T3" fmla="*/ 1 h 8"/>
                  <a:gd name="T4" fmla="*/ 28 w 14"/>
                  <a:gd name="T5" fmla="*/ 0 h 8"/>
                  <a:gd name="T6" fmla="*/ 16 w 14"/>
                  <a:gd name="T7" fmla="*/ 1 h 8"/>
                  <a:gd name="T8" fmla="*/ 4 w 14"/>
                  <a:gd name="T9" fmla="*/ 6 h 8"/>
                  <a:gd name="T10" fmla="*/ 0 w 14"/>
                  <a:gd name="T11" fmla="*/ 13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4" y="3"/>
                    </a:moveTo>
                    <a:lnTo>
                      <a:pt x="11" y="1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8" name="Freeform 260"/>
              <p:cNvSpPr>
                <a:spLocks/>
              </p:cNvSpPr>
              <p:nvPr/>
            </p:nvSpPr>
            <p:spPr bwMode="auto">
              <a:xfrm>
                <a:off x="1904" y="2891"/>
                <a:ext cx="19" cy="45"/>
              </a:xfrm>
              <a:custGeom>
                <a:avLst/>
                <a:gdLst>
                  <a:gd name="T0" fmla="*/ 40 w 9"/>
                  <a:gd name="T1" fmla="*/ 0 h 33"/>
                  <a:gd name="T2" fmla="*/ 32 w 9"/>
                  <a:gd name="T3" fmla="*/ 41 h 33"/>
                  <a:gd name="T4" fmla="*/ 0 w 9"/>
                  <a:gd name="T5" fmla="*/ 61 h 3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33">
                    <a:moveTo>
                      <a:pt x="9" y="0"/>
                    </a:moveTo>
                    <a:lnTo>
                      <a:pt x="7" y="22"/>
                    </a:lnTo>
                    <a:lnTo>
                      <a:pt x="0" y="3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19" name="Freeform 261"/>
              <p:cNvSpPr>
                <a:spLocks/>
              </p:cNvSpPr>
              <p:nvPr/>
            </p:nvSpPr>
            <p:spPr bwMode="auto">
              <a:xfrm>
                <a:off x="1865" y="2936"/>
                <a:ext cx="39" cy="12"/>
              </a:xfrm>
              <a:custGeom>
                <a:avLst/>
                <a:gdLst>
                  <a:gd name="T0" fmla="*/ 80 w 19"/>
                  <a:gd name="T1" fmla="*/ 0 h 9"/>
                  <a:gd name="T2" fmla="*/ 64 w 19"/>
                  <a:gd name="T3" fmla="*/ 7 h 9"/>
                  <a:gd name="T4" fmla="*/ 43 w 19"/>
                  <a:gd name="T5" fmla="*/ 12 h 9"/>
                  <a:gd name="T6" fmla="*/ 21 w 19"/>
                  <a:gd name="T7" fmla="*/ 16 h 9"/>
                  <a:gd name="T8" fmla="*/ 0 w 19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9">
                    <a:moveTo>
                      <a:pt x="19" y="0"/>
                    </a:moveTo>
                    <a:lnTo>
                      <a:pt x="15" y="4"/>
                    </a:lnTo>
                    <a:lnTo>
                      <a:pt x="10" y="7"/>
                    </a:lnTo>
                    <a:lnTo>
                      <a:pt x="5" y="9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0" name="Line 262"/>
              <p:cNvSpPr>
                <a:spLocks noChangeShapeType="1"/>
              </p:cNvSpPr>
              <p:nvPr/>
            </p:nvSpPr>
            <p:spPr bwMode="auto">
              <a:xfrm flipH="1">
                <a:off x="1700" y="2948"/>
                <a:ext cx="165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1" name="Freeform 263"/>
              <p:cNvSpPr>
                <a:spLocks/>
              </p:cNvSpPr>
              <p:nvPr/>
            </p:nvSpPr>
            <p:spPr bwMode="auto">
              <a:xfrm>
                <a:off x="1688" y="2946"/>
                <a:ext cx="12" cy="4"/>
              </a:xfrm>
              <a:custGeom>
                <a:avLst/>
                <a:gdLst>
                  <a:gd name="T0" fmla="*/ 24 w 6"/>
                  <a:gd name="T1" fmla="*/ 5 h 3"/>
                  <a:gd name="T2" fmla="*/ 12 w 6"/>
                  <a:gd name="T3" fmla="*/ 5 h 3"/>
                  <a:gd name="T4" fmla="*/ 4 w 6"/>
                  <a:gd name="T5" fmla="*/ 4 h 3"/>
                  <a:gd name="T6" fmla="*/ 0 w 6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2" name="Line 264"/>
              <p:cNvSpPr>
                <a:spLocks noChangeShapeType="1"/>
              </p:cNvSpPr>
              <p:nvPr/>
            </p:nvSpPr>
            <p:spPr bwMode="auto">
              <a:xfrm flipV="1">
                <a:off x="1688" y="2920"/>
                <a:ext cx="1" cy="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3" name="Line 265"/>
              <p:cNvSpPr>
                <a:spLocks noChangeShapeType="1"/>
              </p:cNvSpPr>
              <p:nvPr/>
            </p:nvSpPr>
            <p:spPr bwMode="auto">
              <a:xfrm flipH="1">
                <a:off x="2007" y="2654"/>
                <a:ext cx="7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4" name="Freeform 266"/>
              <p:cNvSpPr>
                <a:spLocks/>
              </p:cNvSpPr>
              <p:nvPr/>
            </p:nvSpPr>
            <p:spPr bwMode="auto">
              <a:xfrm>
                <a:off x="1982" y="2654"/>
                <a:ext cx="25" cy="19"/>
              </a:xfrm>
              <a:custGeom>
                <a:avLst/>
                <a:gdLst>
                  <a:gd name="T0" fmla="*/ 52 w 12"/>
                  <a:gd name="T1" fmla="*/ 0 h 14"/>
                  <a:gd name="T2" fmla="*/ 31 w 12"/>
                  <a:gd name="T3" fmla="*/ 4 h 14"/>
                  <a:gd name="T4" fmla="*/ 13 w 12"/>
                  <a:gd name="T5" fmla="*/ 10 h 14"/>
                  <a:gd name="T6" fmla="*/ 0 w 12"/>
                  <a:gd name="T7" fmla="*/ 16 h 14"/>
                  <a:gd name="T8" fmla="*/ 0 w 12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4">
                    <a:moveTo>
                      <a:pt x="12" y="0"/>
                    </a:moveTo>
                    <a:lnTo>
                      <a:pt x="7" y="2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5" name="Line 267"/>
              <p:cNvSpPr>
                <a:spLocks noChangeShapeType="1"/>
              </p:cNvSpPr>
              <p:nvPr/>
            </p:nvSpPr>
            <p:spPr bwMode="auto">
              <a:xfrm>
                <a:off x="1982" y="2673"/>
                <a:ext cx="4" cy="2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6" name="Freeform 268"/>
              <p:cNvSpPr>
                <a:spLocks/>
              </p:cNvSpPr>
              <p:nvPr/>
            </p:nvSpPr>
            <p:spPr bwMode="auto">
              <a:xfrm>
                <a:off x="1986" y="2894"/>
                <a:ext cx="27" cy="16"/>
              </a:xfrm>
              <a:custGeom>
                <a:avLst/>
                <a:gdLst>
                  <a:gd name="T0" fmla="*/ 0 w 13"/>
                  <a:gd name="T1" fmla="*/ 0 h 12"/>
                  <a:gd name="T2" fmla="*/ 4 w 13"/>
                  <a:gd name="T3" fmla="*/ 9 h 12"/>
                  <a:gd name="T4" fmla="*/ 17 w 13"/>
                  <a:gd name="T5" fmla="*/ 16 h 12"/>
                  <a:gd name="T6" fmla="*/ 35 w 13"/>
                  <a:gd name="T7" fmla="*/ 20 h 12"/>
                  <a:gd name="T8" fmla="*/ 56 w 1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3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7" name="Line 269"/>
              <p:cNvSpPr>
                <a:spLocks noChangeShapeType="1"/>
              </p:cNvSpPr>
              <p:nvPr/>
            </p:nvSpPr>
            <p:spPr bwMode="auto">
              <a:xfrm flipV="1">
                <a:off x="2013" y="2906"/>
                <a:ext cx="278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8" name="Freeform 270"/>
              <p:cNvSpPr>
                <a:spLocks/>
              </p:cNvSpPr>
              <p:nvPr/>
            </p:nvSpPr>
            <p:spPr bwMode="auto">
              <a:xfrm>
                <a:off x="2291" y="2887"/>
                <a:ext cx="27" cy="19"/>
              </a:xfrm>
              <a:custGeom>
                <a:avLst/>
                <a:gdLst>
                  <a:gd name="T0" fmla="*/ 0 w 13"/>
                  <a:gd name="T1" fmla="*/ 26 h 14"/>
                  <a:gd name="T2" fmla="*/ 21 w 13"/>
                  <a:gd name="T3" fmla="*/ 24 h 14"/>
                  <a:gd name="T4" fmla="*/ 44 w 13"/>
                  <a:gd name="T5" fmla="*/ 19 h 14"/>
                  <a:gd name="T6" fmla="*/ 52 w 13"/>
                  <a:gd name="T7" fmla="*/ 11 h 14"/>
                  <a:gd name="T8" fmla="*/ 56 w 13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3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1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9" name="Line 271"/>
              <p:cNvSpPr>
                <a:spLocks noChangeShapeType="1"/>
              </p:cNvSpPr>
              <p:nvPr/>
            </p:nvSpPr>
            <p:spPr bwMode="auto">
              <a:xfrm flipH="1" flipV="1">
                <a:off x="2304" y="2500"/>
                <a:ext cx="14" cy="38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0" name="Freeform 272"/>
              <p:cNvSpPr>
                <a:spLocks/>
              </p:cNvSpPr>
              <p:nvPr/>
            </p:nvSpPr>
            <p:spPr bwMode="auto">
              <a:xfrm>
                <a:off x="2279" y="2483"/>
                <a:ext cx="25" cy="17"/>
              </a:xfrm>
              <a:custGeom>
                <a:avLst/>
                <a:gdLst>
                  <a:gd name="T0" fmla="*/ 52 w 12"/>
                  <a:gd name="T1" fmla="*/ 24 h 12"/>
                  <a:gd name="T2" fmla="*/ 48 w 12"/>
                  <a:gd name="T3" fmla="*/ 14 h 12"/>
                  <a:gd name="T4" fmla="*/ 35 w 12"/>
                  <a:gd name="T5" fmla="*/ 6 h 12"/>
                  <a:gd name="T6" fmla="*/ 17 w 12"/>
                  <a:gd name="T7" fmla="*/ 1 h 12"/>
                  <a:gd name="T8" fmla="*/ 0 w 12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1" y="7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1" name="Line 273"/>
              <p:cNvSpPr>
                <a:spLocks noChangeShapeType="1"/>
              </p:cNvSpPr>
              <p:nvPr/>
            </p:nvSpPr>
            <p:spPr bwMode="auto">
              <a:xfrm flipH="1">
                <a:off x="2007" y="2483"/>
                <a:ext cx="272" cy="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2" name="Freeform 274"/>
              <p:cNvSpPr>
                <a:spLocks/>
              </p:cNvSpPr>
              <p:nvPr/>
            </p:nvSpPr>
            <p:spPr bwMode="auto">
              <a:xfrm>
                <a:off x="1976" y="2486"/>
                <a:ext cx="31" cy="22"/>
              </a:xfrm>
              <a:custGeom>
                <a:avLst/>
                <a:gdLst>
                  <a:gd name="T0" fmla="*/ 64 w 15"/>
                  <a:gd name="T1" fmla="*/ 0 h 16"/>
                  <a:gd name="T2" fmla="*/ 39 w 15"/>
                  <a:gd name="T3" fmla="*/ 4 h 16"/>
                  <a:gd name="T4" fmla="*/ 21 w 15"/>
                  <a:gd name="T5" fmla="*/ 10 h 16"/>
                  <a:gd name="T6" fmla="*/ 4 w 15"/>
                  <a:gd name="T7" fmla="*/ 19 h 16"/>
                  <a:gd name="T8" fmla="*/ 0 w 15"/>
                  <a:gd name="T9" fmla="*/ 3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lnTo>
                      <a:pt x="9" y="2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3" name="Line 275"/>
              <p:cNvSpPr>
                <a:spLocks noChangeShapeType="1"/>
              </p:cNvSpPr>
              <p:nvPr/>
            </p:nvSpPr>
            <p:spPr bwMode="auto">
              <a:xfrm>
                <a:off x="1976" y="2508"/>
                <a:ext cx="2" cy="11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4" name="Freeform 276"/>
              <p:cNvSpPr>
                <a:spLocks/>
              </p:cNvSpPr>
              <p:nvPr/>
            </p:nvSpPr>
            <p:spPr bwMode="auto">
              <a:xfrm>
                <a:off x="1978" y="2620"/>
                <a:ext cx="31" cy="19"/>
              </a:xfrm>
              <a:custGeom>
                <a:avLst/>
                <a:gdLst>
                  <a:gd name="T0" fmla="*/ 0 w 15"/>
                  <a:gd name="T1" fmla="*/ 0 h 14"/>
                  <a:gd name="T2" fmla="*/ 4 w 15"/>
                  <a:gd name="T3" fmla="*/ 11 h 14"/>
                  <a:gd name="T4" fmla="*/ 17 w 15"/>
                  <a:gd name="T5" fmla="*/ 20 h 14"/>
                  <a:gd name="T6" fmla="*/ 39 w 15"/>
                  <a:gd name="T7" fmla="*/ 24 h 14"/>
                  <a:gd name="T8" fmla="*/ 64 w 15"/>
                  <a:gd name="T9" fmla="*/ 26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0"/>
                    </a:moveTo>
                    <a:lnTo>
                      <a:pt x="1" y="6"/>
                    </a:lnTo>
                    <a:lnTo>
                      <a:pt x="4" y="11"/>
                    </a:lnTo>
                    <a:lnTo>
                      <a:pt x="9" y="13"/>
                    </a:lnTo>
                    <a:lnTo>
                      <a:pt x="15" y="1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5" name="Line 277"/>
              <p:cNvSpPr>
                <a:spLocks noChangeShapeType="1"/>
              </p:cNvSpPr>
              <p:nvPr/>
            </p:nvSpPr>
            <p:spPr bwMode="auto">
              <a:xfrm>
                <a:off x="2009" y="2639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6" name="Rectangle 278"/>
              <p:cNvSpPr>
                <a:spLocks noChangeArrowheads="1"/>
              </p:cNvSpPr>
              <p:nvPr/>
            </p:nvSpPr>
            <p:spPr bwMode="auto">
              <a:xfrm>
                <a:off x="2104" y="27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24</a:t>
                </a:r>
                <a:endParaRPr lang="en-GB"/>
              </a:p>
            </p:txBody>
          </p:sp>
          <p:sp>
            <p:nvSpPr>
              <p:cNvPr id="41037" name="Freeform 279"/>
              <p:cNvSpPr>
                <a:spLocks/>
              </p:cNvSpPr>
              <p:nvPr/>
            </p:nvSpPr>
            <p:spPr bwMode="auto">
              <a:xfrm>
                <a:off x="2106" y="2486"/>
                <a:ext cx="111" cy="34"/>
              </a:xfrm>
              <a:custGeom>
                <a:avLst/>
                <a:gdLst>
                  <a:gd name="T0" fmla="*/ 0 w 54"/>
                  <a:gd name="T1" fmla="*/ 0 h 25"/>
                  <a:gd name="T2" fmla="*/ 0 w 54"/>
                  <a:gd name="T3" fmla="*/ 27 h 25"/>
                  <a:gd name="T4" fmla="*/ 228 w 54"/>
                  <a:gd name="T5" fmla="*/ 27 h 25"/>
                  <a:gd name="T6" fmla="*/ 228 w 54"/>
                  <a:gd name="T7" fmla="*/ 46 h 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4" h="25">
                    <a:moveTo>
                      <a:pt x="0" y="0"/>
                    </a:moveTo>
                    <a:lnTo>
                      <a:pt x="0" y="15"/>
                    </a:lnTo>
                    <a:lnTo>
                      <a:pt x="54" y="15"/>
                    </a:lnTo>
                    <a:lnTo>
                      <a:pt x="54" y="2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8" name="Freeform 280"/>
              <p:cNvSpPr>
                <a:spLocks/>
              </p:cNvSpPr>
              <p:nvPr/>
            </p:nvSpPr>
            <p:spPr bwMode="auto">
              <a:xfrm>
                <a:off x="1286" y="3408"/>
                <a:ext cx="560" cy="111"/>
              </a:xfrm>
              <a:custGeom>
                <a:avLst/>
                <a:gdLst>
                  <a:gd name="T0" fmla="*/ 0 w 272"/>
                  <a:gd name="T1" fmla="*/ 0 h 82"/>
                  <a:gd name="T2" fmla="*/ 929 w 272"/>
                  <a:gd name="T3" fmla="*/ 93 h 82"/>
                  <a:gd name="T4" fmla="*/ 1153 w 272"/>
                  <a:gd name="T5" fmla="*/ 150 h 8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72" h="82">
                    <a:moveTo>
                      <a:pt x="0" y="0"/>
                    </a:moveTo>
                    <a:lnTo>
                      <a:pt x="219" y="51"/>
                    </a:lnTo>
                    <a:lnTo>
                      <a:pt x="272" y="8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9" name="Freeform 281"/>
              <p:cNvSpPr>
                <a:spLocks/>
              </p:cNvSpPr>
              <p:nvPr/>
            </p:nvSpPr>
            <p:spPr bwMode="auto">
              <a:xfrm>
                <a:off x="1844" y="3519"/>
                <a:ext cx="15" cy="30"/>
              </a:xfrm>
              <a:custGeom>
                <a:avLst/>
                <a:gdLst>
                  <a:gd name="T0" fmla="*/ 4 w 7"/>
                  <a:gd name="T1" fmla="*/ 0 h 22"/>
                  <a:gd name="T2" fmla="*/ 24 w 7"/>
                  <a:gd name="T3" fmla="*/ 5 h 22"/>
                  <a:gd name="T4" fmla="*/ 32 w 7"/>
                  <a:gd name="T5" fmla="*/ 15 h 22"/>
                  <a:gd name="T6" fmla="*/ 32 w 7"/>
                  <a:gd name="T7" fmla="*/ 26 h 22"/>
                  <a:gd name="T8" fmla="*/ 19 w 7"/>
                  <a:gd name="T9" fmla="*/ 34 h 22"/>
                  <a:gd name="T10" fmla="*/ 0 w 7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22">
                    <a:moveTo>
                      <a:pt x="1" y="0"/>
                    </a:moveTo>
                    <a:lnTo>
                      <a:pt x="5" y="3"/>
                    </a:lnTo>
                    <a:lnTo>
                      <a:pt x="7" y="8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0" name="Line 282"/>
              <p:cNvSpPr>
                <a:spLocks noChangeShapeType="1"/>
              </p:cNvSpPr>
              <p:nvPr/>
            </p:nvSpPr>
            <p:spPr bwMode="auto">
              <a:xfrm flipH="1">
                <a:off x="1715" y="3549"/>
                <a:ext cx="129" cy="10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1" name="Freeform 284"/>
              <p:cNvSpPr>
                <a:spLocks/>
              </p:cNvSpPr>
              <p:nvPr/>
            </p:nvSpPr>
            <p:spPr bwMode="auto">
              <a:xfrm>
                <a:off x="5473" y="786"/>
                <a:ext cx="56" cy="37"/>
              </a:xfrm>
              <a:custGeom>
                <a:avLst/>
                <a:gdLst>
                  <a:gd name="T0" fmla="*/ 37 w 56"/>
                  <a:gd name="T1" fmla="*/ 0 h 37"/>
                  <a:gd name="T2" fmla="*/ 56 w 56"/>
                  <a:gd name="T3" fmla="*/ 37 h 37"/>
                  <a:gd name="T4" fmla="*/ 0 w 56"/>
                  <a:gd name="T5" fmla="*/ 24 h 37"/>
                  <a:gd name="T6" fmla="*/ 37 w 56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6" h="37">
                    <a:moveTo>
                      <a:pt x="37" y="0"/>
                    </a:moveTo>
                    <a:lnTo>
                      <a:pt x="56" y="37"/>
                    </a:lnTo>
                    <a:lnTo>
                      <a:pt x="0" y="2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2" name="Freeform 286"/>
              <p:cNvSpPr>
                <a:spLocks/>
              </p:cNvSpPr>
              <p:nvPr/>
            </p:nvSpPr>
            <p:spPr bwMode="auto">
              <a:xfrm>
                <a:off x="1677" y="2780"/>
                <a:ext cx="29" cy="35"/>
              </a:xfrm>
              <a:custGeom>
                <a:avLst/>
                <a:gdLst>
                  <a:gd name="T0" fmla="*/ 60 w 14"/>
                  <a:gd name="T1" fmla="*/ 47 h 26"/>
                  <a:gd name="T2" fmla="*/ 60 w 14"/>
                  <a:gd name="T3" fmla="*/ 12 h 26"/>
                  <a:gd name="T4" fmla="*/ 0 w 14"/>
                  <a:gd name="T5" fmla="*/ 0 h 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26">
                    <a:moveTo>
                      <a:pt x="14" y="26"/>
                    </a:moveTo>
                    <a:lnTo>
                      <a:pt x="14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3" name="Freeform 287"/>
              <p:cNvSpPr>
                <a:spLocks/>
              </p:cNvSpPr>
              <p:nvPr/>
            </p:nvSpPr>
            <p:spPr bwMode="auto">
              <a:xfrm>
                <a:off x="1657" y="2767"/>
                <a:ext cx="20" cy="13"/>
              </a:xfrm>
              <a:custGeom>
                <a:avLst/>
                <a:gdLst>
                  <a:gd name="T0" fmla="*/ 40 w 10"/>
                  <a:gd name="T1" fmla="*/ 17 h 10"/>
                  <a:gd name="T2" fmla="*/ 24 w 10"/>
                  <a:gd name="T3" fmla="*/ 12 h 10"/>
                  <a:gd name="T4" fmla="*/ 12 w 10"/>
                  <a:gd name="T5" fmla="*/ 7 h 10"/>
                  <a:gd name="T6" fmla="*/ 0 w 10"/>
                  <a:gd name="T7" fmla="*/ 0 h 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10" y="10"/>
                    </a:moveTo>
                    <a:lnTo>
                      <a:pt x="6" y="7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4" name="Freeform 288"/>
              <p:cNvSpPr>
                <a:spLocks/>
              </p:cNvSpPr>
              <p:nvPr/>
            </p:nvSpPr>
            <p:spPr bwMode="auto">
              <a:xfrm>
                <a:off x="1626" y="2580"/>
                <a:ext cx="51" cy="187"/>
              </a:xfrm>
              <a:custGeom>
                <a:avLst/>
                <a:gdLst>
                  <a:gd name="T0" fmla="*/ 63 w 25"/>
                  <a:gd name="T1" fmla="*/ 253 h 138"/>
                  <a:gd name="T2" fmla="*/ 59 w 25"/>
                  <a:gd name="T3" fmla="*/ 129 h 138"/>
                  <a:gd name="T4" fmla="*/ 104 w 25"/>
                  <a:gd name="T5" fmla="*/ 103 h 138"/>
                  <a:gd name="T6" fmla="*/ 104 w 25"/>
                  <a:gd name="T7" fmla="*/ 0 h 138"/>
                  <a:gd name="T8" fmla="*/ 0 w 25"/>
                  <a:gd name="T9" fmla="*/ 5 h 138"/>
                  <a:gd name="T10" fmla="*/ 8 w 25"/>
                  <a:gd name="T11" fmla="*/ 206 h 1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" h="138">
                    <a:moveTo>
                      <a:pt x="15" y="138"/>
                    </a:moveTo>
                    <a:lnTo>
                      <a:pt x="14" y="70"/>
                    </a:lnTo>
                    <a:lnTo>
                      <a:pt x="25" y="56"/>
                    </a:lnTo>
                    <a:lnTo>
                      <a:pt x="25" y="0"/>
                    </a:lnTo>
                    <a:lnTo>
                      <a:pt x="0" y="3"/>
                    </a:lnTo>
                    <a:lnTo>
                      <a:pt x="2" y="1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5" name="Freeform 289"/>
              <p:cNvSpPr>
                <a:spLocks/>
              </p:cNvSpPr>
              <p:nvPr/>
            </p:nvSpPr>
            <p:spPr bwMode="auto">
              <a:xfrm>
                <a:off x="1607" y="2731"/>
                <a:ext cx="23" cy="15"/>
              </a:xfrm>
              <a:custGeom>
                <a:avLst/>
                <a:gdLst>
                  <a:gd name="T0" fmla="*/ 48 w 11"/>
                  <a:gd name="T1" fmla="*/ 0 h 11"/>
                  <a:gd name="T2" fmla="*/ 48 w 11"/>
                  <a:gd name="T3" fmla="*/ 7 h 11"/>
                  <a:gd name="T4" fmla="*/ 36 w 11"/>
                  <a:gd name="T5" fmla="*/ 15 h 11"/>
                  <a:gd name="T6" fmla="*/ 21 w 11"/>
                  <a:gd name="T7" fmla="*/ 19 h 11"/>
                  <a:gd name="T8" fmla="*/ 0 w 11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0"/>
                    </a:moveTo>
                    <a:lnTo>
                      <a:pt x="11" y="4"/>
                    </a:lnTo>
                    <a:lnTo>
                      <a:pt x="8" y="8"/>
                    </a:lnTo>
                    <a:lnTo>
                      <a:pt x="5" y="10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6" name="Line 290"/>
              <p:cNvSpPr>
                <a:spLocks noChangeShapeType="1"/>
              </p:cNvSpPr>
              <p:nvPr/>
            </p:nvSpPr>
            <p:spPr bwMode="auto">
              <a:xfrm flipH="1">
                <a:off x="1408" y="2746"/>
                <a:ext cx="19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7" name="Freeform 291"/>
              <p:cNvSpPr>
                <a:spLocks/>
              </p:cNvSpPr>
              <p:nvPr/>
            </p:nvSpPr>
            <p:spPr bwMode="auto">
              <a:xfrm>
                <a:off x="1340" y="2746"/>
                <a:ext cx="70" cy="78"/>
              </a:xfrm>
              <a:custGeom>
                <a:avLst/>
                <a:gdLst>
                  <a:gd name="T0" fmla="*/ 0 w 34"/>
                  <a:gd name="T1" fmla="*/ 0 h 57"/>
                  <a:gd name="T2" fmla="*/ 0 w 34"/>
                  <a:gd name="T3" fmla="*/ 105 h 57"/>
                  <a:gd name="T4" fmla="*/ 144 w 34"/>
                  <a:gd name="T5" fmla="*/ 107 h 57"/>
                  <a:gd name="T6" fmla="*/ 140 w 34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57">
                    <a:moveTo>
                      <a:pt x="0" y="0"/>
                    </a:moveTo>
                    <a:lnTo>
                      <a:pt x="0" y="56"/>
                    </a:lnTo>
                    <a:lnTo>
                      <a:pt x="34" y="57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8" name="Rectangle 292"/>
              <p:cNvSpPr>
                <a:spLocks noChangeArrowheads="1"/>
              </p:cNvSpPr>
              <p:nvPr/>
            </p:nvSpPr>
            <p:spPr bwMode="auto">
              <a:xfrm>
                <a:off x="1355" y="283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19</a:t>
                </a:r>
                <a:endParaRPr lang="en-GB"/>
              </a:p>
            </p:txBody>
          </p:sp>
          <p:sp>
            <p:nvSpPr>
              <p:cNvPr id="41049" name="Rectangle 293"/>
              <p:cNvSpPr>
                <a:spLocks noChangeArrowheads="1"/>
              </p:cNvSpPr>
              <p:nvPr/>
            </p:nvSpPr>
            <p:spPr bwMode="auto">
              <a:xfrm>
                <a:off x="1400" y="266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21</a:t>
                </a:r>
                <a:endParaRPr lang="en-GB"/>
              </a:p>
            </p:txBody>
          </p:sp>
          <p:sp>
            <p:nvSpPr>
              <p:cNvPr id="41050" name="Line 294"/>
              <p:cNvSpPr>
                <a:spLocks noChangeShapeType="1"/>
              </p:cNvSpPr>
              <p:nvPr/>
            </p:nvSpPr>
            <p:spPr bwMode="auto">
              <a:xfrm>
                <a:off x="1340" y="2746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1" name="Rectangle 295"/>
              <p:cNvSpPr>
                <a:spLocks noChangeArrowheads="1"/>
              </p:cNvSpPr>
              <p:nvPr/>
            </p:nvSpPr>
            <p:spPr bwMode="auto">
              <a:xfrm>
                <a:off x="1394" y="251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33</a:t>
                </a:r>
                <a:endParaRPr lang="en-GB"/>
              </a:p>
            </p:txBody>
          </p:sp>
          <p:sp>
            <p:nvSpPr>
              <p:cNvPr id="41052" name="Freeform 296"/>
              <p:cNvSpPr>
                <a:spLocks/>
              </p:cNvSpPr>
              <p:nvPr/>
            </p:nvSpPr>
            <p:spPr bwMode="auto">
              <a:xfrm>
                <a:off x="1492" y="2759"/>
                <a:ext cx="66" cy="77"/>
              </a:xfrm>
              <a:custGeom>
                <a:avLst/>
                <a:gdLst>
                  <a:gd name="T0" fmla="*/ 45 w 66"/>
                  <a:gd name="T1" fmla="*/ 0 h 77"/>
                  <a:gd name="T2" fmla="*/ 66 w 66"/>
                  <a:gd name="T3" fmla="*/ 0 h 77"/>
                  <a:gd name="T4" fmla="*/ 66 w 66"/>
                  <a:gd name="T5" fmla="*/ 46 h 77"/>
                  <a:gd name="T6" fmla="*/ 50 w 66"/>
                  <a:gd name="T7" fmla="*/ 46 h 77"/>
                  <a:gd name="T8" fmla="*/ 50 w 66"/>
                  <a:gd name="T9" fmla="*/ 77 h 77"/>
                  <a:gd name="T10" fmla="*/ 0 w 66"/>
                  <a:gd name="T11" fmla="*/ 77 h 77"/>
                  <a:gd name="T12" fmla="*/ 0 w 66"/>
                  <a:gd name="T13" fmla="*/ 21 h 77"/>
                  <a:gd name="T14" fmla="*/ 45 w 66"/>
                  <a:gd name="T15" fmla="*/ 21 h 77"/>
                  <a:gd name="T16" fmla="*/ 45 w 66"/>
                  <a:gd name="T17" fmla="*/ 0 h 7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45" y="0"/>
                    </a:moveTo>
                    <a:lnTo>
                      <a:pt x="66" y="0"/>
                    </a:lnTo>
                    <a:lnTo>
                      <a:pt x="66" y="46"/>
                    </a:lnTo>
                    <a:lnTo>
                      <a:pt x="50" y="46"/>
                    </a:lnTo>
                    <a:lnTo>
                      <a:pt x="50" y="77"/>
                    </a:lnTo>
                    <a:lnTo>
                      <a:pt x="0" y="77"/>
                    </a:lnTo>
                    <a:lnTo>
                      <a:pt x="0" y="21"/>
                    </a:lnTo>
                    <a:lnTo>
                      <a:pt x="45" y="21"/>
                    </a:lnTo>
                    <a:lnTo>
                      <a:pt x="4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3" name="Line 297"/>
              <p:cNvSpPr>
                <a:spLocks noChangeShapeType="1"/>
              </p:cNvSpPr>
              <p:nvPr/>
            </p:nvSpPr>
            <p:spPr bwMode="auto">
              <a:xfrm flipV="1">
                <a:off x="1725" y="2791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4" name="Freeform 298"/>
              <p:cNvSpPr>
                <a:spLocks/>
              </p:cNvSpPr>
              <p:nvPr/>
            </p:nvSpPr>
            <p:spPr bwMode="auto">
              <a:xfrm>
                <a:off x="1725" y="2783"/>
                <a:ext cx="12" cy="8"/>
              </a:xfrm>
              <a:custGeom>
                <a:avLst/>
                <a:gdLst>
                  <a:gd name="T0" fmla="*/ 0 w 6"/>
                  <a:gd name="T1" fmla="*/ 11 h 6"/>
                  <a:gd name="T2" fmla="*/ 4 w 6"/>
                  <a:gd name="T3" fmla="*/ 7 h 6"/>
                  <a:gd name="T4" fmla="*/ 8 w 6"/>
                  <a:gd name="T5" fmla="*/ 4 h 6"/>
                  <a:gd name="T6" fmla="*/ 16 w 6"/>
                  <a:gd name="T7" fmla="*/ 1 h 6"/>
                  <a:gd name="T8" fmla="*/ 24 w 6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1" y="4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5" name="Freeform 299"/>
              <p:cNvSpPr>
                <a:spLocks/>
              </p:cNvSpPr>
              <p:nvPr/>
            </p:nvSpPr>
            <p:spPr bwMode="auto">
              <a:xfrm>
                <a:off x="1737" y="2763"/>
                <a:ext cx="188" cy="20"/>
              </a:xfrm>
              <a:custGeom>
                <a:avLst/>
                <a:gdLst>
                  <a:gd name="T0" fmla="*/ 0 w 91"/>
                  <a:gd name="T1" fmla="*/ 27 h 15"/>
                  <a:gd name="T2" fmla="*/ 300 w 91"/>
                  <a:gd name="T3" fmla="*/ 25 h 15"/>
                  <a:gd name="T4" fmla="*/ 388 w 91"/>
                  <a:gd name="T5" fmla="*/ 0 h 1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1" h="15">
                    <a:moveTo>
                      <a:pt x="0" y="15"/>
                    </a:moveTo>
                    <a:lnTo>
                      <a:pt x="70" y="14"/>
                    </a:lnTo>
                    <a:lnTo>
                      <a:pt x="9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6" name="Freeform 300"/>
              <p:cNvSpPr>
                <a:spLocks/>
              </p:cNvSpPr>
              <p:nvPr/>
            </p:nvSpPr>
            <p:spPr bwMode="auto">
              <a:xfrm>
                <a:off x="1925" y="2760"/>
                <a:ext cx="35" cy="7"/>
              </a:xfrm>
              <a:custGeom>
                <a:avLst/>
                <a:gdLst>
                  <a:gd name="T0" fmla="*/ 0 w 17"/>
                  <a:gd name="T1" fmla="*/ 4 h 5"/>
                  <a:gd name="T2" fmla="*/ 21 w 17"/>
                  <a:gd name="T3" fmla="*/ 0 h 5"/>
                  <a:gd name="T4" fmla="*/ 39 w 17"/>
                  <a:gd name="T5" fmla="*/ 0 h 5"/>
                  <a:gd name="T6" fmla="*/ 60 w 17"/>
                  <a:gd name="T7" fmla="*/ 4 h 5"/>
                  <a:gd name="T8" fmla="*/ 72 w 17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">
                    <a:moveTo>
                      <a:pt x="0" y="2"/>
                    </a:moveTo>
                    <a:lnTo>
                      <a:pt x="5" y="0"/>
                    </a:lnTo>
                    <a:lnTo>
                      <a:pt x="9" y="0"/>
                    </a:lnTo>
                    <a:lnTo>
                      <a:pt x="14" y="2"/>
                    </a:lnTo>
                    <a:lnTo>
                      <a:pt x="1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7" name="Freeform 301"/>
              <p:cNvSpPr>
                <a:spLocks/>
              </p:cNvSpPr>
              <p:nvPr/>
            </p:nvSpPr>
            <p:spPr bwMode="auto">
              <a:xfrm>
                <a:off x="1955" y="2767"/>
                <a:ext cx="7" cy="85"/>
              </a:xfrm>
              <a:custGeom>
                <a:avLst/>
                <a:gdLst>
                  <a:gd name="T0" fmla="*/ 12 w 3"/>
                  <a:gd name="T1" fmla="*/ 0 h 63"/>
                  <a:gd name="T2" fmla="*/ 16 w 3"/>
                  <a:gd name="T3" fmla="*/ 105 h 63"/>
                  <a:gd name="T4" fmla="*/ 0 w 3"/>
                  <a:gd name="T5" fmla="*/ 115 h 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63">
                    <a:moveTo>
                      <a:pt x="2" y="0"/>
                    </a:moveTo>
                    <a:lnTo>
                      <a:pt x="3" y="58"/>
                    </a:lnTo>
                    <a:lnTo>
                      <a:pt x="0" y="6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8" name="Freeform 302"/>
              <p:cNvSpPr>
                <a:spLocks/>
              </p:cNvSpPr>
              <p:nvPr/>
            </p:nvSpPr>
            <p:spPr bwMode="auto">
              <a:xfrm>
                <a:off x="1931" y="2852"/>
                <a:ext cx="24" cy="8"/>
              </a:xfrm>
              <a:custGeom>
                <a:avLst/>
                <a:gdLst>
                  <a:gd name="T0" fmla="*/ 48 w 12"/>
                  <a:gd name="T1" fmla="*/ 0 h 6"/>
                  <a:gd name="T2" fmla="*/ 40 w 12"/>
                  <a:gd name="T3" fmla="*/ 4 h 6"/>
                  <a:gd name="T4" fmla="*/ 28 w 12"/>
                  <a:gd name="T5" fmla="*/ 7 h 6"/>
                  <a:gd name="T6" fmla="*/ 12 w 12"/>
                  <a:gd name="T7" fmla="*/ 11 h 6"/>
                  <a:gd name="T8" fmla="*/ 0 w 12"/>
                  <a:gd name="T9" fmla="*/ 11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0" y="2"/>
                    </a:lnTo>
                    <a:lnTo>
                      <a:pt x="7" y="4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9" name="Freeform 303"/>
              <p:cNvSpPr>
                <a:spLocks/>
              </p:cNvSpPr>
              <p:nvPr/>
            </p:nvSpPr>
            <p:spPr bwMode="auto">
              <a:xfrm>
                <a:off x="1916" y="2852"/>
                <a:ext cx="15" cy="8"/>
              </a:xfrm>
              <a:custGeom>
                <a:avLst/>
                <a:gdLst>
                  <a:gd name="T0" fmla="*/ 32 w 7"/>
                  <a:gd name="T1" fmla="*/ 11 h 6"/>
                  <a:gd name="T2" fmla="*/ 19 w 7"/>
                  <a:gd name="T3" fmla="*/ 9 h 6"/>
                  <a:gd name="T4" fmla="*/ 9 w 7"/>
                  <a:gd name="T5" fmla="*/ 7 h 6"/>
                  <a:gd name="T6" fmla="*/ 4 w 7"/>
                  <a:gd name="T7" fmla="*/ 4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4" y="5"/>
                    </a:lnTo>
                    <a:lnTo>
                      <a:pt x="2" y="4"/>
                    </a:ln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0" name="Line 304"/>
              <p:cNvSpPr>
                <a:spLocks noChangeShapeType="1"/>
              </p:cNvSpPr>
              <p:nvPr/>
            </p:nvSpPr>
            <p:spPr bwMode="auto">
              <a:xfrm flipV="1">
                <a:off x="1916" y="2818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1" name="Freeform 305"/>
              <p:cNvSpPr>
                <a:spLocks/>
              </p:cNvSpPr>
              <p:nvPr/>
            </p:nvSpPr>
            <p:spPr bwMode="auto">
              <a:xfrm>
                <a:off x="1696" y="2818"/>
                <a:ext cx="204" cy="98"/>
              </a:xfrm>
              <a:custGeom>
                <a:avLst/>
                <a:gdLst>
                  <a:gd name="T0" fmla="*/ 33 w 204"/>
                  <a:gd name="T1" fmla="*/ 0 h 98"/>
                  <a:gd name="T2" fmla="*/ 204 w 204"/>
                  <a:gd name="T3" fmla="*/ 0 h 98"/>
                  <a:gd name="T4" fmla="*/ 204 w 204"/>
                  <a:gd name="T5" fmla="*/ 86 h 98"/>
                  <a:gd name="T6" fmla="*/ 47 w 204"/>
                  <a:gd name="T7" fmla="*/ 86 h 98"/>
                  <a:gd name="T8" fmla="*/ 47 w 204"/>
                  <a:gd name="T9" fmla="*/ 98 h 98"/>
                  <a:gd name="T10" fmla="*/ 0 w 204"/>
                  <a:gd name="T11" fmla="*/ 98 h 98"/>
                  <a:gd name="T12" fmla="*/ 0 w 204"/>
                  <a:gd name="T13" fmla="*/ 73 h 98"/>
                  <a:gd name="T14" fmla="*/ 31 w 204"/>
                  <a:gd name="T15" fmla="*/ 73 h 98"/>
                  <a:gd name="T16" fmla="*/ 33 w 204"/>
                  <a:gd name="T17" fmla="*/ 0 h 9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4" h="98">
                    <a:moveTo>
                      <a:pt x="33" y="0"/>
                    </a:moveTo>
                    <a:lnTo>
                      <a:pt x="204" y="0"/>
                    </a:lnTo>
                    <a:lnTo>
                      <a:pt x="204" y="86"/>
                    </a:lnTo>
                    <a:lnTo>
                      <a:pt x="47" y="86"/>
                    </a:lnTo>
                    <a:lnTo>
                      <a:pt x="47" y="98"/>
                    </a:lnTo>
                    <a:lnTo>
                      <a:pt x="0" y="98"/>
                    </a:lnTo>
                    <a:lnTo>
                      <a:pt x="0" y="73"/>
                    </a:lnTo>
                    <a:lnTo>
                      <a:pt x="31" y="73"/>
                    </a:lnTo>
                    <a:lnTo>
                      <a:pt x="3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2" name="Freeform 306"/>
              <p:cNvSpPr>
                <a:spLocks/>
              </p:cNvSpPr>
              <p:nvPr/>
            </p:nvSpPr>
            <p:spPr bwMode="auto">
              <a:xfrm>
                <a:off x="1760" y="2910"/>
                <a:ext cx="134" cy="21"/>
              </a:xfrm>
              <a:custGeom>
                <a:avLst/>
                <a:gdLst>
                  <a:gd name="T0" fmla="*/ 16 w 134"/>
                  <a:gd name="T1" fmla="*/ 2 h 21"/>
                  <a:gd name="T2" fmla="*/ 134 w 134"/>
                  <a:gd name="T3" fmla="*/ 0 h 21"/>
                  <a:gd name="T4" fmla="*/ 134 w 134"/>
                  <a:gd name="T5" fmla="*/ 7 h 21"/>
                  <a:gd name="T6" fmla="*/ 132 w 134"/>
                  <a:gd name="T7" fmla="*/ 13 h 21"/>
                  <a:gd name="T8" fmla="*/ 128 w 134"/>
                  <a:gd name="T9" fmla="*/ 17 h 21"/>
                  <a:gd name="T10" fmla="*/ 119 w 134"/>
                  <a:gd name="T11" fmla="*/ 18 h 21"/>
                  <a:gd name="T12" fmla="*/ 111 w 134"/>
                  <a:gd name="T13" fmla="*/ 19 h 21"/>
                  <a:gd name="T14" fmla="*/ 0 w 134"/>
                  <a:gd name="T15" fmla="*/ 21 h 21"/>
                  <a:gd name="T16" fmla="*/ 0 w 134"/>
                  <a:gd name="T17" fmla="*/ 9 h 21"/>
                  <a:gd name="T18" fmla="*/ 0 w 134"/>
                  <a:gd name="T19" fmla="*/ 6 h 21"/>
                  <a:gd name="T20" fmla="*/ 2 w 134"/>
                  <a:gd name="T21" fmla="*/ 3 h 21"/>
                  <a:gd name="T22" fmla="*/ 6 w 134"/>
                  <a:gd name="T23" fmla="*/ 2 h 21"/>
                  <a:gd name="T24" fmla="*/ 10 w 134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4" h="21">
                    <a:moveTo>
                      <a:pt x="16" y="2"/>
                    </a:moveTo>
                    <a:lnTo>
                      <a:pt x="134" y="0"/>
                    </a:lnTo>
                    <a:lnTo>
                      <a:pt x="134" y="7"/>
                    </a:lnTo>
                    <a:lnTo>
                      <a:pt x="132" y="13"/>
                    </a:lnTo>
                    <a:lnTo>
                      <a:pt x="128" y="17"/>
                    </a:lnTo>
                    <a:lnTo>
                      <a:pt x="119" y="18"/>
                    </a:lnTo>
                    <a:lnTo>
                      <a:pt x="111" y="19"/>
                    </a:lnTo>
                    <a:lnTo>
                      <a:pt x="0" y="2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6" y="2"/>
                    </a:lnTo>
                    <a:lnTo>
                      <a:pt x="1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3" name="Line 307"/>
              <p:cNvSpPr>
                <a:spLocks noChangeShapeType="1"/>
              </p:cNvSpPr>
              <p:nvPr/>
            </p:nvSpPr>
            <p:spPr bwMode="auto">
              <a:xfrm>
                <a:off x="1727" y="2885"/>
                <a:ext cx="17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4" name="Line 308"/>
              <p:cNvSpPr>
                <a:spLocks noChangeShapeType="1"/>
              </p:cNvSpPr>
              <p:nvPr/>
            </p:nvSpPr>
            <p:spPr bwMode="auto">
              <a:xfrm>
                <a:off x="1729" y="2836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5" name="Rectangle 309"/>
              <p:cNvSpPr>
                <a:spLocks noChangeArrowheads="1"/>
              </p:cNvSpPr>
              <p:nvPr/>
            </p:nvSpPr>
            <p:spPr bwMode="auto">
              <a:xfrm>
                <a:off x="1787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23</a:t>
                </a:r>
                <a:endParaRPr lang="en-GB"/>
              </a:p>
            </p:txBody>
          </p:sp>
          <p:sp>
            <p:nvSpPr>
              <p:cNvPr id="41066" name="Rectangle 310"/>
              <p:cNvSpPr>
                <a:spLocks noChangeArrowheads="1"/>
              </p:cNvSpPr>
              <p:nvPr/>
            </p:nvSpPr>
            <p:spPr bwMode="auto">
              <a:xfrm>
                <a:off x="1495" y="284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20</a:t>
                </a:r>
                <a:endParaRPr lang="en-GB"/>
              </a:p>
            </p:txBody>
          </p:sp>
          <p:sp>
            <p:nvSpPr>
              <p:cNvPr id="41067" name="Line 311"/>
              <p:cNvSpPr>
                <a:spLocks noChangeShapeType="1"/>
              </p:cNvSpPr>
              <p:nvPr/>
            </p:nvSpPr>
            <p:spPr bwMode="auto">
              <a:xfrm>
                <a:off x="1708" y="2916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8" name="Line 312"/>
              <p:cNvSpPr>
                <a:spLocks noChangeShapeType="1"/>
              </p:cNvSpPr>
              <p:nvPr/>
            </p:nvSpPr>
            <p:spPr bwMode="auto">
              <a:xfrm flipH="1" flipV="1">
                <a:off x="1708" y="2929"/>
                <a:ext cx="5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9" name="Line 313"/>
              <p:cNvSpPr>
                <a:spLocks noChangeShapeType="1"/>
              </p:cNvSpPr>
              <p:nvPr/>
            </p:nvSpPr>
            <p:spPr bwMode="auto">
              <a:xfrm>
                <a:off x="1727" y="2891"/>
                <a:ext cx="1" cy="1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0" name="Line 314"/>
              <p:cNvSpPr>
                <a:spLocks noChangeShapeType="1"/>
              </p:cNvSpPr>
              <p:nvPr/>
            </p:nvSpPr>
            <p:spPr bwMode="auto">
              <a:xfrm>
                <a:off x="1727" y="2904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1" name="Line 315"/>
              <p:cNvSpPr>
                <a:spLocks noChangeShapeType="1"/>
              </p:cNvSpPr>
              <p:nvPr/>
            </p:nvSpPr>
            <p:spPr bwMode="auto">
              <a:xfrm flipH="1">
                <a:off x="1900" y="2818"/>
                <a:ext cx="1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2" name="Freeform 316"/>
              <p:cNvSpPr>
                <a:spLocks/>
              </p:cNvSpPr>
              <p:nvPr/>
            </p:nvSpPr>
            <p:spPr bwMode="auto">
              <a:xfrm>
                <a:off x="1745" y="2567"/>
                <a:ext cx="87" cy="46"/>
              </a:xfrm>
              <a:custGeom>
                <a:avLst/>
                <a:gdLst>
                  <a:gd name="T0" fmla="*/ 0 w 87"/>
                  <a:gd name="T1" fmla="*/ 0 h 46"/>
                  <a:gd name="T2" fmla="*/ 60 w 87"/>
                  <a:gd name="T3" fmla="*/ 0 h 46"/>
                  <a:gd name="T4" fmla="*/ 60 w 87"/>
                  <a:gd name="T5" fmla="*/ 11 h 46"/>
                  <a:gd name="T6" fmla="*/ 87 w 87"/>
                  <a:gd name="T7" fmla="*/ 11 h 46"/>
                  <a:gd name="T8" fmla="*/ 87 w 87"/>
                  <a:gd name="T9" fmla="*/ 46 h 46"/>
                  <a:gd name="T10" fmla="*/ 52 w 87"/>
                  <a:gd name="T11" fmla="*/ 46 h 46"/>
                  <a:gd name="T12" fmla="*/ 52 w 87"/>
                  <a:gd name="T13" fmla="*/ 15 h 46"/>
                  <a:gd name="T14" fmla="*/ 0 w 87"/>
                  <a:gd name="T15" fmla="*/ 15 h 46"/>
                  <a:gd name="T16" fmla="*/ 0 w 87"/>
                  <a:gd name="T17" fmla="*/ 0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46">
                    <a:moveTo>
                      <a:pt x="0" y="0"/>
                    </a:moveTo>
                    <a:lnTo>
                      <a:pt x="60" y="0"/>
                    </a:lnTo>
                    <a:lnTo>
                      <a:pt x="60" y="11"/>
                    </a:lnTo>
                    <a:lnTo>
                      <a:pt x="87" y="11"/>
                    </a:lnTo>
                    <a:lnTo>
                      <a:pt x="87" y="46"/>
                    </a:lnTo>
                    <a:lnTo>
                      <a:pt x="52" y="46"/>
                    </a:lnTo>
                    <a:lnTo>
                      <a:pt x="52" y="15"/>
                    </a:lnTo>
                    <a:lnTo>
                      <a:pt x="0" y="1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3" name="Freeform 317"/>
              <p:cNvSpPr>
                <a:spLocks/>
              </p:cNvSpPr>
              <p:nvPr/>
            </p:nvSpPr>
            <p:spPr bwMode="auto">
              <a:xfrm>
                <a:off x="1698" y="2665"/>
                <a:ext cx="181" cy="95"/>
              </a:xfrm>
              <a:custGeom>
                <a:avLst/>
                <a:gdLst>
                  <a:gd name="T0" fmla="*/ 19 w 181"/>
                  <a:gd name="T1" fmla="*/ 0 h 95"/>
                  <a:gd name="T2" fmla="*/ 171 w 181"/>
                  <a:gd name="T3" fmla="*/ 0 h 95"/>
                  <a:gd name="T4" fmla="*/ 171 w 181"/>
                  <a:gd name="T5" fmla="*/ 43 h 95"/>
                  <a:gd name="T6" fmla="*/ 181 w 181"/>
                  <a:gd name="T7" fmla="*/ 43 h 95"/>
                  <a:gd name="T8" fmla="*/ 181 w 181"/>
                  <a:gd name="T9" fmla="*/ 81 h 95"/>
                  <a:gd name="T10" fmla="*/ 126 w 181"/>
                  <a:gd name="T11" fmla="*/ 81 h 95"/>
                  <a:gd name="T12" fmla="*/ 126 w 181"/>
                  <a:gd name="T13" fmla="*/ 95 h 95"/>
                  <a:gd name="T14" fmla="*/ 23 w 181"/>
                  <a:gd name="T15" fmla="*/ 95 h 95"/>
                  <a:gd name="T16" fmla="*/ 23 w 181"/>
                  <a:gd name="T17" fmla="*/ 81 h 95"/>
                  <a:gd name="T18" fmla="*/ 0 w 181"/>
                  <a:gd name="T19" fmla="*/ 81 h 95"/>
                  <a:gd name="T20" fmla="*/ 0 w 181"/>
                  <a:gd name="T21" fmla="*/ 11 h 95"/>
                  <a:gd name="T22" fmla="*/ 19 w 181"/>
                  <a:gd name="T23" fmla="*/ 0 h 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81" h="95">
                    <a:moveTo>
                      <a:pt x="19" y="0"/>
                    </a:moveTo>
                    <a:lnTo>
                      <a:pt x="171" y="0"/>
                    </a:lnTo>
                    <a:lnTo>
                      <a:pt x="171" y="43"/>
                    </a:lnTo>
                    <a:lnTo>
                      <a:pt x="181" y="43"/>
                    </a:lnTo>
                    <a:lnTo>
                      <a:pt x="181" y="81"/>
                    </a:lnTo>
                    <a:lnTo>
                      <a:pt x="126" y="81"/>
                    </a:lnTo>
                    <a:lnTo>
                      <a:pt x="126" y="95"/>
                    </a:lnTo>
                    <a:lnTo>
                      <a:pt x="23" y="95"/>
                    </a:lnTo>
                    <a:lnTo>
                      <a:pt x="23" y="81"/>
                    </a:lnTo>
                    <a:lnTo>
                      <a:pt x="0" y="81"/>
                    </a:lnTo>
                    <a:lnTo>
                      <a:pt x="0" y="11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4" name="Freeform 318"/>
              <p:cNvSpPr>
                <a:spLocks/>
              </p:cNvSpPr>
              <p:nvPr/>
            </p:nvSpPr>
            <p:spPr bwMode="auto">
              <a:xfrm>
                <a:off x="1682" y="2658"/>
                <a:ext cx="276" cy="110"/>
              </a:xfrm>
              <a:custGeom>
                <a:avLst/>
                <a:gdLst>
                  <a:gd name="T0" fmla="*/ 0 w 276"/>
                  <a:gd name="T1" fmla="*/ 98 h 110"/>
                  <a:gd name="T2" fmla="*/ 0 w 276"/>
                  <a:gd name="T3" fmla="*/ 18 h 110"/>
                  <a:gd name="T4" fmla="*/ 30 w 276"/>
                  <a:gd name="T5" fmla="*/ 0 h 110"/>
                  <a:gd name="T6" fmla="*/ 123 w 276"/>
                  <a:gd name="T7" fmla="*/ 0 h 110"/>
                  <a:gd name="T8" fmla="*/ 253 w 276"/>
                  <a:gd name="T9" fmla="*/ 0 h 110"/>
                  <a:gd name="T10" fmla="*/ 261 w 276"/>
                  <a:gd name="T11" fmla="*/ 2 h 110"/>
                  <a:gd name="T12" fmla="*/ 267 w 276"/>
                  <a:gd name="T13" fmla="*/ 4 h 110"/>
                  <a:gd name="T14" fmla="*/ 271 w 276"/>
                  <a:gd name="T15" fmla="*/ 8 h 110"/>
                  <a:gd name="T16" fmla="*/ 273 w 276"/>
                  <a:gd name="T17" fmla="*/ 14 h 110"/>
                  <a:gd name="T18" fmla="*/ 276 w 276"/>
                  <a:gd name="T19" fmla="*/ 72 h 110"/>
                  <a:gd name="T20" fmla="*/ 273 w 276"/>
                  <a:gd name="T21" fmla="*/ 77 h 110"/>
                  <a:gd name="T22" fmla="*/ 271 w 276"/>
                  <a:gd name="T23" fmla="*/ 80 h 110"/>
                  <a:gd name="T24" fmla="*/ 267 w 276"/>
                  <a:gd name="T25" fmla="*/ 83 h 110"/>
                  <a:gd name="T26" fmla="*/ 261 w 276"/>
                  <a:gd name="T27" fmla="*/ 86 h 110"/>
                  <a:gd name="T28" fmla="*/ 249 w 276"/>
                  <a:gd name="T29" fmla="*/ 87 h 110"/>
                  <a:gd name="T30" fmla="*/ 245 w 276"/>
                  <a:gd name="T31" fmla="*/ 88 h 110"/>
                  <a:gd name="T32" fmla="*/ 238 w 276"/>
                  <a:gd name="T33" fmla="*/ 90 h 110"/>
                  <a:gd name="T34" fmla="*/ 232 w 276"/>
                  <a:gd name="T35" fmla="*/ 92 h 110"/>
                  <a:gd name="T36" fmla="*/ 232 w 276"/>
                  <a:gd name="T37" fmla="*/ 92 h 110"/>
                  <a:gd name="T38" fmla="*/ 203 w 276"/>
                  <a:gd name="T39" fmla="*/ 106 h 110"/>
                  <a:gd name="T40" fmla="*/ 197 w 276"/>
                  <a:gd name="T41" fmla="*/ 107 h 110"/>
                  <a:gd name="T42" fmla="*/ 191 w 276"/>
                  <a:gd name="T43" fmla="*/ 107 h 110"/>
                  <a:gd name="T44" fmla="*/ 185 w 276"/>
                  <a:gd name="T45" fmla="*/ 107 h 110"/>
                  <a:gd name="T46" fmla="*/ 185 w 276"/>
                  <a:gd name="T47" fmla="*/ 107 h 110"/>
                  <a:gd name="T48" fmla="*/ 12 w 276"/>
                  <a:gd name="T49" fmla="*/ 110 h 110"/>
                  <a:gd name="T50" fmla="*/ 6 w 276"/>
                  <a:gd name="T51" fmla="*/ 109 h 110"/>
                  <a:gd name="T52" fmla="*/ 4 w 276"/>
                  <a:gd name="T53" fmla="*/ 106 h 110"/>
                  <a:gd name="T54" fmla="*/ 0 w 276"/>
                  <a:gd name="T55" fmla="*/ 102 h 110"/>
                  <a:gd name="T56" fmla="*/ 0 w 276"/>
                  <a:gd name="T57" fmla="*/ 98 h 1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6" h="110">
                    <a:moveTo>
                      <a:pt x="0" y="98"/>
                    </a:moveTo>
                    <a:lnTo>
                      <a:pt x="0" y="18"/>
                    </a:lnTo>
                    <a:lnTo>
                      <a:pt x="30" y="0"/>
                    </a:lnTo>
                    <a:lnTo>
                      <a:pt x="123" y="0"/>
                    </a:lnTo>
                    <a:lnTo>
                      <a:pt x="253" y="0"/>
                    </a:lnTo>
                    <a:lnTo>
                      <a:pt x="261" y="2"/>
                    </a:lnTo>
                    <a:lnTo>
                      <a:pt x="267" y="4"/>
                    </a:lnTo>
                    <a:lnTo>
                      <a:pt x="271" y="8"/>
                    </a:lnTo>
                    <a:lnTo>
                      <a:pt x="273" y="14"/>
                    </a:lnTo>
                    <a:lnTo>
                      <a:pt x="276" y="72"/>
                    </a:lnTo>
                    <a:lnTo>
                      <a:pt x="273" y="77"/>
                    </a:lnTo>
                    <a:lnTo>
                      <a:pt x="271" y="80"/>
                    </a:lnTo>
                    <a:lnTo>
                      <a:pt x="267" y="83"/>
                    </a:lnTo>
                    <a:lnTo>
                      <a:pt x="261" y="86"/>
                    </a:lnTo>
                    <a:lnTo>
                      <a:pt x="249" y="87"/>
                    </a:lnTo>
                    <a:lnTo>
                      <a:pt x="245" y="88"/>
                    </a:lnTo>
                    <a:lnTo>
                      <a:pt x="238" y="90"/>
                    </a:lnTo>
                    <a:lnTo>
                      <a:pt x="232" y="92"/>
                    </a:lnTo>
                    <a:lnTo>
                      <a:pt x="203" y="106"/>
                    </a:lnTo>
                    <a:lnTo>
                      <a:pt x="197" y="107"/>
                    </a:lnTo>
                    <a:lnTo>
                      <a:pt x="191" y="107"/>
                    </a:lnTo>
                    <a:lnTo>
                      <a:pt x="185" y="107"/>
                    </a:lnTo>
                    <a:lnTo>
                      <a:pt x="12" y="110"/>
                    </a:lnTo>
                    <a:lnTo>
                      <a:pt x="6" y="109"/>
                    </a:lnTo>
                    <a:lnTo>
                      <a:pt x="4" y="106"/>
                    </a:lnTo>
                    <a:lnTo>
                      <a:pt x="0" y="102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5" name="Freeform 319"/>
              <p:cNvSpPr>
                <a:spLocks/>
              </p:cNvSpPr>
              <p:nvPr/>
            </p:nvSpPr>
            <p:spPr bwMode="auto">
              <a:xfrm>
                <a:off x="1700" y="2527"/>
                <a:ext cx="253" cy="115"/>
              </a:xfrm>
              <a:custGeom>
                <a:avLst/>
                <a:gdLst>
                  <a:gd name="T0" fmla="*/ 220 w 253"/>
                  <a:gd name="T1" fmla="*/ 0 h 115"/>
                  <a:gd name="T2" fmla="*/ 23 w 253"/>
                  <a:gd name="T3" fmla="*/ 1 h 115"/>
                  <a:gd name="T4" fmla="*/ 10 w 253"/>
                  <a:gd name="T5" fmla="*/ 1 h 115"/>
                  <a:gd name="T6" fmla="*/ 6 w 253"/>
                  <a:gd name="T7" fmla="*/ 1 h 115"/>
                  <a:gd name="T8" fmla="*/ 2 w 253"/>
                  <a:gd name="T9" fmla="*/ 4 h 115"/>
                  <a:gd name="T10" fmla="*/ 0 w 253"/>
                  <a:gd name="T11" fmla="*/ 5 h 115"/>
                  <a:gd name="T12" fmla="*/ 0 w 253"/>
                  <a:gd name="T13" fmla="*/ 8 h 115"/>
                  <a:gd name="T14" fmla="*/ 0 w 253"/>
                  <a:gd name="T15" fmla="*/ 105 h 115"/>
                  <a:gd name="T16" fmla="*/ 2 w 253"/>
                  <a:gd name="T17" fmla="*/ 108 h 115"/>
                  <a:gd name="T18" fmla="*/ 4 w 253"/>
                  <a:gd name="T19" fmla="*/ 112 h 115"/>
                  <a:gd name="T20" fmla="*/ 10 w 253"/>
                  <a:gd name="T21" fmla="*/ 114 h 115"/>
                  <a:gd name="T22" fmla="*/ 17 w 253"/>
                  <a:gd name="T23" fmla="*/ 115 h 115"/>
                  <a:gd name="T24" fmla="*/ 227 w 253"/>
                  <a:gd name="T25" fmla="*/ 114 h 115"/>
                  <a:gd name="T26" fmla="*/ 237 w 253"/>
                  <a:gd name="T27" fmla="*/ 114 h 115"/>
                  <a:gd name="T28" fmla="*/ 245 w 253"/>
                  <a:gd name="T29" fmla="*/ 111 h 115"/>
                  <a:gd name="T30" fmla="*/ 251 w 253"/>
                  <a:gd name="T31" fmla="*/ 105 h 115"/>
                  <a:gd name="T32" fmla="*/ 253 w 253"/>
                  <a:gd name="T33" fmla="*/ 99 h 115"/>
                  <a:gd name="T34" fmla="*/ 249 w 253"/>
                  <a:gd name="T35" fmla="*/ 12 h 115"/>
                  <a:gd name="T36" fmla="*/ 245 w 253"/>
                  <a:gd name="T37" fmla="*/ 8 h 115"/>
                  <a:gd name="T38" fmla="*/ 239 w 253"/>
                  <a:gd name="T39" fmla="*/ 4 h 115"/>
                  <a:gd name="T40" fmla="*/ 231 w 253"/>
                  <a:gd name="T41" fmla="*/ 1 h 115"/>
                  <a:gd name="T42" fmla="*/ 220 w 253"/>
                  <a:gd name="T43" fmla="*/ 0 h 1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53" h="115">
                    <a:moveTo>
                      <a:pt x="220" y="0"/>
                    </a:moveTo>
                    <a:lnTo>
                      <a:pt x="23" y="1"/>
                    </a:lnTo>
                    <a:lnTo>
                      <a:pt x="10" y="1"/>
                    </a:lnTo>
                    <a:lnTo>
                      <a:pt x="6" y="1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5"/>
                    </a:lnTo>
                    <a:lnTo>
                      <a:pt x="2" y="108"/>
                    </a:lnTo>
                    <a:lnTo>
                      <a:pt x="4" y="112"/>
                    </a:lnTo>
                    <a:lnTo>
                      <a:pt x="10" y="114"/>
                    </a:lnTo>
                    <a:lnTo>
                      <a:pt x="17" y="115"/>
                    </a:lnTo>
                    <a:lnTo>
                      <a:pt x="227" y="114"/>
                    </a:lnTo>
                    <a:lnTo>
                      <a:pt x="237" y="114"/>
                    </a:lnTo>
                    <a:lnTo>
                      <a:pt x="245" y="111"/>
                    </a:lnTo>
                    <a:lnTo>
                      <a:pt x="251" y="105"/>
                    </a:lnTo>
                    <a:lnTo>
                      <a:pt x="253" y="99"/>
                    </a:lnTo>
                    <a:lnTo>
                      <a:pt x="249" y="12"/>
                    </a:lnTo>
                    <a:lnTo>
                      <a:pt x="245" y="8"/>
                    </a:lnTo>
                    <a:lnTo>
                      <a:pt x="239" y="4"/>
                    </a:lnTo>
                    <a:lnTo>
                      <a:pt x="231" y="1"/>
                    </a:lnTo>
                    <a:lnTo>
                      <a:pt x="22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6" name="Line 320"/>
              <p:cNvSpPr>
                <a:spLocks noChangeShapeType="1"/>
              </p:cNvSpPr>
              <p:nvPr/>
            </p:nvSpPr>
            <p:spPr bwMode="auto">
              <a:xfrm flipH="1">
                <a:off x="1677" y="2439"/>
                <a:ext cx="19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7" name="Line 321"/>
              <p:cNvSpPr>
                <a:spLocks noChangeShapeType="1"/>
              </p:cNvSpPr>
              <p:nvPr/>
            </p:nvSpPr>
            <p:spPr bwMode="auto">
              <a:xfrm flipH="1">
                <a:off x="1677" y="2464"/>
                <a:ext cx="19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8" name="Rectangle 322"/>
              <p:cNvSpPr>
                <a:spLocks noChangeArrowheads="1"/>
              </p:cNvSpPr>
              <p:nvPr/>
            </p:nvSpPr>
            <p:spPr bwMode="auto">
              <a:xfrm>
                <a:off x="1756" y="246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35</a:t>
                </a:r>
                <a:endParaRPr lang="en-GB"/>
              </a:p>
            </p:txBody>
          </p:sp>
          <p:sp>
            <p:nvSpPr>
              <p:cNvPr id="41079" name="Line 323"/>
              <p:cNvSpPr>
                <a:spLocks noChangeShapeType="1"/>
              </p:cNvSpPr>
              <p:nvPr/>
            </p:nvSpPr>
            <p:spPr bwMode="auto">
              <a:xfrm>
                <a:off x="1698" y="2680"/>
                <a:ext cx="17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0" name="Line 324"/>
              <p:cNvSpPr>
                <a:spLocks noChangeShapeType="1"/>
              </p:cNvSpPr>
              <p:nvPr/>
            </p:nvSpPr>
            <p:spPr bwMode="auto">
              <a:xfrm>
                <a:off x="1721" y="2746"/>
                <a:ext cx="10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1" name="Rectangle 325"/>
              <p:cNvSpPr>
                <a:spLocks noChangeArrowheads="1"/>
              </p:cNvSpPr>
              <p:nvPr/>
            </p:nvSpPr>
            <p:spPr bwMode="auto">
              <a:xfrm>
                <a:off x="1783" y="270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22</a:t>
                </a:r>
                <a:endParaRPr lang="en-GB"/>
              </a:p>
            </p:txBody>
          </p:sp>
          <p:sp>
            <p:nvSpPr>
              <p:cNvPr id="41082" name="Rectangle 326"/>
              <p:cNvSpPr>
                <a:spLocks noChangeArrowheads="1"/>
              </p:cNvSpPr>
              <p:nvPr/>
            </p:nvSpPr>
            <p:spPr bwMode="auto">
              <a:xfrm>
                <a:off x="1723" y="259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32</a:t>
                </a:r>
                <a:endParaRPr lang="en-GB"/>
              </a:p>
            </p:txBody>
          </p:sp>
          <p:sp>
            <p:nvSpPr>
              <p:cNvPr id="41083" name="Rectangle 327"/>
              <p:cNvSpPr>
                <a:spLocks noChangeArrowheads="1"/>
              </p:cNvSpPr>
              <p:nvPr/>
            </p:nvSpPr>
            <p:spPr bwMode="auto">
              <a:xfrm>
                <a:off x="1472" y="2604"/>
                <a:ext cx="129" cy="34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4" name="Rectangle 328"/>
              <p:cNvSpPr>
                <a:spLocks noChangeArrowheads="1"/>
              </p:cNvSpPr>
              <p:nvPr/>
            </p:nvSpPr>
            <p:spPr bwMode="auto">
              <a:xfrm>
                <a:off x="1472" y="2647"/>
                <a:ext cx="146" cy="6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5" name="Rectangle 329"/>
              <p:cNvSpPr>
                <a:spLocks noChangeArrowheads="1"/>
              </p:cNvSpPr>
              <p:nvPr/>
            </p:nvSpPr>
            <p:spPr bwMode="auto">
              <a:xfrm>
                <a:off x="1525" y="2409"/>
                <a:ext cx="60" cy="3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6" name="Rectangle 330"/>
              <p:cNvSpPr>
                <a:spLocks noChangeArrowheads="1"/>
              </p:cNvSpPr>
              <p:nvPr/>
            </p:nvSpPr>
            <p:spPr bwMode="auto">
              <a:xfrm>
                <a:off x="1488" y="2477"/>
                <a:ext cx="41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7" name="Freeform 331"/>
              <p:cNvSpPr>
                <a:spLocks/>
              </p:cNvSpPr>
              <p:nvPr/>
            </p:nvSpPr>
            <p:spPr bwMode="auto">
              <a:xfrm>
                <a:off x="1480" y="2512"/>
                <a:ext cx="103" cy="27"/>
              </a:xfrm>
              <a:custGeom>
                <a:avLst/>
                <a:gdLst>
                  <a:gd name="T0" fmla="*/ 2 w 103"/>
                  <a:gd name="T1" fmla="*/ 0 h 27"/>
                  <a:gd name="T2" fmla="*/ 103 w 103"/>
                  <a:gd name="T3" fmla="*/ 0 h 27"/>
                  <a:gd name="T4" fmla="*/ 103 w 103"/>
                  <a:gd name="T5" fmla="*/ 27 h 27"/>
                  <a:gd name="T6" fmla="*/ 0 w 103"/>
                  <a:gd name="T7" fmla="*/ 27 h 27"/>
                  <a:gd name="T8" fmla="*/ 2 w 103"/>
                  <a:gd name="T9" fmla="*/ 0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3" h="27">
                    <a:moveTo>
                      <a:pt x="2" y="0"/>
                    </a:moveTo>
                    <a:lnTo>
                      <a:pt x="103" y="0"/>
                    </a:lnTo>
                    <a:lnTo>
                      <a:pt x="103" y="27"/>
                    </a:lnTo>
                    <a:lnTo>
                      <a:pt x="0" y="2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8" name="Rectangle 332"/>
              <p:cNvSpPr>
                <a:spLocks noChangeArrowheads="1"/>
              </p:cNvSpPr>
              <p:nvPr/>
            </p:nvSpPr>
            <p:spPr bwMode="auto">
              <a:xfrm>
                <a:off x="1513" y="2551"/>
                <a:ext cx="64" cy="26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9" name="Freeform 333"/>
              <p:cNvSpPr>
                <a:spLocks/>
              </p:cNvSpPr>
              <p:nvPr/>
            </p:nvSpPr>
            <p:spPr bwMode="auto">
              <a:xfrm>
                <a:off x="1824" y="2547"/>
                <a:ext cx="86" cy="66"/>
              </a:xfrm>
              <a:custGeom>
                <a:avLst/>
                <a:gdLst>
                  <a:gd name="T0" fmla="*/ 0 w 86"/>
                  <a:gd name="T1" fmla="*/ 0 h 66"/>
                  <a:gd name="T2" fmla="*/ 86 w 86"/>
                  <a:gd name="T3" fmla="*/ 0 h 66"/>
                  <a:gd name="T4" fmla="*/ 86 w 86"/>
                  <a:gd name="T5" fmla="*/ 66 h 66"/>
                  <a:gd name="T6" fmla="*/ 29 w 86"/>
                  <a:gd name="T7" fmla="*/ 66 h 66"/>
                  <a:gd name="T8" fmla="*/ 29 w 86"/>
                  <a:gd name="T9" fmla="*/ 27 h 66"/>
                  <a:gd name="T10" fmla="*/ 0 w 86"/>
                  <a:gd name="T11" fmla="*/ 27 h 66"/>
                  <a:gd name="T12" fmla="*/ 0 w 8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" h="66">
                    <a:moveTo>
                      <a:pt x="0" y="0"/>
                    </a:moveTo>
                    <a:lnTo>
                      <a:pt x="86" y="0"/>
                    </a:lnTo>
                    <a:lnTo>
                      <a:pt x="86" y="66"/>
                    </a:lnTo>
                    <a:lnTo>
                      <a:pt x="29" y="66"/>
                    </a:lnTo>
                    <a:lnTo>
                      <a:pt x="29" y="27"/>
                    </a:lnTo>
                    <a:lnTo>
                      <a:pt x="0" y="2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0" name="Freeform 334"/>
              <p:cNvSpPr>
                <a:spLocks/>
              </p:cNvSpPr>
              <p:nvPr/>
            </p:nvSpPr>
            <p:spPr bwMode="auto">
              <a:xfrm>
                <a:off x="2044" y="2593"/>
                <a:ext cx="41" cy="34"/>
              </a:xfrm>
              <a:custGeom>
                <a:avLst/>
                <a:gdLst>
                  <a:gd name="T0" fmla="*/ 21 w 41"/>
                  <a:gd name="T1" fmla="*/ 0 h 34"/>
                  <a:gd name="T2" fmla="*/ 41 w 41"/>
                  <a:gd name="T3" fmla="*/ 0 h 34"/>
                  <a:gd name="T4" fmla="*/ 41 w 41"/>
                  <a:gd name="T5" fmla="*/ 14 h 34"/>
                  <a:gd name="T6" fmla="*/ 33 w 41"/>
                  <a:gd name="T7" fmla="*/ 14 h 34"/>
                  <a:gd name="T8" fmla="*/ 33 w 41"/>
                  <a:gd name="T9" fmla="*/ 34 h 34"/>
                  <a:gd name="T10" fmla="*/ 0 w 41"/>
                  <a:gd name="T11" fmla="*/ 34 h 34"/>
                  <a:gd name="T12" fmla="*/ 0 w 41"/>
                  <a:gd name="T13" fmla="*/ 12 h 34"/>
                  <a:gd name="T14" fmla="*/ 21 w 41"/>
                  <a:gd name="T15" fmla="*/ 12 h 34"/>
                  <a:gd name="T16" fmla="*/ 21 w 41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1" h="34">
                    <a:moveTo>
                      <a:pt x="21" y="0"/>
                    </a:moveTo>
                    <a:lnTo>
                      <a:pt x="41" y="0"/>
                    </a:lnTo>
                    <a:lnTo>
                      <a:pt x="41" y="14"/>
                    </a:lnTo>
                    <a:lnTo>
                      <a:pt x="33" y="14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21" y="12"/>
                    </a:lnTo>
                    <a:lnTo>
                      <a:pt x="21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1" name="Rectangle 335"/>
              <p:cNvSpPr>
                <a:spLocks noChangeArrowheads="1"/>
              </p:cNvSpPr>
              <p:nvPr/>
            </p:nvSpPr>
            <p:spPr bwMode="auto">
              <a:xfrm>
                <a:off x="2005" y="2391"/>
                <a:ext cx="136" cy="3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2" name="Line 336"/>
              <p:cNvSpPr>
                <a:spLocks noChangeShapeType="1"/>
              </p:cNvSpPr>
              <p:nvPr/>
            </p:nvSpPr>
            <p:spPr bwMode="auto">
              <a:xfrm>
                <a:off x="1469" y="2696"/>
                <a:ext cx="14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3" name="Line 337"/>
              <p:cNvSpPr>
                <a:spLocks noChangeShapeType="1"/>
              </p:cNvSpPr>
              <p:nvPr/>
            </p:nvSpPr>
            <p:spPr bwMode="auto">
              <a:xfrm>
                <a:off x="1472" y="2672"/>
                <a:ext cx="146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4" name="Line 338"/>
              <p:cNvSpPr>
                <a:spLocks noChangeShapeType="1"/>
              </p:cNvSpPr>
              <p:nvPr/>
            </p:nvSpPr>
            <p:spPr bwMode="auto">
              <a:xfrm>
                <a:off x="1762" y="2680"/>
                <a:ext cx="2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5" name="Line 339"/>
              <p:cNvSpPr>
                <a:spLocks noChangeShapeType="1"/>
              </p:cNvSpPr>
              <p:nvPr/>
            </p:nvSpPr>
            <p:spPr bwMode="auto">
              <a:xfrm>
                <a:off x="1795" y="2680"/>
                <a:ext cx="1" cy="66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6" name="Line 340"/>
              <p:cNvSpPr>
                <a:spLocks noChangeShapeType="1"/>
              </p:cNvSpPr>
              <p:nvPr/>
            </p:nvSpPr>
            <p:spPr bwMode="auto">
              <a:xfrm>
                <a:off x="1772" y="2414"/>
                <a:ext cx="46" cy="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7" name="Line 341"/>
              <p:cNvSpPr>
                <a:spLocks noChangeShapeType="1"/>
              </p:cNvSpPr>
              <p:nvPr/>
            </p:nvSpPr>
            <p:spPr bwMode="auto">
              <a:xfrm>
                <a:off x="1818" y="2416"/>
                <a:ext cx="1" cy="2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8" name="Line 342"/>
              <p:cNvSpPr>
                <a:spLocks noChangeShapeType="1"/>
              </p:cNvSpPr>
              <p:nvPr/>
            </p:nvSpPr>
            <p:spPr bwMode="auto">
              <a:xfrm flipV="1">
                <a:off x="2979" y="3360"/>
                <a:ext cx="6" cy="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9" name="Freeform 343"/>
              <p:cNvSpPr>
                <a:spLocks/>
              </p:cNvSpPr>
              <p:nvPr/>
            </p:nvSpPr>
            <p:spPr bwMode="auto">
              <a:xfrm>
                <a:off x="2985" y="3359"/>
                <a:ext cx="13" cy="4"/>
              </a:xfrm>
              <a:custGeom>
                <a:avLst/>
                <a:gdLst>
                  <a:gd name="T0" fmla="*/ 0 w 6"/>
                  <a:gd name="T1" fmla="*/ 1 h 3"/>
                  <a:gd name="T2" fmla="*/ 9 w 6"/>
                  <a:gd name="T3" fmla="*/ 0 h 3"/>
                  <a:gd name="T4" fmla="*/ 20 w 6"/>
                  <a:gd name="T5" fmla="*/ 0 h 3"/>
                  <a:gd name="T6" fmla="*/ 24 w 6"/>
                  <a:gd name="T7" fmla="*/ 1 h 3"/>
                  <a:gd name="T8" fmla="*/ 28 w 6"/>
                  <a:gd name="T9" fmla="*/ 5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0" name="Freeform 344"/>
              <p:cNvSpPr>
                <a:spLocks/>
              </p:cNvSpPr>
              <p:nvPr/>
            </p:nvSpPr>
            <p:spPr bwMode="auto">
              <a:xfrm>
                <a:off x="2876" y="3363"/>
                <a:ext cx="122" cy="133"/>
              </a:xfrm>
              <a:custGeom>
                <a:avLst/>
                <a:gdLst>
                  <a:gd name="T0" fmla="*/ 252 w 59"/>
                  <a:gd name="T1" fmla="*/ 0 h 98"/>
                  <a:gd name="T2" fmla="*/ 163 w 59"/>
                  <a:gd name="T3" fmla="*/ 92 h 98"/>
                  <a:gd name="T4" fmla="*/ 0 w 59"/>
                  <a:gd name="T5" fmla="*/ 181 h 9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9" h="98">
                    <a:moveTo>
                      <a:pt x="59" y="0"/>
                    </a:moveTo>
                    <a:lnTo>
                      <a:pt x="38" y="50"/>
                    </a:lnTo>
                    <a:lnTo>
                      <a:pt x="0" y="9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1" name="Freeform 345"/>
              <p:cNvSpPr>
                <a:spLocks/>
              </p:cNvSpPr>
              <p:nvPr/>
            </p:nvSpPr>
            <p:spPr bwMode="auto">
              <a:xfrm>
                <a:off x="2853" y="3496"/>
                <a:ext cx="23" cy="61"/>
              </a:xfrm>
              <a:custGeom>
                <a:avLst/>
                <a:gdLst>
                  <a:gd name="T0" fmla="*/ 48 w 11"/>
                  <a:gd name="T1" fmla="*/ 0 h 45"/>
                  <a:gd name="T2" fmla="*/ 21 w 11"/>
                  <a:gd name="T3" fmla="*/ 15 h 45"/>
                  <a:gd name="T4" fmla="*/ 8 w 11"/>
                  <a:gd name="T5" fmla="*/ 31 h 45"/>
                  <a:gd name="T6" fmla="*/ 0 w 11"/>
                  <a:gd name="T7" fmla="*/ 47 h 45"/>
                  <a:gd name="T8" fmla="*/ 0 w 11"/>
                  <a:gd name="T9" fmla="*/ 66 h 45"/>
                  <a:gd name="T10" fmla="*/ 8 w 11"/>
                  <a:gd name="T11" fmla="*/ 8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5">
                    <a:moveTo>
                      <a:pt x="11" y="0"/>
                    </a:moveTo>
                    <a:lnTo>
                      <a:pt x="5" y="8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2" y="4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2" name="Line 346"/>
              <p:cNvSpPr>
                <a:spLocks noChangeShapeType="1"/>
              </p:cNvSpPr>
              <p:nvPr/>
            </p:nvSpPr>
            <p:spPr bwMode="auto">
              <a:xfrm>
                <a:off x="2858" y="3557"/>
                <a:ext cx="55" cy="1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3" name="Freeform 347"/>
              <p:cNvSpPr>
                <a:spLocks/>
              </p:cNvSpPr>
              <p:nvPr/>
            </p:nvSpPr>
            <p:spPr bwMode="auto">
              <a:xfrm>
                <a:off x="2913" y="3702"/>
                <a:ext cx="33" cy="16"/>
              </a:xfrm>
              <a:custGeom>
                <a:avLst/>
                <a:gdLst>
                  <a:gd name="T0" fmla="*/ 0 w 16"/>
                  <a:gd name="T1" fmla="*/ 0 h 12"/>
                  <a:gd name="T2" fmla="*/ 8 w 16"/>
                  <a:gd name="T3" fmla="*/ 9 h 12"/>
                  <a:gd name="T4" fmla="*/ 25 w 16"/>
                  <a:gd name="T5" fmla="*/ 16 h 12"/>
                  <a:gd name="T6" fmla="*/ 47 w 16"/>
                  <a:gd name="T7" fmla="*/ 20 h 12"/>
                  <a:gd name="T8" fmla="*/ 68 w 16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lnTo>
                      <a:pt x="2" y="5"/>
                    </a:lnTo>
                    <a:lnTo>
                      <a:pt x="6" y="9"/>
                    </a:lnTo>
                    <a:lnTo>
                      <a:pt x="11" y="11"/>
                    </a:lnTo>
                    <a:lnTo>
                      <a:pt x="16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4" name="Line 348"/>
              <p:cNvSpPr>
                <a:spLocks noChangeShapeType="1"/>
              </p:cNvSpPr>
              <p:nvPr/>
            </p:nvSpPr>
            <p:spPr bwMode="auto">
              <a:xfrm flipV="1">
                <a:off x="2946" y="3717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5" name="Line 349"/>
              <p:cNvSpPr>
                <a:spLocks noChangeShapeType="1"/>
              </p:cNvSpPr>
              <p:nvPr/>
            </p:nvSpPr>
            <p:spPr bwMode="auto">
              <a:xfrm flipH="1">
                <a:off x="2950" y="3732"/>
                <a:ext cx="282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6" name="Freeform 350"/>
              <p:cNvSpPr>
                <a:spLocks/>
              </p:cNvSpPr>
              <p:nvPr/>
            </p:nvSpPr>
            <p:spPr bwMode="auto">
              <a:xfrm>
                <a:off x="2880" y="3695"/>
                <a:ext cx="70" cy="38"/>
              </a:xfrm>
              <a:custGeom>
                <a:avLst/>
                <a:gdLst>
                  <a:gd name="T0" fmla="*/ 144 w 34"/>
                  <a:gd name="T1" fmla="*/ 52 h 28"/>
                  <a:gd name="T2" fmla="*/ 101 w 34"/>
                  <a:gd name="T3" fmla="*/ 50 h 28"/>
                  <a:gd name="T4" fmla="*/ 64 w 34"/>
                  <a:gd name="T5" fmla="*/ 42 h 28"/>
                  <a:gd name="T6" fmla="*/ 33 w 34"/>
                  <a:gd name="T7" fmla="*/ 31 h 28"/>
                  <a:gd name="T8" fmla="*/ 12 w 34"/>
                  <a:gd name="T9" fmla="*/ 16 h 28"/>
                  <a:gd name="T10" fmla="*/ 0 w 34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4" h="28">
                    <a:moveTo>
                      <a:pt x="34" y="28"/>
                    </a:moveTo>
                    <a:lnTo>
                      <a:pt x="24" y="27"/>
                    </a:lnTo>
                    <a:lnTo>
                      <a:pt x="15" y="23"/>
                    </a:lnTo>
                    <a:lnTo>
                      <a:pt x="8" y="17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7" name="Line 351"/>
              <p:cNvSpPr>
                <a:spLocks noChangeShapeType="1"/>
              </p:cNvSpPr>
              <p:nvPr/>
            </p:nvSpPr>
            <p:spPr bwMode="auto">
              <a:xfrm flipH="1" flipV="1">
                <a:off x="2794" y="3469"/>
                <a:ext cx="86" cy="22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8" name="Freeform 352"/>
              <p:cNvSpPr>
                <a:spLocks/>
              </p:cNvSpPr>
              <p:nvPr/>
            </p:nvSpPr>
            <p:spPr bwMode="auto">
              <a:xfrm>
                <a:off x="2750" y="3443"/>
                <a:ext cx="44" cy="26"/>
              </a:xfrm>
              <a:custGeom>
                <a:avLst/>
                <a:gdLst>
                  <a:gd name="T0" fmla="*/ 92 w 21"/>
                  <a:gd name="T1" fmla="*/ 36 h 19"/>
                  <a:gd name="T2" fmla="*/ 80 w 21"/>
                  <a:gd name="T3" fmla="*/ 22 h 19"/>
                  <a:gd name="T4" fmla="*/ 57 w 21"/>
                  <a:gd name="T5" fmla="*/ 14 h 19"/>
                  <a:gd name="T6" fmla="*/ 31 w 21"/>
                  <a:gd name="T7" fmla="*/ 4 h 19"/>
                  <a:gd name="T8" fmla="*/ 0 w 21"/>
                  <a:gd name="T9" fmla="*/ 0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9"/>
                    </a:moveTo>
                    <a:lnTo>
                      <a:pt x="18" y="12"/>
                    </a:lnTo>
                    <a:lnTo>
                      <a:pt x="13" y="7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9" name="Freeform 353"/>
              <p:cNvSpPr>
                <a:spLocks/>
              </p:cNvSpPr>
              <p:nvPr/>
            </p:nvSpPr>
            <p:spPr bwMode="auto">
              <a:xfrm>
                <a:off x="2398" y="3443"/>
                <a:ext cx="352" cy="308"/>
              </a:xfrm>
              <a:custGeom>
                <a:avLst/>
                <a:gdLst>
                  <a:gd name="T0" fmla="*/ 725 w 171"/>
                  <a:gd name="T1" fmla="*/ 0 h 227"/>
                  <a:gd name="T2" fmla="*/ 344 w 171"/>
                  <a:gd name="T3" fmla="*/ 20 h 227"/>
                  <a:gd name="T4" fmla="*/ 276 w 171"/>
                  <a:gd name="T5" fmla="*/ 33 h 227"/>
                  <a:gd name="T6" fmla="*/ 204 w 171"/>
                  <a:gd name="T7" fmla="*/ 56 h 227"/>
                  <a:gd name="T8" fmla="*/ 165 w 171"/>
                  <a:gd name="T9" fmla="*/ 84 h 227"/>
                  <a:gd name="T10" fmla="*/ 0 w 171"/>
                  <a:gd name="T11" fmla="*/ 212 h 227"/>
                  <a:gd name="T12" fmla="*/ 4 w 171"/>
                  <a:gd name="T13" fmla="*/ 284 h 227"/>
                  <a:gd name="T14" fmla="*/ 21 w 171"/>
                  <a:gd name="T15" fmla="*/ 320 h 227"/>
                  <a:gd name="T16" fmla="*/ 93 w 171"/>
                  <a:gd name="T17" fmla="*/ 381 h 227"/>
                  <a:gd name="T18" fmla="*/ 183 w 171"/>
                  <a:gd name="T19" fmla="*/ 418 h 2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1" h="227">
                    <a:moveTo>
                      <a:pt x="171" y="0"/>
                    </a:moveTo>
                    <a:lnTo>
                      <a:pt x="81" y="11"/>
                    </a:lnTo>
                    <a:lnTo>
                      <a:pt x="65" y="18"/>
                    </a:lnTo>
                    <a:lnTo>
                      <a:pt x="48" y="30"/>
                    </a:lnTo>
                    <a:lnTo>
                      <a:pt x="39" y="46"/>
                    </a:lnTo>
                    <a:lnTo>
                      <a:pt x="0" y="115"/>
                    </a:lnTo>
                    <a:lnTo>
                      <a:pt x="1" y="154"/>
                    </a:lnTo>
                    <a:lnTo>
                      <a:pt x="5" y="174"/>
                    </a:lnTo>
                    <a:lnTo>
                      <a:pt x="22" y="207"/>
                    </a:lnTo>
                    <a:lnTo>
                      <a:pt x="43" y="22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0" name="Freeform 354"/>
              <p:cNvSpPr>
                <a:spLocks/>
              </p:cNvSpPr>
              <p:nvPr/>
            </p:nvSpPr>
            <p:spPr bwMode="auto">
              <a:xfrm>
                <a:off x="2485" y="3751"/>
                <a:ext cx="517" cy="198"/>
              </a:xfrm>
              <a:custGeom>
                <a:avLst/>
                <a:gdLst>
                  <a:gd name="T0" fmla="*/ 0 w 251"/>
                  <a:gd name="T1" fmla="*/ 0 h 146"/>
                  <a:gd name="T2" fmla="*/ 173 w 251"/>
                  <a:gd name="T3" fmla="*/ 76 h 146"/>
                  <a:gd name="T4" fmla="*/ 692 w 251"/>
                  <a:gd name="T5" fmla="*/ 155 h 146"/>
                  <a:gd name="T6" fmla="*/ 793 w 251"/>
                  <a:gd name="T7" fmla="*/ 167 h 146"/>
                  <a:gd name="T8" fmla="*/ 945 w 251"/>
                  <a:gd name="T9" fmla="*/ 216 h 146"/>
                  <a:gd name="T10" fmla="*/ 1065 w 251"/>
                  <a:gd name="T11" fmla="*/ 269 h 1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46">
                    <a:moveTo>
                      <a:pt x="0" y="0"/>
                    </a:moveTo>
                    <a:lnTo>
                      <a:pt x="41" y="41"/>
                    </a:lnTo>
                    <a:lnTo>
                      <a:pt x="163" y="84"/>
                    </a:lnTo>
                    <a:lnTo>
                      <a:pt x="187" y="91"/>
                    </a:lnTo>
                    <a:lnTo>
                      <a:pt x="223" y="117"/>
                    </a:lnTo>
                    <a:lnTo>
                      <a:pt x="251" y="14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1" name="Freeform 355"/>
              <p:cNvSpPr>
                <a:spLocks/>
              </p:cNvSpPr>
              <p:nvPr/>
            </p:nvSpPr>
            <p:spPr bwMode="auto">
              <a:xfrm>
                <a:off x="3002" y="3947"/>
                <a:ext cx="103" cy="15"/>
              </a:xfrm>
              <a:custGeom>
                <a:avLst/>
                <a:gdLst>
                  <a:gd name="T0" fmla="*/ 0 w 50"/>
                  <a:gd name="T1" fmla="*/ 1 h 11"/>
                  <a:gd name="T2" fmla="*/ 39 w 50"/>
                  <a:gd name="T3" fmla="*/ 15 h 11"/>
                  <a:gd name="T4" fmla="*/ 84 w 50"/>
                  <a:gd name="T5" fmla="*/ 20 h 11"/>
                  <a:gd name="T6" fmla="*/ 132 w 50"/>
                  <a:gd name="T7" fmla="*/ 20 h 11"/>
                  <a:gd name="T8" fmla="*/ 173 w 50"/>
                  <a:gd name="T9" fmla="*/ 14 h 11"/>
                  <a:gd name="T10" fmla="*/ 212 w 5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0" h="11">
                    <a:moveTo>
                      <a:pt x="0" y="1"/>
                    </a:moveTo>
                    <a:lnTo>
                      <a:pt x="9" y="8"/>
                    </a:lnTo>
                    <a:lnTo>
                      <a:pt x="20" y="11"/>
                    </a:lnTo>
                    <a:lnTo>
                      <a:pt x="31" y="11"/>
                    </a:lnTo>
                    <a:lnTo>
                      <a:pt x="41" y="7"/>
                    </a:lnTo>
                    <a:lnTo>
                      <a:pt x="5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2" name="Line 356"/>
              <p:cNvSpPr>
                <a:spLocks noChangeShapeType="1"/>
              </p:cNvSpPr>
              <p:nvPr/>
            </p:nvSpPr>
            <p:spPr bwMode="auto">
              <a:xfrm flipV="1">
                <a:off x="3105" y="3918"/>
                <a:ext cx="35" cy="2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3" name="Freeform 357"/>
              <p:cNvSpPr>
                <a:spLocks/>
              </p:cNvSpPr>
              <p:nvPr/>
            </p:nvSpPr>
            <p:spPr bwMode="auto">
              <a:xfrm>
                <a:off x="3140" y="3899"/>
                <a:ext cx="45" cy="19"/>
              </a:xfrm>
              <a:custGeom>
                <a:avLst/>
                <a:gdLst>
                  <a:gd name="T0" fmla="*/ 0 w 22"/>
                  <a:gd name="T1" fmla="*/ 26 h 14"/>
                  <a:gd name="T2" fmla="*/ 20 w 22"/>
                  <a:gd name="T3" fmla="*/ 19 h 14"/>
                  <a:gd name="T4" fmla="*/ 41 w 22"/>
                  <a:gd name="T5" fmla="*/ 11 h 14"/>
                  <a:gd name="T6" fmla="*/ 68 w 22"/>
                  <a:gd name="T7" fmla="*/ 5 h 14"/>
                  <a:gd name="T8" fmla="*/ 92 w 22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4">
                    <a:moveTo>
                      <a:pt x="0" y="14"/>
                    </a:moveTo>
                    <a:lnTo>
                      <a:pt x="5" y="10"/>
                    </a:lnTo>
                    <a:lnTo>
                      <a:pt x="10" y="6"/>
                    </a:lnTo>
                    <a:lnTo>
                      <a:pt x="16" y="3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4" name="Freeform 358"/>
              <p:cNvSpPr>
                <a:spLocks/>
              </p:cNvSpPr>
              <p:nvPr/>
            </p:nvSpPr>
            <p:spPr bwMode="auto">
              <a:xfrm>
                <a:off x="3185" y="3861"/>
                <a:ext cx="303" cy="38"/>
              </a:xfrm>
              <a:custGeom>
                <a:avLst/>
                <a:gdLst>
                  <a:gd name="T0" fmla="*/ 0 w 147"/>
                  <a:gd name="T1" fmla="*/ 52 h 28"/>
                  <a:gd name="T2" fmla="*/ 175 w 147"/>
                  <a:gd name="T3" fmla="*/ 31 h 28"/>
                  <a:gd name="T4" fmla="*/ 625 w 147"/>
                  <a:gd name="T5" fmla="*/ 0 h 2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7" h="28">
                    <a:moveTo>
                      <a:pt x="0" y="28"/>
                    </a:moveTo>
                    <a:lnTo>
                      <a:pt x="41" y="17"/>
                    </a:lnTo>
                    <a:lnTo>
                      <a:pt x="14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5" name="Freeform 359"/>
              <p:cNvSpPr>
                <a:spLocks/>
              </p:cNvSpPr>
              <p:nvPr/>
            </p:nvSpPr>
            <p:spPr bwMode="auto">
              <a:xfrm>
                <a:off x="2347" y="3670"/>
                <a:ext cx="624" cy="287"/>
              </a:xfrm>
              <a:custGeom>
                <a:avLst/>
                <a:gdLst>
                  <a:gd name="T0" fmla="*/ 0 w 303"/>
                  <a:gd name="T1" fmla="*/ 134 h 212"/>
                  <a:gd name="T2" fmla="*/ 276 w 303"/>
                  <a:gd name="T3" fmla="*/ 234 h 212"/>
                  <a:gd name="T4" fmla="*/ 377 w 303"/>
                  <a:gd name="T5" fmla="*/ 260 h 212"/>
                  <a:gd name="T6" fmla="*/ 1285 w 303"/>
                  <a:gd name="T7" fmla="*/ 389 h 212"/>
                  <a:gd name="T8" fmla="*/ 1180 w 303"/>
                  <a:gd name="T9" fmla="*/ 333 h 212"/>
                  <a:gd name="T10" fmla="*/ 1085 w 303"/>
                  <a:gd name="T11" fmla="*/ 302 h 212"/>
                  <a:gd name="T12" fmla="*/ 853 w 303"/>
                  <a:gd name="T13" fmla="*/ 264 h 212"/>
                  <a:gd name="T14" fmla="*/ 496 w 303"/>
                  <a:gd name="T15" fmla="*/ 213 h 212"/>
                  <a:gd name="T16" fmla="*/ 356 w 303"/>
                  <a:gd name="T17" fmla="*/ 176 h 212"/>
                  <a:gd name="T18" fmla="*/ 161 w 303"/>
                  <a:gd name="T19" fmla="*/ 87 h 212"/>
                  <a:gd name="T20" fmla="*/ 89 w 303"/>
                  <a:gd name="T21" fmla="*/ 38 h 212"/>
                  <a:gd name="T22" fmla="*/ 68 w 30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12">
                    <a:moveTo>
                      <a:pt x="0" y="73"/>
                    </a:moveTo>
                    <a:lnTo>
                      <a:pt x="65" y="128"/>
                    </a:lnTo>
                    <a:lnTo>
                      <a:pt x="89" y="142"/>
                    </a:lnTo>
                    <a:lnTo>
                      <a:pt x="303" y="212"/>
                    </a:lnTo>
                    <a:lnTo>
                      <a:pt x="278" y="182"/>
                    </a:lnTo>
                    <a:lnTo>
                      <a:pt x="256" y="165"/>
                    </a:lnTo>
                    <a:lnTo>
                      <a:pt x="201" y="144"/>
                    </a:lnTo>
                    <a:lnTo>
                      <a:pt x="117" y="116"/>
                    </a:lnTo>
                    <a:lnTo>
                      <a:pt x="84" y="96"/>
                    </a:lnTo>
                    <a:lnTo>
                      <a:pt x="38" y="47"/>
                    </a:lnTo>
                    <a:lnTo>
                      <a:pt x="21" y="21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6" name="Freeform 360"/>
              <p:cNvSpPr>
                <a:spLocks/>
              </p:cNvSpPr>
              <p:nvPr/>
            </p:nvSpPr>
            <p:spPr bwMode="auto">
              <a:xfrm>
                <a:off x="2860" y="3365"/>
                <a:ext cx="119" cy="119"/>
              </a:xfrm>
              <a:custGeom>
                <a:avLst/>
                <a:gdLst>
                  <a:gd name="T0" fmla="*/ 244 w 58"/>
                  <a:gd name="T1" fmla="*/ 0 h 88"/>
                  <a:gd name="T2" fmla="*/ 140 w 58"/>
                  <a:gd name="T3" fmla="*/ 81 h 88"/>
                  <a:gd name="T4" fmla="*/ 0 w 58"/>
                  <a:gd name="T5" fmla="*/ 161 h 8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8" h="88">
                    <a:moveTo>
                      <a:pt x="58" y="0"/>
                    </a:moveTo>
                    <a:lnTo>
                      <a:pt x="33" y="4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7" name="Freeform 361"/>
              <p:cNvSpPr>
                <a:spLocks/>
              </p:cNvSpPr>
              <p:nvPr/>
            </p:nvSpPr>
            <p:spPr bwMode="auto">
              <a:xfrm>
                <a:off x="2829" y="3478"/>
                <a:ext cx="31" cy="10"/>
              </a:xfrm>
              <a:custGeom>
                <a:avLst/>
                <a:gdLst>
                  <a:gd name="T0" fmla="*/ 64 w 15"/>
                  <a:gd name="T1" fmla="*/ 9 h 7"/>
                  <a:gd name="T2" fmla="*/ 52 w 15"/>
                  <a:gd name="T3" fmla="*/ 13 h 7"/>
                  <a:gd name="T4" fmla="*/ 35 w 15"/>
                  <a:gd name="T5" fmla="*/ 14 h 7"/>
                  <a:gd name="T6" fmla="*/ 17 w 15"/>
                  <a:gd name="T7" fmla="*/ 13 h 7"/>
                  <a:gd name="T8" fmla="*/ 4 w 15"/>
                  <a:gd name="T9" fmla="*/ 9 h 7"/>
                  <a:gd name="T10" fmla="*/ 0 w 15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7">
                    <a:moveTo>
                      <a:pt x="15" y="4"/>
                    </a:moveTo>
                    <a:lnTo>
                      <a:pt x="12" y="6"/>
                    </a:lnTo>
                    <a:lnTo>
                      <a:pt x="8" y="7"/>
                    </a:lnTo>
                    <a:lnTo>
                      <a:pt x="4" y="6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8" name="Line 362"/>
              <p:cNvSpPr>
                <a:spLocks noChangeShapeType="1"/>
              </p:cNvSpPr>
              <p:nvPr/>
            </p:nvSpPr>
            <p:spPr bwMode="auto">
              <a:xfrm flipH="1" flipV="1">
                <a:off x="2810" y="3426"/>
                <a:ext cx="19" cy="5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9" name="Freeform 363"/>
              <p:cNvSpPr>
                <a:spLocks/>
              </p:cNvSpPr>
              <p:nvPr/>
            </p:nvSpPr>
            <p:spPr bwMode="auto">
              <a:xfrm>
                <a:off x="2777" y="3394"/>
                <a:ext cx="33" cy="32"/>
              </a:xfrm>
              <a:custGeom>
                <a:avLst/>
                <a:gdLst>
                  <a:gd name="T0" fmla="*/ 68 w 16"/>
                  <a:gd name="T1" fmla="*/ 45 h 23"/>
                  <a:gd name="T2" fmla="*/ 60 w 16"/>
                  <a:gd name="T3" fmla="*/ 31 h 23"/>
                  <a:gd name="T4" fmla="*/ 43 w 16"/>
                  <a:gd name="T5" fmla="*/ 19 h 23"/>
                  <a:gd name="T6" fmla="*/ 25 w 16"/>
                  <a:gd name="T7" fmla="*/ 8 h 23"/>
                  <a:gd name="T8" fmla="*/ 0 w 16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23">
                    <a:moveTo>
                      <a:pt x="16" y="23"/>
                    </a:moveTo>
                    <a:lnTo>
                      <a:pt x="14" y="16"/>
                    </a:lnTo>
                    <a:lnTo>
                      <a:pt x="10" y="10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0" name="Freeform 364"/>
              <p:cNvSpPr>
                <a:spLocks/>
              </p:cNvSpPr>
              <p:nvPr/>
            </p:nvSpPr>
            <p:spPr bwMode="auto">
              <a:xfrm>
                <a:off x="2219" y="3363"/>
                <a:ext cx="558" cy="113"/>
              </a:xfrm>
              <a:custGeom>
                <a:avLst/>
                <a:gdLst>
                  <a:gd name="T0" fmla="*/ 1149 w 271"/>
                  <a:gd name="T1" fmla="*/ 42 h 83"/>
                  <a:gd name="T2" fmla="*/ 1065 w 271"/>
                  <a:gd name="T3" fmla="*/ 19 h 83"/>
                  <a:gd name="T4" fmla="*/ 873 w 271"/>
                  <a:gd name="T5" fmla="*/ 0 h 83"/>
                  <a:gd name="T6" fmla="*/ 568 w 271"/>
                  <a:gd name="T7" fmla="*/ 0 h 83"/>
                  <a:gd name="T8" fmla="*/ 428 w 271"/>
                  <a:gd name="T9" fmla="*/ 14 h 83"/>
                  <a:gd name="T10" fmla="*/ 317 w 271"/>
                  <a:gd name="T11" fmla="*/ 37 h 83"/>
                  <a:gd name="T12" fmla="*/ 208 w 271"/>
                  <a:gd name="T13" fmla="*/ 78 h 83"/>
                  <a:gd name="T14" fmla="*/ 161 w 271"/>
                  <a:gd name="T15" fmla="*/ 102 h 83"/>
                  <a:gd name="T16" fmla="*/ 105 w 271"/>
                  <a:gd name="T17" fmla="*/ 120 h 83"/>
                  <a:gd name="T18" fmla="*/ 0 w 271"/>
                  <a:gd name="T19" fmla="*/ 154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1" h="83">
                    <a:moveTo>
                      <a:pt x="271" y="23"/>
                    </a:moveTo>
                    <a:lnTo>
                      <a:pt x="251" y="10"/>
                    </a:lnTo>
                    <a:lnTo>
                      <a:pt x="206" y="0"/>
                    </a:lnTo>
                    <a:lnTo>
                      <a:pt x="134" y="0"/>
                    </a:lnTo>
                    <a:lnTo>
                      <a:pt x="101" y="7"/>
                    </a:lnTo>
                    <a:lnTo>
                      <a:pt x="75" y="20"/>
                    </a:lnTo>
                    <a:lnTo>
                      <a:pt x="49" y="42"/>
                    </a:lnTo>
                    <a:lnTo>
                      <a:pt x="38" y="55"/>
                    </a:lnTo>
                    <a:lnTo>
                      <a:pt x="25" y="65"/>
                    </a:lnTo>
                    <a:lnTo>
                      <a:pt x="0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1" name="Freeform 365"/>
              <p:cNvSpPr>
                <a:spLocks/>
              </p:cNvSpPr>
              <p:nvPr/>
            </p:nvSpPr>
            <p:spPr bwMode="auto">
              <a:xfrm>
                <a:off x="2209" y="3476"/>
                <a:ext cx="12" cy="30"/>
              </a:xfrm>
              <a:custGeom>
                <a:avLst/>
                <a:gdLst>
                  <a:gd name="T0" fmla="*/ 20 w 6"/>
                  <a:gd name="T1" fmla="*/ 0 h 22"/>
                  <a:gd name="T2" fmla="*/ 4 w 6"/>
                  <a:gd name="T3" fmla="*/ 7 h 22"/>
                  <a:gd name="T4" fmla="*/ 0 w 6"/>
                  <a:gd name="T5" fmla="*/ 16 h 22"/>
                  <a:gd name="T6" fmla="*/ 0 w 6"/>
                  <a:gd name="T7" fmla="*/ 26 h 22"/>
                  <a:gd name="T8" fmla="*/ 8 w 6"/>
                  <a:gd name="T9" fmla="*/ 34 h 22"/>
                  <a:gd name="T10" fmla="*/ 24 w 6"/>
                  <a:gd name="T11" fmla="*/ 41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22">
                    <a:moveTo>
                      <a:pt x="5" y="0"/>
                    </a:moveTo>
                    <a:lnTo>
                      <a:pt x="1" y="4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6" y="2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2" name="Freeform 366"/>
              <p:cNvSpPr>
                <a:spLocks/>
              </p:cNvSpPr>
              <p:nvPr/>
            </p:nvSpPr>
            <p:spPr bwMode="auto">
              <a:xfrm>
                <a:off x="2221" y="3506"/>
                <a:ext cx="39" cy="2"/>
              </a:xfrm>
              <a:custGeom>
                <a:avLst/>
                <a:gdLst>
                  <a:gd name="T0" fmla="*/ 0 w 19"/>
                  <a:gd name="T1" fmla="*/ 0 h 2"/>
                  <a:gd name="T2" fmla="*/ 21 w 19"/>
                  <a:gd name="T3" fmla="*/ 2 h 2"/>
                  <a:gd name="T4" fmla="*/ 43 w 19"/>
                  <a:gd name="T5" fmla="*/ 2 h 2"/>
                  <a:gd name="T6" fmla="*/ 64 w 19"/>
                  <a:gd name="T7" fmla="*/ 2 h 2"/>
                  <a:gd name="T8" fmla="*/ 80 w 19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  <a:lnTo>
                      <a:pt x="15" y="2"/>
                    </a:lnTo>
                    <a:lnTo>
                      <a:pt x="1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3" name="Freeform 367"/>
              <p:cNvSpPr>
                <a:spLocks/>
              </p:cNvSpPr>
              <p:nvPr/>
            </p:nvSpPr>
            <p:spPr bwMode="auto">
              <a:xfrm>
                <a:off x="2260" y="3488"/>
                <a:ext cx="21" cy="18"/>
              </a:xfrm>
              <a:custGeom>
                <a:avLst/>
                <a:gdLst>
                  <a:gd name="T0" fmla="*/ 0 w 10"/>
                  <a:gd name="T1" fmla="*/ 25 h 13"/>
                  <a:gd name="T2" fmla="*/ 17 w 10"/>
                  <a:gd name="T3" fmla="*/ 21 h 13"/>
                  <a:gd name="T4" fmla="*/ 32 w 10"/>
                  <a:gd name="T5" fmla="*/ 15 h 13"/>
                  <a:gd name="T6" fmla="*/ 40 w 10"/>
                  <a:gd name="T7" fmla="*/ 8 h 13"/>
                  <a:gd name="T8" fmla="*/ 44 w 1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0" y="13"/>
                    </a:moveTo>
                    <a:lnTo>
                      <a:pt x="4" y="11"/>
                    </a:lnTo>
                    <a:lnTo>
                      <a:pt x="7" y="8"/>
                    </a:lnTo>
                    <a:lnTo>
                      <a:pt x="9" y="4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4" name="Freeform 368"/>
              <p:cNvSpPr>
                <a:spLocks/>
              </p:cNvSpPr>
              <p:nvPr/>
            </p:nvSpPr>
            <p:spPr bwMode="auto">
              <a:xfrm>
                <a:off x="2281" y="3378"/>
                <a:ext cx="463" cy="110"/>
              </a:xfrm>
              <a:custGeom>
                <a:avLst/>
                <a:gdLst>
                  <a:gd name="T0" fmla="*/ 0 w 225"/>
                  <a:gd name="T1" fmla="*/ 149 h 81"/>
                  <a:gd name="T2" fmla="*/ 64 w 225"/>
                  <a:gd name="T3" fmla="*/ 96 h 81"/>
                  <a:gd name="T4" fmla="*/ 144 w 225"/>
                  <a:gd name="T5" fmla="*/ 58 h 81"/>
                  <a:gd name="T6" fmla="*/ 228 w 225"/>
                  <a:gd name="T7" fmla="*/ 27 h 81"/>
                  <a:gd name="T8" fmla="*/ 364 w 225"/>
                  <a:gd name="T9" fmla="*/ 5 h 81"/>
                  <a:gd name="T10" fmla="*/ 488 w 225"/>
                  <a:gd name="T11" fmla="*/ 1 h 81"/>
                  <a:gd name="T12" fmla="*/ 700 w 225"/>
                  <a:gd name="T13" fmla="*/ 0 h 81"/>
                  <a:gd name="T14" fmla="*/ 792 w 225"/>
                  <a:gd name="T15" fmla="*/ 4 h 81"/>
                  <a:gd name="T16" fmla="*/ 953 w 225"/>
                  <a:gd name="T17" fmla="*/ 27 h 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5" h="81">
                    <a:moveTo>
                      <a:pt x="0" y="81"/>
                    </a:moveTo>
                    <a:lnTo>
                      <a:pt x="15" y="52"/>
                    </a:lnTo>
                    <a:lnTo>
                      <a:pt x="34" y="32"/>
                    </a:lnTo>
                    <a:lnTo>
                      <a:pt x="54" y="15"/>
                    </a:lnTo>
                    <a:lnTo>
                      <a:pt x="86" y="3"/>
                    </a:lnTo>
                    <a:lnTo>
                      <a:pt x="115" y="1"/>
                    </a:lnTo>
                    <a:lnTo>
                      <a:pt x="165" y="0"/>
                    </a:lnTo>
                    <a:lnTo>
                      <a:pt x="187" y="2"/>
                    </a:lnTo>
                    <a:lnTo>
                      <a:pt x="225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5" name="Freeform 369"/>
              <p:cNvSpPr>
                <a:spLocks/>
              </p:cNvSpPr>
              <p:nvPr/>
            </p:nvSpPr>
            <p:spPr bwMode="auto">
              <a:xfrm>
                <a:off x="2732" y="3398"/>
                <a:ext cx="23" cy="22"/>
              </a:xfrm>
              <a:custGeom>
                <a:avLst/>
                <a:gdLst>
                  <a:gd name="T0" fmla="*/ 27 w 11"/>
                  <a:gd name="T1" fmla="*/ 0 h 16"/>
                  <a:gd name="T2" fmla="*/ 44 w 11"/>
                  <a:gd name="T3" fmla="*/ 6 h 16"/>
                  <a:gd name="T4" fmla="*/ 48 w 11"/>
                  <a:gd name="T5" fmla="*/ 11 h 16"/>
                  <a:gd name="T6" fmla="*/ 48 w 11"/>
                  <a:gd name="T7" fmla="*/ 19 h 16"/>
                  <a:gd name="T8" fmla="*/ 40 w 11"/>
                  <a:gd name="T9" fmla="*/ 26 h 16"/>
                  <a:gd name="T10" fmla="*/ 21 w 11"/>
                  <a:gd name="T11" fmla="*/ 30 h 16"/>
                  <a:gd name="T12" fmla="*/ 0 w 11"/>
                  <a:gd name="T13" fmla="*/ 3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16">
                    <a:moveTo>
                      <a:pt x="6" y="0"/>
                    </a:moveTo>
                    <a:lnTo>
                      <a:pt x="10" y="3"/>
                    </a:lnTo>
                    <a:lnTo>
                      <a:pt x="11" y="6"/>
                    </a:lnTo>
                    <a:lnTo>
                      <a:pt x="11" y="10"/>
                    </a:lnTo>
                    <a:lnTo>
                      <a:pt x="9" y="14"/>
                    </a:lnTo>
                    <a:lnTo>
                      <a:pt x="5" y="16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6" name="Freeform 370"/>
              <p:cNvSpPr>
                <a:spLocks/>
              </p:cNvSpPr>
              <p:nvPr/>
            </p:nvSpPr>
            <p:spPr bwMode="auto">
              <a:xfrm>
                <a:off x="2374" y="3420"/>
                <a:ext cx="358" cy="250"/>
              </a:xfrm>
              <a:custGeom>
                <a:avLst/>
                <a:gdLst>
                  <a:gd name="T0" fmla="*/ 737 w 174"/>
                  <a:gd name="T1" fmla="*/ 0 h 184"/>
                  <a:gd name="T2" fmla="*/ 628 w 174"/>
                  <a:gd name="T3" fmla="*/ 14 h 184"/>
                  <a:gd name="T4" fmla="*/ 424 w 174"/>
                  <a:gd name="T5" fmla="*/ 27 h 184"/>
                  <a:gd name="T6" fmla="*/ 339 w 174"/>
                  <a:gd name="T7" fmla="*/ 41 h 184"/>
                  <a:gd name="T8" fmla="*/ 267 w 174"/>
                  <a:gd name="T9" fmla="*/ 53 h 184"/>
                  <a:gd name="T10" fmla="*/ 187 w 174"/>
                  <a:gd name="T11" fmla="*/ 94 h 184"/>
                  <a:gd name="T12" fmla="*/ 60 w 174"/>
                  <a:gd name="T13" fmla="*/ 185 h 184"/>
                  <a:gd name="T14" fmla="*/ 25 w 174"/>
                  <a:gd name="T15" fmla="*/ 212 h 184"/>
                  <a:gd name="T16" fmla="*/ 0 w 174"/>
                  <a:gd name="T17" fmla="*/ 247 h 184"/>
                  <a:gd name="T18" fmla="*/ 4 w 174"/>
                  <a:gd name="T19" fmla="*/ 303 h 184"/>
                  <a:gd name="T20" fmla="*/ 12 w 174"/>
                  <a:gd name="T21" fmla="*/ 340 h 18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4" h="184">
                    <a:moveTo>
                      <a:pt x="174" y="0"/>
                    </a:moveTo>
                    <a:lnTo>
                      <a:pt x="148" y="7"/>
                    </a:lnTo>
                    <a:lnTo>
                      <a:pt x="100" y="15"/>
                    </a:lnTo>
                    <a:lnTo>
                      <a:pt x="80" y="22"/>
                    </a:lnTo>
                    <a:lnTo>
                      <a:pt x="63" y="29"/>
                    </a:lnTo>
                    <a:lnTo>
                      <a:pt x="44" y="51"/>
                    </a:lnTo>
                    <a:lnTo>
                      <a:pt x="14" y="100"/>
                    </a:lnTo>
                    <a:lnTo>
                      <a:pt x="6" y="115"/>
                    </a:lnTo>
                    <a:lnTo>
                      <a:pt x="0" y="134"/>
                    </a:lnTo>
                    <a:lnTo>
                      <a:pt x="1" y="164"/>
                    </a:lnTo>
                    <a:lnTo>
                      <a:pt x="3" y="18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7" name="Line 371"/>
              <p:cNvSpPr>
                <a:spLocks noChangeShapeType="1"/>
              </p:cNvSpPr>
              <p:nvPr/>
            </p:nvSpPr>
            <p:spPr bwMode="auto">
              <a:xfrm flipV="1">
                <a:off x="2248" y="3477"/>
                <a:ext cx="10" cy="1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8" name="Line 372"/>
              <p:cNvSpPr>
                <a:spLocks noChangeShapeType="1"/>
              </p:cNvSpPr>
              <p:nvPr/>
            </p:nvSpPr>
            <p:spPr bwMode="auto">
              <a:xfrm flipH="1">
                <a:off x="2240" y="3477"/>
                <a:ext cx="18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9" name="Freeform 373"/>
              <p:cNvSpPr>
                <a:spLocks/>
              </p:cNvSpPr>
              <p:nvPr/>
            </p:nvSpPr>
            <p:spPr bwMode="auto">
              <a:xfrm>
                <a:off x="2236" y="3484"/>
                <a:ext cx="12" cy="11"/>
              </a:xfrm>
              <a:custGeom>
                <a:avLst/>
                <a:gdLst>
                  <a:gd name="T0" fmla="*/ 8 w 6"/>
                  <a:gd name="T1" fmla="*/ 0 h 8"/>
                  <a:gd name="T2" fmla="*/ 0 w 6"/>
                  <a:gd name="T3" fmla="*/ 4 h 8"/>
                  <a:gd name="T4" fmla="*/ 0 w 6"/>
                  <a:gd name="T5" fmla="*/ 8 h 8"/>
                  <a:gd name="T6" fmla="*/ 4 w 6"/>
                  <a:gd name="T7" fmla="*/ 11 h 8"/>
                  <a:gd name="T8" fmla="*/ 12 w 6"/>
                  <a:gd name="T9" fmla="*/ 15 h 8"/>
                  <a:gd name="T10" fmla="*/ 24 w 6"/>
                  <a:gd name="T11" fmla="*/ 15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0" name="Line 374"/>
              <p:cNvSpPr>
                <a:spLocks noChangeShapeType="1"/>
              </p:cNvSpPr>
              <p:nvPr/>
            </p:nvSpPr>
            <p:spPr bwMode="auto">
              <a:xfrm>
                <a:off x="3226" y="3717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1" name="Freeform 375"/>
              <p:cNvSpPr>
                <a:spLocks/>
              </p:cNvSpPr>
              <p:nvPr/>
            </p:nvSpPr>
            <p:spPr bwMode="auto">
              <a:xfrm>
                <a:off x="3414" y="3717"/>
                <a:ext cx="12" cy="15"/>
              </a:xfrm>
              <a:custGeom>
                <a:avLst/>
                <a:gdLst>
                  <a:gd name="T0" fmla="*/ 0 w 6"/>
                  <a:gd name="T1" fmla="*/ 0 h 11"/>
                  <a:gd name="T2" fmla="*/ 12 w 6"/>
                  <a:gd name="T3" fmla="*/ 1 h 11"/>
                  <a:gd name="T4" fmla="*/ 20 w 6"/>
                  <a:gd name="T5" fmla="*/ 5 h 11"/>
                  <a:gd name="T6" fmla="*/ 24 w 6"/>
                  <a:gd name="T7" fmla="*/ 10 h 11"/>
                  <a:gd name="T8" fmla="*/ 20 w 6"/>
                  <a:gd name="T9" fmla="*/ 15 h 11"/>
                  <a:gd name="T10" fmla="*/ 12 w 6"/>
                  <a:gd name="T11" fmla="*/ 2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1">
                    <a:moveTo>
                      <a:pt x="0" y="0"/>
                    </a:moveTo>
                    <a:lnTo>
                      <a:pt x="3" y="1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5" y="8"/>
                    </a:lnTo>
                    <a:lnTo>
                      <a:pt x="3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2" name="Line 376"/>
              <p:cNvSpPr>
                <a:spLocks noChangeShapeType="1"/>
              </p:cNvSpPr>
              <p:nvPr/>
            </p:nvSpPr>
            <p:spPr bwMode="auto">
              <a:xfrm flipH="1">
                <a:off x="3232" y="3732"/>
                <a:ext cx="18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3" name="Freeform 377"/>
              <p:cNvSpPr>
                <a:spLocks/>
              </p:cNvSpPr>
              <p:nvPr/>
            </p:nvSpPr>
            <p:spPr bwMode="auto">
              <a:xfrm>
                <a:off x="3043" y="3968"/>
                <a:ext cx="72" cy="62"/>
              </a:xfrm>
              <a:custGeom>
                <a:avLst/>
                <a:gdLst>
                  <a:gd name="T0" fmla="*/ 72 w 72"/>
                  <a:gd name="T1" fmla="*/ 0 h 62"/>
                  <a:gd name="T2" fmla="*/ 72 w 72"/>
                  <a:gd name="T3" fmla="*/ 62 h 62"/>
                  <a:gd name="T4" fmla="*/ 55 w 72"/>
                  <a:gd name="T5" fmla="*/ 46 h 62"/>
                  <a:gd name="T6" fmla="*/ 23 w 72"/>
                  <a:gd name="T7" fmla="*/ 23 h 62"/>
                  <a:gd name="T8" fmla="*/ 0 w 72"/>
                  <a:gd name="T9" fmla="*/ 12 h 62"/>
                  <a:gd name="T10" fmla="*/ 72 w 7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2" h="62">
                    <a:moveTo>
                      <a:pt x="72" y="0"/>
                    </a:moveTo>
                    <a:lnTo>
                      <a:pt x="72" y="62"/>
                    </a:lnTo>
                    <a:lnTo>
                      <a:pt x="55" y="46"/>
                    </a:lnTo>
                    <a:lnTo>
                      <a:pt x="23" y="23"/>
                    </a:lnTo>
                    <a:lnTo>
                      <a:pt x="0" y="12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4" name="Line 378"/>
              <p:cNvSpPr>
                <a:spLocks noChangeShapeType="1"/>
              </p:cNvSpPr>
              <p:nvPr/>
            </p:nvSpPr>
            <p:spPr bwMode="auto">
              <a:xfrm>
                <a:off x="3111" y="3539"/>
                <a:ext cx="4" cy="3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5" name="Freeform 379"/>
              <p:cNvSpPr>
                <a:spLocks/>
              </p:cNvSpPr>
              <p:nvPr/>
            </p:nvSpPr>
            <p:spPr bwMode="auto">
              <a:xfrm>
                <a:off x="3115" y="3573"/>
                <a:ext cx="56" cy="18"/>
              </a:xfrm>
              <a:custGeom>
                <a:avLst/>
                <a:gdLst>
                  <a:gd name="T0" fmla="*/ 0 w 27"/>
                  <a:gd name="T1" fmla="*/ 0 h 13"/>
                  <a:gd name="T2" fmla="*/ 8 w 27"/>
                  <a:gd name="T3" fmla="*/ 14 h 13"/>
                  <a:gd name="T4" fmla="*/ 25 w 27"/>
                  <a:gd name="T5" fmla="*/ 21 h 13"/>
                  <a:gd name="T6" fmla="*/ 52 w 27"/>
                  <a:gd name="T7" fmla="*/ 25 h 13"/>
                  <a:gd name="T8" fmla="*/ 77 w 27"/>
                  <a:gd name="T9" fmla="*/ 25 h 13"/>
                  <a:gd name="T10" fmla="*/ 100 w 27"/>
                  <a:gd name="T11" fmla="*/ 19 h 13"/>
                  <a:gd name="T12" fmla="*/ 116 w 27"/>
                  <a:gd name="T13" fmla="*/ 1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" h="13">
                    <a:moveTo>
                      <a:pt x="0" y="0"/>
                    </a:moveTo>
                    <a:lnTo>
                      <a:pt x="2" y="7"/>
                    </a:lnTo>
                    <a:lnTo>
                      <a:pt x="6" y="11"/>
                    </a:lnTo>
                    <a:lnTo>
                      <a:pt x="12" y="13"/>
                    </a:lnTo>
                    <a:lnTo>
                      <a:pt x="18" y="13"/>
                    </a:lnTo>
                    <a:lnTo>
                      <a:pt x="23" y="10"/>
                    </a:lnTo>
                    <a:lnTo>
                      <a:pt x="27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6" name="Line 380"/>
              <p:cNvSpPr>
                <a:spLocks noChangeShapeType="1"/>
              </p:cNvSpPr>
              <p:nvPr/>
            </p:nvSpPr>
            <p:spPr bwMode="auto">
              <a:xfrm flipV="1">
                <a:off x="3171" y="3541"/>
                <a:ext cx="2" cy="3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7" name="Line 381"/>
              <p:cNvSpPr>
                <a:spLocks noChangeShapeType="1"/>
              </p:cNvSpPr>
              <p:nvPr/>
            </p:nvSpPr>
            <p:spPr bwMode="auto">
              <a:xfrm flipH="1" flipV="1">
                <a:off x="3166" y="3305"/>
                <a:ext cx="5" cy="1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8" name="Freeform 382"/>
              <p:cNvSpPr>
                <a:spLocks/>
              </p:cNvSpPr>
              <p:nvPr/>
            </p:nvSpPr>
            <p:spPr bwMode="auto">
              <a:xfrm>
                <a:off x="3103" y="3287"/>
                <a:ext cx="63" cy="18"/>
              </a:xfrm>
              <a:custGeom>
                <a:avLst/>
                <a:gdLst>
                  <a:gd name="T0" fmla="*/ 128 w 31"/>
                  <a:gd name="T1" fmla="*/ 25 h 13"/>
                  <a:gd name="T2" fmla="*/ 120 w 31"/>
                  <a:gd name="T3" fmla="*/ 11 h 13"/>
                  <a:gd name="T4" fmla="*/ 100 w 31"/>
                  <a:gd name="T5" fmla="*/ 4 h 13"/>
                  <a:gd name="T6" fmla="*/ 71 w 31"/>
                  <a:gd name="T7" fmla="*/ 0 h 13"/>
                  <a:gd name="T8" fmla="*/ 45 w 31"/>
                  <a:gd name="T9" fmla="*/ 0 h 13"/>
                  <a:gd name="T10" fmla="*/ 20 w 31"/>
                  <a:gd name="T11" fmla="*/ 6 h 13"/>
                  <a:gd name="T12" fmla="*/ 0 w 31"/>
                  <a:gd name="T13" fmla="*/ 1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3">
                    <a:moveTo>
                      <a:pt x="31" y="13"/>
                    </a:moveTo>
                    <a:lnTo>
                      <a:pt x="29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5" y="3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9" name="Line 383"/>
              <p:cNvSpPr>
                <a:spLocks noChangeShapeType="1"/>
              </p:cNvSpPr>
              <p:nvPr/>
            </p:nvSpPr>
            <p:spPr bwMode="auto">
              <a:xfrm>
                <a:off x="3103" y="3299"/>
                <a:ext cx="1" cy="2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0" name="Freeform 384"/>
              <p:cNvSpPr>
                <a:spLocks/>
              </p:cNvSpPr>
              <p:nvPr/>
            </p:nvSpPr>
            <p:spPr bwMode="auto">
              <a:xfrm>
                <a:off x="3294" y="3552"/>
                <a:ext cx="212" cy="13"/>
              </a:xfrm>
              <a:custGeom>
                <a:avLst/>
                <a:gdLst>
                  <a:gd name="T0" fmla="*/ 0 w 103"/>
                  <a:gd name="T1" fmla="*/ 17 h 10"/>
                  <a:gd name="T2" fmla="*/ 80 w 103"/>
                  <a:gd name="T3" fmla="*/ 0 h 10"/>
                  <a:gd name="T4" fmla="*/ 436 w 103"/>
                  <a:gd name="T5" fmla="*/ 1 h 1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3" h="10">
                    <a:moveTo>
                      <a:pt x="0" y="10"/>
                    </a:moveTo>
                    <a:lnTo>
                      <a:pt x="19" y="0"/>
                    </a:lnTo>
                    <a:lnTo>
                      <a:pt x="103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1" name="Line 385"/>
              <p:cNvSpPr>
                <a:spLocks noChangeShapeType="1"/>
              </p:cNvSpPr>
              <p:nvPr/>
            </p:nvSpPr>
            <p:spPr bwMode="auto">
              <a:xfrm>
                <a:off x="2015" y="2486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2" name="Rectangle 386"/>
              <p:cNvSpPr>
                <a:spLocks noChangeArrowheads="1"/>
              </p:cNvSpPr>
              <p:nvPr/>
            </p:nvSpPr>
            <p:spPr bwMode="auto">
              <a:xfrm>
                <a:off x="2853" y="2665"/>
                <a:ext cx="58" cy="169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3" name="Freeform 387"/>
              <p:cNvSpPr>
                <a:spLocks/>
              </p:cNvSpPr>
              <p:nvPr/>
            </p:nvSpPr>
            <p:spPr bwMode="auto">
              <a:xfrm>
                <a:off x="2835" y="2940"/>
                <a:ext cx="222" cy="94"/>
              </a:xfrm>
              <a:custGeom>
                <a:avLst/>
                <a:gdLst>
                  <a:gd name="T0" fmla="*/ 31 w 222"/>
                  <a:gd name="T1" fmla="*/ 94 h 94"/>
                  <a:gd name="T2" fmla="*/ 167 w 222"/>
                  <a:gd name="T3" fmla="*/ 94 h 94"/>
                  <a:gd name="T4" fmla="*/ 167 w 222"/>
                  <a:gd name="T5" fmla="*/ 79 h 94"/>
                  <a:gd name="T6" fmla="*/ 222 w 222"/>
                  <a:gd name="T7" fmla="*/ 79 h 94"/>
                  <a:gd name="T8" fmla="*/ 222 w 222"/>
                  <a:gd name="T9" fmla="*/ 0 h 94"/>
                  <a:gd name="T10" fmla="*/ 156 w 222"/>
                  <a:gd name="T11" fmla="*/ 0 h 94"/>
                  <a:gd name="T12" fmla="*/ 156 w 222"/>
                  <a:gd name="T13" fmla="*/ 16 h 94"/>
                  <a:gd name="T14" fmla="*/ 64 w 222"/>
                  <a:gd name="T15" fmla="*/ 16 h 94"/>
                  <a:gd name="T16" fmla="*/ 64 w 222"/>
                  <a:gd name="T17" fmla="*/ 0 h 94"/>
                  <a:gd name="T18" fmla="*/ 0 w 222"/>
                  <a:gd name="T19" fmla="*/ 0 h 94"/>
                  <a:gd name="T20" fmla="*/ 0 w 222"/>
                  <a:gd name="T21" fmla="*/ 79 h 94"/>
                  <a:gd name="T22" fmla="*/ 31 w 222"/>
                  <a:gd name="T23" fmla="*/ 79 h 94"/>
                  <a:gd name="T24" fmla="*/ 31 w 222"/>
                  <a:gd name="T25" fmla="*/ 94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2" h="94">
                    <a:moveTo>
                      <a:pt x="31" y="94"/>
                    </a:moveTo>
                    <a:lnTo>
                      <a:pt x="167" y="94"/>
                    </a:lnTo>
                    <a:lnTo>
                      <a:pt x="167" y="79"/>
                    </a:lnTo>
                    <a:lnTo>
                      <a:pt x="222" y="79"/>
                    </a:lnTo>
                    <a:lnTo>
                      <a:pt x="222" y="0"/>
                    </a:lnTo>
                    <a:lnTo>
                      <a:pt x="156" y="0"/>
                    </a:lnTo>
                    <a:lnTo>
                      <a:pt x="156" y="16"/>
                    </a:lnTo>
                    <a:lnTo>
                      <a:pt x="64" y="16"/>
                    </a:lnTo>
                    <a:lnTo>
                      <a:pt x="64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31" y="79"/>
                    </a:lnTo>
                    <a:lnTo>
                      <a:pt x="31" y="9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4" name="Freeform 388"/>
              <p:cNvSpPr>
                <a:spLocks/>
              </p:cNvSpPr>
              <p:nvPr/>
            </p:nvSpPr>
            <p:spPr bwMode="auto">
              <a:xfrm>
                <a:off x="2804" y="2879"/>
                <a:ext cx="338" cy="174"/>
              </a:xfrm>
              <a:custGeom>
                <a:avLst/>
                <a:gdLst>
                  <a:gd name="T0" fmla="*/ 309 w 338"/>
                  <a:gd name="T1" fmla="*/ 171 h 174"/>
                  <a:gd name="T2" fmla="*/ 119 w 338"/>
                  <a:gd name="T3" fmla="*/ 174 h 174"/>
                  <a:gd name="T4" fmla="*/ 33 w 338"/>
                  <a:gd name="T5" fmla="*/ 174 h 174"/>
                  <a:gd name="T6" fmla="*/ 23 w 338"/>
                  <a:gd name="T7" fmla="*/ 174 h 174"/>
                  <a:gd name="T8" fmla="*/ 12 w 338"/>
                  <a:gd name="T9" fmla="*/ 170 h 174"/>
                  <a:gd name="T10" fmla="*/ 6 w 338"/>
                  <a:gd name="T11" fmla="*/ 166 h 174"/>
                  <a:gd name="T12" fmla="*/ 4 w 338"/>
                  <a:gd name="T13" fmla="*/ 157 h 174"/>
                  <a:gd name="T14" fmla="*/ 0 w 338"/>
                  <a:gd name="T15" fmla="*/ 15 h 174"/>
                  <a:gd name="T16" fmla="*/ 2 w 338"/>
                  <a:gd name="T17" fmla="*/ 8 h 174"/>
                  <a:gd name="T18" fmla="*/ 8 w 338"/>
                  <a:gd name="T19" fmla="*/ 4 h 174"/>
                  <a:gd name="T20" fmla="*/ 16 w 338"/>
                  <a:gd name="T21" fmla="*/ 2 h 174"/>
                  <a:gd name="T22" fmla="*/ 27 w 338"/>
                  <a:gd name="T23" fmla="*/ 0 h 174"/>
                  <a:gd name="T24" fmla="*/ 321 w 338"/>
                  <a:gd name="T25" fmla="*/ 12 h 174"/>
                  <a:gd name="T26" fmla="*/ 327 w 338"/>
                  <a:gd name="T27" fmla="*/ 14 h 174"/>
                  <a:gd name="T28" fmla="*/ 334 w 338"/>
                  <a:gd name="T29" fmla="*/ 16 h 174"/>
                  <a:gd name="T30" fmla="*/ 338 w 338"/>
                  <a:gd name="T31" fmla="*/ 21 h 174"/>
                  <a:gd name="T32" fmla="*/ 338 w 338"/>
                  <a:gd name="T33" fmla="*/ 25 h 174"/>
                  <a:gd name="T34" fmla="*/ 338 w 338"/>
                  <a:gd name="T35" fmla="*/ 159 h 174"/>
                  <a:gd name="T36" fmla="*/ 334 w 338"/>
                  <a:gd name="T37" fmla="*/ 164 h 174"/>
                  <a:gd name="T38" fmla="*/ 325 w 338"/>
                  <a:gd name="T39" fmla="*/ 168 h 174"/>
                  <a:gd name="T40" fmla="*/ 319 w 338"/>
                  <a:gd name="T41" fmla="*/ 171 h 174"/>
                  <a:gd name="T42" fmla="*/ 309 w 338"/>
                  <a:gd name="T43" fmla="*/ 171 h 1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38" h="174">
                    <a:moveTo>
                      <a:pt x="309" y="171"/>
                    </a:moveTo>
                    <a:lnTo>
                      <a:pt x="119" y="174"/>
                    </a:lnTo>
                    <a:lnTo>
                      <a:pt x="33" y="174"/>
                    </a:lnTo>
                    <a:lnTo>
                      <a:pt x="23" y="174"/>
                    </a:lnTo>
                    <a:lnTo>
                      <a:pt x="12" y="170"/>
                    </a:lnTo>
                    <a:lnTo>
                      <a:pt x="6" y="166"/>
                    </a:lnTo>
                    <a:lnTo>
                      <a:pt x="4" y="157"/>
                    </a:lnTo>
                    <a:lnTo>
                      <a:pt x="0" y="15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6" y="2"/>
                    </a:lnTo>
                    <a:lnTo>
                      <a:pt x="27" y="0"/>
                    </a:lnTo>
                    <a:lnTo>
                      <a:pt x="321" y="12"/>
                    </a:lnTo>
                    <a:lnTo>
                      <a:pt x="327" y="14"/>
                    </a:lnTo>
                    <a:lnTo>
                      <a:pt x="334" y="16"/>
                    </a:lnTo>
                    <a:lnTo>
                      <a:pt x="338" y="21"/>
                    </a:lnTo>
                    <a:lnTo>
                      <a:pt x="338" y="25"/>
                    </a:lnTo>
                    <a:lnTo>
                      <a:pt x="338" y="159"/>
                    </a:lnTo>
                    <a:lnTo>
                      <a:pt x="334" y="164"/>
                    </a:lnTo>
                    <a:lnTo>
                      <a:pt x="325" y="168"/>
                    </a:lnTo>
                    <a:lnTo>
                      <a:pt x="319" y="171"/>
                    </a:lnTo>
                    <a:lnTo>
                      <a:pt x="309" y="17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5" name="Line 389"/>
              <p:cNvSpPr>
                <a:spLocks noChangeShapeType="1"/>
              </p:cNvSpPr>
              <p:nvPr/>
            </p:nvSpPr>
            <p:spPr bwMode="auto">
              <a:xfrm flipH="1">
                <a:off x="2660" y="2665"/>
                <a:ext cx="84" cy="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6" name="Freeform 390"/>
              <p:cNvSpPr>
                <a:spLocks/>
              </p:cNvSpPr>
              <p:nvPr/>
            </p:nvSpPr>
            <p:spPr bwMode="auto">
              <a:xfrm>
                <a:off x="2658" y="2670"/>
                <a:ext cx="2" cy="1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4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7" name="Freeform 391"/>
              <p:cNvSpPr>
                <a:spLocks/>
              </p:cNvSpPr>
              <p:nvPr/>
            </p:nvSpPr>
            <p:spPr bwMode="auto">
              <a:xfrm>
                <a:off x="2656" y="2673"/>
                <a:ext cx="475" cy="186"/>
              </a:xfrm>
              <a:custGeom>
                <a:avLst/>
                <a:gdLst>
                  <a:gd name="T0" fmla="*/ 0 w 231"/>
                  <a:gd name="T1" fmla="*/ 0 h 137"/>
                  <a:gd name="T2" fmla="*/ 0 w 231"/>
                  <a:gd name="T3" fmla="*/ 213 h 137"/>
                  <a:gd name="T4" fmla="*/ 64 w 231"/>
                  <a:gd name="T5" fmla="*/ 253 h 137"/>
                  <a:gd name="T6" fmla="*/ 977 w 231"/>
                  <a:gd name="T7" fmla="*/ 248 h 1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1" h="137">
                    <a:moveTo>
                      <a:pt x="0" y="0"/>
                    </a:moveTo>
                    <a:lnTo>
                      <a:pt x="0" y="116"/>
                    </a:lnTo>
                    <a:lnTo>
                      <a:pt x="15" y="137"/>
                    </a:lnTo>
                    <a:lnTo>
                      <a:pt x="231" y="13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8" name="Freeform 392"/>
              <p:cNvSpPr>
                <a:spLocks/>
              </p:cNvSpPr>
              <p:nvPr/>
            </p:nvSpPr>
            <p:spPr bwMode="auto">
              <a:xfrm>
                <a:off x="3131" y="2826"/>
                <a:ext cx="48" cy="30"/>
              </a:xfrm>
              <a:custGeom>
                <a:avLst/>
                <a:gdLst>
                  <a:gd name="T0" fmla="*/ 0 w 23"/>
                  <a:gd name="T1" fmla="*/ 41 h 22"/>
                  <a:gd name="T2" fmla="*/ 31 w 23"/>
                  <a:gd name="T3" fmla="*/ 40 h 22"/>
                  <a:gd name="T4" fmla="*/ 56 w 23"/>
                  <a:gd name="T5" fmla="*/ 34 h 22"/>
                  <a:gd name="T6" fmla="*/ 79 w 23"/>
                  <a:gd name="T7" fmla="*/ 25 h 22"/>
                  <a:gd name="T8" fmla="*/ 92 w 23"/>
                  <a:gd name="T9" fmla="*/ 14 h 22"/>
                  <a:gd name="T10" fmla="*/ 100 w 23"/>
                  <a:gd name="T11" fmla="*/ 0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" h="22">
                    <a:moveTo>
                      <a:pt x="0" y="22"/>
                    </a:moveTo>
                    <a:lnTo>
                      <a:pt x="7" y="21"/>
                    </a:lnTo>
                    <a:lnTo>
                      <a:pt x="13" y="18"/>
                    </a:lnTo>
                    <a:lnTo>
                      <a:pt x="18" y="13"/>
                    </a:lnTo>
                    <a:lnTo>
                      <a:pt x="21" y="7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9" name="Line 393"/>
              <p:cNvSpPr>
                <a:spLocks noChangeShapeType="1"/>
              </p:cNvSpPr>
              <p:nvPr/>
            </p:nvSpPr>
            <p:spPr bwMode="auto">
              <a:xfrm flipH="1" flipV="1">
                <a:off x="3171" y="2662"/>
                <a:ext cx="8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0" name="Freeform 394"/>
              <p:cNvSpPr>
                <a:spLocks/>
              </p:cNvSpPr>
              <p:nvPr/>
            </p:nvSpPr>
            <p:spPr bwMode="auto">
              <a:xfrm>
                <a:off x="3171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0 w 1"/>
                  <a:gd name="T7" fmla="*/ 1 h 2"/>
                  <a:gd name="T8" fmla="*/ 0 w 1"/>
                  <a:gd name="T9" fmla="*/ 2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1" name="Line 395"/>
              <p:cNvSpPr>
                <a:spLocks noChangeShapeType="1"/>
              </p:cNvSpPr>
              <p:nvPr/>
            </p:nvSpPr>
            <p:spPr bwMode="auto">
              <a:xfrm flipH="1" flipV="1">
                <a:off x="3074" y="2658"/>
                <a:ext cx="92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2" name="Line 396"/>
              <p:cNvSpPr>
                <a:spLocks noChangeShapeType="1"/>
              </p:cNvSpPr>
              <p:nvPr/>
            </p:nvSpPr>
            <p:spPr bwMode="auto">
              <a:xfrm flipH="1" flipV="1">
                <a:off x="3146" y="3081"/>
                <a:ext cx="6" cy="130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3" name="Freeform 397"/>
              <p:cNvSpPr>
                <a:spLocks/>
              </p:cNvSpPr>
              <p:nvPr/>
            </p:nvSpPr>
            <p:spPr bwMode="auto">
              <a:xfrm>
                <a:off x="3117" y="3068"/>
                <a:ext cx="29" cy="13"/>
              </a:xfrm>
              <a:custGeom>
                <a:avLst/>
                <a:gdLst>
                  <a:gd name="T0" fmla="*/ 60 w 14"/>
                  <a:gd name="T1" fmla="*/ 17 h 10"/>
                  <a:gd name="T2" fmla="*/ 56 w 14"/>
                  <a:gd name="T3" fmla="*/ 9 h 10"/>
                  <a:gd name="T4" fmla="*/ 44 w 14"/>
                  <a:gd name="T5" fmla="*/ 4 h 10"/>
                  <a:gd name="T6" fmla="*/ 21 w 14"/>
                  <a:gd name="T7" fmla="*/ 0 h 10"/>
                  <a:gd name="T8" fmla="*/ 0 w 14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0">
                    <a:moveTo>
                      <a:pt x="14" y="10"/>
                    </a:moveTo>
                    <a:lnTo>
                      <a:pt x="13" y="5"/>
                    </a:lnTo>
                    <a:lnTo>
                      <a:pt x="10" y="2"/>
                    </a:lnTo>
                    <a:lnTo>
                      <a:pt x="5" y="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4" name="Line 398"/>
              <p:cNvSpPr>
                <a:spLocks noChangeShapeType="1"/>
              </p:cNvSpPr>
              <p:nvPr/>
            </p:nvSpPr>
            <p:spPr bwMode="auto">
              <a:xfrm flipH="1">
                <a:off x="2837" y="3068"/>
                <a:ext cx="28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5" name="Freeform 399"/>
              <p:cNvSpPr>
                <a:spLocks/>
              </p:cNvSpPr>
              <p:nvPr/>
            </p:nvSpPr>
            <p:spPr bwMode="auto">
              <a:xfrm>
                <a:off x="2810" y="3069"/>
                <a:ext cx="27" cy="15"/>
              </a:xfrm>
              <a:custGeom>
                <a:avLst/>
                <a:gdLst>
                  <a:gd name="T0" fmla="*/ 56 w 13"/>
                  <a:gd name="T1" fmla="*/ 0 h 11"/>
                  <a:gd name="T2" fmla="*/ 39 w 13"/>
                  <a:gd name="T3" fmla="*/ 1 h 11"/>
                  <a:gd name="T4" fmla="*/ 21 w 13"/>
                  <a:gd name="T5" fmla="*/ 5 h 11"/>
                  <a:gd name="T6" fmla="*/ 4 w 13"/>
                  <a:gd name="T7" fmla="*/ 14 h 11"/>
                  <a:gd name="T8" fmla="*/ 0 w 13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" h="11">
                    <a:moveTo>
                      <a:pt x="13" y="0"/>
                    </a:move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6" name="Line 400"/>
              <p:cNvSpPr>
                <a:spLocks noChangeShapeType="1"/>
              </p:cNvSpPr>
              <p:nvPr/>
            </p:nvSpPr>
            <p:spPr bwMode="auto">
              <a:xfrm flipH="1">
                <a:off x="2808" y="3084"/>
                <a:ext cx="2" cy="3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7" name="Freeform 401"/>
              <p:cNvSpPr>
                <a:spLocks/>
              </p:cNvSpPr>
              <p:nvPr/>
            </p:nvSpPr>
            <p:spPr bwMode="auto">
              <a:xfrm>
                <a:off x="2808" y="3119"/>
                <a:ext cx="17" cy="14"/>
              </a:xfrm>
              <a:custGeom>
                <a:avLst/>
                <a:gdLst>
                  <a:gd name="T0" fmla="*/ 0 w 8"/>
                  <a:gd name="T1" fmla="*/ 0 h 10"/>
                  <a:gd name="T2" fmla="*/ 4 w 8"/>
                  <a:gd name="T3" fmla="*/ 8 h 10"/>
                  <a:gd name="T4" fmla="*/ 9 w 8"/>
                  <a:gd name="T5" fmla="*/ 14 h 10"/>
                  <a:gd name="T6" fmla="*/ 23 w 8"/>
                  <a:gd name="T7" fmla="*/ 18 h 10"/>
                  <a:gd name="T8" fmla="*/ 36 w 8"/>
                  <a:gd name="T9" fmla="*/ 2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1" y="4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8" y="1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8" name="Line 402"/>
              <p:cNvSpPr>
                <a:spLocks noChangeShapeType="1"/>
              </p:cNvSpPr>
              <p:nvPr/>
            </p:nvSpPr>
            <p:spPr bwMode="auto">
              <a:xfrm>
                <a:off x="2825" y="3133"/>
                <a:ext cx="107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9" name="Line 403"/>
              <p:cNvSpPr>
                <a:spLocks noChangeShapeType="1"/>
              </p:cNvSpPr>
              <p:nvPr/>
            </p:nvSpPr>
            <p:spPr bwMode="auto">
              <a:xfrm flipV="1">
                <a:off x="2685" y="3148"/>
                <a:ext cx="2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0" name="Rectangle 404"/>
              <p:cNvSpPr>
                <a:spLocks noChangeArrowheads="1"/>
              </p:cNvSpPr>
              <p:nvPr/>
            </p:nvSpPr>
            <p:spPr bwMode="auto">
              <a:xfrm>
                <a:off x="2870" y="2776"/>
                <a:ext cx="23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7</a:t>
                </a:r>
                <a:endParaRPr lang="en-GB"/>
              </a:p>
            </p:txBody>
          </p:sp>
          <p:sp>
            <p:nvSpPr>
              <p:cNvPr id="41161" name="Freeform 405"/>
              <p:cNvSpPr>
                <a:spLocks/>
              </p:cNvSpPr>
              <p:nvPr/>
            </p:nvSpPr>
            <p:spPr bwMode="auto">
              <a:xfrm>
                <a:off x="2670" y="2679"/>
                <a:ext cx="89" cy="168"/>
              </a:xfrm>
              <a:custGeom>
                <a:avLst/>
                <a:gdLst>
                  <a:gd name="T0" fmla="*/ 72 w 89"/>
                  <a:gd name="T1" fmla="*/ 1 h 168"/>
                  <a:gd name="T2" fmla="*/ 72 w 89"/>
                  <a:gd name="T3" fmla="*/ 130 h 168"/>
                  <a:gd name="T4" fmla="*/ 89 w 89"/>
                  <a:gd name="T5" fmla="*/ 130 h 168"/>
                  <a:gd name="T6" fmla="*/ 89 w 89"/>
                  <a:gd name="T7" fmla="*/ 161 h 168"/>
                  <a:gd name="T8" fmla="*/ 54 w 89"/>
                  <a:gd name="T9" fmla="*/ 161 h 168"/>
                  <a:gd name="T10" fmla="*/ 54 w 89"/>
                  <a:gd name="T11" fmla="*/ 168 h 168"/>
                  <a:gd name="T12" fmla="*/ 25 w 89"/>
                  <a:gd name="T13" fmla="*/ 168 h 168"/>
                  <a:gd name="T14" fmla="*/ 0 w 89"/>
                  <a:gd name="T15" fmla="*/ 154 h 168"/>
                  <a:gd name="T16" fmla="*/ 0 w 89"/>
                  <a:gd name="T17" fmla="*/ 0 h 168"/>
                  <a:gd name="T18" fmla="*/ 72 w 89"/>
                  <a:gd name="T19" fmla="*/ 1 h 1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9" h="168">
                    <a:moveTo>
                      <a:pt x="72" y="1"/>
                    </a:moveTo>
                    <a:lnTo>
                      <a:pt x="72" y="130"/>
                    </a:lnTo>
                    <a:lnTo>
                      <a:pt x="89" y="130"/>
                    </a:lnTo>
                    <a:lnTo>
                      <a:pt x="89" y="161"/>
                    </a:lnTo>
                    <a:lnTo>
                      <a:pt x="54" y="161"/>
                    </a:lnTo>
                    <a:lnTo>
                      <a:pt x="54" y="168"/>
                    </a:lnTo>
                    <a:lnTo>
                      <a:pt x="25" y="168"/>
                    </a:lnTo>
                    <a:lnTo>
                      <a:pt x="0" y="154"/>
                    </a:lnTo>
                    <a:lnTo>
                      <a:pt x="0" y="0"/>
                    </a:lnTo>
                    <a:lnTo>
                      <a:pt x="72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2" name="Freeform 406"/>
              <p:cNvSpPr>
                <a:spLocks/>
              </p:cNvSpPr>
              <p:nvPr/>
            </p:nvSpPr>
            <p:spPr bwMode="auto">
              <a:xfrm>
                <a:off x="2544" y="2660"/>
                <a:ext cx="9" cy="32"/>
              </a:xfrm>
              <a:custGeom>
                <a:avLst/>
                <a:gdLst>
                  <a:gd name="T0" fmla="*/ 20 w 4"/>
                  <a:gd name="T1" fmla="*/ 0 h 24"/>
                  <a:gd name="T2" fmla="*/ 20 w 4"/>
                  <a:gd name="T3" fmla="*/ 7 h 24"/>
                  <a:gd name="T4" fmla="*/ 0 w 4"/>
                  <a:gd name="T5" fmla="*/ 7 h 24"/>
                  <a:gd name="T6" fmla="*/ 0 w 4"/>
                  <a:gd name="T7" fmla="*/ 43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" h="24">
                    <a:moveTo>
                      <a:pt x="4" y="0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2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3" name="Freeform 407"/>
              <p:cNvSpPr>
                <a:spLocks/>
              </p:cNvSpPr>
              <p:nvPr/>
            </p:nvSpPr>
            <p:spPr bwMode="auto">
              <a:xfrm>
                <a:off x="2544" y="2692"/>
                <a:ext cx="19" cy="10"/>
              </a:xfrm>
              <a:custGeom>
                <a:avLst/>
                <a:gdLst>
                  <a:gd name="T0" fmla="*/ 0 w 9"/>
                  <a:gd name="T1" fmla="*/ 0 h 7"/>
                  <a:gd name="T2" fmla="*/ 4 w 9"/>
                  <a:gd name="T3" fmla="*/ 6 h 7"/>
                  <a:gd name="T4" fmla="*/ 13 w 9"/>
                  <a:gd name="T5" fmla="*/ 13 h 7"/>
                  <a:gd name="T6" fmla="*/ 27 w 9"/>
                  <a:gd name="T7" fmla="*/ 14 h 7"/>
                  <a:gd name="T8" fmla="*/ 40 w 9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3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9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164" name="Group 609"/>
              <p:cNvGrpSpPr>
                <a:grpSpLocks/>
              </p:cNvGrpSpPr>
              <p:nvPr/>
            </p:nvGrpSpPr>
            <p:grpSpPr bwMode="auto">
              <a:xfrm>
                <a:off x="409" y="551"/>
                <a:ext cx="3188" cy="2694"/>
                <a:chOff x="459" y="432"/>
                <a:chExt cx="3188" cy="2694"/>
              </a:xfrm>
            </p:grpSpPr>
            <p:sp>
              <p:nvSpPr>
                <p:cNvPr id="41524" name="Line 409"/>
                <p:cNvSpPr>
                  <a:spLocks noChangeShapeType="1"/>
                </p:cNvSpPr>
                <p:nvPr/>
              </p:nvSpPr>
              <p:spPr bwMode="auto">
                <a:xfrm>
                  <a:off x="2613" y="2583"/>
                  <a:ext cx="5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5" name="Freeform 410"/>
                <p:cNvSpPr>
                  <a:spLocks/>
                </p:cNvSpPr>
                <p:nvPr/>
              </p:nvSpPr>
              <p:spPr bwMode="auto">
                <a:xfrm>
                  <a:off x="2667" y="2584"/>
                  <a:ext cx="16" cy="5"/>
                </a:xfrm>
                <a:custGeom>
                  <a:avLst/>
                  <a:gdLst>
                    <a:gd name="T0" fmla="*/ 0 w 8"/>
                    <a:gd name="T1" fmla="*/ 0 h 4"/>
                    <a:gd name="T2" fmla="*/ 12 w 8"/>
                    <a:gd name="T3" fmla="*/ 0 h 4"/>
                    <a:gd name="T4" fmla="*/ 24 w 8"/>
                    <a:gd name="T5" fmla="*/ 4 h 4"/>
                    <a:gd name="T6" fmla="*/ 32 w 8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8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6" name="Line 411"/>
                <p:cNvSpPr>
                  <a:spLocks noChangeShapeType="1"/>
                </p:cNvSpPr>
                <p:nvPr/>
              </p:nvSpPr>
              <p:spPr bwMode="auto">
                <a:xfrm>
                  <a:off x="2683" y="2589"/>
                  <a:ext cx="2" cy="12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7" name="Freeform 412"/>
                <p:cNvSpPr>
                  <a:spLocks/>
                </p:cNvSpPr>
                <p:nvPr/>
              </p:nvSpPr>
              <p:spPr bwMode="auto">
                <a:xfrm>
                  <a:off x="2662" y="2718"/>
                  <a:ext cx="23" cy="18"/>
                </a:xfrm>
                <a:custGeom>
                  <a:avLst/>
                  <a:gdLst>
                    <a:gd name="T0" fmla="*/ 48 w 11"/>
                    <a:gd name="T1" fmla="*/ 0 h 13"/>
                    <a:gd name="T2" fmla="*/ 44 w 11"/>
                    <a:gd name="T3" fmla="*/ 8 h 13"/>
                    <a:gd name="T4" fmla="*/ 36 w 11"/>
                    <a:gd name="T5" fmla="*/ 17 h 13"/>
                    <a:gd name="T6" fmla="*/ 21 w 11"/>
                    <a:gd name="T7" fmla="*/ 24 h 13"/>
                    <a:gd name="T8" fmla="*/ 0 w 11"/>
                    <a:gd name="T9" fmla="*/ 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9"/>
                      </a:lnTo>
                      <a:lnTo>
                        <a:pt x="5" y="12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8" name="Line 413"/>
                <p:cNvSpPr>
                  <a:spLocks noChangeShapeType="1"/>
                </p:cNvSpPr>
                <p:nvPr/>
              </p:nvSpPr>
              <p:spPr bwMode="auto">
                <a:xfrm flipH="1" flipV="1">
                  <a:off x="2413" y="2728"/>
                  <a:ext cx="249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9" name="Freeform 414"/>
                <p:cNvSpPr>
                  <a:spLocks/>
                </p:cNvSpPr>
                <p:nvPr/>
              </p:nvSpPr>
              <p:spPr bwMode="auto">
                <a:xfrm>
                  <a:off x="2389" y="2718"/>
                  <a:ext cx="24" cy="10"/>
                </a:xfrm>
                <a:custGeom>
                  <a:avLst/>
                  <a:gdLst>
                    <a:gd name="T0" fmla="*/ 48 w 12"/>
                    <a:gd name="T1" fmla="*/ 14 h 7"/>
                    <a:gd name="T2" fmla="*/ 32 w 12"/>
                    <a:gd name="T3" fmla="*/ 13 h 7"/>
                    <a:gd name="T4" fmla="*/ 20 w 12"/>
                    <a:gd name="T5" fmla="*/ 10 h 7"/>
                    <a:gd name="T6" fmla="*/ 8 w 12"/>
                    <a:gd name="T7" fmla="*/ 6 h 7"/>
                    <a:gd name="T8" fmla="*/ 0 w 12"/>
                    <a:gd name="T9" fmla="*/ 0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8" y="6"/>
                      </a:lnTo>
                      <a:lnTo>
                        <a:pt x="5" y="5"/>
                      </a:lnTo>
                      <a:lnTo>
                        <a:pt x="2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0" name="Line 415"/>
                <p:cNvSpPr>
                  <a:spLocks noChangeShapeType="1"/>
                </p:cNvSpPr>
                <p:nvPr/>
              </p:nvSpPr>
              <p:spPr bwMode="auto">
                <a:xfrm flipH="1" flipV="1">
                  <a:off x="2380" y="2497"/>
                  <a:ext cx="9" cy="22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1" name="Freeform 416"/>
                <p:cNvSpPr>
                  <a:spLocks/>
                </p:cNvSpPr>
                <p:nvPr/>
              </p:nvSpPr>
              <p:spPr bwMode="auto">
                <a:xfrm>
                  <a:off x="2380" y="2486"/>
                  <a:ext cx="15" cy="11"/>
                </a:xfrm>
                <a:custGeom>
                  <a:avLst/>
                  <a:gdLst>
                    <a:gd name="T0" fmla="*/ 0 w 7"/>
                    <a:gd name="T1" fmla="*/ 15 h 8"/>
                    <a:gd name="T2" fmla="*/ 4 w 7"/>
                    <a:gd name="T3" fmla="*/ 10 h 8"/>
                    <a:gd name="T4" fmla="*/ 9 w 7"/>
                    <a:gd name="T5" fmla="*/ 6 h 8"/>
                    <a:gd name="T6" fmla="*/ 24 w 7"/>
                    <a:gd name="T7" fmla="*/ 1 h 8"/>
                    <a:gd name="T8" fmla="*/ 32 w 7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lnTo>
                        <a:pt x="1" y="5"/>
                      </a:lnTo>
                      <a:lnTo>
                        <a:pt x="2" y="3"/>
                      </a:lnTo>
                      <a:lnTo>
                        <a:pt x="5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395" y="2484"/>
                  <a:ext cx="2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3" name="Freeform 418"/>
                <p:cNvSpPr>
                  <a:spLocks/>
                </p:cNvSpPr>
                <p:nvPr/>
              </p:nvSpPr>
              <p:spPr bwMode="auto">
                <a:xfrm>
                  <a:off x="2660" y="2484"/>
                  <a:ext cx="19" cy="5"/>
                </a:xfrm>
                <a:custGeom>
                  <a:avLst/>
                  <a:gdLst>
                    <a:gd name="T0" fmla="*/ 0 w 9"/>
                    <a:gd name="T1" fmla="*/ 0 h 4"/>
                    <a:gd name="T2" fmla="*/ 13 w 9"/>
                    <a:gd name="T3" fmla="*/ 1 h 4"/>
                    <a:gd name="T4" fmla="*/ 27 w 9"/>
                    <a:gd name="T5" fmla="*/ 4 h 4"/>
                    <a:gd name="T6" fmla="*/ 40 w 9"/>
                    <a:gd name="T7" fmla="*/ 6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2"/>
                      </a:lnTo>
                      <a:lnTo>
                        <a:pt x="9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4" name="Line 419"/>
                <p:cNvSpPr>
                  <a:spLocks noChangeShapeType="1"/>
                </p:cNvSpPr>
                <p:nvPr/>
              </p:nvSpPr>
              <p:spPr bwMode="auto">
                <a:xfrm>
                  <a:off x="2679" y="2489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5" name="Freeform 420"/>
                <p:cNvSpPr>
                  <a:spLocks/>
                </p:cNvSpPr>
                <p:nvPr/>
              </p:nvSpPr>
              <p:spPr bwMode="auto">
                <a:xfrm>
                  <a:off x="2819" y="2534"/>
                  <a:ext cx="16" cy="206"/>
                </a:xfrm>
                <a:custGeom>
                  <a:avLst/>
                  <a:gdLst>
                    <a:gd name="T0" fmla="*/ 0 w 8"/>
                    <a:gd name="T1" fmla="*/ 0 h 152"/>
                    <a:gd name="T2" fmla="*/ 4 w 8"/>
                    <a:gd name="T3" fmla="*/ 112 h 152"/>
                    <a:gd name="T4" fmla="*/ 32 w 8"/>
                    <a:gd name="T5" fmla="*/ 130 h 152"/>
                    <a:gd name="T6" fmla="*/ 32 w 8"/>
                    <a:gd name="T7" fmla="*/ 146 h 152"/>
                    <a:gd name="T8" fmla="*/ 4 w 8"/>
                    <a:gd name="T9" fmla="*/ 156 h 152"/>
                    <a:gd name="T10" fmla="*/ 8 w 8"/>
                    <a:gd name="T11" fmla="*/ 279 h 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" h="152">
                      <a:moveTo>
                        <a:pt x="0" y="0"/>
                      </a:moveTo>
                      <a:lnTo>
                        <a:pt x="1" y="61"/>
                      </a:lnTo>
                      <a:lnTo>
                        <a:pt x="8" y="71"/>
                      </a:lnTo>
                      <a:lnTo>
                        <a:pt x="8" y="80"/>
                      </a:lnTo>
                      <a:lnTo>
                        <a:pt x="1" y="85"/>
                      </a:lnTo>
                      <a:lnTo>
                        <a:pt x="2" y="15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6" name="Freeform 421"/>
                <p:cNvSpPr>
                  <a:spLocks/>
                </p:cNvSpPr>
                <p:nvPr/>
              </p:nvSpPr>
              <p:spPr bwMode="auto">
                <a:xfrm>
                  <a:off x="2852" y="2534"/>
                  <a:ext cx="23" cy="204"/>
                </a:xfrm>
                <a:custGeom>
                  <a:avLst/>
                  <a:gdLst>
                    <a:gd name="T0" fmla="*/ 31 w 11"/>
                    <a:gd name="T1" fmla="*/ 0 h 151"/>
                    <a:gd name="T2" fmla="*/ 31 w 11"/>
                    <a:gd name="T3" fmla="*/ 108 h 151"/>
                    <a:gd name="T4" fmla="*/ 0 w 11"/>
                    <a:gd name="T5" fmla="*/ 131 h 151"/>
                    <a:gd name="T6" fmla="*/ 0 w 11"/>
                    <a:gd name="T7" fmla="*/ 141 h 151"/>
                    <a:gd name="T8" fmla="*/ 44 w 11"/>
                    <a:gd name="T9" fmla="*/ 159 h 151"/>
                    <a:gd name="T10" fmla="*/ 48 w 11"/>
                    <a:gd name="T11" fmla="*/ 276 h 1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151">
                      <a:moveTo>
                        <a:pt x="7" y="0"/>
                      </a:moveTo>
                      <a:lnTo>
                        <a:pt x="7" y="59"/>
                      </a:lnTo>
                      <a:lnTo>
                        <a:pt x="0" y="72"/>
                      </a:lnTo>
                      <a:lnTo>
                        <a:pt x="0" y="77"/>
                      </a:lnTo>
                      <a:lnTo>
                        <a:pt x="10" y="87"/>
                      </a:lnTo>
                      <a:lnTo>
                        <a:pt x="11" y="1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7" name="Rectangle 422"/>
                <p:cNvSpPr>
                  <a:spLocks noChangeArrowheads="1"/>
                </p:cNvSpPr>
                <p:nvPr/>
              </p:nvSpPr>
              <p:spPr bwMode="auto">
                <a:xfrm>
                  <a:off x="2743" y="2660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</a:t>
                  </a:r>
                  <a:endParaRPr lang="en-GB"/>
                </a:p>
              </p:txBody>
            </p:sp>
            <p:sp>
              <p:nvSpPr>
                <p:cNvPr id="41538" name="Freeform 423"/>
                <p:cNvSpPr>
                  <a:spLocks/>
                </p:cNvSpPr>
                <p:nvPr/>
              </p:nvSpPr>
              <p:spPr bwMode="auto">
                <a:xfrm>
                  <a:off x="2393" y="2741"/>
                  <a:ext cx="442" cy="279"/>
                </a:xfrm>
                <a:custGeom>
                  <a:avLst/>
                  <a:gdLst>
                    <a:gd name="T0" fmla="*/ 424 w 442"/>
                    <a:gd name="T1" fmla="*/ 274 h 279"/>
                    <a:gd name="T2" fmla="*/ 166 w 442"/>
                    <a:gd name="T3" fmla="*/ 278 h 279"/>
                    <a:gd name="T4" fmla="*/ 10 w 442"/>
                    <a:gd name="T5" fmla="*/ 279 h 279"/>
                    <a:gd name="T6" fmla="*/ 0 w 442"/>
                    <a:gd name="T7" fmla="*/ 6 h 279"/>
                    <a:gd name="T8" fmla="*/ 4 w 442"/>
                    <a:gd name="T9" fmla="*/ 3 h 279"/>
                    <a:gd name="T10" fmla="*/ 10 w 442"/>
                    <a:gd name="T11" fmla="*/ 0 h 279"/>
                    <a:gd name="T12" fmla="*/ 18 w 442"/>
                    <a:gd name="T13" fmla="*/ 0 h 279"/>
                    <a:gd name="T14" fmla="*/ 18 w 442"/>
                    <a:gd name="T15" fmla="*/ 0 h 279"/>
                    <a:gd name="T16" fmla="*/ 407 w 442"/>
                    <a:gd name="T17" fmla="*/ 16 h 279"/>
                    <a:gd name="T18" fmla="*/ 420 w 442"/>
                    <a:gd name="T19" fmla="*/ 16 h 279"/>
                    <a:gd name="T20" fmla="*/ 428 w 442"/>
                    <a:gd name="T21" fmla="*/ 19 h 279"/>
                    <a:gd name="T22" fmla="*/ 434 w 442"/>
                    <a:gd name="T23" fmla="*/ 25 h 279"/>
                    <a:gd name="T24" fmla="*/ 436 w 442"/>
                    <a:gd name="T25" fmla="*/ 31 h 279"/>
                    <a:gd name="T26" fmla="*/ 442 w 442"/>
                    <a:gd name="T27" fmla="*/ 263 h 279"/>
                    <a:gd name="T28" fmla="*/ 440 w 442"/>
                    <a:gd name="T29" fmla="*/ 267 h 279"/>
                    <a:gd name="T30" fmla="*/ 436 w 442"/>
                    <a:gd name="T31" fmla="*/ 271 h 279"/>
                    <a:gd name="T32" fmla="*/ 432 w 442"/>
                    <a:gd name="T33" fmla="*/ 273 h 279"/>
                    <a:gd name="T34" fmla="*/ 424 w 442"/>
                    <a:gd name="T35" fmla="*/ 274 h 2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442" h="279">
                      <a:moveTo>
                        <a:pt x="424" y="274"/>
                      </a:moveTo>
                      <a:lnTo>
                        <a:pt x="166" y="278"/>
                      </a:lnTo>
                      <a:lnTo>
                        <a:pt x="10" y="279"/>
                      </a:lnTo>
                      <a:lnTo>
                        <a:pt x="0" y="6"/>
                      </a:lnTo>
                      <a:lnTo>
                        <a:pt x="4" y="3"/>
                      </a:lnTo>
                      <a:lnTo>
                        <a:pt x="10" y="0"/>
                      </a:lnTo>
                      <a:lnTo>
                        <a:pt x="18" y="0"/>
                      </a:lnTo>
                      <a:lnTo>
                        <a:pt x="407" y="16"/>
                      </a:lnTo>
                      <a:lnTo>
                        <a:pt x="420" y="16"/>
                      </a:lnTo>
                      <a:lnTo>
                        <a:pt x="428" y="19"/>
                      </a:lnTo>
                      <a:lnTo>
                        <a:pt x="434" y="25"/>
                      </a:lnTo>
                      <a:lnTo>
                        <a:pt x="436" y="31"/>
                      </a:lnTo>
                      <a:lnTo>
                        <a:pt x="442" y="263"/>
                      </a:lnTo>
                      <a:lnTo>
                        <a:pt x="440" y="267"/>
                      </a:lnTo>
                      <a:lnTo>
                        <a:pt x="436" y="271"/>
                      </a:lnTo>
                      <a:lnTo>
                        <a:pt x="432" y="273"/>
                      </a:lnTo>
                      <a:lnTo>
                        <a:pt x="424" y="27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9" name="Rectangle 424"/>
                <p:cNvSpPr>
                  <a:spLocks noChangeArrowheads="1"/>
                </p:cNvSpPr>
                <p:nvPr/>
              </p:nvSpPr>
              <p:spPr bwMode="auto">
                <a:xfrm>
                  <a:off x="2574" y="2401"/>
                  <a:ext cx="47" cy="4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40" name="Line 425"/>
                <p:cNvSpPr>
                  <a:spLocks noChangeShapeType="1"/>
                </p:cNvSpPr>
                <p:nvPr/>
              </p:nvSpPr>
              <p:spPr bwMode="auto">
                <a:xfrm>
                  <a:off x="2485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1" name="Freeform 426"/>
                <p:cNvSpPr>
                  <a:spLocks/>
                </p:cNvSpPr>
                <p:nvPr/>
              </p:nvSpPr>
              <p:spPr bwMode="auto">
                <a:xfrm>
                  <a:off x="2473" y="2466"/>
                  <a:ext cx="12" cy="8"/>
                </a:xfrm>
                <a:custGeom>
                  <a:avLst/>
                  <a:gdLst>
                    <a:gd name="T0" fmla="*/ 24 w 6"/>
                    <a:gd name="T1" fmla="*/ 0 h 6"/>
                    <a:gd name="T2" fmla="*/ 24 w 6"/>
                    <a:gd name="T3" fmla="*/ 4 h 6"/>
                    <a:gd name="T4" fmla="*/ 20 w 6"/>
                    <a:gd name="T5" fmla="*/ 7 h 6"/>
                    <a:gd name="T6" fmla="*/ 12 w 6"/>
                    <a:gd name="T7" fmla="*/ 11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2" name="Line 427"/>
                <p:cNvSpPr>
                  <a:spLocks noChangeShapeType="1"/>
                </p:cNvSpPr>
                <p:nvPr/>
              </p:nvSpPr>
              <p:spPr bwMode="auto">
                <a:xfrm flipH="1">
                  <a:off x="2401" y="2474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3" name="Freeform 428"/>
                <p:cNvSpPr>
                  <a:spLocks/>
                </p:cNvSpPr>
                <p:nvPr/>
              </p:nvSpPr>
              <p:spPr bwMode="auto">
                <a:xfrm>
                  <a:off x="2380" y="2463"/>
                  <a:ext cx="21" cy="11"/>
                </a:xfrm>
                <a:custGeom>
                  <a:avLst/>
                  <a:gdLst>
                    <a:gd name="T0" fmla="*/ 44 w 10"/>
                    <a:gd name="T1" fmla="*/ 15 h 8"/>
                    <a:gd name="T2" fmla="*/ 27 w 10"/>
                    <a:gd name="T3" fmla="*/ 15 h 8"/>
                    <a:gd name="T4" fmla="*/ 13 w 10"/>
                    <a:gd name="T5" fmla="*/ 14 h 8"/>
                    <a:gd name="T6" fmla="*/ 4 w 10"/>
                    <a:gd name="T7" fmla="*/ 8 h 8"/>
                    <a:gd name="T8" fmla="*/ 0 w 10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lnTo>
                        <a:pt x="6" y="8"/>
                      </a:lnTo>
                      <a:lnTo>
                        <a:pt x="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4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380" y="2381"/>
                  <a:ext cx="1" cy="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5" name="Freeform 430"/>
                <p:cNvSpPr>
                  <a:spLocks/>
                </p:cNvSpPr>
                <p:nvPr/>
              </p:nvSpPr>
              <p:spPr bwMode="auto">
                <a:xfrm>
                  <a:off x="2380" y="2366"/>
                  <a:ext cx="25" cy="15"/>
                </a:xfrm>
                <a:custGeom>
                  <a:avLst/>
                  <a:gdLst>
                    <a:gd name="T0" fmla="*/ 0 w 12"/>
                    <a:gd name="T1" fmla="*/ 20 h 11"/>
                    <a:gd name="T2" fmla="*/ 4 w 12"/>
                    <a:gd name="T3" fmla="*/ 14 h 11"/>
                    <a:gd name="T4" fmla="*/ 13 w 12"/>
                    <a:gd name="T5" fmla="*/ 5 h 11"/>
                    <a:gd name="T6" fmla="*/ 31 w 12"/>
                    <a:gd name="T7" fmla="*/ 1 h 11"/>
                    <a:gd name="T8" fmla="*/ 52 w 12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11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1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6" name="Freeform 431"/>
                <p:cNvSpPr>
                  <a:spLocks/>
                </p:cNvSpPr>
                <p:nvPr/>
              </p:nvSpPr>
              <p:spPr bwMode="auto">
                <a:xfrm>
                  <a:off x="2405" y="2360"/>
                  <a:ext cx="249" cy="6"/>
                </a:xfrm>
                <a:custGeom>
                  <a:avLst/>
                  <a:gdLst>
                    <a:gd name="T0" fmla="*/ 0 w 121"/>
                    <a:gd name="T1" fmla="*/ 9 h 4"/>
                    <a:gd name="T2" fmla="*/ 76 w 121"/>
                    <a:gd name="T3" fmla="*/ 8 h 4"/>
                    <a:gd name="T4" fmla="*/ 241 w 121"/>
                    <a:gd name="T5" fmla="*/ 0 h 4"/>
                    <a:gd name="T6" fmla="*/ 512 w 121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1" h="4">
                      <a:moveTo>
                        <a:pt x="0" y="4"/>
                      </a:moveTo>
                      <a:lnTo>
                        <a:pt x="18" y="3"/>
                      </a:lnTo>
                      <a:lnTo>
                        <a:pt x="57" y="0"/>
                      </a:lnTo>
                      <a:lnTo>
                        <a:pt x="1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7" name="Freeform 432"/>
                <p:cNvSpPr>
                  <a:spLocks/>
                </p:cNvSpPr>
                <p:nvPr/>
              </p:nvSpPr>
              <p:spPr bwMode="auto">
                <a:xfrm>
                  <a:off x="2654" y="2360"/>
                  <a:ext cx="19" cy="12"/>
                </a:xfrm>
                <a:custGeom>
                  <a:avLst/>
                  <a:gdLst>
                    <a:gd name="T0" fmla="*/ 0 w 9"/>
                    <a:gd name="T1" fmla="*/ 0 h 9"/>
                    <a:gd name="T2" fmla="*/ 13 w 9"/>
                    <a:gd name="T3" fmla="*/ 1 h 9"/>
                    <a:gd name="T4" fmla="*/ 27 w 9"/>
                    <a:gd name="T5" fmla="*/ 5 h 9"/>
                    <a:gd name="T6" fmla="*/ 36 w 9"/>
                    <a:gd name="T7" fmla="*/ 11 h 9"/>
                    <a:gd name="T8" fmla="*/ 40 w 9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9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8" name="Line 433"/>
                <p:cNvSpPr>
                  <a:spLocks noChangeShapeType="1"/>
                </p:cNvSpPr>
                <p:nvPr/>
              </p:nvSpPr>
              <p:spPr bwMode="auto">
                <a:xfrm>
                  <a:off x="2673" y="2372"/>
                  <a:ext cx="2" cy="9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9" name="Freeform 434"/>
                <p:cNvSpPr>
                  <a:spLocks/>
                </p:cNvSpPr>
                <p:nvPr/>
              </p:nvSpPr>
              <p:spPr bwMode="auto">
                <a:xfrm>
                  <a:off x="2662" y="2463"/>
                  <a:ext cx="13" cy="8"/>
                </a:xfrm>
                <a:custGeom>
                  <a:avLst/>
                  <a:gdLst>
                    <a:gd name="T0" fmla="*/ 28 w 6"/>
                    <a:gd name="T1" fmla="*/ 0 h 6"/>
                    <a:gd name="T2" fmla="*/ 28 w 6"/>
                    <a:gd name="T3" fmla="*/ 4 h 6"/>
                    <a:gd name="T4" fmla="*/ 20 w 6"/>
                    <a:gd name="T5" fmla="*/ 7 h 6"/>
                    <a:gd name="T6" fmla="*/ 15 w 6"/>
                    <a:gd name="T7" fmla="*/ 9 h 6"/>
                    <a:gd name="T8" fmla="*/ 0 w 6"/>
                    <a:gd name="T9" fmla="*/ 11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3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0" name="Line 435"/>
                <p:cNvSpPr>
                  <a:spLocks noChangeShapeType="1"/>
                </p:cNvSpPr>
                <p:nvPr/>
              </p:nvSpPr>
              <p:spPr bwMode="auto">
                <a:xfrm flipH="1">
                  <a:off x="2516" y="2471"/>
                  <a:ext cx="1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1" name="Freeform 436"/>
                <p:cNvSpPr>
                  <a:spLocks/>
                </p:cNvSpPr>
                <p:nvPr/>
              </p:nvSpPr>
              <p:spPr bwMode="auto">
                <a:xfrm>
                  <a:off x="2504" y="2466"/>
                  <a:ext cx="12" cy="8"/>
                </a:xfrm>
                <a:custGeom>
                  <a:avLst/>
                  <a:gdLst>
                    <a:gd name="T0" fmla="*/ 24 w 6"/>
                    <a:gd name="T1" fmla="*/ 11 h 6"/>
                    <a:gd name="T2" fmla="*/ 16 w 6"/>
                    <a:gd name="T3" fmla="*/ 9 h 6"/>
                    <a:gd name="T4" fmla="*/ 8 w 6"/>
                    <a:gd name="T5" fmla="*/ 7 h 6"/>
                    <a:gd name="T6" fmla="*/ 4 w 6"/>
                    <a:gd name="T7" fmla="*/ 4 h 6"/>
                    <a:gd name="T8" fmla="*/ 0 w 6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6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2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2504" y="2417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3" name="Rectangle 438"/>
                <p:cNvSpPr>
                  <a:spLocks noChangeArrowheads="1"/>
                </p:cNvSpPr>
                <p:nvPr/>
              </p:nvSpPr>
              <p:spPr bwMode="auto">
                <a:xfrm>
                  <a:off x="2362" y="25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26</a:t>
                  </a:r>
                  <a:endParaRPr lang="en-GB"/>
                </a:p>
              </p:txBody>
            </p:sp>
            <p:sp>
              <p:nvSpPr>
                <p:cNvPr id="41554" name="Freeform 439"/>
                <p:cNvSpPr>
                  <a:spLocks/>
                </p:cNvSpPr>
                <p:nvPr/>
              </p:nvSpPr>
              <p:spPr bwMode="auto">
                <a:xfrm>
                  <a:off x="2442" y="2493"/>
                  <a:ext cx="107" cy="72"/>
                </a:xfrm>
                <a:custGeom>
                  <a:avLst/>
                  <a:gdLst>
                    <a:gd name="T0" fmla="*/ 0 w 107"/>
                    <a:gd name="T1" fmla="*/ 0 h 72"/>
                    <a:gd name="T2" fmla="*/ 107 w 107"/>
                    <a:gd name="T3" fmla="*/ 0 h 72"/>
                    <a:gd name="T4" fmla="*/ 107 w 107"/>
                    <a:gd name="T5" fmla="*/ 22 h 72"/>
                    <a:gd name="T6" fmla="*/ 74 w 107"/>
                    <a:gd name="T7" fmla="*/ 22 h 72"/>
                    <a:gd name="T8" fmla="*/ 74 w 107"/>
                    <a:gd name="T9" fmla="*/ 72 h 72"/>
                    <a:gd name="T10" fmla="*/ 0 w 107"/>
                    <a:gd name="T11" fmla="*/ 72 h 72"/>
                    <a:gd name="T12" fmla="*/ 0 w 107"/>
                    <a:gd name="T13" fmla="*/ 0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7" h="72">
                      <a:moveTo>
                        <a:pt x="0" y="0"/>
                      </a:moveTo>
                      <a:lnTo>
                        <a:pt x="107" y="0"/>
                      </a:lnTo>
                      <a:lnTo>
                        <a:pt x="107" y="22"/>
                      </a:lnTo>
                      <a:lnTo>
                        <a:pt x="74" y="22"/>
                      </a:lnTo>
                      <a:lnTo>
                        <a:pt x="74" y="72"/>
                      </a:lnTo>
                      <a:lnTo>
                        <a:pt x="0" y="7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5" name="Rectangle 440"/>
                <p:cNvSpPr>
                  <a:spLocks noChangeArrowheads="1"/>
                </p:cNvSpPr>
                <p:nvPr/>
              </p:nvSpPr>
              <p:spPr bwMode="auto">
                <a:xfrm>
                  <a:off x="2448" y="2573"/>
                  <a:ext cx="134" cy="5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56" name="Line 441"/>
                <p:cNvSpPr>
                  <a:spLocks noChangeShapeType="1"/>
                </p:cNvSpPr>
                <p:nvPr/>
              </p:nvSpPr>
              <p:spPr bwMode="auto">
                <a:xfrm>
                  <a:off x="2448" y="2602"/>
                  <a:ext cx="13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7" name="Line 442"/>
                <p:cNvSpPr>
                  <a:spLocks noChangeShapeType="1"/>
                </p:cNvSpPr>
                <p:nvPr/>
              </p:nvSpPr>
              <p:spPr bwMode="auto">
                <a:xfrm>
                  <a:off x="2479" y="2493"/>
                  <a:ext cx="1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8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2516" y="2493"/>
                  <a:ext cx="1" cy="2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59" name="Rectangle 444"/>
                <p:cNvSpPr>
                  <a:spLocks noChangeArrowheads="1"/>
                </p:cNvSpPr>
                <p:nvPr/>
              </p:nvSpPr>
              <p:spPr bwMode="auto">
                <a:xfrm>
                  <a:off x="2496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25</a:t>
                  </a:r>
                  <a:endParaRPr lang="en-GB"/>
                </a:p>
              </p:txBody>
            </p:sp>
            <p:sp>
              <p:nvSpPr>
                <p:cNvPr id="41560" name="Freeform 445"/>
                <p:cNvSpPr>
                  <a:spLocks/>
                </p:cNvSpPr>
                <p:nvPr/>
              </p:nvSpPr>
              <p:spPr bwMode="auto">
                <a:xfrm>
                  <a:off x="2395" y="2447"/>
                  <a:ext cx="80" cy="22"/>
                </a:xfrm>
                <a:custGeom>
                  <a:avLst/>
                  <a:gdLst>
                    <a:gd name="T0" fmla="*/ 0 w 80"/>
                    <a:gd name="T1" fmla="*/ 0 h 22"/>
                    <a:gd name="T2" fmla="*/ 80 w 80"/>
                    <a:gd name="T3" fmla="*/ 0 h 22"/>
                    <a:gd name="T4" fmla="*/ 80 w 80"/>
                    <a:gd name="T5" fmla="*/ 22 h 22"/>
                    <a:gd name="T6" fmla="*/ 2 w 80"/>
                    <a:gd name="T7" fmla="*/ 22 h 22"/>
                    <a:gd name="T8" fmla="*/ 0 w 80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22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22"/>
                      </a:lnTo>
                      <a:lnTo>
                        <a:pt x="2" y="2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1" name="Rectangle 446"/>
                <p:cNvSpPr>
                  <a:spLocks noChangeArrowheads="1"/>
                </p:cNvSpPr>
                <p:nvPr/>
              </p:nvSpPr>
              <p:spPr bwMode="auto">
                <a:xfrm>
                  <a:off x="2274" y="243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29</a:t>
                  </a:r>
                  <a:endParaRPr lang="en-GB"/>
                </a:p>
              </p:txBody>
            </p:sp>
            <p:sp>
              <p:nvSpPr>
                <p:cNvPr id="41562" name="Rectangle 447"/>
                <p:cNvSpPr>
                  <a:spLocks noChangeArrowheads="1"/>
                </p:cNvSpPr>
                <p:nvPr/>
              </p:nvSpPr>
              <p:spPr bwMode="auto">
                <a:xfrm>
                  <a:off x="2249" y="229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36</a:t>
                  </a:r>
                  <a:endParaRPr lang="en-GB"/>
                </a:p>
              </p:txBody>
            </p:sp>
            <p:sp>
              <p:nvSpPr>
                <p:cNvPr id="41563" name="Rectangle 448"/>
                <p:cNvSpPr>
                  <a:spLocks noChangeArrowheads="1"/>
                </p:cNvSpPr>
                <p:nvPr/>
              </p:nvSpPr>
              <p:spPr bwMode="auto">
                <a:xfrm>
                  <a:off x="2292" y="23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31</a:t>
                  </a:r>
                  <a:endParaRPr lang="en-GB"/>
                </a:p>
              </p:txBody>
            </p:sp>
            <p:sp>
              <p:nvSpPr>
                <p:cNvPr id="41564" name="Freeform 449"/>
                <p:cNvSpPr>
                  <a:spLocks/>
                </p:cNvSpPr>
                <p:nvPr/>
              </p:nvSpPr>
              <p:spPr bwMode="auto">
                <a:xfrm>
                  <a:off x="2432" y="2387"/>
                  <a:ext cx="92" cy="30"/>
                </a:xfrm>
                <a:custGeom>
                  <a:avLst/>
                  <a:gdLst>
                    <a:gd name="T0" fmla="*/ 2 w 92"/>
                    <a:gd name="T1" fmla="*/ 0 h 30"/>
                    <a:gd name="T2" fmla="*/ 92 w 92"/>
                    <a:gd name="T3" fmla="*/ 0 h 30"/>
                    <a:gd name="T4" fmla="*/ 92 w 92"/>
                    <a:gd name="T5" fmla="*/ 30 h 30"/>
                    <a:gd name="T6" fmla="*/ 0 w 92"/>
                    <a:gd name="T7" fmla="*/ 30 h 30"/>
                    <a:gd name="T8" fmla="*/ 2 w 92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2" h="30">
                      <a:moveTo>
                        <a:pt x="2" y="0"/>
                      </a:moveTo>
                      <a:lnTo>
                        <a:pt x="92" y="0"/>
                      </a:lnTo>
                      <a:lnTo>
                        <a:pt x="92" y="30"/>
                      </a:lnTo>
                      <a:lnTo>
                        <a:pt x="0" y="3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65" name="Rectangle 450"/>
                <p:cNvSpPr>
                  <a:spLocks noChangeArrowheads="1"/>
                </p:cNvSpPr>
                <p:nvPr/>
              </p:nvSpPr>
              <p:spPr bwMode="auto">
                <a:xfrm>
                  <a:off x="2467" y="235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30</a:t>
                  </a:r>
                  <a:endParaRPr lang="en-GB"/>
                </a:p>
              </p:txBody>
            </p:sp>
            <p:sp>
              <p:nvSpPr>
                <p:cNvPr id="41566" name="Rectangle 451"/>
                <p:cNvSpPr>
                  <a:spLocks noChangeArrowheads="1"/>
                </p:cNvSpPr>
                <p:nvPr/>
              </p:nvSpPr>
              <p:spPr bwMode="auto">
                <a:xfrm>
                  <a:off x="2615" y="2541"/>
                  <a:ext cx="62" cy="3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7" name="Rectangle 452"/>
                <p:cNvSpPr>
                  <a:spLocks noChangeArrowheads="1"/>
                </p:cNvSpPr>
                <p:nvPr/>
              </p:nvSpPr>
              <p:spPr bwMode="auto">
                <a:xfrm>
                  <a:off x="2603" y="25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27</a:t>
                  </a:r>
                  <a:endParaRPr lang="en-GB"/>
                </a:p>
              </p:txBody>
            </p:sp>
            <p:sp>
              <p:nvSpPr>
                <p:cNvPr id="41568" name="Rectangle 453"/>
                <p:cNvSpPr>
                  <a:spLocks noChangeArrowheads="1"/>
                </p:cNvSpPr>
                <p:nvPr/>
              </p:nvSpPr>
              <p:spPr bwMode="auto">
                <a:xfrm>
                  <a:off x="2753" y="2279"/>
                  <a:ext cx="113" cy="3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69" name="Rectangle 454"/>
                <p:cNvSpPr>
                  <a:spLocks noChangeArrowheads="1"/>
                </p:cNvSpPr>
                <p:nvPr/>
              </p:nvSpPr>
              <p:spPr bwMode="auto">
                <a:xfrm>
                  <a:off x="2724" y="2370"/>
                  <a:ext cx="35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70" name="Rectangle 455"/>
                <p:cNvSpPr>
                  <a:spLocks noChangeArrowheads="1"/>
                </p:cNvSpPr>
                <p:nvPr/>
              </p:nvSpPr>
              <p:spPr bwMode="auto">
                <a:xfrm>
                  <a:off x="2651" y="24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28</a:t>
                  </a:r>
                  <a:endParaRPr lang="en-GB"/>
                </a:p>
              </p:txBody>
            </p:sp>
            <p:sp>
              <p:nvSpPr>
                <p:cNvPr id="41571" name="Freeform 456"/>
                <p:cNvSpPr>
                  <a:spLocks/>
                </p:cNvSpPr>
                <p:nvPr/>
              </p:nvSpPr>
              <p:spPr bwMode="auto">
                <a:xfrm>
                  <a:off x="2774" y="2326"/>
                  <a:ext cx="94" cy="80"/>
                </a:xfrm>
                <a:custGeom>
                  <a:avLst/>
                  <a:gdLst>
                    <a:gd name="T0" fmla="*/ 49 w 94"/>
                    <a:gd name="T1" fmla="*/ 0 h 80"/>
                    <a:gd name="T2" fmla="*/ 94 w 94"/>
                    <a:gd name="T3" fmla="*/ 0 h 80"/>
                    <a:gd name="T4" fmla="*/ 94 w 94"/>
                    <a:gd name="T5" fmla="*/ 80 h 80"/>
                    <a:gd name="T6" fmla="*/ 0 w 94"/>
                    <a:gd name="T7" fmla="*/ 80 h 80"/>
                    <a:gd name="T8" fmla="*/ 0 w 94"/>
                    <a:gd name="T9" fmla="*/ 23 h 80"/>
                    <a:gd name="T10" fmla="*/ 47 w 94"/>
                    <a:gd name="T11" fmla="*/ 23 h 80"/>
                    <a:gd name="T12" fmla="*/ 49 w 94"/>
                    <a:gd name="T13" fmla="*/ 0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" h="80">
                      <a:moveTo>
                        <a:pt x="49" y="0"/>
                      </a:moveTo>
                      <a:lnTo>
                        <a:pt x="94" y="0"/>
                      </a:lnTo>
                      <a:lnTo>
                        <a:pt x="94" y="80"/>
                      </a:lnTo>
                      <a:lnTo>
                        <a:pt x="0" y="80"/>
                      </a:lnTo>
                      <a:lnTo>
                        <a:pt x="0" y="23"/>
                      </a:lnTo>
                      <a:lnTo>
                        <a:pt x="47" y="23"/>
                      </a:lnTo>
                      <a:lnTo>
                        <a:pt x="49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2" name="Rectangle 457"/>
                <p:cNvSpPr>
                  <a:spLocks noChangeArrowheads="1"/>
                </p:cNvSpPr>
                <p:nvPr/>
              </p:nvSpPr>
              <p:spPr bwMode="auto">
                <a:xfrm>
                  <a:off x="2813" y="236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11</a:t>
                  </a:r>
                  <a:endParaRPr lang="en-GB"/>
                </a:p>
              </p:txBody>
            </p:sp>
            <p:sp>
              <p:nvSpPr>
                <p:cNvPr id="41573" name="Freeform 458"/>
                <p:cNvSpPr>
                  <a:spLocks/>
                </p:cNvSpPr>
                <p:nvPr/>
              </p:nvSpPr>
              <p:spPr bwMode="auto">
                <a:xfrm>
                  <a:off x="3264" y="2603"/>
                  <a:ext cx="232" cy="100"/>
                </a:xfrm>
                <a:custGeom>
                  <a:avLst/>
                  <a:gdLst>
                    <a:gd name="T0" fmla="*/ 0 w 232"/>
                    <a:gd name="T1" fmla="*/ 0 h 100"/>
                    <a:gd name="T2" fmla="*/ 45 w 232"/>
                    <a:gd name="T3" fmla="*/ 0 h 100"/>
                    <a:gd name="T4" fmla="*/ 45 w 232"/>
                    <a:gd name="T5" fmla="*/ 11 h 100"/>
                    <a:gd name="T6" fmla="*/ 183 w 232"/>
                    <a:gd name="T7" fmla="*/ 11 h 100"/>
                    <a:gd name="T8" fmla="*/ 183 w 232"/>
                    <a:gd name="T9" fmla="*/ 19 h 100"/>
                    <a:gd name="T10" fmla="*/ 195 w 232"/>
                    <a:gd name="T11" fmla="*/ 19 h 100"/>
                    <a:gd name="T12" fmla="*/ 195 w 232"/>
                    <a:gd name="T13" fmla="*/ 4 h 100"/>
                    <a:gd name="T14" fmla="*/ 232 w 232"/>
                    <a:gd name="T15" fmla="*/ 4 h 100"/>
                    <a:gd name="T16" fmla="*/ 232 w 232"/>
                    <a:gd name="T17" fmla="*/ 46 h 100"/>
                    <a:gd name="T18" fmla="*/ 200 w 232"/>
                    <a:gd name="T19" fmla="*/ 46 h 100"/>
                    <a:gd name="T20" fmla="*/ 200 w 232"/>
                    <a:gd name="T21" fmla="*/ 42 h 100"/>
                    <a:gd name="T22" fmla="*/ 185 w 232"/>
                    <a:gd name="T23" fmla="*/ 42 h 100"/>
                    <a:gd name="T24" fmla="*/ 185 w 232"/>
                    <a:gd name="T25" fmla="*/ 65 h 100"/>
                    <a:gd name="T26" fmla="*/ 179 w 232"/>
                    <a:gd name="T27" fmla="*/ 65 h 100"/>
                    <a:gd name="T28" fmla="*/ 179 w 232"/>
                    <a:gd name="T29" fmla="*/ 70 h 100"/>
                    <a:gd name="T30" fmla="*/ 193 w 232"/>
                    <a:gd name="T31" fmla="*/ 77 h 100"/>
                    <a:gd name="T32" fmla="*/ 193 w 232"/>
                    <a:gd name="T33" fmla="*/ 89 h 100"/>
                    <a:gd name="T34" fmla="*/ 185 w 232"/>
                    <a:gd name="T35" fmla="*/ 100 h 100"/>
                    <a:gd name="T36" fmla="*/ 165 w 232"/>
                    <a:gd name="T37" fmla="*/ 100 h 100"/>
                    <a:gd name="T38" fmla="*/ 152 w 232"/>
                    <a:gd name="T39" fmla="*/ 93 h 100"/>
                    <a:gd name="T40" fmla="*/ 130 w 232"/>
                    <a:gd name="T41" fmla="*/ 93 h 100"/>
                    <a:gd name="T42" fmla="*/ 121 w 232"/>
                    <a:gd name="T43" fmla="*/ 100 h 100"/>
                    <a:gd name="T44" fmla="*/ 95 w 232"/>
                    <a:gd name="T45" fmla="*/ 100 h 100"/>
                    <a:gd name="T46" fmla="*/ 78 w 232"/>
                    <a:gd name="T47" fmla="*/ 92 h 100"/>
                    <a:gd name="T48" fmla="*/ 59 w 232"/>
                    <a:gd name="T49" fmla="*/ 93 h 100"/>
                    <a:gd name="T50" fmla="*/ 47 w 232"/>
                    <a:gd name="T51" fmla="*/ 100 h 100"/>
                    <a:gd name="T52" fmla="*/ 31 w 232"/>
                    <a:gd name="T53" fmla="*/ 100 h 100"/>
                    <a:gd name="T54" fmla="*/ 10 w 232"/>
                    <a:gd name="T55" fmla="*/ 89 h 100"/>
                    <a:gd name="T56" fmla="*/ 10 w 232"/>
                    <a:gd name="T57" fmla="*/ 77 h 100"/>
                    <a:gd name="T58" fmla="*/ 27 w 232"/>
                    <a:gd name="T59" fmla="*/ 70 h 100"/>
                    <a:gd name="T60" fmla="*/ 27 w 232"/>
                    <a:gd name="T61" fmla="*/ 65 h 100"/>
                    <a:gd name="T62" fmla="*/ 0 w 232"/>
                    <a:gd name="T63" fmla="*/ 65 h 100"/>
                    <a:gd name="T64" fmla="*/ 0 w 232"/>
                    <a:gd name="T65" fmla="*/ 0 h 10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32" h="10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45" y="11"/>
                      </a:lnTo>
                      <a:lnTo>
                        <a:pt x="183" y="11"/>
                      </a:lnTo>
                      <a:lnTo>
                        <a:pt x="183" y="19"/>
                      </a:lnTo>
                      <a:lnTo>
                        <a:pt x="195" y="19"/>
                      </a:lnTo>
                      <a:lnTo>
                        <a:pt x="195" y="4"/>
                      </a:lnTo>
                      <a:lnTo>
                        <a:pt x="232" y="4"/>
                      </a:lnTo>
                      <a:lnTo>
                        <a:pt x="232" y="46"/>
                      </a:lnTo>
                      <a:lnTo>
                        <a:pt x="200" y="46"/>
                      </a:lnTo>
                      <a:lnTo>
                        <a:pt x="200" y="42"/>
                      </a:lnTo>
                      <a:lnTo>
                        <a:pt x="185" y="42"/>
                      </a:lnTo>
                      <a:lnTo>
                        <a:pt x="185" y="65"/>
                      </a:lnTo>
                      <a:lnTo>
                        <a:pt x="179" y="65"/>
                      </a:lnTo>
                      <a:lnTo>
                        <a:pt x="179" y="70"/>
                      </a:lnTo>
                      <a:lnTo>
                        <a:pt x="193" y="77"/>
                      </a:lnTo>
                      <a:lnTo>
                        <a:pt x="193" y="89"/>
                      </a:lnTo>
                      <a:lnTo>
                        <a:pt x="185" y="100"/>
                      </a:lnTo>
                      <a:lnTo>
                        <a:pt x="165" y="100"/>
                      </a:lnTo>
                      <a:lnTo>
                        <a:pt x="152" y="93"/>
                      </a:lnTo>
                      <a:lnTo>
                        <a:pt x="130" y="93"/>
                      </a:lnTo>
                      <a:lnTo>
                        <a:pt x="121" y="100"/>
                      </a:lnTo>
                      <a:lnTo>
                        <a:pt x="95" y="100"/>
                      </a:lnTo>
                      <a:lnTo>
                        <a:pt x="78" y="92"/>
                      </a:lnTo>
                      <a:lnTo>
                        <a:pt x="59" y="93"/>
                      </a:lnTo>
                      <a:lnTo>
                        <a:pt x="47" y="100"/>
                      </a:lnTo>
                      <a:lnTo>
                        <a:pt x="31" y="100"/>
                      </a:lnTo>
                      <a:lnTo>
                        <a:pt x="10" y="89"/>
                      </a:lnTo>
                      <a:lnTo>
                        <a:pt x="10" y="77"/>
                      </a:lnTo>
                      <a:lnTo>
                        <a:pt x="27" y="70"/>
                      </a:lnTo>
                      <a:lnTo>
                        <a:pt x="27" y="65"/>
                      </a:lnTo>
                      <a:lnTo>
                        <a:pt x="0" y="6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4" name="Freeform 459"/>
                <p:cNvSpPr>
                  <a:spLocks/>
                </p:cNvSpPr>
                <p:nvPr/>
              </p:nvSpPr>
              <p:spPr bwMode="auto">
                <a:xfrm>
                  <a:off x="3468" y="2659"/>
                  <a:ext cx="80" cy="39"/>
                </a:xfrm>
                <a:custGeom>
                  <a:avLst/>
                  <a:gdLst>
                    <a:gd name="T0" fmla="*/ 0 w 80"/>
                    <a:gd name="T1" fmla="*/ 0 h 39"/>
                    <a:gd name="T2" fmla="*/ 80 w 80"/>
                    <a:gd name="T3" fmla="*/ 0 h 39"/>
                    <a:gd name="T4" fmla="*/ 80 w 80"/>
                    <a:gd name="T5" fmla="*/ 39 h 39"/>
                    <a:gd name="T6" fmla="*/ 2 w 80"/>
                    <a:gd name="T7" fmla="*/ 39 h 39"/>
                    <a:gd name="T8" fmla="*/ 0 w 8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" h="39">
                      <a:moveTo>
                        <a:pt x="0" y="0"/>
                      </a:moveTo>
                      <a:lnTo>
                        <a:pt x="80" y="0"/>
                      </a:lnTo>
                      <a:lnTo>
                        <a:pt x="80" y="39"/>
                      </a:lnTo>
                      <a:lnTo>
                        <a:pt x="2" y="3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5" name="Freeform 460"/>
                <p:cNvSpPr>
                  <a:spLocks/>
                </p:cNvSpPr>
                <p:nvPr/>
              </p:nvSpPr>
              <p:spPr bwMode="auto">
                <a:xfrm>
                  <a:off x="2971" y="3026"/>
                  <a:ext cx="212" cy="68"/>
                </a:xfrm>
                <a:custGeom>
                  <a:avLst/>
                  <a:gdLst>
                    <a:gd name="T0" fmla="*/ 140 w 212"/>
                    <a:gd name="T1" fmla="*/ 0 h 68"/>
                    <a:gd name="T2" fmla="*/ 212 w 212"/>
                    <a:gd name="T3" fmla="*/ 0 h 68"/>
                    <a:gd name="T4" fmla="*/ 212 w 212"/>
                    <a:gd name="T5" fmla="*/ 68 h 68"/>
                    <a:gd name="T6" fmla="*/ 0 w 212"/>
                    <a:gd name="T7" fmla="*/ 68 h 68"/>
                    <a:gd name="T8" fmla="*/ 0 w 212"/>
                    <a:gd name="T9" fmla="*/ 19 h 68"/>
                    <a:gd name="T10" fmla="*/ 54 w 212"/>
                    <a:gd name="T11" fmla="*/ 19 h 68"/>
                    <a:gd name="T12" fmla="*/ 54 w 212"/>
                    <a:gd name="T13" fmla="*/ 37 h 68"/>
                    <a:gd name="T14" fmla="*/ 120 w 212"/>
                    <a:gd name="T15" fmla="*/ 37 h 68"/>
                    <a:gd name="T16" fmla="*/ 120 w 212"/>
                    <a:gd name="T17" fmla="*/ 15 h 68"/>
                    <a:gd name="T18" fmla="*/ 138 w 212"/>
                    <a:gd name="T19" fmla="*/ 15 h 68"/>
                    <a:gd name="T20" fmla="*/ 140 w 212"/>
                    <a:gd name="T21" fmla="*/ 0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2" h="68">
                      <a:moveTo>
                        <a:pt x="140" y="0"/>
                      </a:moveTo>
                      <a:lnTo>
                        <a:pt x="212" y="0"/>
                      </a:lnTo>
                      <a:lnTo>
                        <a:pt x="212" y="68"/>
                      </a:lnTo>
                      <a:lnTo>
                        <a:pt x="0" y="68"/>
                      </a:lnTo>
                      <a:lnTo>
                        <a:pt x="0" y="19"/>
                      </a:lnTo>
                      <a:lnTo>
                        <a:pt x="54" y="19"/>
                      </a:lnTo>
                      <a:lnTo>
                        <a:pt x="54" y="37"/>
                      </a:lnTo>
                      <a:lnTo>
                        <a:pt x="120" y="37"/>
                      </a:lnTo>
                      <a:lnTo>
                        <a:pt x="120" y="15"/>
                      </a:lnTo>
                      <a:lnTo>
                        <a:pt x="138" y="15"/>
                      </a:lnTo>
                      <a:lnTo>
                        <a:pt x="14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6" name="Line 461"/>
                <p:cNvSpPr>
                  <a:spLocks noChangeShapeType="1"/>
                </p:cNvSpPr>
                <p:nvPr/>
              </p:nvSpPr>
              <p:spPr bwMode="auto">
                <a:xfrm>
                  <a:off x="3369" y="2668"/>
                  <a:ext cx="1" cy="3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7" name="Line 462"/>
                <p:cNvSpPr>
                  <a:spLocks noChangeShapeType="1"/>
                </p:cNvSpPr>
                <p:nvPr/>
              </p:nvSpPr>
              <p:spPr bwMode="auto">
                <a:xfrm>
                  <a:off x="2982" y="3014"/>
                  <a:ext cx="1" cy="3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78" name="Rectangle 463"/>
                <p:cNvSpPr>
                  <a:spLocks noChangeArrowheads="1"/>
                </p:cNvSpPr>
                <p:nvPr/>
              </p:nvSpPr>
              <p:spPr bwMode="auto">
                <a:xfrm>
                  <a:off x="3136" y="3045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</a:t>
                  </a:r>
                  <a:endParaRPr lang="en-GB"/>
                </a:p>
              </p:txBody>
            </p:sp>
            <p:sp>
              <p:nvSpPr>
                <p:cNvPr id="41579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79" y="2859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2</a:t>
                  </a:r>
                  <a:endParaRPr lang="en-GB"/>
                </a:p>
              </p:txBody>
            </p:sp>
            <p:sp>
              <p:nvSpPr>
                <p:cNvPr id="41580" name="Rectangle 465"/>
                <p:cNvSpPr>
                  <a:spLocks noChangeArrowheads="1"/>
                </p:cNvSpPr>
                <p:nvPr/>
              </p:nvSpPr>
              <p:spPr bwMode="auto">
                <a:xfrm>
                  <a:off x="3560" y="3058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</a:t>
                  </a:r>
                  <a:endParaRPr lang="en-GB"/>
                </a:p>
              </p:txBody>
            </p:sp>
            <p:sp>
              <p:nvSpPr>
                <p:cNvPr id="41581" name="Freeform 466"/>
                <p:cNvSpPr>
                  <a:spLocks/>
                </p:cNvSpPr>
                <p:nvPr/>
              </p:nvSpPr>
              <p:spPr bwMode="auto">
                <a:xfrm>
                  <a:off x="3291" y="2451"/>
                  <a:ext cx="41" cy="22"/>
                </a:xfrm>
                <a:custGeom>
                  <a:avLst/>
                  <a:gdLst>
                    <a:gd name="T0" fmla="*/ 84 w 20"/>
                    <a:gd name="T1" fmla="*/ 30 h 16"/>
                    <a:gd name="T2" fmla="*/ 0 w 20"/>
                    <a:gd name="T3" fmla="*/ 30 h 16"/>
                    <a:gd name="T4" fmla="*/ 0 w 20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16">
                      <a:moveTo>
                        <a:pt x="20" y="16"/>
                      </a:move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2" name="Line 467"/>
                <p:cNvSpPr>
                  <a:spLocks noChangeShapeType="1"/>
                </p:cNvSpPr>
                <p:nvPr/>
              </p:nvSpPr>
              <p:spPr bwMode="auto">
                <a:xfrm>
                  <a:off x="3291" y="2451"/>
                  <a:ext cx="4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3" name="Freeform 468"/>
                <p:cNvSpPr>
                  <a:spLocks/>
                </p:cNvSpPr>
                <p:nvPr/>
              </p:nvSpPr>
              <p:spPr bwMode="auto">
                <a:xfrm>
                  <a:off x="3241" y="2360"/>
                  <a:ext cx="268" cy="208"/>
                </a:xfrm>
                <a:custGeom>
                  <a:avLst/>
                  <a:gdLst>
                    <a:gd name="T0" fmla="*/ 247 w 268"/>
                    <a:gd name="T1" fmla="*/ 205 h 208"/>
                    <a:gd name="T2" fmla="*/ 126 w 268"/>
                    <a:gd name="T3" fmla="*/ 208 h 208"/>
                    <a:gd name="T4" fmla="*/ 33 w 268"/>
                    <a:gd name="T5" fmla="*/ 206 h 208"/>
                    <a:gd name="T6" fmla="*/ 25 w 268"/>
                    <a:gd name="T7" fmla="*/ 208 h 208"/>
                    <a:gd name="T8" fmla="*/ 17 w 268"/>
                    <a:gd name="T9" fmla="*/ 205 h 208"/>
                    <a:gd name="T10" fmla="*/ 10 w 268"/>
                    <a:gd name="T11" fmla="*/ 201 h 208"/>
                    <a:gd name="T12" fmla="*/ 8 w 268"/>
                    <a:gd name="T13" fmla="*/ 195 h 208"/>
                    <a:gd name="T14" fmla="*/ 0 w 268"/>
                    <a:gd name="T15" fmla="*/ 14 h 208"/>
                    <a:gd name="T16" fmla="*/ 4 w 268"/>
                    <a:gd name="T17" fmla="*/ 8 h 208"/>
                    <a:gd name="T18" fmla="*/ 12 w 268"/>
                    <a:gd name="T19" fmla="*/ 4 h 208"/>
                    <a:gd name="T20" fmla="*/ 21 w 268"/>
                    <a:gd name="T21" fmla="*/ 2 h 208"/>
                    <a:gd name="T22" fmla="*/ 31 w 268"/>
                    <a:gd name="T23" fmla="*/ 0 h 208"/>
                    <a:gd name="T24" fmla="*/ 247 w 268"/>
                    <a:gd name="T25" fmla="*/ 2 h 208"/>
                    <a:gd name="T26" fmla="*/ 253 w 268"/>
                    <a:gd name="T27" fmla="*/ 2 h 208"/>
                    <a:gd name="T28" fmla="*/ 258 w 268"/>
                    <a:gd name="T29" fmla="*/ 3 h 208"/>
                    <a:gd name="T30" fmla="*/ 262 w 268"/>
                    <a:gd name="T31" fmla="*/ 6 h 208"/>
                    <a:gd name="T32" fmla="*/ 264 w 268"/>
                    <a:gd name="T33" fmla="*/ 10 h 208"/>
                    <a:gd name="T34" fmla="*/ 268 w 268"/>
                    <a:gd name="T35" fmla="*/ 189 h 208"/>
                    <a:gd name="T36" fmla="*/ 268 w 268"/>
                    <a:gd name="T37" fmla="*/ 195 h 208"/>
                    <a:gd name="T38" fmla="*/ 264 w 268"/>
                    <a:gd name="T39" fmla="*/ 201 h 208"/>
                    <a:gd name="T40" fmla="*/ 255 w 268"/>
                    <a:gd name="T41" fmla="*/ 204 h 208"/>
                    <a:gd name="T42" fmla="*/ 247 w 268"/>
                    <a:gd name="T43" fmla="*/ 205 h 2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68" h="208">
                      <a:moveTo>
                        <a:pt x="247" y="205"/>
                      </a:moveTo>
                      <a:lnTo>
                        <a:pt x="126" y="208"/>
                      </a:lnTo>
                      <a:lnTo>
                        <a:pt x="33" y="206"/>
                      </a:lnTo>
                      <a:lnTo>
                        <a:pt x="25" y="208"/>
                      </a:lnTo>
                      <a:lnTo>
                        <a:pt x="17" y="205"/>
                      </a:lnTo>
                      <a:lnTo>
                        <a:pt x="10" y="201"/>
                      </a:lnTo>
                      <a:lnTo>
                        <a:pt x="8" y="195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1" y="2"/>
                      </a:lnTo>
                      <a:lnTo>
                        <a:pt x="31" y="0"/>
                      </a:lnTo>
                      <a:lnTo>
                        <a:pt x="247" y="2"/>
                      </a:lnTo>
                      <a:lnTo>
                        <a:pt x="253" y="2"/>
                      </a:lnTo>
                      <a:lnTo>
                        <a:pt x="258" y="3"/>
                      </a:lnTo>
                      <a:lnTo>
                        <a:pt x="262" y="6"/>
                      </a:lnTo>
                      <a:lnTo>
                        <a:pt x="264" y="10"/>
                      </a:lnTo>
                      <a:lnTo>
                        <a:pt x="268" y="189"/>
                      </a:lnTo>
                      <a:lnTo>
                        <a:pt x="268" y="195"/>
                      </a:lnTo>
                      <a:lnTo>
                        <a:pt x="264" y="201"/>
                      </a:lnTo>
                      <a:lnTo>
                        <a:pt x="255" y="204"/>
                      </a:lnTo>
                      <a:lnTo>
                        <a:pt x="247" y="20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4" name="Line 469"/>
                <p:cNvSpPr>
                  <a:spLocks noChangeShapeType="1"/>
                </p:cNvSpPr>
                <p:nvPr/>
              </p:nvSpPr>
              <p:spPr bwMode="auto">
                <a:xfrm>
                  <a:off x="3291" y="2668"/>
                  <a:ext cx="152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5" name="Freeform 470"/>
                <p:cNvSpPr>
                  <a:spLocks/>
                </p:cNvSpPr>
                <p:nvPr/>
              </p:nvSpPr>
              <p:spPr bwMode="auto">
                <a:xfrm>
                  <a:off x="3013" y="2610"/>
                  <a:ext cx="138" cy="76"/>
                </a:xfrm>
                <a:custGeom>
                  <a:avLst/>
                  <a:gdLst>
                    <a:gd name="T0" fmla="*/ 0 w 138"/>
                    <a:gd name="T1" fmla="*/ 0 h 76"/>
                    <a:gd name="T2" fmla="*/ 105 w 138"/>
                    <a:gd name="T3" fmla="*/ 0 h 76"/>
                    <a:gd name="T4" fmla="*/ 105 w 138"/>
                    <a:gd name="T5" fmla="*/ 4 h 76"/>
                    <a:gd name="T6" fmla="*/ 138 w 138"/>
                    <a:gd name="T7" fmla="*/ 4 h 76"/>
                    <a:gd name="T8" fmla="*/ 138 w 138"/>
                    <a:gd name="T9" fmla="*/ 76 h 76"/>
                    <a:gd name="T10" fmla="*/ 76 w 138"/>
                    <a:gd name="T11" fmla="*/ 76 h 76"/>
                    <a:gd name="T12" fmla="*/ 76 w 138"/>
                    <a:gd name="T13" fmla="*/ 28 h 76"/>
                    <a:gd name="T14" fmla="*/ 0 w 138"/>
                    <a:gd name="T15" fmla="*/ 28 h 76"/>
                    <a:gd name="T16" fmla="*/ 0 w 138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76">
                      <a:moveTo>
                        <a:pt x="0" y="0"/>
                      </a:moveTo>
                      <a:lnTo>
                        <a:pt x="105" y="0"/>
                      </a:lnTo>
                      <a:lnTo>
                        <a:pt x="105" y="4"/>
                      </a:lnTo>
                      <a:lnTo>
                        <a:pt x="138" y="4"/>
                      </a:lnTo>
                      <a:lnTo>
                        <a:pt x="138" y="76"/>
                      </a:lnTo>
                      <a:lnTo>
                        <a:pt x="76" y="76"/>
                      </a:lnTo>
                      <a:lnTo>
                        <a:pt x="76" y="28"/>
                      </a:lnTo>
                      <a:lnTo>
                        <a:pt x="0" y="2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6" name="Line 471"/>
                <p:cNvSpPr>
                  <a:spLocks noChangeShapeType="1"/>
                </p:cNvSpPr>
                <p:nvPr/>
              </p:nvSpPr>
              <p:spPr bwMode="auto">
                <a:xfrm>
                  <a:off x="3291" y="2673"/>
                  <a:ext cx="2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7" name="Rectangle 472"/>
                <p:cNvSpPr>
                  <a:spLocks noChangeArrowheads="1"/>
                </p:cNvSpPr>
                <p:nvPr/>
              </p:nvSpPr>
              <p:spPr bwMode="auto">
                <a:xfrm>
                  <a:off x="3113" y="264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</a:t>
                  </a:r>
                  <a:endParaRPr lang="en-GB"/>
                </a:p>
              </p:txBody>
            </p:sp>
            <p:sp>
              <p:nvSpPr>
                <p:cNvPr id="41588" name="Freeform 473"/>
                <p:cNvSpPr>
                  <a:spLocks/>
                </p:cNvSpPr>
                <p:nvPr/>
              </p:nvSpPr>
              <p:spPr bwMode="auto">
                <a:xfrm>
                  <a:off x="2969" y="2543"/>
                  <a:ext cx="124" cy="64"/>
                </a:xfrm>
                <a:custGeom>
                  <a:avLst/>
                  <a:gdLst>
                    <a:gd name="T0" fmla="*/ 2 w 124"/>
                    <a:gd name="T1" fmla="*/ 0 h 64"/>
                    <a:gd name="T2" fmla="*/ 124 w 124"/>
                    <a:gd name="T3" fmla="*/ 0 h 64"/>
                    <a:gd name="T4" fmla="*/ 124 w 124"/>
                    <a:gd name="T5" fmla="*/ 27 h 64"/>
                    <a:gd name="T6" fmla="*/ 97 w 124"/>
                    <a:gd name="T7" fmla="*/ 27 h 64"/>
                    <a:gd name="T8" fmla="*/ 97 w 124"/>
                    <a:gd name="T9" fmla="*/ 18 h 64"/>
                    <a:gd name="T10" fmla="*/ 72 w 124"/>
                    <a:gd name="T11" fmla="*/ 18 h 64"/>
                    <a:gd name="T12" fmla="*/ 72 w 124"/>
                    <a:gd name="T13" fmla="*/ 42 h 64"/>
                    <a:gd name="T14" fmla="*/ 95 w 124"/>
                    <a:gd name="T15" fmla="*/ 42 h 64"/>
                    <a:gd name="T16" fmla="*/ 95 w 124"/>
                    <a:gd name="T17" fmla="*/ 34 h 64"/>
                    <a:gd name="T18" fmla="*/ 124 w 124"/>
                    <a:gd name="T19" fmla="*/ 34 h 64"/>
                    <a:gd name="T20" fmla="*/ 124 w 124"/>
                    <a:gd name="T21" fmla="*/ 64 h 64"/>
                    <a:gd name="T22" fmla="*/ 0 w 124"/>
                    <a:gd name="T23" fmla="*/ 64 h 64"/>
                    <a:gd name="T24" fmla="*/ 2 w 124"/>
                    <a:gd name="T25" fmla="*/ 0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24" h="64">
                      <a:moveTo>
                        <a:pt x="2" y="0"/>
                      </a:moveTo>
                      <a:lnTo>
                        <a:pt x="124" y="0"/>
                      </a:lnTo>
                      <a:lnTo>
                        <a:pt x="124" y="27"/>
                      </a:lnTo>
                      <a:lnTo>
                        <a:pt x="97" y="27"/>
                      </a:lnTo>
                      <a:lnTo>
                        <a:pt x="97" y="18"/>
                      </a:lnTo>
                      <a:lnTo>
                        <a:pt x="72" y="18"/>
                      </a:lnTo>
                      <a:lnTo>
                        <a:pt x="72" y="42"/>
                      </a:lnTo>
                      <a:lnTo>
                        <a:pt x="95" y="42"/>
                      </a:lnTo>
                      <a:lnTo>
                        <a:pt x="95" y="34"/>
                      </a:lnTo>
                      <a:lnTo>
                        <a:pt x="124" y="34"/>
                      </a:lnTo>
                      <a:lnTo>
                        <a:pt x="124" y="64"/>
                      </a:lnTo>
                      <a:lnTo>
                        <a:pt x="0" y="6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89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3089" y="2610"/>
                  <a:ext cx="1" cy="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0" name="Line 475"/>
                <p:cNvSpPr>
                  <a:spLocks noChangeShapeType="1"/>
                </p:cNvSpPr>
                <p:nvPr/>
              </p:nvSpPr>
              <p:spPr bwMode="auto">
                <a:xfrm>
                  <a:off x="3041" y="2545"/>
                  <a:ext cx="1" cy="6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1" name="Line 476"/>
                <p:cNvSpPr>
                  <a:spLocks noChangeShapeType="1"/>
                </p:cNvSpPr>
                <p:nvPr/>
              </p:nvSpPr>
              <p:spPr bwMode="auto">
                <a:xfrm>
                  <a:off x="2949" y="2351"/>
                  <a:ext cx="7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2" name="Line 477"/>
                <p:cNvSpPr>
                  <a:spLocks noChangeShapeType="1"/>
                </p:cNvSpPr>
                <p:nvPr/>
              </p:nvSpPr>
              <p:spPr bwMode="auto">
                <a:xfrm>
                  <a:off x="2978" y="2351"/>
                  <a:ext cx="1" cy="6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3" name="Line 478"/>
                <p:cNvSpPr>
                  <a:spLocks noChangeShapeType="1"/>
                </p:cNvSpPr>
                <p:nvPr/>
              </p:nvSpPr>
              <p:spPr bwMode="auto">
                <a:xfrm>
                  <a:off x="2951" y="230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4" name="Line 479"/>
                <p:cNvSpPr>
                  <a:spLocks noChangeShapeType="1"/>
                </p:cNvSpPr>
                <p:nvPr/>
              </p:nvSpPr>
              <p:spPr bwMode="auto">
                <a:xfrm>
                  <a:off x="2951" y="2282"/>
                  <a:ext cx="74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5" name="Rectangle 480"/>
                <p:cNvSpPr>
                  <a:spLocks noChangeArrowheads="1"/>
                </p:cNvSpPr>
                <p:nvPr/>
              </p:nvSpPr>
              <p:spPr bwMode="auto">
                <a:xfrm>
                  <a:off x="3053" y="24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9</a:t>
                  </a:r>
                  <a:endParaRPr lang="en-GB"/>
                </a:p>
              </p:txBody>
            </p:sp>
            <p:sp>
              <p:nvSpPr>
                <p:cNvPr id="41596" name="Freeform 481"/>
                <p:cNvSpPr>
                  <a:spLocks/>
                </p:cNvSpPr>
                <p:nvPr/>
              </p:nvSpPr>
              <p:spPr bwMode="auto">
                <a:xfrm>
                  <a:off x="3581" y="2471"/>
                  <a:ext cx="66" cy="71"/>
                </a:xfrm>
                <a:custGeom>
                  <a:avLst/>
                  <a:gdLst>
                    <a:gd name="T0" fmla="*/ 2 w 66"/>
                    <a:gd name="T1" fmla="*/ 0 h 71"/>
                    <a:gd name="T2" fmla="*/ 66 w 66"/>
                    <a:gd name="T3" fmla="*/ 0 h 71"/>
                    <a:gd name="T4" fmla="*/ 66 w 66"/>
                    <a:gd name="T5" fmla="*/ 71 h 71"/>
                    <a:gd name="T6" fmla="*/ 0 w 66"/>
                    <a:gd name="T7" fmla="*/ 71 h 71"/>
                    <a:gd name="T8" fmla="*/ 2 w 66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71">
                      <a:moveTo>
                        <a:pt x="2" y="0"/>
                      </a:moveTo>
                      <a:lnTo>
                        <a:pt x="66" y="0"/>
                      </a:lnTo>
                      <a:lnTo>
                        <a:pt x="66" y="71"/>
                      </a:lnTo>
                      <a:lnTo>
                        <a:pt x="0" y="7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7" name="Freeform 482"/>
                <p:cNvSpPr>
                  <a:spLocks/>
                </p:cNvSpPr>
                <p:nvPr/>
              </p:nvSpPr>
              <p:spPr bwMode="auto">
                <a:xfrm>
                  <a:off x="3332" y="2473"/>
                  <a:ext cx="88" cy="19"/>
                </a:xfrm>
                <a:custGeom>
                  <a:avLst/>
                  <a:gdLst>
                    <a:gd name="T0" fmla="*/ 0 w 43"/>
                    <a:gd name="T1" fmla="*/ 0 h 14"/>
                    <a:gd name="T2" fmla="*/ 20 w 43"/>
                    <a:gd name="T3" fmla="*/ 15 h 14"/>
                    <a:gd name="T4" fmla="*/ 55 w 43"/>
                    <a:gd name="T5" fmla="*/ 24 h 14"/>
                    <a:gd name="T6" fmla="*/ 92 w 43"/>
                    <a:gd name="T7" fmla="*/ 26 h 14"/>
                    <a:gd name="T8" fmla="*/ 125 w 43"/>
                    <a:gd name="T9" fmla="*/ 24 h 14"/>
                    <a:gd name="T10" fmla="*/ 160 w 43"/>
                    <a:gd name="T11" fmla="*/ 15 h 14"/>
                    <a:gd name="T12" fmla="*/ 180 w 43"/>
                    <a:gd name="T13" fmla="*/ 0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4">
                      <a:moveTo>
                        <a:pt x="0" y="0"/>
                      </a:moveTo>
                      <a:lnTo>
                        <a:pt x="5" y="8"/>
                      </a:lnTo>
                      <a:lnTo>
                        <a:pt x="13" y="13"/>
                      </a:lnTo>
                      <a:lnTo>
                        <a:pt x="22" y="14"/>
                      </a:lnTo>
                      <a:lnTo>
                        <a:pt x="30" y="13"/>
                      </a:lnTo>
                      <a:lnTo>
                        <a:pt x="38" y="8"/>
                      </a:lnTo>
                      <a:lnTo>
                        <a:pt x="4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8" name="Line 483"/>
                <p:cNvSpPr>
                  <a:spLocks noChangeShapeType="1"/>
                </p:cNvSpPr>
                <p:nvPr/>
              </p:nvSpPr>
              <p:spPr bwMode="auto">
                <a:xfrm>
                  <a:off x="3311" y="2673"/>
                  <a:ext cx="12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99" name="Line 484"/>
                <p:cNvSpPr>
                  <a:spLocks noChangeShapeType="1"/>
                </p:cNvSpPr>
                <p:nvPr/>
              </p:nvSpPr>
              <p:spPr bwMode="auto">
                <a:xfrm>
                  <a:off x="3323" y="2680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0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340" y="2673"/>
                  <a:ext cx="16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1" name="Line 486"/>
                <p:cNvSpPr>
                  <a:spLocks noChangeShapeType="1"/>
                </p:cNvSpPr>
                <p:nvPr/>
              </p:nvSpPr>
              <p:spPr bwMode="auto">
                <a:xfrm>
                  <a:off x="3356" y="2673"/>
                  <a:ext cx="2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2" name="Line 487"/>
                <p:cNvSpPr>
                  <a:spLocks noChangeShapeType="1"/>
                </p:cNvSpPr>
                <p:nvPr/>
              </p:nvSpPr>
              <p:spPr bwMode="auto">
                <a:xfrm>
                  <a:off x="3381" y="2673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3" name="Line 488"/>
                <p:cNvSpPr>
                  <a:spLocks noChangeShapeType="1"/>
                </p:cNvSpPr>
                <p:nvPr/>
              </p:nvSpPr>
              <p:spPr bwMode="auto">
                <a:xfrm>
                  <a:off x="3391" y="2680"/>
                  <a:ext cx="23" cy="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4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414" y="2673"/>
                  <a:ext cx="12" cy="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5" name="Line 490"/>
                <p:cNvSpPr>
                  <a:spLocks noChangeShapeType="1"/>
                </p:cNvSpPr>
                <p:nvPr/>
              </p:nvSpPr>
              <p:spPr bwMode="auto">
                <a:xfrm>
                  <a:off x="3426" y="2673"/>
                  <a:ext cx="17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6" name="Rectangle 491"/>
                <p:cNvSpPr>
                  <a:spLocks noChangeArrowheads="1"/>
                </p:cNvSpPr>
                <p:nvPr/>
              </p:nvSpPr>
              <p:spPr bwMode="auto">
                <a:xfrm>
                  <a:off x="3346" y="2626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</a:t>
                  </a:r>
                  <a:endParaRPr lang="en-GB"/>
                </a:p>
              </p:txBody>
            </p:sp>
            <p:sp>
              <p:nvSpPr>
                <p:cNvPr id="41607" name="Freeform 492"/>
                <p:cNvSpPr>
                  <a:spLocks/>
                </p:cNvSpPr>
                <p:nvPr/>
              </p:nvSpPr>
              <p:spPr bwMode="auto">
                <a:xfrm>
                  <a:off x="3332" y="2429"/>
                  <a:ext cx="88" cy="22"/>
                </a:xfrm>
                <a:custGeom>
                  <a:avLst/>
                  <a:gdLst>
                    <a:gd name="T0" fmla="*/ 180 w 43"/>
                    <a:gd name="T1" fmla="*/ 30 h 16"/>
                    <a:gd name="T2" fmla="*/ 160 w 43"/>
                    <a:gd name="T3" fmla="*/ 14 h 16"/>
                    <a:gd name="T4" fmla="*/ 125 w 43"/>
                    <a:gd name="T5" fmla="*/ 4 h 16"/>
                    <a:gd name="T6" fmla="*/ 92 w 43"/>
                    <a:gd name="T7" fmla="*/ 0 h 16"/>
                    <a:gd name="T8" fmla="*/ 55 w 43"/>
                    <a:gd name="T9" fmla="*/ 4 h 16"/>
                    <a:gd name="T10" fmla="*/ 20 w 43"/>
                    <a:gd name="T11" fmla="*/ 14 h 16"/>
                    <a:gd name="T12" fmla="*/ 0 w 43"/>
                    <a:gd name="T13" fmla="*/ 3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6">
                      <a:moveTo>
                        <a:pt x="43" y="16"/>
                      </a:moveTo>
                      <a:lnTo>
                        <a:pt x="38" y="7"/>
                      </a:lnTo>
                      <a:lnTo>
                        <a:pt x="30" y="2"/>
                      </a:lnTo>
                      <a:lnTo>
                        <a:pt x="22" y="0"/>
                      </a:lnTo>
                      <a:lnTo>
                        <a:pt x="13" y="2"/>
                      </a:lnTo>
                      <a:lnTo>
                        <a:pt x="5" y="7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8" name="Freeform 493"/>
                <p:cNvSpPr>
                  <a:spLocks/>
                </p:cNvSpPr>
                <p:nvPr/>
              </p:nvSpPr>
              <p:spPr bwMode="auto">
                <a:xfrm>
                  <a:off x="3420" y="2451"/>
                  <a:ext cx="41" cy="22"/>
                </a:xfrm>
                <a:custGeom>
                  <a:avLst/>
                  <a:gdLst>
                    <a:gd name="T0" fmla="*/ 0 w 20"/>
                    <a:gd name="T1" fmla="*/ 0 h 16"/>
                    <a:gd name="T2" fmla="*/ 84 w 20"/>
                    <a:gd name="T3" fmla="*/ 0 h 16"/>
                    <a:gd name="T4" fmla="*/ 84 w 20"/>
                    <a:gd name="T5" fmla="*/ 30 h 16"/>
                    <a:gd name="T6" fmla="*/ 0 w 20"/>
                    <a:gd name="T7" fmla="*/ 30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6">
                      <a:moveTo>
                        <a:pt x="0" y="0"/>
                      </a:moveTo>
                      <a:lnTo>
                        <a:pt x="20" y="0"/>
                      </a:lnTo>
                      <a:lnTo>
                        <a:pt x="20" y="16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09" name="Line 494"/>
                <p:cNvSpPr>
                  <a:spLocks noChangeShapeType="1"/>
                </p:cNvSpPr>
                <p:nvPr/>
              </p:nvSpPr>
              <p:spPr bwMode="auto">
                <a:xfrm flipH="1" flipV="1">
                  <a:off x="471" y="1032"/>
                  <a:ext cx="503" cy="40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0" name="Freeform 495"/>
                <p:cNvSpPr>
                  <a:spLocks/>
                </p:cNvSpPr>
                <p:nvPr/>
              </p:nvSpPr>
              <p:spPr bwMode="auto">
                <a:xfrm>
                  <a:off x="459" y="969"/>
                  <a:ext cx="80" cy="63"/>
                </a:xfrm>
                <a:custGeom>
                  <a:avLst/>
                  <a:gdLst>
                    <a:gd name="T0" fmla="*/ 25 w 39"/>
                    <a:gd name="T1" fmla="*/ 86 h 46"/>
                    <a:gd name="T2" fmla="*/ 4 w 39"/>
                    <a:gd name="T3" fmla="*/ 67 h 46"/>
                    <a:gd name="T4" fmla="*/ 0 w 39"/>
                    <a:gd name="T5" fmla="*/ 49 h 46"/>
                    <a:gd name="T6" fmla="*/ 12 w 39"/>
                    <a:gd name="T7" fmla="*/ 30 h 46"/>
                    <a:gd name="T8" fmla="*/ 37 w 39"/>
                    <a:gd name="T9" fmla="*/ 15 h 46"/>
                    <a:gd name="T10" fmla="*/ 72 w 39"/>
                    <a:gd name="T11" fmla="*/ 4 h 46"/>
                    <a:gd name="T12" fmla="*/ 113 w 39"/>
                    <a:gd name="T13" fmla="*/ 0 h 46"/>
                    <a:gd name="T14" fmla="*/ 164 w 39"/>
                    <a:gd name="T15" fmla="*/ 4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9" h="46">
                      <a:moveTo>
                        <a:pt x="6" y="46"/>
                      </a:moveTo>
                      <a:lnTo>
                        <a:pt x="1" y="36"/>
                      </a:lnTo>
                      <a:lnTo>
                        <a:pt x="0" y="26"/>
                      </a:lnTo>
                      <a:lnTo>
                        <a:pt x="3" y="16"/>
                      </a:lnTo>
                      <a:lnTo>
                        <a:pt x="9" y="8"/>
                      </a:lnTo>
                      <a:lnTo>
                        <a:pt x="17" y="2"/>
                      </a:lnTo>
                      <a:lnTo>
                        <a:pt x="27" y="0"/>
                      </a:lnTo>
                      <a:lnTo>
                        <a:pt x="39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1" name="Line 496"/>
                <p:cNvSpPr>
                  <a:spLocks noChangeShapeType="1"/>
                </p:cNvSpPr>
                <p:nvPr/>
              </p:nvSpPr>
              <p:spPr bwMode="auto">
                <a:xfrm>
                  <a:off x="539" y="972"/>
                  <a:ext cx="289" cy="2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2" name="Freeform 497"/>
                <p:cNvSpPr>
                  <a:spLocks/>
                </p:cNvSpPr>
                <p:nvPr/>
              </p:nvSpPr>
              <p:spPr bwMode="auto">
                <a:xfrm>
                  <a:off x="828" y="1163"/>
                  <a:ext cx="125" cy="41"/>
                </a:xfrm>
                <a:custGeom>
                  <a:avLst/>
                  <a:gdLst>
                    <a:gd name="T0" fmla="*/ 0 w 61"/>
                    <a:gd name="T1" fmla="*/ 34 h 30"/>
                    <a:gd name="T2" fmla="*/ 37 w 61"/>
                    <a:gd name="T3" fmla="*/ 46 h 30"/>
                    <a:gd name="T4" fmla="*/ 84 w 61"/>
                    <a:gd name="T5" fmla="*/ 55 h 30"/>
                    <a:gd name="T6" fmla="*/ 125 w 61"/>
                    <a:gd name="T7" fmla="*/ 56 h 30"/>
                    <a:gd name="T8" fmla="*/ 172 w 61"/>
                    <a:gd name="T9" fmla="*/ 51 h 30"/>
                    <a:gd name="T10" fmla="*/ 209 w 61"/>
                    <a:gd name="T11" fmla="*/ 40 h 30"/>
                    <a:gd name="T12" fmla="*/ 240 w 61"/>
                    <a:gd name="T13" fmla="*/ 22 h 30"/>
                    <a:gd name="T14" fmla="*/ 256 w 61"/>
                    <a:gd name="T15" fmla="*/ 0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30">
                      <a:moveTo>
                        <a:pt x="0" y="18"/>
                      </a:moveTo>
                      <a:lnTo>
                        <a:pt x="9" y="25"/>
                      </a:lnTo>
                      <a:lnTo>
                        <a:pt x="20" y="29"/>
                      </a:lnTo>
                      <a:lnTo>
                        <a:pt x="30" y="30"/>
                      </a:lnTo>
                      <a:lnTo>
                        <a:pt x="41" y="27"/>
                      </a:lnTo>
                      <a:lnTo>
                        <a:pt x="50" y="21"/>
                      </a:lnTo>
                      <a:lnTo>
                        <a:pt x="57" y="12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3" name="Freeform 498"/>
                <p:cNvSpPr>
                  <a:spLocks/>
                </p:cNvSpPr>
                <p:nvPr/>
              </p:nvSpPr>
              <p:spPr bwMode="auto">
                <a:xfrm>
                  <a:off x="953" y="588"/>
                  <a:ext cx="120" cy="575"/>
                </a:xfrm>
                <a:custGeom>
                  <a:avLst/>
                  <a:gdLst>
                    <a:gd name="T0" fmla="*/ 0 w 58"/>
                    <a:gd name="T1" fmla="*/ 780 h 424"/>
                    <a:gd name="T2" fmla="*/ 248 w 58"/>
                    <a:gd name="T3" fmla="*/ 301 h 424"/>
                    <a:gd name="T4" fmla="*/ 248 w 58"/>
                    <a:gd name="T5" fmla="*/ 0 h 42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8" h="424">
                      <a:moveTo>
                        <a:pt x="0" y="424"/>
                      </a:moveTo>
                      <a:lnTo>
                        <a:pt x="58" y="164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4" name="Freeform 499"/>
                <p:cNvSpPr>
                  <a:spLocks/>
                </p:cNvSpPr>
                <p:nvPr/>
              </p:nvSpPr>
              <p:spPr bwMode="auto">
                <a:xfrm>
                  <a:off x="1073" y="437"/>
                  <a:ext cx="185" cy="151"/>
                </a:xfrm>
                <a:custGeom>
                  <a:avLst/>
                  <a:gdLst>
                    <a:gd name="T0" fmla="*/ 0 w 90"/>
                    <a:gd name="T1" fmla="*/ 204 h 112"/>
                    <a:gd name="T2" fmla="*/ 12 w 90"/>
                    <a:gd name="T3" fmla="*/ 163 h 112"/>
                    <a:gd name="T4" fmla="*/ 39 w 90"/>
                    <a:gd name="T5" fmla="*/ 125 h 112"/>
                    <a:gd name="T6" fmla="*/ 80 w 90"/>
                    <a:gd name="T7" fmla="*/ 89 h 112"/>
                    <a:gd name="T8" fmla="*/ 140 w 90"/>
                    <a:gd name="T9" fmla="*/ 58 h 112"/>
                    <a:gd name="T10" fmla="*/ 208 w 90"/>
                    <a:gd name="T11" fmla="*/ 32 h 112"/>
                    <a:gd name="T12" fmla="*/ 292 w 90"/>
                    <a:gd name="T13" fmla="*/ 12 h 112"/>
                    <a:gd name="T14" fmla="*/ 380 w 90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2">
                      <a:moveTo>
                        <a:pt x="0" y="112"/>
                      </a:moveTo>
                      <a:lnTo>
                        <a:pt x="3" y="90"/>
                      </a:lnTo>
                      <a:lnTo>
                        <a:pt x="9" y="69"/>
                      </a:lnTo>
                      <a:lnTo>
                        <a:pt x="19" y="49"/>
                      </a:lnTo>
                      <a:lnTo>
                        <a:pt x="33" y="32"/>
                      </a:lnTo>
                      <a:lnTo>
                        <a:pt x="49" y="18"/>
                      </a:lnTo>
                      <a:lnTo>
                        <a:pt x="69" y="7"/>
                      </a:lnTo>
                      <a:lnTo>
                        <a:pt x="9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5" name="Line 500"/>
                <p:cNvSpPr>
                  <a:spLocks noChangeShapeType="1"/>
                </p:cNvSpPr>
                <p:nvPr/>
              </p:nvSpPr>
              <p:spPr bwMode="auto">
                <a:xfrm flipV="1">
                  <a:off x="1258" y="432"/>
                  <a:ext cx="286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6" name="Line 501"/>
                <p:cNvSpPr>
                  <a:spLocks noChangeShapeType="1"/>
                </p:cNvSpPr>
                <p:nvPr/>
              </p:nvSpPr>
              <p:spPr bwMode="auto">
                <a:xfrm flipH="1" flipV="1">
                  <a:off x="492" y="1025"/>
                  <a:ext cx="511" cy="4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7" name="Freeform 502"/>
                <p:cNvSpPr>
                  <a:spLocks/>
                </p:cNvSpPr>
                <p:nvPr/>
              </p:nvSpPr>
              <p:spPr bwMode="auto">
                <a:xfrm>
                  <a:off x="486" y="988"/>
                  <a:ext cx="53" cy="37"/>
                </a:xfrm>
                <a:custGeom>
                  <a:avLst/>
                  <a:gdLst>
                    <a:gd name="T0" fmla="*/ 12 w 26"/>
                    <a:gd name="T1" fmla="*/ 51 h 27"/>
                    <a:gd name="T2" fmla="*/ 0 w 26"/>
                    <a:gd name="T3" fmla="*/ 36 h 27"/>
                    <a:gd name="T4" fmla="*/ 0 w 26"/>
                    <a:gd name="T5" fmla="*/ 21 h 27"/>
                    <a:gd name="T6" fmla="*/ 16 w 26"/>
                    <a:gd name="T7" fmla="*/ 10 h 27"/>
                    <a:gd name="T8" fmla="*/ 45 w 26"/>
                    <a:gd name="T9" fmla="*/ 1 h 27"/>
                    <a:gd name="T10" fmla="*/ 75 w 26"/>
                    <a:gd name="T11" fmla="*/ 0 h 27"/>
                    <a:gd name="T12" fmla="*/ 108 w 26"/>
                    <a:gd name="T13" fmla="*/ 5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7">
                      <a:moveTo>
                        <a:pt x="3" y="27"/>
                      </a:move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5"/>
                      </a:lnTo>
                      <a:lnTo>
                        <a:pt x="11" y="1"/>
                      </a:lnTo>
                      <a:lnTo>
                        <a:pt x="18" y="0"/>
                      </a:lnTo>
                      <a:lnTo>
                        <a:pt x="26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8" name="Freeform 503"/>
                <p:cNvSpPr>
                  <a:spLocks/>
                </p:cNvSpPr>
                <p:nvPr/>
              </p:nvSpPr>
              <p:spPr bwMode="auto">
                <a:xfrm>
                  <a:off x="539" y="992"/>
                  <a:ext cx="490" cy="345"/>
                </a:xfrm>
                <a:custGeom>
                  <a:avLst/>
                  <a:gdLst>
                    <a:gd name="T0" fmla="*/ 0 w 238"/>
                    <a:gd name="T1" fmla="*/ 0 h 254"/>
                    <a:gd name="T2" fmla="*/ 492 w 238"/>
                    <a:gd name="T3" fmla="*/ 253 h 254"/>
                    <a:gd name="T4" fmla="*/ 1009 w 238"/>
                    <a:gd name="T5" fmla="*/ 469 h 25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38" h="254">
                      <a:moveTo>
                        <a:pt x="0" y="0"/>
                      </a:moveTo>
                      <a:lnTo>
                        <a:pt x="116" y="137"/>
                      </a:lnTo>
                      <a:lnTo>
                        <a:pt x="238" y="25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19" name="Line 504"/>
                <p:cNvSpPr>
                  <a:spLocks noChangeShapeType="1"/>
                </p:cNvSpPr>
                <p:nvPr/>
              </p:nvSpPr>
              <p:spPr bwMode="auto">
                <a:xfrm>
                  <a:off x="3093" y="587"/>
                  <a:ext cx="12" cy="10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0" name="Freeform 505"/>
                <p:cNvSpPr>
                  <a:spLocks/>
                </p:cNvSpPr>
                <p:nvPr/>
              </p:nvSpPr>
              <p:spPr bwMode="auto">
                <a:xfrm>
                  <a:off x="3105" y="1612"/>
                  <a:ext cx="130" cy="89"/>
                </a:xfrm>
                <a:custGeom>
                  <a:avLst/>
                  <a:gdLst>
                    <a:gd name="T0" fmla="*/ 0 w 63"/>
                    <a:gd name="T1" fmla="*/ 0 h 66"/>
                    <a:gd name="T2" fmla="*/ 12 w 63"/>
                    <a:gd name="T3" fmla="*/ 31 h 66"/>
                    <a:gd name="T4" fmla="*/ 39 w 63"/>
                    <a:gd name="T5" fmla="*/ 58 h 66"/>
                    <a:gd name="T6" fmla="*/ 80 w 63"/>
                    <a:gd name="T7" fmla="*/ 82 h 66"/>
                    <a:gd name="T8" fmla="*/ 132 w 63"/>
                    <a:gd name="T9" fmla="*/ 102 h 66"/>
                    <a:gd name="T10" fmla="*/ 196 w 63"/>
                    <a:gd name="T11" fmla="*/ 115 h 66"/>
                    <a:gd name="T12" fmla="*/ 268 w 63"/>
                    <a:gd name="T13" fmla="*/ 120 h 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3" h="66">
                      <a:moveTo>
                        <a:pt x="0" y="0"/>
                      </a:moveTo>
                      <a:lnTo>
                        <a:pt x="3" y="17"/>
                      </a:lnTo>
                      <a:lnTo>
                        <a:pt x="9" y="32"/>
                      </a:lnTo>
                      <a:lnTo>
                        <a:pt x="19" y="45"/>
                      </a:lnTo>
                      <a:lnTo>
                        <a:pt x="31" y="56"/>
                      </a:lnTo>
                      <a:lnTo>
                        <a:pt x="46" y="63"/>
                      </a:lnTo>
                      <a:lnTo>
                        <a:pt x="63" y="6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1" name="Line 506"/>
                <p:cNvSpPr>
                  <a:spLocks noChangeShapeType="1"/>
                </p:cNvSpPr>
                <p:nvPr/>
              </p:nvSpPr>
              <p:spPr bwMode="auto">
                <a:xfrm>
                  <a:off x="3235" y="1701"/>
                  <a:ext cx="280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2" name="Line 507"/>
                <p:cNvSpPr>
                  <a:spLocks noChangeShapeType="1"/>
                </p:cNvSpPr>
                <p:nvPr/>
              </p:nvSpPr>
              <p:spPr bwMode="auto">
                <a:xfrm>
                  <a:off x="3118" y="587"/>
                  <a:ext cx="12" cy="102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3" name="Freeform 508"/>
                <p:cNvSpPr>
                  <a:spLocks/>
                </p:cNvSpPr>
                <p:nvPr/>
              </p:nvSpPr>
              <p:spPr bwMode="auto">
                <a:xfrm>
                  <a:off x="3130" y="1609"/>
                  <a:ext cx="121" cy="76"/>
                </a:xfrm>
                <a:custGeom>
                  <a:avLst/>
                  <a:gdLst>
                    <a:gd name="T0" fmla="*/ 0 w 59"/>
                    <a:gd name="T1" fmla="*/ 0 h 56"/>
                    <a:gd name="T2" fmla="*/ 8 w 59"/>
                    <a:gd name="T3" fmla="*/ 27 h 56"/>
                    <a:gd name="T4" fmla="*/ 33 w 59"/>
                    <a:gd name="T5" fmla="*/ 53 h 56"/>
                    <a:gd name="T6" fmla="*/ 76 w 59"/>
                    <a:gd name="T7" fmla="*/ 73 h 56"/>
                    <a:gd name="T8" fmla="*/ 121 w 59"/>
                    <a:gd name="T9" fmla="*/ 91 h 56"/>
                    <a:gd name="T10" fmla="*/ 180 w 59"/>
                    <a:gd name="T11" fmla="*/ 99 h 56"/>
                    <a:gd name="T12" fmla="*/ 248 w 59"/>
                    <a:gd name="T13" fmla="*/ 103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9" h="56">
                      <a:moveTo>
                        <a:pt x="0" y="0"/>
                      </a:moveTo>
                      <a:lnTo>
                        <a:pt x="2" y="15"/>
                      </a:lnTo>
                      <a:lnTo>
                        <a:pt x="8" y="29"/>
                      </a:lnTo>
                      <a:lnTo>
                        <a:pt x="18" y="40"/>
                      </a:lnTo>
                      <a:lnTo>
                        <a:pt x="29" y="49"/>
                      </a:lnTo>
                      <a:lnTo>
                        <a:pt x="43" y="54"/>
                      </a:lnTo>
                      <a:lnTo>
                        <a:pt x="59" y="5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4" name="Line 509"/>
                <p:cNvSpPr>
                  <a:spLocks noChangeShapeType="1"/>
                </p:cNvSpPr>
                <p:nvPr/>
              </p:nvSpPr>
              <p:spPr bwMode="auto">
                <a:xfrm>
                  <a:off x="3251" y="1685"/>
                  <a:ext cx="260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5" name="Line 510"/>
                <p:cNvSpPr>
                  <a:spLocks noChangeShapeType="1"/>
                </p:cNvSpPr>
                <p:nvPr/>
              </p:nvSpPr>
              <p:spPr bwMode="auto">
                <a:xfrm flipH="1" flipV="1">
                  <a:off x="1099" y="579"/>
                  <a:ext cx="2" cy="24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6" name="Freeform 511"/>
                <p:cNvSpPr>
                  <a:spLocks/>
                </p:cNvSpPr>
                <p:nvPr/>
              </p:nvSpPr>
              <p:spPr bwMode="auto">
                <a:xfrm>
                  <a:off x="1099" y="484"/>
                  <a:ext cx="75" cy="95"/>
                </a:xfrm>
                <a:custGeom>
                  <a:avLst/>
                  <a:gdLst>
                    <a:gd name="T0" fmla="*/ 0 w 36"/>
                    <a:gd name="T1" fmla="*/ 129 h 70"/>
                    <a:gd name="T2" fmla="*/ 4 w 36"/>
                    <a:gd name="T3" fmla="*/ 98 h 70"/>
                    <a:gd name="T4" fmla="*/ 27 w 36"/>
                    <a:gd name="T5" fmla="*/ 71 h 70"/>
                    <a:gd name="T6" fmla="*/ 56 w 36"/>
                    <a:gd name="T7" fmla="*/ 42 h 70"/>
                    <a:gd name="T8" fmla="*/ 104 w 36"/>
                    <a:gd name="T9" fmla="*/ 20 h 70"/>
                    <a:gd name="T10" fmla="*/ 156 w 36"/>
                    <a:gd name="T11" fmla="*/ 0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" h="70">
                      <a:moveTo>
                        <a:pt x="0" y="70"/>
                      </a:moveTo>
                      <a:lnTo>
                        <a:pt x="1" y="53"/>
                      </a:lnTo>
                      <a:lnTo>
                        <a:pt x="6" y="38"/>
                      </a:lnTo>
                      <a:lnTo>
                        <a:pt x="13" y="23"/>
                      </a:lnTo>
                      <a:lnTo>
                        <a:pt x="24" y="11"/>
                      </a:lnTo>
                      <a:lnTo>
                        <a:pt x="36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7" name="Freeform 512"/>
                <p:cNvSpPr>
                  <a:spLocks/>
                </p:cNvSpPr>
                <p:nvPr/>
              </p:nvSpPr>
              <p:spPr bwMode="auto">
                <a:xfrm>
                  <a:off x="1174" y="446"/>
                  <a:ext cx="123" cy="38"/>
                </a:xfrm>
                <a:custGeom>
                  <a:avLst/>
                  <a:gdLst>
                    <a:gd name="T0" fmla="*/ 0 w 60"/>
                    <a:gd name="T1" fmla="*/ 52 h 28"/>
                    <a:gd name="T2" fmla="*/ 59 w 60"/>
                    <a:gd name="T3" fmla="*/ 37 h 28"/>
                    <a:gd name="T4" fmla="*/ 121 w 60"/>
                    <a:gd name="T5" fmla="*/ 22 h 28"/>
                    <a:gd name="T6" fmla="*/ 184 w 60"/>
                    <a:gd name="T7" fmla="*/ 11 h 28"/>
                    <a:gd name="T8" fmla="*/ 252 w 60"/>
                    <a:gd name="T9" fmla="*/ 0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" h="28">
                      <a:moveTo>
                        <a:pt x="0" y="28"/>
                      </a:moveTo>
                      <a:lnTo>
                        <a:pt x="14" y="20"/>
                      </a:lnTo>
                      <a:lnTo>
                        <a:pt x="29" y="12"/>
                      </a:lnTo>
                      <a:lnTo>
                        <a:pt x="44" y="6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8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1297" y="434"/>
                  <a:ext cx="1670" cy="1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29" name="Freeform 514"/>
                <p:cNvSpPr>
                  <a:spLocks/>
                </p:cNvSpPr>
                <p:nvPr/>
              </p:nvSpPr>
              <p:spPr bwMode="auto">
                <a:xfrm>
                  <a:off x="2967" y="434"/>
                  <a:ext cx="120" cy="78"/>
                </a:xfrm>
                <a:custGeom>
                  <a:avLst/>
                  <a:gdLst>
                    <a:gd name="T0" fmla="*/ 0 w 58"/>
                    <a:gd name="T1" fmla="*/ 0 h 58"/>
                    <a:gd name="T2" fmla="*/ 68 w 58"/>
                    <a:gd name="T3" fmla="*/ 4 h 58"/>
                    <a:gd name="T4" fmla="*/ 128 w 58"/>
                    <a:gd name="T5" fmla="*/ 12 h 58"/>
                    <a:gd name="T6" fmla="*/ 180 w 58"/>
                    <a:gd name="T7" fmla="*/ 30 h 58"/>
                    <a:gd name="T8" fmla="*/ 219 w 58"/>
                    <a:gd name="T9" fmla="*/ 51 h 58"/>
                    <a:gd name="T10" fmla="*/ 240 w 58"/>
                    <a:gd name="T11" fmla="*/ 75 h 58"/>
                    <a:gd name="T12" fmla="*/ 248 w 58"/>
                    <a:gd name="T13" fmla="*/ 105 h 5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58" h="58">
                      <a:moveTo>
                        <a:pt x="0" y="0"/>
                      </a:moveTo>
                      <a:lnTo>
                        <a:pt x="16" y="2"/>
                      </a:lnTo>
                      <a:lnTo>
                        <a:pt x="30" y="7"/>
                      </a:lnTo>
                      <a:lnTo>
                        <a:pt x="42" y="16"/>
                      </a:lnTo>
                      <a:lnTo>
                        <a:pt x="51" y="28"/>
                      </a:lnTo>
                      <a:lnTo>
                        <a:pt x="56" y="42"/>
                      </a:lnTo>
                      <a:lnTo>
                        <a:pt x="58" y="5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0" name="Line 515"/>
                <p:cNvSpPr>
                  <a:spLocks noChangeShapeType="1"/>
                </p:cNvSpPr>
                <p:nvPr/>
              </p:nvSpPr>
              <p:spPr bwMode="auto">
                <a:xfrm>
                  <a:off x="3087" y="512"/>
                  <a:ext cx="6" cy="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2" name="Freeform 517"/>
                <p:cNvSpPr>
                  <a:spLocks/>
                </p:cNvSpPr>
                <p:nvPr/>
              </p:nvSpPr>
              <p:spPr bwMode="auto">
                <a:xfrm>
                  <a:off x="2224" y="984"/>
                  <a:ext cx="33" cy="82"/>
                </a:xfrm>
                <a:custGeom>
                  <a:avLst/>
                  <a:gdLst>
                    <a:gd name="T0" fmla="*/ 4 w 33"/>
                    <a:gd name="T1" fmla="*/ 0 h 82"/>
                    <a:gd name="T2" fmla="*/ 33 w 33"/>
                    <a:gd name="T3" fmla="*/ 0 h 82"/>
                    <a:gd name="T4" fmla="*/ 33 w 33"/>
                    <a:gd name="T5" fmla="*/ 82 h 82"/>
                    <a:gd name="T6" fmla="*/ 0 w 33"/>
                    <a:gd name="T7" fmla="*/ 82 h 82"/>
                    <a:gd name="T8" fmla="*/ 0 w 33"/>
                    <a:gd name="T9" fmla="*/ 60 h 82"/>
                    <a:gd name="T10" fmla="*/ 22 w 33"/>
                    <a:gd name="T11" fmla="*/ 60 h 82"/>
                    <a:gd name="T12" fmla="*/ 22 w 33"/>
                    <a:gd name="T13" fmla="*/ 35 h 82"/>
                    <a:gd name="T14" fmla="*/ 4 w 33"/>
                    <a:gd name="T15" fmla="*/ 35 h 82"/>
                    <a:gd name="T16" fmla="*/ 4 w 33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82">
                      <a:moveTo>
                        <a:pt x="4" y="0"/>
                      </a:moveTo>
                      <a:lnTo>
                        <a:pt x="33" y="0"/>
                      </a:lnTo>
                      <a:lnTo>
                        <a:pt x="33" y="82"/>
                      </a:lnTo>
                      <a:lnTo>
                        <a:pt x="0" y="82"/>
                      </a:lnTo>
                      <a:lnTo>
                        <a:pt x="0" y="60"/>
                      </a:lnTo>
                      <a:lnTo>
                        <a:pt x="22" y="60"/>
                      </a:lnTo>
                      <a:lnTo>
                        <a:pt x="22" y="35"/>
                      </a:lnTo>
                      <a:lnTo>
                        <a:pt x="4" y="35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3" name="Rectangle 518"/>
                <p:cNvSpPr>
                  <a:spLocks noChangeArrowheads="1"/>
                </p:cNvSpPr>
                <p:nvPr/>
              </p:nvSpPr>
              <p:spPr bwMode="auto">
                <a:xfrm>
                  <a:off x="2053" y="2179"/>
                  <a:ext cx="185" cy="7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34" name="Line 519"/>
                <p:cNvSpPr>
                  <a:spLocks noChangeShapeType="1"/>
                </p:cNvSpPr>
                <p:nvPr/>
              </p:nvSpPr>
              <p:spPr bwMode="auto">
                <a:xfrm flipH="1">
                  <a:off x="2154" y="1208"/>
                  <a:ext cx="202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5" name="Freeform 520"/>
                <p:cNvSpPr>
                  <a:spLocks/>
                </p:cNvSpPr>
                <p:nvPr/>
              </p:nvSpPr>
              <p:spPr bwMode="auto">
                <a:xfrm>
                  <a:off x="2127" y="1189"/>
                  <a:ext cx="27" cy="23"/>
                </a:xfrm>
                <a:custGeom>
                  <a:avLst/>
                  <a:gdLst>
                    <a:gd name="T0" fmla="*/ 56 w 13"/>
                    <a:gd name="T1" fmla="*/ 31 h 17"/>
                    <a:gd name="T2" fmla="*/ 35 w 13"/>
                    <a:gd name="T3" fmla="*/ 30 h 17"/>
                    <a:gd name="T4" fmla="*/ 17 w 13"/>
                    <a:gd name="T5" fmla="*/ 26 h 17"/>
                    <a:gd name="T6" fmla="*/ 4 w 13"/>
                    <a:gd name="T7" fmla="*/ 19 h 17"/>
                    <a:gd name="T8" fmla="*/ 0 w 13"/>
                    <a:gd name="T9" fmla="*/ 9 h 17"/>
                    <a:gd name="T10" fmla="*/ 4 w 13"/>
                    <a:gd name="T11" fmla="*/ 0 h 1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" h="17">
                      <a:moveTo>
                        <a:pt x="13" y="17"/>
                      </a:moveTo>
                      <a:lnTo>
                        <a:pt x="8" y="16"/>
                      </a:lnTo>
                      <a:lnTo>
                        <a:pt x="4" y="14"/>
                      </a:lnTo>
                      <a:lnTo>
                        <a:pt x="1" y="10"/>
                      </a:lnTo>
                      <a:lnTo>
                        <a:pt x="0" y="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6" name="Line 521"/>
                <p:cNvSpPr>
                  <a:spLocks noChangeShapeType="1"/>
                </p:cNvSpPr>
                <p:nvPr/>
              </p:nvSpPr>
              <p:spPr bwMode="auto">
                <a:xfrm flipH="1" flipV="1">
                  <a:off x="2119" y="656"/>
                  <a:ext cx="10" cy="5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7" name="Freeform 522"/>
                <p:cNvSpPr>
                  <a:spLocks/>
                </p:cNvSpPr>
                <p:nvPr/>
              </p:nvSpPr>
              <p:spPr bwMode="auto">
                <a:xfrm>
                  <a:off x="2096" y="649"/>
                  <a:ext cx="23" cy="9"/>
                </a:xfrm>
                <a:custGeom>
                  <a:avLst/>
                  <a:gdLst>
                    <a:gd name="T0" fmla="*/ 48 w 11"/>
                    <a:gd name="T1" fmla="*/ 12 h 6"/>
                    <a:gd name="T2" fmla="*/ 44 w 11"/>
                    <a:gd name="T3" fmla="*/ 5 h 6"/>
                    <a:gd name="T4" fmla="*/ 40 w 11"/>
                    <a:gd name="T5" fmla="*/ 3 h 6"/>
                    <a:gd name="T6" fmla="*/ 31 w 11"/>
                    <a:gd name="T7" fmla="*/ 0 h 6"/>
                    <a:gd name="T8" fmla="*/ 8 w 11"/>
                    <a:gd name="T9" fmla="*/ 0 h 6"/>
                    <a:gd name="T10" fmla="*/ 4 w 11"/>
                    <a:gd name="T11" fmla="*/ 5 h 6"/>
                    <a:gd name="T12" fmla="*/ 0 w 11"/>
                    <a:gd name="T13" fmla="*/ 9 h 6"/>
                    <a:gd name="T14" fmla="*/ 0 w 11"/>
                    <a:gd name="T15" fmla="*/ 14 h 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" h="6">
                      <a:moveTo>
                        <a:pt x="11" y="5"/>
                      </a:move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8" name="Line 523"/>
                <p:cNvSpPr>
                  <a:spLocks noChangeShapeType="1"/>
                </p:cNvSpPr>
                <p:nvPr/>
              </p:nvSpPr>
              <p:spPr bwMode="auto">
                <a:xfrm>
                  <a:off x="2096" y="658"/>
                  <a:ext cx="8" cy="3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39" name="Freeform 524"/>
                <p:cNvSpPr>
                  <a:spLocks/>
                </p:cNvSpPr>
                <p:nvPr/>
              </p:nvSpPr>
              <p:spPr bwMode="auto">
                <a:xfrm>
                  <a:off x="2082" y="1032"/>
                  <a:ext cx="22" cy="13"/>
                </a:xfrm>
                <a:custGeom>
                  <a:avLst/>
                  <a:gdLst>
                    <a:gd name="T0" fmla="*/ 44 w 11"/>
                    <a:gd name="T1" fmla="*/ 0 h 10"/>
                    <a:gd name="T2" fmla="*/ 40 w 11"/>
                    <a:gd name="T3" fmla="*/ 7 h 10"/>
                    <a:gd name="T4" fmla="*/ 32 w 11"/>
                    <a:gd name="T5" fmla="*/ 12 h 10"/>
                    <a:gd name="T6" fmla="*/ 20 w 11"/>
                    <a:gd name="T7" fmla="*/ 16 h 10"/>
                    <a:gd name="T8" fmla="*/ 0 w 11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0">
                      <a:moveTo>
                        <a:pt x="11" y="0"/>
                      </a:moveTo>
                      <a:lnTo>
                        <a:pt x="10" y="4"/>
                      </a:lnTo>
                      <a:lnTo>
                        <a:pt x="8" y="7"/>
                      </a:lnTo>
                      <a:lnTo>
                        <a:pt x="5" y="9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0" name="Line 525"/>
                <p:cNvSpPr>
                  <a:spLocks noChangeShapeType="1"/>
                </p:cNvSpPr>
                <p:nvPr/>
              </p:nvSpPr>
              <p:spPr bwMode="auto">
                <a:xfrm flipH="1">
                  <a:off x="1647" y="1045"/>
                  <a:ext cx="435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1" name="Freeform 526"/>
                <p:cNvSpPr>
                  <a:spLocks/>
                </p:cNvSpPr>
                <p:nvPr/>
              </p:nvSpPr>
              <p:spPr bwMode="auto">
                <a:xfrm>
                  <a:off x="1629" y="1028"/>
                  <a:ext cx="18" cy="21"/>
                </a:xfrm>
                <a:custGeom>
                  <a:avLst/>
                  <a:gdLst>
                    <a:gd name="T0" fmla="*/ 36 w 9"/>
                    <a:gd name="T1" fmla="*/ 28 h 16"/>
                    <a:gd name="T2" fmla="*/ 20 w 9"/>
                    <a:gd name="T3" fmla="*/ 26 h 16"/>
                    <a:gd name="T4" fmla="*/ 8 w 9"/>
                    <a:gd name="T5" fmla="*/ 21 h 16"/>
                    <a:gd name="T6" fmla="*/ 0 w 9"/>
                    <a:gd name="T7" fmla="*/ 14 h 16"/>
                    <a:gd name="T8" fmla="*/ 0 w 9"/>
                    <a:gd name="T9" fmla="*/ 7 h 16"/>
                    <a:gd name="T10" fmla="*/ 8 w 9"/>
                    <a:gd name="T11" fmla="*/ 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16">
                      <a:moveTo>
                        <a:pt x="9" y="16"/>
                      </a:moveTo>
                      <a:lnTo>
                        <a:pt x="5" y="15"/>
                      </a:lnTo>
                      <a:lnTo>
                        <a:pt x="2" y="12"/>
                      </a:lnTo>
                      <a:lnTo>
                        <a:pt x="0" y="8"/>
                      </a:lnTo>
                      <a:lnTo>
                        <a:pt x="0" y="4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2" name="Line 527"/>
                <p:cNvSpPr>
                  <a:spLocks noChangeShapeType="1"/>
                </p:cNvSpPr>
                <p:nvPr/>
              </p:nvSpPr>
              <p:spPr bwMode="auto">
                <a:xfrm flipH="1" flipV="1">
                  <a:off x="1625" y="773"/>
                  <a:ext cx="8" cy="25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3" name="Freeform 528"/>
                <p:cNvSpPr>
                  <a:spLocks/>
                </p:cNvSpPr>
                <p:nvPr/>
              </p:nvSpPr>
              <p:spPr bwMode="auto">
                <a:xfrm>
                  <a:off x="1600" y="763"/>
                  <a:ext cx="25" cy="10"/>
                </a:xfrm>
                <a:custGeom>
                  <a:avLst/>
                  <a:gdLst>
                    <a:gd name="T0" fmla="*/ 52 w 12"/>
                    <a:gd name="T1" fmla="*/ 14 h 7"/>
                    <a:gd name="T2" fmla="*/ 48 w 12"/>
                    <a:gd name="T3" fmla="*/ 6 h 7"/>
                    <a:gd name="T4" fmla="*/ 40 w 12"/>
                    <a:gd name="T5" fmla="*/ 1 h 7"/>
                    <a:gd name="T6" fmla="*/ 27 w 12"/>
                    <a:gd name="T7" fmla="*/ 0 h 7"/>
                    <a:gd name="T8" fmla="*/ 13 w 12"/>
                    <a:gd name="T9" fmla="*/ 1 h 7"/>
                    <a:gd name="T10" fmla="*/ 0 w 12"/>
                    <a:gd name="T11" fmla="*/ 6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2" h="7">
                      <a:moveTo>
                        <a:pt x="12" y="7"/>
                      </a:moveTo>
                      <a:lnTo>
                        <a:pt x="11" y="3"/>
                      </a:lnTo>
                      <a:lnTo>
                        <a:pt x="9" y="1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0" y="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4" name="Line 529"/>
                <p:cNvSpPr>
                  <a:spLocks noChangeShapeType="1"/>
                </p:cNvSpPr>
                <p:nvPr/>
              </p:nvSpPr>
              <p:spPr bwMode="auto">
                <a:xfrm>
                  <a:off x="1600" y="767"/>
                  <a:ext cx="6" cy="2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5" name="Freeform 530"/>
                <p:cNvSpPr>
                  <a:spLocks/>
                </p:cNvSpPr>
                <p:nvPr/>
              </p:nvSpPr>
              <p:spPr bwMode="auto">
                <a:xfrm>
                  <a:off x="1606" y="1043"/>
                  <a:ext cx="39" cy="19"/>
                </a:xfrm>
                <a:custGeom>
                  <a:avLst/>
                  <a:gdLst>
                    <a:gd name="T0" fmla="*/ 0 w 19"/>
                    <a:gd name="T1" fmla="*/ 0 h 14"/>
                    <a:gd name="T2" fmla="*/ 4 w 19"/>
                    <a:gd name="T3" fmla="*/ 10 h 14"/>
                    <a:gd name="T4" fmla="*/ 16 w 19"/>
                    <a:gd name="T5" fmla="*/ 19 h 14"/>
                    <a:gd name="T6" fmla="*/ 33 w 19"/>
                    <a:gd name="T7" fmla="*/ 24 h 14"/>
                    <a:gd name="T8" fmla="*/ 55 w 19"/>
                    <a:gd name="T9" fmla="*/ 26 h 14"/>
                    <a:gd name="T10" fmla="*/ 80 w 19"/>
                    <a:gd name="T11" fmla="*/ 24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8" y="13"/>
                      </a:lnTo>
                      <a:lnTo>
                        <a:pt x="13" y="14"/>
                      </a:lnTo>
                      <a:lnTo>
                        <a:pt x="19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6" name="Line 531"/>
                <p:cNvSpPr>
                  <a:spLocks noChangeShapeType="1"/>
                </p:cNvSpPr>
                <p:nvPr/>
              </p:nvSpPr>
              <p:spPr bwMode="auto">
                <a:xfrm>
                  <a:off x="1645" y="1060"/>
                  <a:ext cx="42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7" name="Freeform 532"/>
                <p:cNvSpPr>
                  <a:spLocks/>
                </p:cNvSpPr>
                <p:nvPr/>
              </p:nvSpPr>
              <p:spPr bwMode="auto">
                <a:xfrm>
                  <a:off x="2069" y="1060"/>
                  <a:ext cx="33" cy="12"/>
                </a:xfrm>
                <a:custGeom>
                  <a:avLst/>
                  <a:gdLst>
                    <a:gd name="T0" fmla="*/ 0 w 16"/>
                    <a:gd name="T1" fmla="*/ 0 h 9"/>
                    <a:gd name="T2" fmla="*/ 21 w 16"/>
                    <a:gd name="T3" fmla="*/ 1 h 9"/>
                    <a:gd name="T4" fmla="*/ 39 w 16"/>
                    <a:gd name="T5" fmla="*/ 5 h 9"/>
                    <a:gd name="T6" fmla="*/ 56 w 16"/>
                    <a:gd name="T7" fmla="*/ 9 h 9"/>
                    <a:gd name="T8" fmla="*/ 68 w 16"/>
                    <a:gd name="T9" fmla="*/ 16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9">
                      <a:moveTo>
                        <a:pt x="0" y="0"/>
                      </a:moveTo>
                      <a:lnTo>
                        <a:pt x="5" y="1"/>
                      </a:lnTo>
                      <a:lnTo>
                        <a:pt x="9" y="3"/>
                      </a:lnTo>
                      <a:lnTo>
                        <a:pt x="13" y="5"/>
                      </a:lnTo>
                      <a:lnTo>
                        <a:pt x="1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8" name="Line 533"/>
                <p:cNvSpPr>
                  <a:spLocks noChangeShapeType="1"/>
                </p:cNvSpPr>
                <p:nvPr/>
              </p:nvSpPr>
              <p:spPr bwMode="auto">
                <a:xfrm>
                  <a:off x="2102" y="1072"/>
                  <a:ext cx="4" cy="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49" name="Freeform 534"/>
                <p:cNvSpPr>
                  <a:spLocks/>
                </p:cNvSpPr>
                <p:nvPr/>
              </p:nvSpPr>
              <p:spPr bwMode="auto">
                <a:xfrm>
                  <a:off x="879" y="892"/>
                  <a:ext cx="531" cy="701"/>
                </a:xfrm>
                <a:custGeom>
                  <a:avLst/>
                  <a:gdLst>
                    <a:gd name="T0" fmla="*/ 101 w 531"/>
                    <a:gd name="T1" fmla="*/ 278 h 701"/>
                    <a:gd name="T2" fmla="*/ 196 w 531"/>
                    <a:gd name="T3" fmla="*/ 0 h 701"/>
                    <a:gd name="T4" fmla="*/ 229 w 531"/>
                    <a:gd name="T5" fmla="*/ 343 h 701"/>
                    <a:gd name="T6" fmla="*/ 235 w 531"/>
                    <a:gd name="T7" fmla="*/ 361 h 701"/>
                    <a:gd name="T8" fmla="*/ 245 w 531"/>
                    <a:gd name="T9" fmla="*/ 378 h 701"/>
                    <a:gd name="T10" fmla="*/ 257 w 531"/>
                    <a:gd name="T11" fmla="*/ 395 h 701"/>
                    <a:gd name="T12" fmla="*/ 272 w 531"/>
                    <a:gd name="T13" fmla="*/ 411 h 701"/>
                    <a:gd name="T14" fmla="*/ 443 w 531"/>
                    <a:gd name="T15" fmla="*/ 556 h 701"/>
                    <a:gd name="T16" fmla="*/ 492 w 531"/>
                    <a:gd name="T17" fmla="*/ 621 h 701"/>
                    <a:gd name="T18" fmla="*/ 531 w 531"/>
                    <a:gd name="T19" fmla="*/ 701 h 701"/>
                    <a:gd name="T20" fmla="*/ 439 w 531"/>
                    <a:gd name="T21" fmla="*/ 616 h 701"/>
                    <a:gd name="T22" fmla="*/ 375 w 531"/>
                    <a:gd name="T23" fmla="*/ 563 h 701"/>
                    <a:gd name="T24" fmla="*/ 0 w 531"/>
                    <a:gd name="T25" fmla="*/ 328 h 701"/>
                    <a:gd name="T26" fmla="*/ 49 w 531"/>
                    <a:gd name="T27" fmla="*/ 312 h 701"/>
                    <a:gd name="T28" fmla="*/ 64 w 531"/>
                    <a:gd name="T29" fmla="*/ 306 h 701"/>
                    <a:gd name="T30" fmla="*/ 78 w 531"/>
                    <a:gd name="T31" fmla="*/ 301 h 701"/>
                    <a:gd name="T32" fmla="*/ 89 w 531"/>
                    <a:gd name="T33" fmla="*/ 294 h 701"/>
                    <a:gd name="T34" fmla="*/ 97 w 531"/>
                    <a:gd name="T35" fmla="*/ 287 h 701"/>
                    <a:gd name="T36" fmla="*/ 101 w 531"/>
                    <a:gd name="T37" fmla="*/ 278 h 70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31" h="701">
                      <a:moveTo>
                        <a:pt x="101" y="278"/>
                      </a:moveTo>
                      <a:lnTo>
                        <a:pt x="196" y="0"/>
                      </a:lnTo>
                      <a:lnTo>
                        <a:pt x="229" y="343"/>
                      </a:lnTo>
                      <a:lnTo>
                        <a:pt x="235" y="361"/>
                      </a:lnTo>
                      <a:lnTo>
                        <a:pt x="245" y="378"/>
                      </a:lnTo>
                      <a:lnTo>
                        <a:pt x="257" y="395"/>
                      </a:lnTo>
                      <a:lnTo>
                        <a:pt x="272" y="411"/>
                      </a:lnTo>
                      <a:lnTo>
                        <a:pt x="443" y="556"/>
                      </a:lnTo>
                      <a:lnTo>
                        <a:pt x="492" y="621"/>
                      </a:lnTo>
                      <a:lnTo>
                        <a:pt x="531" y="701"/>
                      </a:lnTo>
                      <a:lnTo>
                        <a:pt x="439" y="616"/>
                      </a:lnTo>
                      <a:lnTo>
                        <a:pt x="375" y="563"/>
                      </a:lnTo>
                      <a:lnTo>
                        <a:pt x="0" y="328"/>
                      </a:lnTo>
                      <a:lnTo>
                        <a:pt x="49" y="312"/>
                      </a:lnTo>
                      <a:lnTo>
                        <a:pt x="64" y="306"/>
                      </a:lnTo>
                      <a:lnTo>
                        <a:pt x="78" y="301"/>
                      </a:lnTo>
                      <a:lnTo>
                        <a:pt x="89" y="294"/>
                      </a:lnTo>
                      <a:lnTo>
                        <a:pt x="97" y="287"/>
                      </a:lnTo>
                      <a:lnTo>
                        <a:pt x="101" y="27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0" name="Freeform 535"/>
                <p:cNvSpPr>
                  <a:spLocks/>
                </p:cNvSpPr>
                <p:nvPr/>
              </p:nvSpPr>
              <p:spPr bwMode="auto">
                <a:xfrm>
                  <a:off x="1441" y="1830"/>
                  <a:ext cx="190" cy="171"/>
                </a:xfrm>
                <a:custGeom>
                  <a:avLst/>
                  <a:gdLst>
                    <a:gd name="T0" fmla="*/ 23 w 190"/>
                    <a:gd name="T1" fmla="*/ 0 h 171"/>
                    <a:gd name="T2" fmla="*/ 15 w 190"/>
                    <a:gd name="T3" fmla="*/ 83 h 171"/>
                    <a:gd name="T4" fmla="*/ 0 w 190"/>
                    <a:gd name="T5" fmla="*/ 171 h 171"/>
                    <a:gd name="T6" fmla="*/ 87 w 190"/>
                    <a:gd name="T7" fmla="*/ 109 h 171"/>
                    <a:gd name="T8" fmla="*/ 190 w 190"/>
                    <a:gd name="T9" fmla="*/ 65 h 171"/>
                    <a:gd name="T10" fmla="*/ 146 w 190"/>
                    <a:gd name="T11" fmla="*/ 58 h 171"/>
                    <a:gd name="T12" fmla="*/ 91 w 190"/>
                    <a:gd name="T13" fmla="*/ 39 h 171"/>
                    <a:gd name="T14" fmla="*/ 25 w 190"/>
                    <a:gd name="T15" fmla="*/ 2 h 17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0" h="171">
                      <a:moveTo>
                        <a:pt x="23" y="0"/>
                      </a:moveTo>
                      <a:lnTo>
                        <a:pt x="15" y="83"/>
                      </a:lnTo>
                      <a:lnTo>
                        <a:pt x="0" y="171"/>
                      </a:lnTo>
                      <a:lnTo>
                        <a:pt x="87" y="109"/>
                      </a:lnTo>
                      <a:lnTo>
                        <a:pt x="190" y="65"/>
                      </a:lnTo>
                      <a:lnTo>
                        <a:pt x="146" y="58"/>
                      </a:lnTo>
                      <a:lnTo>
                        <a:pt x="91" y="39"/>
                      </a:lnTo>
                      <a:lnTo>
                        <a:pt x="25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1" name="Freeform 536"/>
                <p:cNvSpPr>
                  <a:spLocks/>
                </p:cNvSpPr>
                <p:nvPr/>
              </p:nvSpPr>
              <p:spPr bwMode="auto">
                <a:xfrm>
                  <a:off x="1464" y="1829"/>
                  <a:ext cx="4" cy="1"/>
                </a:xfrm>
                <a:custGeom>
                  <a:avLst/>
                  <a:gdLst>
                    <a:gd name="T0" fmla="*/ 0 w 4"/>
                    <a:gd name="T1" fmla="*/ 1 h 1"/>
                    <a:gd name="T2" fmla="*/ 2 w 4"/>
                    <a:gd name="T3" fmla="*/ 1 h 1"/>
                    <a:gd name="T4" fmla="*/ 4 w 4"/>
                    <a:gd name="T5" fmla="*/ 1 h 1"/>
                    <a:gd name="T6" fmla="*/ 4 w 4"/>
                    <a:gd name="T7" fmla="*/ 0 h 1"/>
                    <a:gd name="T8" fmla="*/ 2 w 4"/>
                    <a:gd name="T9" fmla="*/ 0 h 1"/>
                    <a:gd name="T10" fmla="*/ 0 w 4"/>
                    <a:gd name="T11" fmla="*/ 0 h 1"/>
                    <a:gd name="T12" fmla="*/ 0 w 4"/>
                    <a:gd name="T13" fmla="*/ 1 h 1"/>
                    <a:gd name="T14" fmla="*/ 0 w 4"/>
                    <a:gd name="T15" fmla="*/ 1 h 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" h="1">
                      <a:moveTo>
                        <a:pt x="0" y="1"/>
                      </a:move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2" name="Line 5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32" y="2185"/>
                  <a:ext cx="21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3" name="Freeform 538"/>
                <p:cNvSpPr>
                  <a:spLocks/>
                </p:cNvSpPr>
                <p:nvPr/>
              </p:nvSpPr>
              <p:spPr bwMode="auto">
                <a:xfrm>
                  <a:off x="2016" y="2173"/>
                  <a:ext cx="16" cy="12"/>
                </a:xfrm>
                <a:custGeom>
                  <a:avLst/>
                  <a:gdLst>
                    <a:gd name="T0" fmla="*/ 32 w 8"/>
                    <a:gd name="T1" fmla="*/ 16 h 9"/>
                    <a:gd name="T2" fmla="*/ 20 w 8"/>
                    <a:gd name="T3" fmla="*/ 15 h 9"/>
                    <a:gd name="T4" fmla="*/ 8 w 8"/>
                    <a:gd name="T5" fmla="*/ 11 h 9"/>
                    <a:gd name="T6" fmla="*/ 4 w 8"/>
                    <a:gd name="T7" fmla="*/ 5 h 9"/>
                    <a:gd name="T8" fmla="*/ 0 w 8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9">
                      <a:moveTo>
                        <a:pt x="8" y="9"/>
                      </a:moveTo>
                      <a:lnTo>
                        <a:pt x="5" y="8"/>
                      </a:lnTo>
                      <a:lnTo>
                        <a:pt x="2" y="6"/>
                      </a:lnTo>
                      <a:lnTo>
                        <a:pt x="1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4" name="Line 5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14" y="2080"/>
                  <a:ext cx="2" cy="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5" name="Freeform 540"/>
                <p:cNvSpPr>
                  <a:spLocks/>
                </p:cNvSpPr>
                <p:nvPr/>
              </p:nvSpPr>
              <p:spPr bwMode="auto">
                <a:xfrm>
                  <a:off x="1993" y="2073"/>
                  <a:ext cx="21" cy="7"/>
                </a:xfrm>
                <a:custGeom>
                  <a:avLst/>
                  <a:gdLst>
                    <a:gd name="T0" fmla="*/ 44 w 10"/>
                    <a:gd name="T1" fmla="*/ 10 h 5"/>
                    <a:gd name="T2" fmla="*/ 44 w 10"/>
                    <a:gd name="T3" fmla="*/ 6 h 5"/>
                    <a:gd name="T4" fmla="*/ 40 w 10"/>
                    <a:gd name="T5" fmla="*/ 1 h 5"/>
                    <a:gd name="T6" fmla="*/ 32 w 10"/>
                    <a:gd name="T7" fmla="*/ 0 h 5"/>
                    <a:gd name="T8" fmla="*/ 13 w 10"/>
                    <a:gd name="T9" fmla="*/ 0 h 5"/>
                    <a:gd name="T10" fmla="*/ 8 w 10"/>
                    <a:gd name="T11" fmla="*/ 1 h 5"/>
                    <a:gd name="T12" fmla="*/ 4 w 10"/>
                    <a:gd name="T13" fmla="*/ 6 h 5"/>
                    <a:gd name="T14" fmla="*/ 0 w 10"/>
                    <a:gd name="T15" fmla="*/ 10 h 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10" y="5"/>
                      </a:move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1" y="3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6" name="Line 541"/>
                <p:cNvSpPr>
                  <a:spLocks noChangeShapeType="1"/>
                </p:cNvSpPr>
                <p:nvPr/>
              </p:nvSpPr>
              <p:spPr bwMode="auto">
                <a:xfrm>
                  <a:off x="1993" y="2080"/>
                  <a:ext cx="4" cy="1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7" name="Freeform 542"/>
                <p:cNvSpPr>
                  <a:spLocks/>
                </p:cNvSpPr>
                <p:nvPr/>
              </p:nvSpPr>
              <p:spPr bwMode="auto">
                <a:xfrm>
                  <a:off x="1973" y="2219"/>
                  <a:ext cx="24" cy="17"/>
                </a:xfrm>
                <a:custGeom>
                  <a:avLst/>
                  <a:gdLst>
                    <a:gd name="T0" fmla="*/ 48 w 12"/>
                    <a:gd name="T1" fmla="*/ 0 h 12"/>
                    <a:gd name="T2" fmla="*/ 44 w 12"/>
                    <a:gd name="T3" fmla="*/ 10 h 12"/>
                    <a:gd name="T4" fmla="*/ 32 w 12"/>
                    <a:gd name="T5" fmla="*/ 16 h 12"/>
                    <a:gd name="T6" fmla="*/ 20 w 12"/>
                    <a:gd name="T7" fmla="*/ 23 h 12"/>
                    <a:gd name="T8" fmla="*/ 0 w 12"/>
                    <a:gd name="T9" fmla="*/ 24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lnTo>
                        <a:pt x="11" y="5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8" name="Line 543"/>
                <p:cNvSpPr>
                  <a:spLocks noChangeShapeType="1"/>
                </p:cNvSpPr>
                <p:nvPr/>
              </p:nvSpPr>
              <p:spPr bwMode="auto">
                <a:xfrm flipH="1">
                  <a:off x="1882" y="2236"/>
                  <a:ext cx="9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59" name="Freeform 544"/>
                <p:cNvSpPr>
                  <a:spLocks/>
                </p:cNvSpPr>
                <p:nvPr/>
              </p:nvSpPr>
              <p:spPr bwMode="auto">
                <a:xfrm>
                  <a:off x="1870" y="2233"/>
                  <a:ext cx="12" cy="4"/>
                </a:xfrm>
                <a:custGeom>
                  <a:avLst/>
                  <a:gdLst>
                    <a:gd name="T0" fmla="*/ 24 w 6"/>
                    <a:gd name="T1" fmla="*/ 5 h 3"/>
                    <a:gd name="T2" fmla="*/ 16 w 6"/>
                    <a:gd name="T3" fmla="*/ 4 h 3"/>
                    <a:gd name="T4" fmla="*/ 8 w 6"/>
                    <a:gd name="T5" fmla="*/ 4 h 3"/>
                    <a:gd name="T6" fmla="*/ 0 w 6"/>
                    <a:gd name="T7" fmla="*/ 0 h 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3">
                      <a:moveTo>
                        <a:pt x="6" y="3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0" name="Line 545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2219"/>
                  <a:ext cx="29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1" name="Freeform 546"/>
                <p:cNvSpPr>
                  <a:spLocks/>
                </p:cNvSpPr>
                <p:nvPr/>
              </p:nvSpPr>
              <p:spPr bwMode="auto">
                <a:xfrm>
                  <a:off x="1810" y="2214"/>
                  <a:ext cx="31" cy="5"/>
                </a:xfrm>
                <a:custGeom>
                  <a:avLst/>
                  <a:gdLst>
                    <a:gd name="T0" fmla="*/ 64 w 15"/>
                    <a:gd name="T1" fmla="*/ 6 h 4"/>
                    <a:gd name="T2" fmla="*/ 43 w 15"/>
                    <a:gd name="T3" fmla="*/ 1 h 4"/>
                    <a:gd name="T4" fmla="*/ 21 w 15"/>
                    <a:gd name="T5" fmla="*/ 0 h 4"/>
                    <a:gd name="T6" fmla="*/ 0 w 15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15" y="4"/>
                      </a:moveTo>
                      <a:lnTo>
                        <a:pt x="10" y="1"/>
                      </a:lnTo>
                      <a:lnTo>
                        <a:pt x="5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2" name="Freeform 547"/>
                <p:cNvSpPr>
                  <a:spLocks/>
                </p:cNvSpPr>
                <p:nvPr/>
              </p:nvSpPr>
              <p:spPr bwMode="auto">
                <a:xfrm>
                  <a:off x="1791" y="2169"/>
                  <a:ext cx="21" cy="45"/>
                </a:xfrm>
                <a:custGeom>
                  <a:avLst/>
                  <a:gdLst>
                    <a:gd name="T0" fmla="*/ 40 w 10"/>
                    <a:gd name="T1" fmla="*/ 61 h 33"/>
                    <a:gd name="T2" fmla="*/ 0 w 10"/>
                    <a:gd name="T3" fmla="*/ 56 h 33"/>
                    <a:gd name="T4" fmla="*/ 0 w 10"/>
                    <a:gd name="T5" fmla="*/ 11 h 33"/>
                    <a:gd name="T6" fmla="*/ 44 w 10"/>
                    <a:gd name="T7" fmla="*/ 10 h 33"/>
                    <a:gd name="T8" fmla="*/ 44 w 1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33">
                      <a:moveTo>
                        <a:pt x="9" y="33"/>
                      </a:moveTo>
                      <a:lnTo>
                        <a:pt x="0" y="30"/>
                      </a:lnTo>
                      <a:lnTo>
                        <a:pt x="0" y="6"/>
                      </a:lnTo>
                      <a:lnTo>
                        <a:pt x="10" y="5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3" name="Rectangle 548"/>
                <p:cNvSpPr>
                  <a:spLocks noChangeArrowheads="1"/>
                </p:cNvSpPr>
                <p:nvPr/>
              </p:nvSpPr>
              <p:spPr bwMode="auto">
                <a:xfrm>
                  <a:off x="1727" y="2149"/>
                  <a:ext cx="89" cy="2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4" name="Line 549"/>
                <p:cNvSpPr>
                  <a:spLocks noChangeShapeType="1"/>
                </p:cNvSpPr>
                <p:nvPr/>
              </p:nvSpPr>
              <p:spPr bwMode="auto">
                <a:xfrm>
                  <a:off x="1765" y="2233"/>
                  <a:ext cx="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5" name="Rectangle 550"/>
                <p:cNvSpPr>
                  <a:spLocks noChangeArrowheads="1"/>
                </p:cNvSpPr>
                <p:nvPr/>
              </p:nvSpPr>
              <p:spPr bwMode="auto">
                <a:xfrm>
                  <a:off x="2097" y="220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39</a:t>
                  </a:r>
                  <a:endParaRPr lang="en-GB"/>
                </a:p>
              </p:txBody>
            </p:sp>
            <p:sp>
              <p:nvSpPr>
                <p:cNvPr id="41666" name="Freeform 551"/>
                <p:cNvSpPr>
                  <a:spLocks/>
                </p:cNvSpPr>
                <p:nvPr/>
              </p:nvSpPr>
              <p:spPr bwMode="auto">
                <a:xfrm>
                  <a:off x="1931" y="2008"/>
                  <a:ext cx="190" cy="47"/>
                </a:xfrm>
                <a:custGeom>
                  <a:avLst/>
                  <a:gdLst>
                    <a:gd name="T0" fmla="*/ 91 w 190"/>
                    <a:gd name="T1" fmla="*/ 0 h 47"/>
                    <a:gd name="T2" fmla="*/ 190 w 190"/>
                    <a:gd name="T3" fmla="*/ 0 h 47"/>
                    <a:gd name="T4" fmla="*/ 190 w 190"/>
                    <a:gd name="T5" fmla="*/ 47 h 47"/>
                    <a:gd name="T6" fmla="*/ 19 w 190"/>
                    <a:gd name="T7" fmla="*/ 47 h 47"/>
                    <a:gd name="T8" fmla="*/ 0 w 190"/>
                    <a:gd name="T9" fmla="*/ 36 h 47"/>
                    <a:gd name="T10" fmla="*/ 0 w 190"/>
                    <a:gd name="T11" fmla="*/ 15 h 47"/>
                    <a:gd name="T12" fmla="*/ 13 w 190"/>
                    <a:gd name="T13" fmla="*/ 4 h 47"/>
                    <a:gd name="T14" fmla="*/ 89 w 190"/>
                    <a:gd name="T15" fmla="*/ 4 h 47"/>
                    <a:gd name="T16" fmla="*/ 91 w 190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0" h="47">
                      <a:moveTo>
                        <a:pt x="91" y="0"/>
                      </a:moveTo>
                      <a:lnTo>
                        <a:pt x="190" y="0"/>
                      </a:lnTo>
                      <a:lnTo>
                        <a:pt x="190" y="47"/>
                      </a:lnTo>
                      <a:lnTo>
                        <a:pt x="19" y="47"/>
                      </a:lnTo>
                      <a:lnTo>
                        <a:pt x="0" y="36"/>
                      </a:lnTo>
                      <a:lnTo>
                        <a:pt x="0" y="15"/>
                      </a:lnTo>
                      <a:lnTo>
                        <a:pt x="13" y="4"/>
                      </a:lnTo>
                      <a:lnTo>
                        <a:pt x="89" y="4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67" name="Rectangle 552"/>
                <p:cNvSpPr>
                  <a:spLocks noChangeArrowheads="1"/>
                </p:cNvSpPr>
                <p:nvPr/>
              </p:nvSpPr>
              <p:spPr bwMode="auto">
                <a:xfrm>
                  <a:off x="2012" y="196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40</a:t>
                  </a:r>
                  <a:endParaRPr lang="en-GB"/>
                </a:p>
              </p:txBody>
            </p:sp>
            <p:sp>
              <p:nvSpPr>
                <p:cNvPr id="41668" name="Rectangle 553"/>
                <p:cNvSpPr>
                  <a:spLocks noChangeArrowheads="1"/>
                </p:cNvSpPr>
                <p:nvPr/>
              </p:nvSpPr>
              <p:spPr bwMode="auto">
                <a:xfrm>
                  <a:off x="1336" y="1175"/>
                  <a:ext cx="50" cy="1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69" name="Rectangle 554"/>
                <p:cNvSpPr>
                  <a:spLocks noChangeArrowheads="1"/>
                </p:cNvSpPr>
                <p:nvPr/>
              </p:nvSpPr>
              <p:spPr bwMode="auto">
                <a:xfrm>
                  <a:off x="1353" y="113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68</a:t>
                  </a:r>
                  <a:endParaRPr lang="en-GB"/>
                </a:p>
              </p:txBody>
            </p:sp>
            <p:sp>
              <p:nvSpPr>
                <p:cNvPr id="41670" name="Rectangle 555"/>
                <p:cNvSpPr>
                  <a:spLocks noChangeArrowheads="1"/>
                </p:cNvSpPr>
                <p:nvPr/>
              </p:nvSpPr>
              <p:spPr bwMode="auto">
                <a:xfrm>
                  <a:off x="1434" y="87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72</a:t>
                  </a:r>
                  <a:endParaRPr lang="en-GB"/>
                </a:p>
              </p:txBody>
            </p:sp>
            <p:sp>
              <p:nvSpPr>
                <p:cNvPr id="41671" name="Rectangle 556"/>
                <p:cNvSpPr>
                  <a:spLocks noChangeArrowheads="1"/>
                </p:cNvSpPr>
                <p:nvPr/>
              </p:nvSpPr>
              <p:spPr bwMode="auto">
                <a:xfrm>
                  <a:off x="1773" y="950"/>
                  <a:ext cx="315" cy="78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2" name="Rectangle 557"/>
                <p:cNvSpPr>
                  <a:spLocks noChangeArrowheads="1"/>
                </p:cNvSpPr>
                <p:nvPr/>
              </p:nvSpPr>
              <p:spPr bwMode="auto">
                <a:xfrm>
                  <a:off x="1804" y="118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69</a:t>
                  </a:r>
                  <a:endParaRPr lang="en-GB"/>
                </a:p>
              </p:txBody>
            </p:sp>
            <p:sp>
              <p:nvSpPr>
                <p:cNvPr id="41673" name="Rectangle 558"/>
                <p:cNvSpPr>
                  <a:spLocks noChangeArrowheads="1"/>
                </p:cNvSpPr>
                <p:nvPr/>
              </p:nvSpPr>
              <p:spPr bwMode="auto">
                <a:xfrm>
                  <a:off x="1684" y="1189"/>
                  <a:ext cx="93" cy="2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4" name="Freeform 559"/>
                <p:cNvSpPr>
                  <a:spLocks/>
                </p:cNvSpPr>
                <p:nvPr/>
              </p:nvSpPr>
              <p:spPr bwMode="auto">
                <a:xfrm>
                  <a:off x="1709" y="1099"/>
                  <a:ext cx="56" cy="44"/>
                </a:xfrm>
                <a:custGeom>
                  <a:avLst/>
                  <a:gdLst>
                    <a:gd name="T0" fmla="*/ 56 w 56"/>
                    <a:gd name="T1" fmla="*/ 0 h 44"/>
                    <a:gd name="T2" fmla="*/ 56 w 56"/>
                    <a:gd name="T3" fmla="*/ 44 h 44"/>
                    <a:gd name="T4" fmla="*/ 0 w 56"/>
                    <a:gd name="T5" fmla="*/ 44 h 44"/>
                    <a:gd name="T6" fmla="*/ 0 w 56"/>
                    <a:gd name="T7" fmla="*/ 2 h 44"/>
                    <a:gd name="T8" fmla="*/ 56 w 56"/>
                    <a:gd name="T9" fmla="*/ 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44">
                      <a:moveTo>
                        <a:pt x="56" y="0"/>
                      </a:moveTo>
                      <a:lnTo>
                        <a:pt x="56" y="44"/>
                      </a:lnTo>
                      <a:lnTo>
                        <a:pt x="0" y="44"/>
                      </a:lnTo>
                      <a:lnTo>
                        <a:pt x="0" y="2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5" name="Rectangle 560"/>
                <p:cNvSpPr>
                  <a:spLocks noChangeArrowheads="1"/>
                </p:cNvSpPr>
                <p:nvPr/>
              </p:nvSpPr>
              <p:spPr bwMode="auto">
                <a:xfrm>
                  <a:off x="1788" y="111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70</a:t>
                  </a:r>
                  <a:endParaRPr lang="en-GB"/>
                </a:p>
              </p:txBody>
            </p:sp>
            <p:sp>
              <p:nvSpPr>
                <p:cNvPr id="41676" name="Rectangle 561"/>
                <p:cNvSpPr>
                  <a:spLocks noChangeArrowheads="1"/>
                </p:cNvSpPr>
                <p:nvPr/>
              </p:nvSpPr>
              <p:spPr bwMode="auto">
                <a:xfrm>
                  <a:off x="2032" y="1072"/>
                  <a:ext cx="54" cy="2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77" name="Rectangle 562"/>
                <p:cNvSpPr>
                  <a:spLocks noChangeArrowheads="1"/>
                </p:cNvSpPr>
                <p:nvPr/>
              </p:nvSpPr>
              <p:spPr bwMode="auto">
                <a:xfrm>
                  <a:off x="2014" y="110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71</a:t>
                  </a:r>
                  <a:endParaRPr lang="en-GB"/>
                </a:p>
              </p:txBody>
            </p:sp>
            <p:sp>
              <p:nvSpPr>
                <p:cNvPr id="41678" name="Line 563"/>
                <p:cNvSpPr>
                  <a:spLocks noChangeShapeType="1"/>
                </p:cNvSpPr>
                <p:nvPr/>
              </p:nvSpPr>
              <p:spPr bwMode="auto">
                <a:xfrm>
                  <a:off x="1773" y="1009"/>
                  <a:ext cx="10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79" name="Line 564"/>
                <p:cNvSpPr>
                  <a:spLocks noChangeShapeType="1"/>
                </p:cNvSpPr>
                <p:nvPr/>
              </p:nvSpPr>
              <p:spPr bwMode="auto">
                <a:xfrm>
                  <a:off x="1773" y="987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0" name="Freeform 565"/>
                <p:cNvSpPr>
                  <a:spLocks/>
                </p:cNvSpPr>
                <p:nvPr/>
              </p:nvSpPr>
              <p:spPr bwMode="auto">
                <a:xfrm>
                  <a:off x="1769" y="845"/>
                  <a:ext cx="313" cy="51"/>
                </a:xfrm>
                <a:custGeom>
                  <a:avLst/>
                  <a:gdLst>
                    <a:gd name="T0" fmla="*/ 0 w 313"/>
                    <a:gd name="T1" fmla="*/ 0 h 51"/>
                    <a:gd name="T2" fmla="*/ 313 w 313"/>
                    <a:gd name="T3" fmla="*/ 0 h 51"/>
                    <a:gd name="T4" fmla="*/ 313 w 313"/>
                    <a:gd name="T5" fmla="*/ 51 h 51"/>
                    <a:gd name="T6" fmla="*/ 2 w 313"/>
                    <a:gd name="T7" fmla="*/ 51 h 51"/>
                    <a:gd name="T8" fmla="*/ 0 w 313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13" h="51">
                      <a:moveTo>
                        <a:pt x="0" y="0"/>
                      </a:moveTo>
                      <a:lnTo>
                        <a:pt x="313" y="0"/>
                      </a:lnTo>
                      <a:lnTo>
                        <a:pt x="313" y="51"/>
                      </a:lnTo>
                      <a:lnTo>
                        <a:pt x="2" y="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1" name="Rectangle 566"/>
                <p:cNvSpPr>
                  <a:spLocks noChangeArrowheads="1"/>
                </p:cNvSpPr>
                <p:nvPr/>
              </p:nvSpPr>
              <p:spPr bwMode="auto">
                <a:xfrm>
                  <a:off x="1831" y="802"/>
                  <a:ext cx="7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73C</a:t>
                  </a:r>
                  <a:endParaRPr lang="en-GB"/>
                </a:p>
              </p:txBody>
            </p:sp>
            <p:sp>
              <p:nvSpPr>
                <p:cNvPr id="41682" name="Rectangle 567"/>
                <p:cNvSpPr>
                  <a:spLocks noChangeArrowheads="1"/>
                </p:cNvSpPr>
                <p:nvPr/>
              </p:nvSpPr>
              <p:spPr bwMode="auto">
                <a:xfrm>
                  <a:off x="1531" y="1079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73B</a:t>
                  </a:r>
                  <a:endParaRPr lang="en-GB"/>
                </a:p>
              </p:txBody>
            </p:sp>
            <p:sp>
              <p:nvSpPr>
                <p:cNvPr id="41683" name="Freeform 568"/>
                <p:cNvSpPr>
                  <a:spLocks/>
                </p:cNvSpPr>
                <p:nvPr/>
              </p:nvSpPr>
              <p:spPr bwMode="auto">
                <a:xfrm>
                  <a:off x="1522" y="865"/>
                  <a:ext cx="51" cy="38"/>
                </a:xfrm>
                <a:custGeom>
                  <a:avLst/>
                  <a:gdLst>
                    <a:gd name="T0" fmla="*/ 2 w 51"/>
                    <a:gd name="T1" fmla="*/ 0 h 38"/>
                    <a:gd name="T2" fmla="*/ 51 w 51"/>
                    <a:gd name="T3" fmla="*/ 0 h 38"/>
                    <a:gd name="T4" fmla="*/ 51 w 51"/>
                    <a:gd name="T5" fmla="*/ 38 h 38"/>
                    <a:gd name="T6" fmla="*/ 0 w 51"/>
                    <a:gd name="T7" fmla="*/ 38 h 38"/>
                    <a:gd name="T8" fmla="*/ 2 w 51"/>
                    <a:gd name="T9" fmla="*/ 0 h 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" h="38">
                      <a:moveTo>
                        <a:pt x="2" y="0"/>
                      </a:moveTo>
                      <a:lnTo>
                        <a:pt x="51" y="0"/>
                      </a:lnTo>
                      <a:lnTo>
                        <a:pt x="51" y="38"/>
                      </a:lnTo>
                      <a:lnTo>
                        <a:pt x="0" y="38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4" name="Rectangle 569"/>
                <p:cNvSpPr>
                  <a:spLocks noChangeArrowheads="1"/>
                </p:cNvSpPr>
                <p:nvPr/>
              </p:nvSpPr>
              <p:spPr bwMode="auto">
                <a:xfrm>
                  <a:off x="2014" y="800"/>
                  <a:ext cx="68" cy="27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85" name="Line 570"/>
                <p:cNvSpPr>
                  <a:spLocks noChangeShapeType="1"/>
                </p:cNvSpPr>
                <p:nvPr/>
              </p:nvSpPr>
              <p:spPr bwMode="auto">
                <a:xfrm>
                  <a:off x="1952" y="1009"/>
                  <a:ext cx="136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6" name="Freeform 571"/>
                <p:cNvSpPr>
                  <a:spLocks/>
                </p:cNvSpPr>
                <p:nvPr/>
              </p:nvSpPr>
              <p:spPr bwMode="auto">
                <a:xfrm>
                  <a:off x="1950" y="950"/>
                  <a:ext cx="99" cy="37"/>
                </a:xfrm>
                <a:custGeom>
                  <a:avLst/>
                  <a:gdLst>
                    <a:gd name="T0" fmla="*/ 0 w 48"/>
                    <a:gd name="T1" fmla="*/ 51 h 27"/>
                    <a:gd name="T2" fmla="*/ 204 w 48"/>
                    <a:gd name="T3" fmla="*/ 51 h 27"/>
                    <a:gd name="T4" fmla="*/ 204 w 48"/>
                    <a:gd name="T5" fmla="*/ 0 h 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8" h="27">
                      <a:moveTo>
                        <a:pt x="0" y="27"/>
                      </a:moveTo>
                      <a:lnTo>
                        <a:pt x="48" y="27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7" name="Rectangle 572"/>
                <p:cNvSpPr>
                  <a:spLocks noChangeArrowheads="1"/>
                </p:cNvSpPr>
                <p:nvPr/>
              </p:nvSpPr>
              <p:spPr bwMode="auto">
                <a:xfrm>
                  <a:off x="1964" y="908"/>
                  <a:ext cx="75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73A</a:t>
                  </a:r>
                  <a:endParaRPr lang="en-GB"/>
                </a:p>
              </p:txBody>
            </p:sp>
            <p:sp>
              <p:nvSpPr>
                <p:cNvPr id="41688" name="Line 573"/>
                <p:cNvSpPr>
                  <a:spLocks noChangeShapeType="1"/>
                </p:cNvSpPr>
                <p:nvPr/>
              </p:nvSpPr>
              <p:spPr bwMode="auto">
                <a:xfrm>
                  <a:off x="2049" y="845"/>
                  <a:ext cx="1" cy="5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89" name="Rectangle 574"/>
                <p:cNvSpPr>
                  <a:spLocks noChangeArrowheads="1"/>
                </p:cNvSpPr>
                <p:nvPr/>
              </p:nvSpPr>
              <p:spPr bwMode="auto">
                <a:xfrm>
                  <a:off x="2000" y="76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74</a:t>
                  </a:r>
                  <a:endParaRPr lang="en-GB"/>
                </a:p>
              </p:txBody>
            </p:sp>
            <p:sp>
              <p:nvSpPr>
                <p:cNvPr id="41690" name="Freeform 575"/>
                <p:cNvSpPr>
                  <a:spLocks/>
                </p:cNvSpPr>
                <p:nvPr/>
              </p:nvSpPr>
              <p:spPr bwMode="auto">
                <a:xfrm>
                  <a:off x="3332" y="1399"/>
                  <a:ext cx="313" cy="134"/>
                </a:xfrm>
                <a:custGeom>
                  <a:avLst/>
                  <a:gdLst>
                    <a:gd name="T0" fmla="*/ 620 w 152"/>
                    <a:gd name="T1" fmla="*/ 0 h 99"/>
                    <a:gd name="T2" fmla="*/ 0 w 152"/>
                    <a:gd name="T3" fmla="*/ 26 h 99"/>
                    <a:gd name="T4" fmla="*/ 39 w 152"/>
                    <a:gd name="T5" fmla="*/ 181 h 99"/>
                    <a:gd name="T6" fmla="*/ 645 w 152"/>
                    <a:gd name="T7" fmla="*/ 157 h 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2" h="99">
                      <a:moveTo>
                        <a:pt x="146" y="0"/>
                      </a:moveTo>
                      <a:lnTo>
                        <a:pt x="0" y="14"/>
                      </a:lnTo>
                      <a:lnTo>
                        <a:pt x="9" y="99"/>
                      </a:lnTo>
                      <a:lnTo>
                        <a:pt x="152" y="8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1" name="Line 576"/>
                <p:cNvSpPr>
                  <a:spLocks noChangeShapeType="1"/>
                </p:cNvSpPr>
                <p:nvPr/>
              </p:nvSpPr>
              <p:spPr bwMode="auto">
                <a:xfrm flipV="1">
                  <a:off x="2356" y="1205"/>
                  <a:ext cx="463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2" name="Freeform 577"/>
                <p:cNvSpPr>
                  <a:spLocks/>
                </p:cNvSpPr>
                <p:nvPr/>
              </p:nvSpPr>
              <p:spPr bwMode="auto">
                <a:xfrm>
                  <a:off x="2819" y="1205"/>
                  <a:ext cx="8" cy="12"/>
                </a:xfrm>
                <a:custGeom>
                  <a:avLst/>
                  <a:gdLst>
                    <a:gd name="T0" fmla="*/ 0 w 4"/>
                    <a:gd name="T1" fmla="*/ 0 h 9"/>
                    <a:gd name="T2" fmla="*/ 12 w 4"/>
                    <a:gd name="T3" fmla="*/ 1 h 9"/>
                    <a:gd name="T4" fmla="*/ 16 w 4"/>
                    <a:gd name="T5" fmla="*/ 5 h 9"/>
                    <a:gd name="T6" fmla="*/ 16 w 4"/>
                    <a:gd name="T7" fmla="*/ 11 h 9"/>
                    <a:gd name="T8" fmla="*/ 12 w 4"/>
                    <a:gd name="T9" fmla="*/ 15 h 9"/>
                    <a:gd name="T10" fmla="*/ 0 w 4"/>
                    <a:gd name="T11" fmla="*/ 16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" h="9">
                      <a:moveTo>
                        <a:pt x="0" y="0"/>
                      </a:moveTo>
                      <a:lnTo>
                        <a:pt x="3" y="1"/>
                      </a:lnTo>
                      <a:lnTo>
                        <a:pt x="4" y="3"/>
                      </a:lnTo>
                      <a:lnTo>
                        <a:pt x="4" y="6"/>
                      </a:lnTo>
                      <a:lnTo>
                        <a:pt x="3" y="8"/>
                      </a:lnTo>
                      <a:lnTo>
                        <a:pt x="0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3" name="Line 578"/>
                <p:cNvSpPr>
                  <a:spLocks noChangeShapeType="1"/>
                </p:cNvSpPr>
                <p:nvPr/>
              </p:nvSpPr>
              <p:spPr bwMode="auto">
                <a:xfrm flipH="1">
                  <a:off x="2376" y="1217"/>
                  <a:ext cx="443" cy="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4" name="Freeform 579"/>
                <p:cNvSpPr>
                  <a:spLocks/>
                </p:cNvSpPr>
                <p:nvPr/>
              </p:nvSpPr>
              <p:spPr bwMode="auto">
                <a:xfrm>
                  <a:off x="2343" y="1223"/>
                  <a:ext cx="33" cy="19"/>
                </a:xfrm>
                <a:custGeom>
                  <a:avLst/>
                  <a:gdLst>
                    <a:gd name="T0" fmla="*/ 68 w 16"/>
                    <a:gd name="T1" fmla="*/ 0 h 14"/>
                    <a:gd name="T2" fmla="*/ 43 w 16"/>
                    <a:gd name="T3" fmla="*/ 1 h 14"/>
                    <a:gd name="T4" fmla="*/ 21 w 16"/>
                    <a:gd name="T5" fmla="*/ 7 h 14"/>
                    <a:gd name="T6" fmla="*/ 8 w 16"/>
                    <a:gd name="T7" fmla="*/ 15 h 14"/>
                    <a:gd name="T8" fmla="*/ 0 w 16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" h="14">
                      <a:moveTo>
                        <a:pt x="16" y="0"/>
                      </a:move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5" name="Line 580"/>
                <p:cNvSpPr>
                  <a:spLocks noChangeShapeType="1"/>
                </p:cNvSpPr>
                <p:nvPr/>
              </p:nvSpPr>
              <p:spPr bwMode="auto">
                <a:xfrm>
                  <a:off x="2343" y="1242"/>
                  <a:ext cx="2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6" name="Freeform 581"/>
                <p:cNvSpPr>
                  <a:spLocks/>
                </p:cNvSpPr>
                <p:nvPr/>
              </p:nvSpPr>
              <p:spPr bwMode="auto">
                <a:xfrm>
                  <a:off x="2345" y="1334"/>
                  <a:ext cx="15" cy="16"/>
                </a:xfrm>
                <a:custGeom>
                  <a:avLst/>
                  <a:gdLst>
                    <a:gd name="T0" fmla="*/ 0 w 7"/>
                    <a:gd name="T1" fmla="*/ 0 h 12"/>
                    <a:gd name="T2" fmla="*/ 4 w 7"/>
                    <a:gd name="T3" fmla="*/ 7 h 12"/>
                    <a:gd name="T4" fmla="*/ 9 w 7"/>
                    <a:gd name="T5" fmla="*/ 12 h 12"/>
                    <a:gd name="T6" fmla="*/ 19 w 7"/>
                    <a:gd name="T7" fmla="*/ 17 h 12"/>
                    <a:gd name="T8" fmla="*/ 32 w 7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2">
                      <a:moveTo>
                        <a:pt x="0" y="0"/>
                      </a:moveTo>
                      <a:lnTo>
                        <a:pt x="1" y="4"/>
                      </a:lnTo>
                      <a:lnTo>
                        <a:pt x="2" y="7"/>
                      </a:lnTo>
                      <a:lnTo>
                        <a:pt x="4" y="10"/>
                      </a:lnTo>
                      <a:lnTo>
                        <a:pt x="7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7" name="Freeform 582"/>
                <p:cNvSpPr>
                  <a:spLocks/>
                </p:cNvSpPr>
                <p:nvPr/>
              </p:nvSpPr>
              <p:spPr bwMode="auto">
                <a:xfrm>
                  <a:off x="2360" y="1350"/>
                  <a:ext cx="49" cy="6"/>
                </a:xfrm>
                <a:custGeom>
                  <a:avLst/>
                  <a:gdLst>
                    <a:gd name="T0" fmla="*/ 0 w 24"/>
                    <a:gd name="T1" fmla="*/ 0 h 4"/>
                    <a:gd name="T2" fmla="*/ 100 w 24"/>
                    <a:gd name="T3" fmla="*/ 3 h 4"/>
                    <a:gd name="T4" fmla="*/ 100 w 24"/>
                    <a:gd name="T5" fmla="*/ 8 h 4"/>
                    <a:gd name="T6" fmla="*/ 8 w 24"/>
                    <a:gd name="T7" fmla="*/ 9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4">
                      <a:moveTo>
                        <a:pt x="0" y="0"/>
                      </a:moveTo>
                      <a:lnTo>
                        <a:pt x="24" y="1"/>
                      </a:lnTo>
                      <a:lnTo>
                        <a:pt x="24" y="3"/>
                      </a:lnTo>
                      <a:lnTo>
                        <a:pt x="2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8" name="Freeform 583"/>
                <p:cNvSpPr>
                  <a:spLocks/>
                </p:cNvSpPr>
                <p:nvPr/>
              </p:nvSpPr>
              <p:spPr bwMode="auto">
                <a:xfrm>
                  <a:off x="2343" y="1356"/>
                  <a:ext cx="21" cy="19"/>
                </a:xfrm>
                <a:custGeom>
                  <a:avLst/>
                  <a:gdLst>
                    <a:gd name="T0" fmla="*/ 44 w 10"/>
                    <a:gd name="T1" fmla="*/ 0 h 14"/>
                    <a:gd name="T2" fmla="*/ 27 w 10"/>
                    <a:gd name="T3" fmla="*/ 1 h 14"/>
                    <a:gd name="T4" fmla="*/ 8 w 10"/>
                    <a:gd name="T5" fmla="*/ 7 h 14"/>
                    <a:gd name="T6" fmla="*/ 0 w 10"/>
                    <a:gd name="T7" fmla="*/ 16 h 14"/>
                    <a:gd name="T8" fmla="*/ 4 w 10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14">
                      <a:moveTo>
                        <a:pt x="10" y="0"/>
                      </a:moveTo>
                      <a:lnTo>
                        <a:pt x="6" y="1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1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699" name="Line 584"/>
                <p:cNvSpPr>
                  <a:spLocks noChangeShapeType="1"/>
                </p:cNvSpPr>
                <p:nvPr/>
              </p:nvSpPr>
              <p:spPr bwMode="auto">
                <a:xfrm>
                  <a:off x="2345" y="1375"/>
                  <a:ext cx="6" cy="28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0" name="Freeform 585"/>
                <p:cNvSpPr>
                  <a:spLocks/>
                </p:cNvSpPr>
                <p:nvPr/>
              </p:nvSpPr>
              <p:spPr bwMode="auto">
                <a:xfrm>
                  <a:off x="2351" y="1657"/>
                  <a:ext cx="35" cy="19"/>
                </a:xfrm>
                <a:custGeom>
                  <a:avLst/>
                  <a:gdLst>
                    <a:gd name="T0" fmla="*/ 0 w 17"/>
                    <a:gd name="T1" fmla="*/ 0 h 14"/>
                    <a:gd name="T2" fmla="*/ 4 w 17"/>
                    <a:gd name="T3" fmla="*/ 10 h 14"/>
                    <a:gd name="T4" fmla="*/ 12 w 17"/>
                    <a:gd name="T5" fmla="*/ 16 h 14"/>
                    <a:gd name="T6" fmla="*/ 29 w 17"/>
                    <a:gd name="T7" fmla="*/ 22 h 14"/>
                    <a:gd name="T8" fmla="*/ 47 w 17"/>
                    <a:gd name="T9" fmla="*/ 26 h 14"/>
                    <a:gd name="T10" fmla="*/ 72 w 17"/>
                    <a:gd name="T11" fmla="*/ 26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4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9"/>
                      </a:lnTo>
                      <a:lnTo>
                        <a:pt x="7" y="12"/>
                      </a:lnTo>
                      <a:lnTo>
                        <a:pt x="11" y="14"/>
                      </a:lnTo>
                      <a:lnTo>
                        <a:pt x="17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1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2386" y="1674"/>
                  <a:ext cx="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2" name="Freeform 587"/>
                <p:cNvSpPr>
                  <a:spLocks/>
                </p:cNvSpPr>
                <p:nvPr/>
              </p:nvSpPr>
              <p:spPr bwMode="auto">
                <a:xfrm>
                  <a:off x="2465" y="1659"/>
                  <a:ext cx="22" cy="15"/>
                </a:xfrm>
                <a:custGeom>
                  <a:avLst/>
                  <a:gdLst>
                    <a:gd name="T0" fmla="*/ 0 w 11"/>
                    <a:gd name="T1" fmla="*/ 20 h 11"/>
                    <a:gd name="T2" fmla="*/ 16 w 11"/>
                    <a:gd name="T3" fmla="*/ 19 h 11"/>
                    <a:gd name="T4" fmla="*/ 32 w 11"/>
                    <a:gd name="T5" fmla="*/ 14 h 11"/>
                    <a:gd name="T6" fmla="*/ 40 w 11"/>
                    <a:gd name="T7" fmla="*/ 7 h 11"/>
                    <a:gd name="T8" fmla="*/ 44 w 11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8" y="7"/>
                      </a:lnTo>
                      <a:lnTo>
                        <a:pt x="10" y="4"/>
                      </a:lnTo>
                      <a:lnTo>
                        <a:pt x="1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3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2483" y="1479"/>
                  <a:ext cx="4" cy="18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4" name="Freeform 589"/>
                <p:cNvSpPr>
                  <a:spLocks/>
                </p:cNvSpPr>
                <p:nvPr/>
              </p:nvSpPr>
              <p:spPr bwMode="auto">
                <a:xfrm>
                  <a:off x="2483" y="1472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4 w 3"/>
                    <a:gd name="T3" fmla="*/ 6 h 5"/>
                    <a:gd name="T4" fmla="*/ 8 w 3"/>
                    <a:gd name="T5" fmla="*/ 1 h 5"/>
                    <a:gd name="T6" fmla="*/ 12 w 3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1" y="3"/>
                      </a:lnTo>
                      <a:lnTo>
                        <a:pt x="2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5" name="Line 590"/>
                <p:cNvSpPr>
                  <a:spLocks noChangeShapeType="1"/>
                </p:cNvSpPr>
                <p:nvPr/>
              </p:nvSpPr>
              <p:spPr bwMode="auto">
                <a:xfrm>
                  <a:off x="2489" y="1472"/>
                  <a:ext cx="64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6" name="Rectangle 591"/>
                <p:cNvSpPr>
                  <a:spLocks noChangeArrowheads="1"/>
                </p:cNvSpPr>
                <p:nvPr/>
              </p:nvSpPr>
              <p:spPr bwMode="auto">
                <a:xfrm>
                  <a:off x="2712" y="142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66</a:t>
                  </a:r>
                  <a:endParaRPr lang="en-GB"/>
                </a:p>
              </p:txBody>
            </p:sp>
            <p:sp>
              <p:nvSpPr>
                <p:cNvPr id="41707" name="Freeform 592"/>
                <p:cNvSpPr>
                  <a:spLocks/>
                </p:cNvSpPr>
                <p:nvPr/>
              </p:nvSpPr>
              <p:spPr bwMode="auto">
                <a:xfrm>
                  <a:off x="2790" y="2134"/>
                  <a:ext cx="163" cy="89"/>
                </a:xfrm>
                <a:custGeom>
                  <a:avLst/>
                  <a:gdLst>
                    <a:gd name="T0" fmla="*/ 52 w 163"/>
                    <a:gd name="T1" fmla="*/ 0 h 89"/>
                    <a:gd name="T2" fmla="*/ 113 w 163"/>
                    <a:gd name="T3" fmla="*/ 0 h 89"/>
                    <a:gd name="T4" fmla="*/ 113 w 163"/>
                    <a:gd name="T5" fmla="*/ 60 h 89"/>
                    <a:gd name="T6" fmla="*/ 122 w 163"/>
                    <a:gd name="T7" fmla="*/ 60 h 89"/>
                    <a:gd name="T8" fmla="*/ 122 w 163"/>
                    <a:gd name="T9" fmla="*/ 32 h 89"/>
                    <a:gd name="T10" fmla="*/ 130 w 163"/>
                    <a:gd name="T11" fmla="*/ 26 h 89"/>
                    <a:gd name="T12" fmla="*/ 157 w 163"/>
                    <a:gd name="T13" fmla="*/ 26 h 89"/>
                    <a:gd name="T14" fmla="*/ 163 w 163"/>
                    <a:gd name="T15" fmla="*/ 31 h 89"/>
                    <a:gd name="T16" fmla="*/ 163 w 163"/>
                    <a:gd name="T17" fmla="*/ 84 h 89"/>
                    <a:gd name="T18" fmla="*/ 153 w 163"/>
                    <a:gd name="T19" fmla="*/ 89 h 89"/>
                    <a:gd name="T20" fmla="*/ 12 w 163"/>
                    <a:gd name="T21" fmla="*/ 89 h 89"/>
                    <a:gd name="T22" fmla="*/ 0 w 163"/>
                    <a:gd name="T23" fmla="*/ 83 h 89"/>
                    <a:gd name="T24" fmla="*/ 0 w 163"/>
                    <a:gd name="T25" fmla="*/ 32 h 89"/>
                    <a:gd name="T26" fmla="*/ 10 w 163"/>
                    <a:gd name="T27" fmla="*/ 27 h 89"/>
                    <a:gd name="T28" fmla="*/ 31 w 163"/>
                    <a:gd name="T29" fmla="*/ 27 h 89"/>
                    <a:gd name="T30" fmla="*/ 41 w 163"/>
                    <a:gd name="T31" fmla="*/ 32 h 89"/>
                    <a:gd name="T32" fmla="*/ 41 w 163"/>
                    <a:gd name="T33" fmla="*/ 60 h 89"/>
                    <a:gd name="T34" fmla="*/ 52 w 163"/>
                    <a:gd name="T35" fmla="*/ 60 h 89"/>
                    <a:gd name="T36" fmla="*/ 52 w 163"/>
                    <a:gd name="T37" fmla="*/ 0 h 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63" h="89">
                      <a:moveTo>
                        <a:pt x="52" y="0"/>
                      </a:moveTo>
                      <a:lnTo>
                        <a:pt x="113" y="0"/>
                      </a:lnTo>
                      <a:lnTo>
                        <a:pt x="113" y="60"/>
                      </a:lnTo>
                      <a:lnTo>
                        <a:pt x="122" y="60"/>
                      </a:lnTo>
                      <a:lnTo>
                        <a:pt x="122" y="32"/>
                      </a:lnTo>
                      <a:lnTo>
                        <a:pt x="130" y="26"/>
                      </a:lnTo>
                      <a:lnTo>
                        <a:pt x="157" y="26"/>
                      </a:lnTo>
                      <a:lnTo>
                        <a:pt x="163" y="31"/>
                      </a:lnTo>
                      <a:lnTo>
                        <a:pt x="163" y="84"/>
                      </a:lnTo>
                      <a:lnTo>
                        <a:pt x="153" y="89"/>
                      </a:lnTo>
                      <a:lnTo>
                        <a:pt x="12" y="89"/>
                      </a:lnTo>
                      <a:lnTo>
                        <a:pt x="0" y="83"/>
                      </a:lnTo>
                      <a:lnTo>
                        <a:pt x="0" y="32"/>
                      </a:lnTo>
                      <a:lnTo>
                        <a:pt x="10" y="27"/>
                      </a:lnTo>
                      <a:lnTo>
                        <a:pt x="31" y="27"/>
                      </a:lnTo>
                      <a:lnTo>
                        <a:pt x="41" y="32"/>
                      </a:lnTo>
                      <a:lnTo>
                        <a:pt x="41" y="60"/>
                      </a:lnTo>
                      <a:lnTo>
                        <a:pt x="52" y="60"/>
                      </a:lnTo>
                      <a:lnTo>
                        <a:pt x="5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8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2578" y="1884"/>
                  <a:ext cx="465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09" name="Freeform 594"/>
                <p:cNvSpPr>
                  <a:spLocks/>
                </p:cNvSpPr>
                <p:nvPr/>
              </p:nvSpPr>
              <p:spPr bwMode="auto">
                <a:xfrm>
                  <a:off x="2533" y="1879"/>
                  <a:ext cx="45" cy="5"/>
                </a:xfrm>
                <a:custGeom>
                  <a:avLst/>
                  <a:gdLst>
                    <a:gd name="T0" fmla="*/ 92 w 22"/>
                    <a:gd name="T1" fmla="*/ 6 h 4"/>
                    <a:gd name="T2" fmla="*/ 63 w 22"/>
                    <a:gd name="T3" fmla="*/ 6 h 4"/>
                    <a:gd name="T4" fmla="*/ 29 w 22"/>
                    <a:gd name="T5" fmla="*/ 4 h 4"/>
                    <a:gd name="T6" fmla="*/ 0 w 22"/>
                    <a:gd name="T7" fmla="*/ 0 h 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4">
                      <a:moveTo>
                        <a:pt x="22" y="4"/>
                      </a:move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0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2370" y="1783"/>
                  <a:ext cx="163" cy="9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1" name="Freeform 596"/>
                <p:cNvSpPr>
                  <a:spLocks/>
                </p:cNvSpPr>
                <p:nvPr/>
              </p:nvSpPr>
              <p:spPr bwMode="auto">
                <a:xfrm>
                  <a:off x="2356" y="1761"/>
                  <a:ext cx="14" cy="22"/>
                </a:xfrm>
                <a:custGeom>
                  <a:avLst/>
                  <a:gdLst>
                    <a:gd name="T0" fmla="*/ 28 w 7"/>
                    <a:gd name="T1" fmla="*/ 30 h 16"/>
                    <a:gd name="T2" fmla="*/ 16 w 7"/>
                    <a:gd name="T3" fmla="*/ 23 h 16"/>
                    <a:gd name="T4" fmla="*/ 8 w 7"/>
                    <a:gd name="T5" fmla="*/ 17 h 16"/>
                    <a:gd name="T6" fmla="*/ 0 w 7"/>
                    <a:gd name="T7" fmla="*/ 10 h 16"/>
                    <a:gd name="T8" fmla="*/ 0 w 7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6">
                      <a:moveTo>
                        <a:pt x="7" y="16"/>
                      </a:moveTo>
                      <a:lnTo>
                        <a:pt x="4" y="12"/>
                      </a:lnTo>
                      <a:lnTo>
                        <a:pt x="2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2" name="Line 597"/>
                <p:cNvSpPr>
                  <a:spLocks noChangeShapeType="1"/>
                </p:cNvSpPr>
                <p:nvPr/>
              </p:nvSpPr>
              <p:spPr bwMode="auto">
                <a:xfrm flipV="1">
                  <a:off x="2356" y="1712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3" name="Freeform 598"/>
                <p:cNvSpPr>
                  <a:spLocks/>
                </p:cNvSpPr>
                <p:nvPr/>
              </p:nvSpPr>
              <p:spPr bwMode="auto">
                <a:xfrm>
                  <a:off x="2356" y="1693"/>
                  <a:ext cx="16" cy="19"/>
                </a:xfrm>
                <a:custGeom>
                  <a:avLst/>
                  <a:gdLst>
                    <a:gd name="T0" fmla="*/ 0 w 8"/>
                    <a:gd name="T1" fmla="*/ 26 h 14"/>
                    <a:gd name="T2" fmla="*/ 4 w 8"/>
                    <a:gd name="T3" fmla="*/ 19 h 14"/>
                    <a:gd name="T4" fmla="*/ 8 w 8"/>
                    <a:gd name="T5" fmla="*/ 11 h 14"/>
                    <a:gd name="T6" fmla="*/ 20 w 8"/>
                    <a:gd name="T7" fmla="*/ 4 h 14"/>
                    <a:gd name="T8" fmla="*/ 32 w 8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4">
                      <a:moveTo>
                        <a:pt x="0" y="14"/>
                      </a:moveTo>
                      <a:lnTo>
                        <a:pt x="1" y="10"/>
                      </a:lnTo>
                      <a:lnTo>
                        <a:pt x="2" y="6"/>
                      </a:lnTo>
                      <a:lnTo>
                        <a:pt x="5" y="2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4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2372" y="1689"/>
                  <a:ext cx="177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5" name="Freeform 600"/>
                <p:cNvSpPr>
                  <a:spLocks/>
                </p:cNvSpPr>
                <p:nvPr/>
              </p:nvSpPr>
              <p:spPr bwMode="auto">
                <a:xfrm>
                  <a:off x="2549" y="1678"/>
                  <a:ext cx="27" cy="11"/>
                </a:xfrm>
                <a:custGeom>
                  <a:avLst/>
                  <a:gdLst>
                    <a:gd name="T0" fmla="*/ 0 w 13"/>
                    <a:gd name="T1" fmla="*/ 15 h 8"/>
                    <a:gd name="T2" fmla="*/ 17 w 13"/>
                    <a:gd name="T3" fmla="*/ 15 h 8"/>
                    <a:gd name="T4" fmla="*/ 35 w 13"/>
                    <a:gd name="T5" fmla="*/ 11 h 8"/>
                    <a:gd name="T6" fmla="*/ 48 w 13"/>
                    <a:gd name="T7" fmla="*/ 6 h 8"/>
                    <a:gd name="T8" fmla="*/ 56 w 13"/>
                    <a:gd name="T9" fmla="*/ 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8">
                      <a:moveTo>
                        <a:pt x="0" y="8"/>
                      </a:moveTo>
                      <a:lnTo>
                        <a:pt x="4" y="8"/>
                      </a:lnTo>
                      <a:lnTo>
                        <a:pt x="8" y="6"/>
                      </a:lnTo>
                      <a:lnTo>
                        <a:pt x="11" y="3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6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2576" y="1640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17" name="Rectangle 602"/>
                <p:cNvSpPr>
                  <a:spLocks noChangeArrowheads="1"/>
                </p:cNvSpPr>
                <p:nvPr/>
              </p:nvSpPr>
              <p:spPr bwMode="auto">
                <a:xfrm>
                  <a:off x="2529" y="216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38</a:t>
                  </a:r>
                  <a:endParaRPr lang="en-GB"/>
                </a:p>
              </p:txBody>
            </p:sp>
            <p:sp>
              <p:nvSpPr>
                <p:cNvPr id="41718" name="Rectangle 603"/>
                <p:cNvSpPr>
                  <a:spLocks noChangeArrowheads="1"/>
                </p:cNvSpPr>
                <p:nvPr/>
              </p:nvSpPr>
              <p:spPr bwMode="auto">
                <a:xfrm>
                  <a:off x="2393" y="221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37</a:t>
                  </a:r>
                  <a:endParaRPr lang="en-GB"/>
                </a:p>
              </p:txBody>
            </p:sp>
            <p:sp>
              <p:nvSpPr>
                <p:cNvPr id="41719" name="Freeform 604"/>
                <p:cNvSpPr>
                  <a:spLocks/>
                </p:cNvSpPr>
                <p:nvPr/>
              </p:nvSpPr>
              <p:spPr bwMode="auto">
                <a:xfrm>
                  <a:off x="2732" y="2137"/>
                  <a:ext cx="46" cy="81"/>
                </a:xfrm>
                <a:custGeom>
                  <a:avLst/>
                  <a:gdLst>
                    <a:gd name="T0" fmla="*/ 0 w 46"/>
                    <a:gd name="T1" fmla="*/ 0 h 81"/>
                    <a:gd name="T2" fmla="*/ 46 w 46"/>
                    <a:gd name="T3" fmla="*/ 0 h 81"/>
                    <a:gd name="T4" fmla="*/ 46 w 46"/>
                    <a:gd name="T5" fmla="*/ 81 h 81"/>
                    <a:gd name="T6" fmla="*/ 3 w 46"/>
                    <a:gd name="T7" fmla="*/ 81 h 81"/>
                    <a:gd name="T8" fmla="*/ 0 w 46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6" h="81">
                      <a:moveTo>
                        <a:pt x="0" y="0"/>
                      </a:moveTo>
                      <a:lnTo>
                        <a:pt x="46" y="0"/>
                      </a:lnTo>
                      <a:lnTo>
                        <a:pt x="46" y="81"/>
                      </a:lnTo>
                      <a:lnTo>
                        <a:pt x="3" y="8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720" name="Rectangle 605"/>
                <p:cNvSpPr>
                  <a:spLocks noChangeArrowheads="1"/>
                </p:cNvSpPr>
                <p:nvPr/>
              </p:nvSpPr>
              <p:spPr bwMode="auto">
                <a:xfrm>
                  <a:off x="2832" y="20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12</a:t>
                  </a:r>
                  <a:endParaRPr lang="en-GB"/>
                </a:p>
              </p:txBody>
            </p:sp>
            <p:sp>
              <p:nvSpPr>
                <p:cNvPr id="41721" name="Rectangle 606"/>
                <p:cNvSpPr>
                  <a:spLocks noChangeArrowheads="1"/>
                </p:cNvSpPr>
                <p:nvPr/>
              </p:nvSpPr>
              <p:spPr bwMode="auto">
                <a:xfrm>
                  <a:off x="2768" y="199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41</a:t>
                  </a:r>
                  <a:endParaRPr lang="en-GB"/>
                </a:p>
              </p:txBody>
            </p:sp>
            <p:sp>
              <p:nvSpPr>
                <p:cNvPr id="41722" name="Rectangle 607"/>
                <p:cNvSpPr>
                  <a:spLocks noChangeArrowheads="1"/>
                </p:cNvSpPr>
                <p:nvPr/>
              </p:nvSpPr>
              <p:spPr bwMode="auto">
                <a:xfrm>
                  <a:off x="2700" y="1993"/>
                  <a:ext cx="39" cy="38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23" name="Rectangle 608"/>
                <p:cNvSpPr>
                  <a:spLocks noChangeArrowheads="1"/>
                </p:cNvSpPr>
                <p:nvPr/>
              </p:nvSpPr>
              <p:spPr bwMode="auto">
                <a:xfrm>
                  <a:off x="2553" y="1467"/>
                  <a:ext cx="293" cy="45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1165" name="Group 810"/>
              <p:cNvGrpSpPr>
                <a:grpSpLocks/>
              </p:cNvGrpSpPr>
              <p:nvPr/>
            </p:nvGrpSpPr>
            <p:grpSpPr bwMode="auto">
              <a:xfrm>
                <a:off x="1494" y="534"/>
                <a:ext cx="4179" cy="3140"/>
                <a:chOff x="1544" y="415"/>
                <a:chExt cx="4179" cy="3140"/>
              </a:xfrm>
            </p:grpSpPr>
            <p:sp>
              <p:nvSpPr>
                <p:cNvPr id="41324" name="Freeform 610"/>
                <p:cNvSpPr>
                  <a:spLocks/>
                </p:cNvSpPr>
                <p:nvPr/>
              </p:nvSpPr>
              <p:spPr bwMode="auto">
                <a:xfrm>
                  <a:off x="2568" y="1581"/>
                  <a:ext cx="261" cy="59"/>
                </a:xfrm>
                <a:custGeom>
                  <a:avLst/>
                  <a:gdLst>
                    <a:gd name="T0" fmla="*/ 2 w 261"/>
                    <a:gd name="T1" fmla="*/ 0 h 59"/>
                    <a:gd name="T2" fmla="*/ 261 w 261"/>
                    <a:gd name="T3" fmla="*/ 0 h 59"/>
                    <a:gd name="T4" fmla="*/ 261 w 261"/>
                    <a:gd name="T5" fmla="*/ 59 h 59"/>
                    <a:gd name="T6" fmla="*/ 0 w 261"/>
                    <a:gd name="T7" fmla="*/ 59 h 59"/>
                    <a:gd name="T8" fmla="*/ 2 w 261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61" h="59">
                      <a:moveTo>
                        <a:pt x="2" y="0"/>
                      </a:moveTo>
                      <a:lnTo>
                        <a:pt x="261" y="0"/>
                      </a:lnTo>
                      <a:lnTo>
                        <a:pt x="261" y="59"/>
                      </a:lnTo>
                      <a:lnTo>
                        <a:pt x="0" y="5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5" name="Rectangle 611"/>
                <p:cNvSpPr>
                  <a:spLocks noChangeArrowheads="1"/>
                </p:cNvSpPr>
                <p:nvPr/>
              </p:nvSpPr>
              <p:spPr bwMode="auto">
                <a:xfrm>
                  <a:off x="2494" y="1540"/>
                  <a:ext cx="55" cy="1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6" name="Line 612"/>
                <p:cNvSpPr>
                  <a:spLocks noChangeShapeType="1"/>
                </p:cNvSpPr>
                <p:nvPr/>
              </p:nvSpPr>
              <p:spPr bwMode="auto">
                <a:xfrm>
                  <a:off x="2568" y="1612"/>
                  <a:ext cx="26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7" name="Line 613"/>
                <p:cNvSpPr>
                  <a:spLocks noChangeShapeType="1"/>
                </p:cNvSpPr>
                <p:nvPr/>
              </p:nvSpPr>
              <p:spPr bwMode="auto">
                <a:xfrm>
                  <a:off x="2496" y="1642"/>
                  <a:ext cx="53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8" name="Rectangle 614"/>
                <p:cNvSpPr>
                  <a:spLocks noChangeArrowheads="1"/>
                </p:cNvSpPr>
                <p:nvPr/>
              </p:nvSpPr>
              <p:spPr bwMode="auto">
                <a:xfrm>
                  <a:off x="2397" y="155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65</a:t>
                  </a:r>
                  <a:endParaRPr lang="en-GB"/>
                </a:p>
              </p:txBody>
            </p:sp>
            <p:sp>
              <p:nvSpPr>
                <p:cNvPr id="41329" name="Line 615"/>
                <p:cNvSpPr>
                  <a:spLocks noChangeShapeType="1"/>
                </p:cNvSpPr>
                <p:nvPr/>
              </p:nvSpPr>
              <p:spPr bwMode="auto">
                <a:xfrm>
                  <a:off x="2494" y="1615"/>
                  <a:ext cx="55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0" name="Line 616"/>
                <p:cNvSpPr>
                  <a:spLocks noChangeShapeType="1"/>
                </p:cNvSpPr>
                <p:nvPr/>
              </p:nvSpPr>
              <p:spPr bwMode="auto">
                <a:xfrm>
                  <a:off x="2578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1" name="Rectangle 617"/>
                <p:cNvSpPr>
                  <a:spLocks noChangeArrowheads="1"/>
                </p:cNvSpPr>
                <p:nvPr/>
              </p:nvSpPr>
              <p:spPr bwMode="auto">
                <a:xfrm>
                  <a:off x="2700" y="16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64</a:t>
                  </a:r>
                  <a:endParaRPr lang="en-GB"/>
                </a:p>
              </p:txBody>
            </p:sp>
            <p:sp>
              <p:nvSpPr>
                <p:cNvPr id="41332" name="Freeform 618"/>
                <p:cNvSpPr>
                  <a:spLocks/>
                </p:cNvSpPr>
                <p:nvPr/>
              </p:nvSpPr>
              <p:spPr bwMode="auto">
                <a:xfrm>
                  <a:off x="2617" y="1512"/>
                  <a:ext cx="223" cy="69"/>
                </a:xfrm>
                <a:custGeom>
                  <a:avLst/>
                  <a:gdLst>
                    <a:gd name="T0" fmla="*/ 460 w 108"/>
                    <a:gd name="T1" fmla="*/ 0 h 51"/>
                    <a:gd name="T2" fmla="*/ 460 w 108"/>
                    <a:gd name="T3" fmla="*/ 35 h 51"/>
                    <a:gd name="T4" fmla="*/ 0 w 108"/>
                    <a:gd name="T5" fmla="*/ 35 h 51"/>
                    <a:gd name="T6" fmla="*/ 4 w 108"/>
                    <a:gd name="T7" fmla="*/ 93 h 5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8" h="51">
                      <a:moveTo>
                        <a:pt x="108" y="0"/>
                      </a:moveTo>
                      <a:lnTo>
                        <a:pt x="108" y="19"/>
                      </a:lnTo>
                      <a:lnTo>
                        <a:pt x="0" y="19"/>
                      </a:lnTo>
                      <a:lnTo>
                        <a:pt x="1" y="5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3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25" y="1537"/>
                  <a:ext cx="1" cy="4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4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89" y="2070"/>
                  <a:ext cx="127" cy="140"/>
                </a:xfrm>
                <a:prstGeom prst="rect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5" name="Line 621"/>
                <p:cNvSpPr>
                  <a:spLocks noChangeShapeType="1"/>
                </p:cNvSpPr>
                <p:nvPr/>
              </p:nvSpPr>
              <p:spPr bwMode="auto">
                <a:xfrm>
                  <a:off x="2829" y="1467"/>
                  <a:ext cx="1" cy="45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6" name="Rectangle 622"/>
                <p:cNvSpPr>
                  <a:spLocks noChangeArrowheads="1"/>
                </p:cNvSpPr>
                <p:nvPr/>
              </p:nvSpPr>
              <p:spPr bwMode="auto">
                <a:xfrm>
                  <a:off x="3118" y="2126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13</a:t>
                  </a:r>
                  <a:endParaRPr lang="en-GB"/>
                </a:p>
              </p:txBody>
            </p:sp>
            <p:sp>
              <p:nvSpPr>
                <p:cNvPr id="41337" name="Rectangle 623"/>
                <p:cNvSpPr>
                  <a:spLocks noChangeArrowheads="1"/>
                </p:cNvSpPr>
                <p:nvPr/>
              </p:nvSpPr>
              <p:spPr bwMode="auto">
                <a:xfrm>
                  <a:off x="3406" y="2035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14</a:t>
                  </a:r>
                  <a:endParaRPr lang="en-GB"/>
                </a:p>
              </p:txBody>
            </p:sp>
            <p:sp>
              <p:nvSpPr>
                <p:cNvPr id="41338" name="Rectangle 624"/>
                <p:cNvSpPr>
                  <a:spLocks noChangeArrowheads="1"/>
                </p:cNvSpPr>
                <p:nvPr/>
              </p:nvSpPr>
              <p:spPr bwMode="auto">
                <a:xfrm>
                  <a:off x="3367" y="1973"/>
                  <a:ext cx="121" cy="5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39" name="Line 625"/>
                <p:cNvSpPr>
                  <a:spLocks noChangeShapeType="1"/>
                </p:cNvSpPr>
                <p:nvPr/>
              </p:nvSpPr>
              <p:spPr bwMode="auto">
                <a:xfrm>
                  <a:off x="3604" y="2184"/>
                  <a:ext cx="1" cy="4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0" name="Line 626"/>
                <p:cNvSpPr>
                  <a:spLocks noChangeShapeType="1"/>
                </p:cNvSpPr>
                <p:nvPr/>
              </p:nvSpPr>
              <p:spPr bwMode="auto">
                <a:xfrm>
                  <a:off x="3511" y="1688"/>
                  <a:ext cx="4" cy="2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1" name="Rectangle 627"/>
                <p:cNvSpPr>
                  <a:spLocks noChangeArrowheads="1"/>
                </p:cNvSpPr>
                <p:nvPr/>
              </p:nvSpPr>
              <p:spPr bwMode="auto">
                <a:xfrm>
                  <a:off x="2544" y="132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67</a:t>
                  </a:r>
                  <a:endParaRPr lang="en-GB"/>
                </a:p>
              </p:txBody>
            </p:sp>
            <p:sp>
              <p:nvSpPr>
                <p:cNvPr id="41342" name="Freeform 628"/>
                <p:cNvSpPr>
                  <a:spLocks/>
                </p:cNvSpPr>
                <p:nvPr/>
              </p:nvSpPr>
              <p:spPr bwMode="auto">
                <a:xfrm>
                  <a:off x="2424" y="1325"/>
                  <a:ext cx="125" cy="71"/>
                </a:xfrm>
                <a:custGeom>
                  <a:avLst/>
                  <a:gdLst>
                    <a:gd name="T0" fmla="*/ 0 w 125"/>
                    <a:gd name="T1" fmla="*/ 0 h 71"/>
                    <a:gd name="T2" fmla="*/ 0 w 125"/>
                    <a:gd name="T3" fmla="*/ 31 h 71"/>
                    <a:gd name="T4" fmla="*/ 4 w 125"/>
                    <a:gd name="T5" fmla="*/ 31 h 71"/>
                    <a:gd name="T6" fmla="*/ 4 w 125"/>
                    <a:gd name="T7" fmla="*/ 51 h 71"/>
                    <a:gd name="T8" fmla="*/ 18 w 125"/>
                    <a:gd name="T9" fmla="*/ 51 h 71"/>
                    <a:gd name="T10" fmla="*/ 18 w 125"/>
                    <a:gd name="T11" fmla="*/ 71 h 71"/>
                    <a:gd name="T12" fmla="*/ 65 w 125"/>
                    <a:gd name="T13" fmla="*/ 71 h 71"/>
                    <a:gd name="T14" fmla="*/ 65 w 125"/>
                    <a:gd name="T15" fmla="*/ 50 h 71"/>
                    <a:gd name="T16" fmla="*/ 80 w 125"/>
                    <a:gd name="T17" fmla="*/ 50 h 71"/>
                    <a:gd name="T18" fmla="*/ 80 w 125"/>
                    <a:gd name="T19" fmla="*/ 58 h 71"/>
                    <a:gd name="T20" fmla="*/ 125 w 125"/>
                    <a:gd name="T21" fmla="*/ 58 h 71"/>
                    <a:gd name="T22" fmla="*/ 125 w 125"/>
                    <a:gd name="T23" fmla="*/ 51 h 71"/>
                    <a:gd name="T24" fmla="*/ 90 w 125"/>
                    <a:gd name="T25" fmla="*/ 51 h 71"/>
                    <a:gd name="T26" fmla="*/ 90 w 125"/>
                    <a:gd name="T27" fmla="*/ 8 h 71"/>
                    <a:gd name="T28" fmla="*/ 96 w 125"/>
                    <a:gd name="T29" fmla="*/ 8 h 71"/>
                    <a:gd name="T30" fmla="*/ 96 w 125"/>
                    <a:gd name="T31" fmla="*/ 0 h 71"/>
                    <a:gd name="T32" fmla="*/ 0 w 125"/>
                    <a:gd name="T33" fmla="*/ 0 h 7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25" h="71">
                      <a:moveTo>
                        <a:pt x="0" y="0"/>
                      </a:moveTo>
                      <a:lnTo>
                        <a:pt x="0" y="31"/>
                      </a:lnTo>
                      <a:lnTo>
                        <a:pt x="4" y="31"/>
                      </a:lnTo>
                      <a:lnTo>
                        <a:pt x="4" y="51"/>
                      </a:lnTo>
                      <a:lnTo>
                        <a:pt x="18" y="51"/>
                      </a:lnTo>
                      <a:lnTo>
                        <a:pt x="18" y="71"/>
                      </a:lnTo>
                      <a:lnTo>
                        <a:pt x="65" y="71"/>
                      </a:lnTo>
                      <a:lnTo>
                        <a:pt x="65" y="50"/>
                      </a:lnTo>
                      <a:lnTo>
                        <a:pt x="80" y="50"/>
                      </a:lnTo>
                      <a:lnTo>
                        <a:pt x="80" y="58"/>
                      </a:lnTo>
                      <a:lnTo>
                        <a:pt x="125" y="58"/>
                      </a:lnTo>
                      <a:lnTo>
                        <a:pt x="125" y="51"/>
                      </a:lnTo>
                      <a:lnTo>
                        <a:pt x="90" y="51"/>
                      </a:lnTo>
                      <a:lnTo>
                        <a:pt x="90" y="8"/>
                      </a:lnTo>
                      <a:lnTo>
                        <a:pt x="96" y="8"/>
                      </a:lnTo>
                      <a:lnTo>
                        <a:pt x="9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3" name="Rectangle 629"/>
                <p:cNvSpPr>
                  <a:spLocks noChangeArrowheads="1"/>
                </p:cNvSpPr>
                <p:nvPr/>
              </p:nvSpPr>
              <p:spPr bwMode="auto">
                <a:xfrm>
                  <a:off x="2352" y="111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76</a:t>
                  </a:r>
                  <a:endParaRPr lang="en-GB"/>
                </a:p>
              </p:txBody>
            </p:sp>
            <p:sp>
              <p:nvSpPr>
                <p:cNvPr id="41344" name="Rectangle 630"/>
                <p:cNvSpPr>
                  <a:spLocks noChangeArrowheads="1"/>
                </p:cNvSpPr>
                <p:nvPr/>
              </p:nvSpPr>
              <p:spPr bwMode="auto">
                <a:xfrm>
                  <a:off x="2279" y="1093"/>
                  <a:ext cx="44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6" name="Rectangle 632"/>
                <p:cNvSpPr>
                  <a:spLocks noChangeArrowheads="1"/>
                </p:cNvSpPr>
                <p:nvPr/>
              </p:nvSpPr>
              <p:spPr bwMode="auto">
                <a:xfrm>
                  <a:off x="3309" y="987"/>
                  <a:ext cx="45" cy="5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47" name="Freeform 633"/>
                <p:cNvSpPr>
                  <a:spLocks/>
                </p:cNvSpPr>
                <p:nvPr/>
              </p:nvSpPr>
              <p:spPr bwMode="auto">
                <a:xfrm>
                  <a:off x="3367" y="954"/>
                  <a:ext cx="241" cy="250"/>
                </a:xfrm>
                <a:custGeom>
                  <a:avLst/>
                  <a:gdLst>
                    <a:gd name="T0" fmla="*/ 187 w 241"/>
                    <a:gd name="T1" fmla="*/ 0 h 250"/>
                    <a:gd name="T2" fmla="*/ 0 w 241"/>
                    <a:gd name="T3" fmla="*/ 10 h 250"/>
                    <a:gd name="T4" fmla="*/ 0 w 241"/>
                    <a:gd name="T5" fmla="*/ 250 h 250"/>
                    <a:gd name="T6" fmla="*/ 220 w 241"/>
                    <a:gd name="T7" fmla="*/ 250 h 250"/>
                    <a:gd name="T8" fmla="*/ 228 w 241"/>
                    <a:gd name="T9" fmla="*/ 248 h 250"/>
                    <a:gd name="T10" fmla="*/ 237 w 241"/>
                    <a:gd name="T11" fmla="*/ 246 h 250"/>
                    <a:gd name="T12" fmla="*/ 241 w 241"/>
                    <a:gd name="T13" fmla="*/ 240 h 250"/>
                    <a:gd name="T14" fmla="*/ 241 w 241"/>
                    <a:gd name="T15" fmla="*/ 234 h 250"/>
                    <a:gd name="T16" fmla="*/ 212 w 241"/>
                    <a:gd name="T17" fmla="*/ 9 h 250"/>
                    <a:gd name="T18" fmla="*/ 208 w 241"/>
                    <a:gd name="T19" fmla="*/ 4 h 250"/>
                    <a:gd name="T20" fmla="*/ 202 w 241"/>
                    <a:gd name="T21" fmla="*/ 3 h 250"/>
                    <a:gd name="T22" fmla="*/ 193 w 241"/>
                    <a:gd name="T23" fmla="*/ 2 h 250"/>
                    <a:gd name="T24" fmla="*/ 187 w 241"/>
                    <a:gd name="T25" fmla="*/ 0 h 25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41" h="250">
                      <a:moveTo>
                        <a:pt x="187" y="0"/>
                      </a:moveTo>
                      <a:lnTo>
                        <a:pt x="0" y="10"/>
                      </a:lnTo>
                      <a:lnTo>
                        <a:pt x="0" y="250"/>
                      </a:lnTo>
                      <a:lnTo>
                        <a:pt x="220" y="250"/>
                      </a:lnTo>
                      <a:lnTo>
                        <a:pt x="228" y="248"/>
                      </a:lnTo>
                      <a:lnTo>
                        <a:pt x="237" y="246"/>
                      </a:lnTo>
                      <a:lnTo>
                        <a:pt x="241" y="240"/>
                      </a:lnTo>
                      <a:lnTo>
                        <a:pt x="241" y="234"/>
                      </a:lnTo>
                      <a:lnTo>
                        <a:pt x="212" y="9"/>
                      </a:lnTo>
                      <a:lnTo>
                        <a:pt x="208" y="4"/>
                      </a:lnTo>
                      <a:lnTo>
                        <a:pt x="202" y="3"/>
                      </a:lnTo>
                      <a:lnTo>
                        <a:pt x="193" y="2"/>
                      </a:lnTo>
                      <a:lnTo>
                        <a:pt x="1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9" name="Line 635"/>
                <p:cNvSpPr>
                  <a:spLocks noChangeShapeType="1"/>
                </p:cNvSpPr>
                <p:nvPr/>
              </p:nvSpPr>
              <p:spPr bwMode="auto">
                <a:xfrm>
                  <a:off x="3326" y="1221"/>
                  <a:ext cx="5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0" name="Freeform 636"/>
                <p:cNvSpPr>
                  <a:spLocks/>
                </p:cNvSpPr>
                <p:nvPr/>
              </p:nvSpPr>
              <p:spPr bwMode="auto">
                <a:xfrm>
                  <a:off x="3383" y="1221"/>
                  <a:ext cx="25" cy="14"/>
                </a:xfrm>
                <a:custGeom>
                  <a:avLst/>
                  <a:gdLst>
                    <a:gd name="T0" fmla="*/ 0 w 12"/>
                    <a:gd name="T1" fmla="*/ 0 h 10"/>
                    <a:gd name="T2" fmla="*/ 17 w 12"/>
                    <a:gd name="T3" fmla="*/ 1 h 10"/>
                    <a:gd name="T4" fmla="*/ 35 w 12"/>
                    <a:gd name="T5" fmla="*/ 6 h 10"/>
                    <a:gd name="T6" fmla="*/ 44 w 12"/>
                    <a:gd name="T7" fmla="*/ 11 h 10"/>
                    <a:gd name="T8" fmla="*/ 52 w 12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3"/>
                      </a:lnTo>
                      <a:lnTo>
                        <a:pt x="10" y="6"/>
                      </a:lnTo>
                      <a:lnTo>
                        <a:pt x="12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1" name="Line 637"/>
                <p:cNvSpPr>
                  <a:spLocks noChangeShapeType="1"/>
                </p:cNvSpPr>
                <p:nvPr/>
              </p:nvSpPr>
              <p:spPr bwMode="auto">
                <a:xfrm>
                  <a:off x="3408" y="1235"/>
                  <a:ext cx="10" cy="9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2" name="Freeform 638"/>
                <p:cNvSpPr>
                  <a:spLocks/>
                </p:cNvSpPr>
                <p:nvPr/>
              </p:nvSpPr>
              <p:spPr bwMode="auto">
                <a:xfrm>
                  <a:off x="3418" y="1327"/>
                  <a:ext cx="15" cy="7"/>
                </a:xfrm>
                <a:custGeom>
                  <a:avLst/>
                  <a:gdLst>
                    <a:gd name="T0" fmla="*/ 0 w 7"/>
                    <a:gd name="T1" fmla="*/ 0 h 5"/>
                    <a:gd name="T2" fmla="*/ 4 w 7"/>
                    <a:gd name="T3" fmla="*/ 6 h 5"/>
                    <a:gd name="T4" fmla="*/ 13 w 7"/>
                    <a:gd name="T5" fmla="*/ 8 h 5"/>
                    <a:gd name="T6" fmla="*/ 24 w 7"/>
                    <a:gd name="T7" fmla="*/ 10 h 5"/>
                    <a:gd name="T8" fmla="*/ 32 w 7"/>
                    <a:gd name="T9" fmla="*/ 8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5" y="5"/>
                      </a:lnTo>
                      <a:lnTo>
                        <a:pt x="7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3" name="Line 639"/>
                <p:cNvSpPr>
                  <a:spLocks noChangeShapeType="1"/>
                </p:cNvSpPr>
                <p:nvPr/>
              </p:nvSpPr>
              <p:spPr bwMode="auto">
                <a:xfrm>
                  <a:off x="3433" y="1333"/>
                  <a:ext cx="4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4" name="Freeform 640"/>
                <p:cNvSpPr>
                  <a:spLocks/>
                </p:cNvSpPr>
                <p:nvPr/>
              </p:nvSpPr>
              <p:spPr bwMode="auto">
                <a:xfrm>
                  <a:off x="3470" y="1242"/>
                  <a:ext cx="129" cy="108"/>
                </a:xfrm>
                <a:custGeom>
                  <a:avLst/>
                  <a:gdLst>
                    <a:gd name="T0" fmla="*/ 0 w 129"/>
                    <a:gd name="T1" fmla="*/ 4 h 108"/>
                    <a:gd name="T2" fmla="*/ 121 w 129"/>
                    <a:gd name="T3" fmla="*/ 0 h 108"/>
                    <a:gd name="T4" fmla="*/ 129 w 129"/>
                    <a:gd name="T5" fmla="*/ 106 h 108"/>
                    <a:gd name="T6" fmla="*/ 14 w 129"/>
                    <a:gd name="T7" fmla="*/ 108 h 108"/>
                    <a:gd name="T8" fmla="*/ 0 w 129"/>
                    <a:gd name="T9" fmla="*/ 4 h 1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9" h="108">
                      <a:moveTo>
                        <a:pt x="0" y="4"/>
                      </a:moveTo>
                      <a:lnTo>
                        <a:pt x="121" y="0"/>
                      </a:lnTo>
                      <a:lnTo>
                        <a:pt x="129" y="106"/>
                      </a:lnTo>
                      <a:lnTo>
                        <a:pt x="14" y="108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5" name="Freeform 641"/>
                <p:cNvSpPr>
                  <a:spLocks/>
                </p:cNvSpPr>
                <p:nvPr/>
              </p:nvSpPr>
              <p:spPr bwMode="auto">
                <a:xfrm>
                  <a:off x="3426" y="1343"/>
                  <a:ext cx="40" cy="57"/>
                </a:xfrm>
                <a:custGeom>
                  <a:avLst/>
                  <a:gdLst>
                    <a:gd name="T0" fmla="*/ 23 w 40"/>
                    <a:gd name="T1" fmla="*/ 3 h 57"/>
                    <a:gd name="T2" fmla="*/ 0 w 40"/>
                    <a:gd name="T3" fmla="*/ 11 h 57"/>
                    <a:gd name="T4" fmla="*/ 5 w 40"/>
                    <a:gd name="T5" fmla="*/ 52 h 57"/>
                    <a:gd name="T6" fmla="*/ 38 w 40"/>
                    <a:gd name="T7" fmla="*/ 57 h 57"/>
                    <a:gd name="T8" fmla="*/ 31 w 40"/>
                    <a:gd name="T9" fmla="*/ 44 h 57"/>
                    <a:gd name="T10" fmla="*/ 40 w 40"/>
                    <a:gd name="T11" fmla="*/ 38 h 57"/>
                    <a:gd name="T12" fmla="*/ 27 w 40"/>
                    <a:gd name="T13" fmla="*/ 33 h 57"/>
                    <a:gd name="T14" fmla="*/ 40 w 40"/>
                    <a:gd name="T15" fmla="*/ 25 h 57"/>
                    <a:gd name="T16" fmla="*/ 27 w 40"/>
                    <a:gd name="T17" fmla="*/ 19 h 57"/>
                    <a:gd name="T18" fmla="*/ 35 w 40"/>
                    <a:gd name="T19" fmla="*/ 11 h 57"/>
                    <a:gd name="T20" fmla="*/ 25 w 40"/>
                    <a:gd name="T21" fmla="*/ 7 h 57"/>
                    <a:gd name="T22" fmla="*/ 31 w 40"/>
                    <a:gd name="T23" fmla="*/ 0 h 57"/>
                    <a:gd name="T24" fmla="*/ 23 w 40"/>
                    <a:gd name="T25" fmla="*/ 3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0" h="57">
                      <a:moveTo>
                        <a:pt x="23" y="3"/>
                      </a:moveTo>
                      <a:lnTo>
                        <a:pt x="0" y="11"/>
                      </a:lnTo>
                      <a:lnTo>
                        <a:pt x="5" y="52"/>
                      </a:lnTo>
                      <a:lnTo>
                        <a:pt x="38" y="57"/>
                      </a:lnTo>
                      <a:lnTo>
                        <a:pt x="31" y="44"/>
                      </a:lnTo>
                      <a:lnTo>
                        <a:pt x="40" y="38"/>
                      </a:lnTo>
                      <a:lnTo>
                        <a:pt x="27" y="33"/>
                      </a:lnTo>
                      <a:lnTo>
                        <a:pt x="40" y="25"/>
                      </a:lnTo>
                      <a:lnTo>
                        <a:pt x="27" y="19"/>
                      </a:lnTo>
                      <a:lnTo>
                        <a:pt x="35" y="11"/>
                      </a:lnTo>
                      <a:lnTo>
                        <a:pt x="25" y="7"/>
                      </a:lnTo>
                      <a:lnTo>
                        <a:pt x="31" y="0"/>
                      </a:lnTo>
                      <a:lnTo>
                        <a:pt x="23" y="3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6" name="Freeform 642"/>
                <p:cNvSpPr>
                  <a:spLocks/>
                </p:cNvSpPr>
                <p:nvPr/>
              </p:nvSpPr>
              <p:spPr bwMode="auto">
                <a:xfrm>
                  <a:off x="3486" y="1354"/>
                  <a:ext cx="136" cy="41"/>
                </a:xfrm>
                <a:custGeom>
                  <a:avLst/>
                  <a:gdLst>
                    <a:gd name="T0" fmla="*/ 0 w 136"/>
                    <a:gd name="T1" fmla="*/ 8 h 41"/>
                    <a:gd name="T2" fmla="*/ 130 w 136"/>
                    <a:gd name="T3" fmla="*/ 0 h 41"/>
                    <a:gd name="T4" fmla="*/ 136 w 136"/>
                    <a:gd name="T5" fmla="*/ 36 h 41"/>
                    <a:gd name="T6" fmla="*/ 2 w 136"/>
                    <a:gd name="T7" fmla="*/ 41 h 41"/>
                    <a:gd name="T8" fmla="*/ 0 w 136"/>
                    <a:gd name="T9" fmla="*/ 8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" h="41">
                      <a:moveTo>
                        <a:pt x="0" y="8"/>
                      </a:moveTo>
                      <a:lnTo>
                        <a:pt x="130" y="0"/>
                      </a:lnTo>
                      <a:lnTo>
                        <a:pt x="136" y="36"/>
                      </a:lnTo>
                      <a:lnTo>
                        <a:pt x="2" y="41"/>
                      </a:lnTo>
                      <a:lnTo>
                        <a:pt x="0" y="8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7" name="Rectangle 643"/>
                <p:cNvSpPr>
                  <a:spLocks noChangeArrowheads="1"/>
                </p:cNvSpPr>
                <p:nvPr/>
              </p:nvSpPr>
              <p:spPr bwMode="auto">
                <a:xfrm>
                  <a:off x="3522" y="12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63</a:t>
                  </a:r>
                  <a:endParaRPr lang="en-GB"/>
                </a:p>
              </p:txBody>
            </p:sp>
            <p:sp>
              <p:nvSpPr>
                <p:cNvPr id="41358" name="Line 644"/>
                <p:cNvSpPr>
                  <a:spLocks noChangeShapeType="1"/>
                </p:cNvSpPr>
                <p:nvPr/>
              </p:nvSpPr>
              <p:spPr bwMode="auto">
                <a:xfrm>
                  <a:off x="3321" y="1204"/>
                  <a:ext cx="40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9" name="Freeform 645"/>
                <p:cNvSpPr>
                  <a:spLocks/>
                </p:cNvSpPr>
                <p:nvPr/>
              </p:nvSpPr>
              <p:spPr bwMode="auto">
                <a:xfrm>
                  <a:off x="3293" y="953"/>
                  <a:ext cx="63" cy="23"/>
                </a:xfrm>
                <a:custGeom>
                  <a:avLst/>
                  <a:gdLst>
                    <a:gd name="T0" fmla="*/ 0 w 63"/>
                    <a:gd name="T1" fmla="*/ 0 h 23"/>
                    <a:gd name="T2" fmla="*/ 63 w 63"/>
                    <a:gd name="T3" fmla="*/ 0 h 23"/>
                    <a:gd name="T4" fmla="*/ 63 w 63"/>
                    <a:gd name="T5" fmla="*/ 23 h 23"/>
                    <a:gd name="T6" fmla="*/ 2 w 63"/>
                    <a:gd name="T7" fmla="*/ 23 h 23"/>
                    <a:gd name="T8" fmla="*/ 0 w 63"/>
                    <a:gd name="T9" fmla="*/ 0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3" h="23">
                      <a:moveTo>
                        <a:pt x="0" y="0"/>
                      </a:moveTo>
                      <a:lnTo>
                        <a:pt x="63" y="0"/>
                      </a:lnTo>
                      <a:lnTo>
                        <a:pt x="63" y="23"/>
                      </a:lnTo>
                      <a:lnTo>
                        <a:pt x="2" y="2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0" name="Rectangle 646"/>
                <p:cNvSpPr>
                  <a:spLocks noChangeArrowheads="1"/>
                </p:cNvSpPr>
                <p:nvPr/>
              </p:nvSpPr>
              <p:spPr bwMode="auto">
                <a:xfrm>
                  <a:off x="3219" y="88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79</a:t>
                  </a:r>
                  <a:endParaRPr lang="en-GB"/>
                </a:p>
              </p:txBody>
            </p:sp>
            <p:sp>
              <p:nvSpPr>
                <p:cNvPr id="41361" name="Rectangle 647"/>
                <p:cNvSpPr>
                  <a:spLocks noChangeArrowheads="1"/>
                </p:cNvSpPr>
                <p:nvPr/>
              </p:nvSpPr>
              <p:spPr bwMode="auto">
                <a:xfrm>
                  <a:off x="3213" y="94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78</a:t>
                  </a:r>
                  <a:endParaRPr lang="en-GB"/>
                </a:p>
              </p:txBody>
            </p:sp>
            <p:sp>
              <p:nvSpPr>
                <p:cNvPr id="41362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3391" y="719"/>
                  <a:ext cx="190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3" name="Freeform 649"/>
                <p:cNvSpPr>
                  <a:spLocks/>
                </p:cNvSpPr>
                <p:nvPr/>
              </p:nvSpPr>
              <p:spPr bwMode="auto">
                <a:xfrm>
                  <a:off x="3581" y="719"/>
                  <a:ext cx="16" cy="13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8 w 8"/>
                    <a:gd name="T5" fmla="*/ 5 h 10"/>
                    <a:gd name="T6" fmla="*/ 32 w 8"/>
                    <a:gd name="T7" fmla="*/ 10 h 10"/>
                    <a:gd name="T8" fmla="*/ 32 w 8"/>
                    <a:gd name="T9" fmla="*/ 17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7" y="3"/>
                      </a:lnTo>
                      <a:lnTo>
                        <a:pt x="8" y="6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4" name="Line 650"/>
                <p:cNvSpPr>
                  <a:spLocks noChangeShapeType="1"/>
                </p:cNvSpPr>
                <p:nvPr/>
              </p:nvSpPr>
              <p:spPr bwMode="auto">
                <a:xfrm>
                  <a:off x="3597" y="732"/>
                  <a:ext cx="25" cy="19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5" name="Freeform 651"/>
                <p:cNvSpPr>
                  <a:spLocks/>
                </p:cNvSpPr>
                <p:nvPr/>
              </p:nvSpPr>
              <p:spPr bwMode="auto">
                <a:xfrm>
                  <a:off x="3614" y="925"/>
                  <a:ext cx="8" cy="8"/>
                </a:xfrm>
                <a:custGeom>
                  <a:avLst/>
                  <a:gdLst>
                    <a:gd name="T0" fmla="*/ 16 w 4"/>
                    <a:gd name="T1" fmla="*/ 0 h 6"/>
                    <a:gd name="T2" fmla="*/ 12 w 4"/>
                    <a:gd name="T3" fmla="*/ 5 h 6"/>
                    <a:gd name="T4" fmla="*/ 8 w 4"/>
                    <a:gd name="T5" fmla="*/ 9 h 6"/>
                    <a:gd name="T6" fmla="*/ 0 w 4"/>
                    <a:gd name="T7" fmla="*/ 11 h 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lnTo>
                        <a:pt x="3" y="3"/>
                      </a:lnTo>
                      <a:lnTo>
                        <a:pt x="2" y="5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6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3550" y="933"/>
                  <a:ext cx="64" cy="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7" name="Freeform 653"/>
                <p:cNvSpPr>
                  <a:spLocks/>
                </p:cNvSpPr>
                <p:nvPr/>
              </p:nvSpPr>
              <p:spPr bwMode="auto">
                <a:xfrm>
                  <a:off x="3536" y="931"/>
                  <a:ext cx="14" cy="7"/>
                </a:xfrm>
                <a:custGeom>
                  <a:avLst/>
                  <a:gdLst>
                    <a:gd name="T0" fmla="*/ 28 w 7"/>
                    <a:gd name="T1" fmla="*/ 10 h 5"/>
                    <a:gd name="T2" fmla="*/ 16 w 7"/>
                    <a:gd name="T3" fmla="*/ 10 h 5"/>
                    <a:gd name="T4" fmla="*/ 8 w 7"/>
                    <a:gd name="T5" fmla="*/ 8 h 5"/>
                    <a:gd name="T6" fmla="*/ 4 w 7"/>
                    <a:gd name="T7" fmla="*/ 4 h 5"/>
                    <a:gd name="T8" fmla="*/ 0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7" y="5"/>
                      </a:move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8" name="Line 654"/>
                <p:cNvSpPr>
                  <a:spLocks noChangeShapeType="1"/>
                </p:cNvSpPr>
                <p:nvPr/>
              </p:nvSpPr>
              <p:spPr bwMode="auto">
                <a:xfrm flipH="1" flipV="1">
                  <a:off x="3529" y="892"/>
                  <a:ext cx="7" cy="3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9" name="Freeform 655"/>
                <p:cNvSpPr>
                  <a:spLocks/>
                </p:cNvSpPr>
                <p:nvPr/>
              </p:nvSpPr>
              <p:spPr bwMode="auto">
                <a:xfrm>
                  <a:off x="3387" y="731"/>
                  <a:ext cx="208" cy="104"/>
                </a:xfrm>
                <a:custGeom>
                  <a:avLst/>
                  <a:gdLst>
                    <a:gd name="T0" fmla="*/ 259 w 101"/>
                    <a:gd name="T1" fmla="*/ 135 h 77"/>
                    <a:gd name="T2" fmla="*/ 245 w 101"/>
                    <a:gd name="T3" fmla="*/ 49 h 77"/>
                    <a:gd name="T4" fmla="*/ 237 w 101"/>
                    <a:gd name="T5" fmla="*/ 4 h 77"/>
                    <a:gd name="T6" fmla="*/ 0 w 101"/>
                    <a:gd name="T7" fmla="*/ 9 h 77"/>
                    <a:gd name="T8" fmla="*/ 12 w 101"/>
                    <a:gd name="T9" fmla="*/ 140 h 77"/>
                    <a:gd name="T10" fmla="*/ 428 w 101"/>
                    <a:gd name="T11" fmla="*/ 131 h 77"/>
                    <a:gd name="T12" fmla="*/ 404 w 101"/>
                    <a:gd name="T13" fmla="*/ 0 h 77"/>
                    <a:gd name="T14" fmla="*/ 276 w 101"/>
                    <a:gd name="T15" fmla="*/ 1 h 77"/>
                    <a:gd name="T16" fmla="*/ 280 w 101"/>
                    <a:gd name="T17" fmla="*/ 47 h 77"/>
                    <a:gd name="T18" fmla="*/ 292 w 101"/>
                    <a:gd name="T19" fmla="*/ 135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1" h="77">
                      <a:moveTo>
                        <a:pt x="61" y="74"/>
                      </a:moveTo>
                      <a:lnTo>
                        <a:pt x="58" y="27"/>
                      </a:lnTo>
                      <a:lnTo>
                        <a:pt x="56" y="2"/>
                      </a:lnTo>
                      <a:lnTo>
                        <a:pt x="0" y="5"/>
                      </a:lnTo>
                      <a:lnTo>
                        <a:pt x="3" y="77"/>
                      </a:lnTo>
                      <a:lnTo>
                        <a:pt x="101" y="72"/>
                      </a:lnTo>
                      <a:lnTo>
                        <a:pt x="95" y="0"/>
                      </a:lnTo>
                      <a:lnTo>
                        <a:pt x="65" y="1"/>
                      </a:lnTo>
                      <a:lnTo>
                        <a:pt x="66" y="26"/>
                      </a:lnTo>
                      <a:lnTo>
                        <a:pt x="69" y="7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0" name="Rectangle 656"/>
                <p:cNvSpPr>
                  <a:spLocks noChangeArrowheads="1"/>
                </p:cNvSpPr>
                <p:nvPr/>
              </p:nvSpPr>
              <p:spPr bwMode="auto">
                <a:xfrm>
                  <a:off x="3433" y="79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80</a:t>
                  </a:r>
                  <a:endParaRPr lang="en-GB"/>
                </a:p>
              </p:txBody>
            </p:sp>
            <p:sp>
              <p:nvSpPr>
                <p:cNvPr id="41371" name="Freeform 657"/>
                <p:cNvSpPr>
                  <a:spLocks/>
                </p:cNvSpPr>
                <p:nvPr/>
              </p:nvSpPr>
              <p:spPr bwMode="auto">
                <a:xfrm>
                  <a:off x="3410" y="865"/>
                  <a:ext cx="91" cy="61"/>
                </a:xfrm>
                <a:custGeom>
                  <a:avLst/>
                  <a:gdLst>
                    <a:gd name="T0" fmla="*/ 0 w 91"/>
                    <a:gd name="T1" fmla="*/ 4 h 61"/>
                    <a:gd name="T2" fmla="*/ 86 w 91"/>
                    <a:gd name="T3" fmla="*/ 0 h 61"/>
                    <a:gd name="T4" fmla="*/ 91 w 91"/>
                    <a:gd name="T5" fmla="*/ 56 h 61"/>
                    <a:gd name="T6" fmla="*/ 0 w 91"/>
                    <a:gd name="T7" fmla="*/ 61 h 61"/>
                    <a:gd name="T8" fmla="*/ 0 w 91"/>
                    <a:gd name="T9" fmla="*/ 4 h 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1" h="61">
                      <a:moveTo>
                        <a:pt x="0" y="4"/>
                      </a:moveTo>
                      <a:lnTo>
                        <a:pt x="86" y="0"/>
                      </a:lnTo>
                      <a:lnTo>
                        <a:pt x="91" y="56"/>
                      </a:lnTo>
                      <a:lnTo>
                        <a:pt x="0" y="61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2" name="Line 658"/>
                <p:cNvSpPr>
                  <a:spLocks noChangeShapeType="1"/>
                </p:cNvSpPr>
                <p:nvPr/>
              </p:nvSpPr>
              <p:spPr bwMode="auto">
                <a:xfrm>
                  <a:off x="3398" y="889"/>
                  <a:ext cx="2" cy="4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3" name="Freeform 659"/>
                <p:cNvSpPr>
                  <a:spLocks/>
                </p:cNvSpPr>
                <p:nvPr/>
              </p:nvSpPr>
              <p:spPr bwMode="auto">
                <a:xfrm>
                  <a:off x="3400" y="934"/>
                  <a:ext cx="18" cy="10"/>
                </a:xfrm>
                <a:custGeom>
                  <a:avLst/>
                  <a:gdLst>
                    <a:gd name="T0" fmla="*/ 0 w 9"/>
                    <a:gd name="T1" fmla="*/ 0 h 7"/>
                    <a:gd name="T2" fmla="*/ 4 w 9"/>
                    <a:gd name="T3" fmla="*/ 6 h 7"/>
                    <a:gd name="T4" fmla="*/ 12 w 9"/>
                    <a:gd name="T5" fmla="*/ 10 h 7"/>
                    <a:gd name="T6" fmla="*/ 24 w 9"/>
                    <a:gd name="T7" fmla="*/ 14 h 7"/>
                    <a:gd name="T8" fmla="*/ 36 w 9"/>
                    <a:gd name="T9" fmla="*/ 14 h 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7">
                      <a:moveTo>
                        <a:pt x="0" y="0"/>
                      </a:moveTo>
                      <a:lnTo>
                        <a:pt x="1" y="3"/>
                      </a:lnTo>
                      <a:lnTo>
                        <a:pt x="3" y="5"/>
                      </a:lnTo>
                      <a:lnTo>
                        <a:pt x="6" y="7"/>
                      </a:lnTo>
                      <a:lnTo>
                        <a:pt x="9" y="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4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3418" y="942"/>
                  <a:ext cx="76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5" name="Freeform 661"/>
                <p:cNvSpPr>
                  <a:spLocks/>
                </p:cNvSpPr>
                <p:nvPr/>
              </p:nvSpPr>
              <p:spPr bwMode="auto">
                <a:xfrm>
                  <a:off x="3494" y="935"/>
                  <a:ext cx="15" cy="7"/>
                </a:xfrm>
                <a:custGeom>
                  <a:avLst/>
                  <a:gdLst>
                    <a:gd name="T0" fmla="*/ 0 w 7"/>
                    <a:gd name="T1" fmla="*/ 10 h 5"/>
                    <a:gd name="T2" fmla="*/ 9 w 7"/>
                    <a:gd name="T3" fmla="*/ 10 h 5"/>
                    <a:gd name="T4" fmla="*/ 19 w 7"/>
                    <a:gd name="T5" fmla="*/ 6 h 5"/>
                    <a:gd name="T6" fmla="*/ 28 w 7"/>
                    <a:gd name="T7" fmla="*/ 4 h 5"/>
                    <a:gd name="T8" fmla="*/ 32 w 7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5">
                      <a:moveTo>
                        <a:pt x="0" y="5"/>
                      </a:move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6" y="2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6" name="Line 662"/>
                <p:cNvSpPr>
                  <a:spLocks noChangeShapeType="1"/>
                </p:cNvSpPr>
                <p:nvPr/>
              </p:nvSpPr>
              <p:spPr bwMode="auto">
                <a:xfrm flipH="1" flipV="1">
                  <a:off x="3505" y="895"/>
                  <a:ext cx="4" cy="4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7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3402" y="845"/>
                  <a:ext cx="204" cy="10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8" name="Freeform 664"/>
                <p:cNvSpPr>
                  <a:spLocks/>
                </p:cNvSpPr>
                <p:nvPr/>
              </p:nvSpPr>
              <p:spPr bwMode="auto">
                <a:xfrm>
                  <a:off x="3305" y="866"/>
                  <a:ext cx="41" cy="50"/>
                </a:xfrm>
                <a:custGeom>
                  <a:avLst/>
                  <a:gdLst>
                    <a:gd name="T0" fmla="*/ 0 w 41"/>
                    <a:gd name="T1" fmla="*/ 0 h 50"/>
                    <a:gd name="T2" fmla="*/ 41 w 41"/>
                    <a:gd name="T3" fmla="*/ 0 h 50"/>
                    <a:gd name="T4" fmla="*/ 41 w 41"/>
                    <a:gd name="T5" fmla="*/ 50 h 50"/>
                    <a:gd name="T6" fmla="*/ 2 w 41"/>
                    <a:gd name="T7" fmla="*/ 50 h 50"/>
                    <a:gd name="T8" fmla="*/ 0 w 4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" h="50">
                      <a:moveTo>
                        <a:pt x="0" y="0"/>
                      </a:moveTo>
                      <a:lnTo>
                        <a:pt x="41" y="0"/>
                      </a:lnTo>
                      <a:lnTo>
                        <a:pt x="41" y="50"/>
                      </a:lnTo>
                      <a:lnTo>
                        <a:pt x="2" y="5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9" name="Rectangle 665"/>
                <p:cNvSpPr>
                  <a:spLocks noChangeArrowheads="1"/>
                </p:cNvSpPr>
                <p:nvPr/>
              </p:nvSpPr>
              <p:spPr bwMode="auto">
                <a:xfrm>
                  <a:off x="3519" y="862"/>
                  <a:ext cx="58" cy="1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0" name="Rectangle 666"/>
                <p:cNvSpPr>
                  <a:spLocks noChangeArrowheads="1"/>
                </p:cNvSpPr>
                <p:nvPr/>
              </p:nvSpPr>
              <p:spPr bwMode="auto">
                <a:xfrm>
                  <a:off x="3560" y="887"/>
                  <a:ext cx="27" cy="1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1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3389" y="774"/>
                  <a:ext cx="120" cy="3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2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3391" y="792"/>
                  <a:ext cx="118" cy="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3" name="Line 669"/>
                <p:cNvSpPr>
                  <a:spLocks noChangeShapeType="1"/>
                </p:cNvSpPr>
                <p:nvPr/>
              </p:nvSpPr>
              <p:spPr bwMode="auto">
                <a:xfrm flipH="1">
                  <a:off x="1544" y="415"/>
                  <a:ext cx="1454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4" name="Freeform 670"/>
                <p:cNvSpPr>
                  <a:spLocks/>
                </p:cNvSpPr>
                <p:nvPr/>
              </p:nvSpPr>
              <p:spPr bwMode="auto">
                <a:xfrm>
                  <a:off x="3820" y="2242"/>
                  <a:ext cx="103" cy="304"/>
                </a:xfrm>
                <a:custGeom>
                  <a:avLst/>
                  <a:gdLst>
                    <a:gd name="T0" fmla="*/ 53 w 103"/>
                    <a:gd name="T1" fmla="*/ 0 h 304"/>
                    <a:gd name="T2" fmla="*/ 82 w 103"/>
                    <a:gd name="T3" fmla="*/ 0 h 304"/>
                    <a:gd name="T4" fmla="*/ 82 w 103"/>
                    <a:gd name="T5" fmla="*/ 10 h 304"/>
                    <a:gd name="T6" fmla="*/ 103 w 103"/>
                    <a:gd name="T7" fmla="*/ 10 h 304"/>
                    <a:gd name="T8" fmla="*/ 103 w 103"/>
                    <a:gd name="T9" fmla="*/ 293 h 304"/>
                    <a:gd name="T10" fmla="*/ 78 w 103"/>
                    <a:gd name="T11" fmla="*/ 293 h 304"/>
                    <a:gd name="T12" fmla="*/ 78 w 103"/>
                    <a:gd name="T13" fmla="*/ 304 h 304"/>
                    <a:gd name="T14" fmla="*/ 0 w 103"/>
                    <a:gd name="T15" fmla="*/ 304 h 304"/>
                    <a:gd name="T16" fmla="*/ 0 w 103"/>
                    <a:gd name="T17" fmla="*/ 200 h 304"/>
                    <a:gd name="T18" fmla="*/ 53 w 103"/>
                    <a:gd name="T19" fmla="*/ 200 h 304"/>
                    <a:gd name="T20" fmla="*/ 53 w 103"/>
                    <a:gd name="T21" fmla="*/ 0 h 3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304">
                      <a:moveTo>
                        <a:pt x="53" y="0"/>
                      </a:moveTo>
                      <a:lnTo>
                        <a:pt x="82" y="0"/>
                      </a:lnTo>
                      <a:lnTo>
                        <a:pt x="82" y="10"/>
                      </a:lnTo>
                      <a:lnTo>
                        <a:pt x="103" y="10"/>
                      </a:lnTo>
                      <a:lnTo>
                        <a:pt x="103" y="293"/>
                      </a:lnTo>
                      <a:lnTo>
                        <a:pt x="78" y="293"/>
                      </a:lnTo>
                      <a:lnTo>
                        <a:pt x="78" y="304"/>
                      </a:lnTo>
                      <a:lnTo>
                        <a:pt x="0" y="304"/>
                      </a:lnTo>
                      <a:lnTo>
                        <a:pt x="0" y="200"/>
                      </a:lnTo>
                      <a:lnTo>
                        <a:pt x="53" y="200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5" name="Rectangle 671"/>
                <p:cNvSpPr>
                  <a:spLocks noChangeArrowheads="1"/>
                </p:cNvSpPr>
                <p:nvPr/>
              </p:nvSpPr>
              <p:spPr bwMode="auto">
                <a:xfrm>
                  <a:off x="4324" y="2245"/>
                  <a:ext cx="118" cy="49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86" name="Freeform 672"/>
                <p:cNvSpPr>
                  <a:spLocks/>
                </p:cNvSpPr>
                <p:nvPr/>
              </p:nvSpPr>
              <p:spPr bwMode="auto">
                <a:xfrm>
                  <a:off x="4100" y="2154"/>
                  <a:ext cx="152" cy="170"/>
                </a:xfrm>
                <a:custGeom>
                  <a:avLst/>
                  <a:gdLst>
                    <a:gd name="T0" fmla="*/ 2 w 152"/>
                    <a:gd name="T1" fmla="*/ 0 h 170"/>
                    <a:gd name="T2" fmla="*/ 111 w 152"/>
                    <a:gd name="T3" fmla="*/ 0 h 170"/>
                    <a:gd name="T4" fmla="*/ 111 w 152"/>
                    <a:gd name="T5" fmla="*/ 129 h 170"/>
                    <a:gd name="T6" fmla="*/ 152 w 152"/>
                    <a:gd name="T7" fmla="*/ 129 h 170"/>
                    <a:gd name="T8" fmla="*/ 152 w 152"/>
                    <a:gd name="T9" fmla="*/ 170 h 170"/>
                    <a:gd name="T10" fmla="*/ 0 w 152"/>
                    <a:gd name="T11" fmla="*/ 170 h 170"/>
                    <a:gd name="T12" fmla="*/ 2 w 152"/>
                    <a:gd name="T13" fmla="*/ 0 h 1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" h="170">
                      <a:moveTo>
                        <a:pt x="2" y="0"/>
                      </a:moveTo>
                      <a:lnTo>
                        <a:pt x="111" y="0"/>
                      </a:lnTo>
                      <a:lnTo>
                        <a:pt x="111" y="129"/>
                      </a:lnTo>
                      <a:lnTo>
                        <a:pt x="152" y="129"/>
                      </a:lnTo>
                      <a:lnTo>
                        <a:pt x="152" y="170"/>
                      </a:lnTo>
                      <a:lnTo>
                        <a:pt x="0" y="170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7" name="Freeform 673"/>
                <p:cNvSpPr>
                  <a:spLocks/>
                </p:cNvSpPr>
                <p:nvPr/>
              </p:nvSpPr>
              <p:spPr bwMode="auto">
                <a:xfrm>
                  <a:off x="5259" y="2184"/>
                  <a:ext cx="79" cy="107"/>
                </a:xfrm>
                <a:custGeom>
                  <a:avLst/>
                  <a:gdLst>
                    <a:gd name="T0" fmla="*/ 44 w 79"/>
                    <a:gd name="T1" fmla="*/ 0 h 107"/>
                    <a:gd name="T2" fmla="*/ 0 w 79"/>
                    <a:gd name="T3" fmla="*/ 7 h 107"/>
                    <a:gd name="T4" fmla="*/ 29 w 79"/>
                    <a:gd name="T5" fmla="*/ 107 h 107"/>
                    <a:gd name="T6" fmla="*/ 79 w 79"/>
                    <a:gd name="T7" fmla="*/ 99 h 107"/>
                    <a:gd name="T8" fmla="*/ 44 w 79"/>
                    <a:gd name="T9" fmla="*/ 0 h 1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107">
                      <a:moveTo>
                        <a:pt x="44" y="0"/>
                      </a:moveTo>
                      <a:lnTo>
                        <a:pt x="0" y="7"/>
                      </a:lnTo>
                      <a:lnTo>
                        <a:pt x="29" y="107"/>
                      </a:lnTo>
                      <a:lnTo>
                        <a:pt x="79" y="99"/>
                      </a:lnTo>
                      <a:lnTo>
                        <a:pt x="44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8" name="Line 674"/>
                <p:cNvSpPr>
                  <a:spLocks noChangeShapeType="1"/>
                </p:cNvSpPr>
                <p:nvPr/>
              </p:nvSpPr>
              <p:spPr bwMode="auto">
                <a:xfrm>
                  <a:off x="5202" y="2013"/>
                  <a:ext cx="66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9" name="Freeform 675"/>
                <p:cNvSpPr>
                  <a:spLocks/>
                </p:cNvSpPr>
                <p:nvPr/>
              </p:nvSpPr>
              <p:spPr bwMode="auto">
                <a:xfrm>
                  <a:off x="5268" y="2017"/>
                  <a:ext cx="51" cy="33"/>
                </a:xfrm>
                <a:custGeom>
                  <a:avLst/>
                  <a:gdLst>
                    <a:gd name="T0" fmla="*/ 0 w 25"/>
                    <a:gd name="T1" fmla="*/ 0 h 24"/>
                    <a:gd name="T2" fmla="*/ 29 w 25"/>
                    <a:gd name="T3" fmla="*/ 1 h 24"/>
                    <a:gd name="T4" fmla="*/ 59 w 25"/>
                    <a:gd name="T5" fmla="*/ 10 h 24"/>
                    <a:gd name="T6" fmla="*/ 80 w 25"/>
                    <a:gd name="T7" fmla="*/ 19 h 24"/>
                    <a:gd name="T8" fmla="*/ 96 w 25"/>
                    <a:gd name="T9" fmla="*/ 30 h 24"/>
                    <a:gd name="T10" fmla="*/ 104 w 25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0" y="0"/>
                      </a:moveTo>
                      <a:lnTo>
                        <a:pt x="7" y="1"/>
                      </a:lnTo>
                      <a:lnTo>
                        <a:pt x="14" y="5"/>
                      </a:lnTo>
                      <a:lnTo>
                        <a:pt x="19" y="10"/>
                      </a:lnTo>
                      <a:lnTo>
                        <a:pt x="23" y="16"/>
                      </a:lnTo>
                      <a:lnTo>
                        <a:pt x="25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0" name="Freeform 676"/>
                <p:cNvSpPr>
                  <a:spLocks/>
                </p:cNvSpPr>
                <p:nvPr/>
              </p:nvSpPr>
              <p:spPr bwMode="auto">
                <a:xfrm>
                  <a:off x="5319" y="2050"/>
                  <a:ext cx="115" cy="294"/>
                </a:xfrm>
                <a:custGeom>
                  <a:avLst/>
                  <a:gdLst>
                    <a:gd name="T0" fmla="*/ 0 w 56"/>
                    <a:gd name="T1" fmla="*/ 0 h 217"/>
                    <a:gd name="T2" fmla="*/ 8 w 56"/>
                    <a:gd name="T3" fmla="*/ 129 h 217"/>
                    <a:gd name="T4" fmla="*/ 97 w 56"/>
                    <a:gd name="T5" fmla="*/ 285 h 217"/>
                    <a:gd name="T6" fmla="*/ 140 w 56"/>
                    <a:gd name="T7" fmla="*/ 340 h 217"/>
                    <a:gd name="T8" fmla="*/ 236 w 56"/>
                    <a:gd name="T9" fmla="*/ 398 h 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6" h="217">
                      <a:moveTo>
                        <a:pt x="0" y="0"/>
                      </a:moveTo>
                      <a:lnTo>
                        <a:pt x="2" y="70"/>
                      </a:lnTo>
                      <a:lnTo>
                        <a:pt x="23" y="155"/>
                      </a:lnTo>
                      <a:lnTo>
                        <a:pt x="33" y="185"/>
                      </a:lnTo>
                      <a:lnTo>
                        <a:pt x="56" y="21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1" name="Freeform 677"/>
                <p:cNvSpPr>
                  <a:spLocks/>
                </p:cNvSpPr>
                <p:nvPr/>
              </p:nvSpPr>
              <p:spPr bwMode="auto">
                <a:xfrm>
                  <a:off x="5434" y="2337"/>
                  <a:ext cx="39" cy="12"/>
                </a:xfrm>
                <a:custGeom>
                  <a:avLst/>
                  <a:gdLst>
                    <a:gd name="T0" fmla="*/ 0 w 19"/>
                    <a:gd name="T1" fmla="*/ 9 h 9"/>
                    <a:gd name="T2" fmla="*/ 16 w 19"/>
                    <a:gd name="T3" fmla="*/ 15 h 9"/>
                    <a:gd name="T4" fmla="*/ 37 w 19"/>
                    <a:gd name="T5" fmla="*/ 16 h 9"/>
                    <a:gd name="T6" fmla="*/ 60 w 19"/>
                    <a:gd name="T7" fmla="*/ 15 h 9"/>
                    <a:gd name="T8" fmla="*/ 72 w 19"/>
                    <a:gd name="T9" fmla="*/ 9 h 9"/>
                    <a:gd name="T10" fmla="*/ 80 w 19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9">
                      <a:moveTo>
                        <a:pt x="0" y="5"/>
                      </a:moveTo>
                      <a:lnTo>
                        <a:pt x="4" y="8"/>
                      </a:lnTo>
                      <a:lnTo>
                        <a:pt x="9" y="9"/>
                      </a:lnTo>
                      <a:lnTo>
                        <a:pt x="14" y="8"/>
                      </a:lnTo>
                      <a:lnTo>
                        <a:pt x="17" y="5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2" name="Freeform 678"/>
                <p:cNvSpPr>
                  <a:spLocks/>
                </p:cNvSpPr>
                <p:nvPr/>
              </p:nvSpPr>
              <p:spPr bwMode="auto">
                <a:xfrm>
                  <a:off x="5473" y="2259"/>
                  <a:ext cx="180" cy="78"/>
                </a:xfrm>
                <a:custGeom>
                  <a:avLst/>
                  <a:gdLst>
                    <a:gd name="T0" fmla="*/ 0 w 87"/>
                    <a:gd name="T1" fmla="*/ 105 h 58"/>
                    <a:gd name="T2" fmla="*/ 60 w 87"/>
                    <a:gd name="T3" fmla="*/ 69 h 58"/>
                    <a:gd name="T4" fmla="*/ 149 w 87"/>
                    <a:gd name="T5" fmla="*/ 46 h 58"/>
                    <a:gd name="T6" fmla="*/ 372 w 87"/>
                    <a:gd name="T7" fmla="*/ 0 h 5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7" h="58">
                      <a:moveTo>
                        <a:pt x="0" y="58"/>
                      </a:moveTo>
                      <a:lnTo>
                        <a:pt x="14" y="38"/>
                      </a:lnTo>
                      <a:lnTo>
                        <a:pt x="35" y="25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3" name="Freeform 679"/>
                <p:cNvSpPr>
                  <a:spLocks/>
                </p:cNvSpPr>
                <p:nvPr/>
              </p:nvSpPr>
              <p:spPr bwMode="auto">
                <a:xfrm>
                  <a:off x="5653" y="2202"/>
                  <a:ext cx="45" cy="57"/>
                </a:xfrm>
                <a:custGeom>
                  <a:avLst/>
                  <a:gdLst>
                    <a:gd name="T0" fmla="*/ 0 w 22"/>
                    <a:gd name="T1" fmla="*/ 77 h 42"/>
                    <a:gd name="T2" fmla="*/ 37 w 22"/>
                    <a:gd name="T3" fmla="*/ 68 h 42"/>
                    <a:gd name="T4" fmla="*/ 68 w 22"/>
                    <a:gd name="T5" fmla="*/ 53 h 42"/>
                    <a:gd name="T6" fmla="*/ 84 w 22"/>
                    <a:gd name="T7" fmla="*/ 37 h 42"/>
                    <a:gd name="T8" fmla="*/ 92 w 22"/>
                    <a:gd name="T9" fmla="*/ 19 h 42"/>
                    <a:gd name="T10" fmla="*/ 88 w 22"/>
                    <a:gd name="T11" fmla="*/ 0 h 4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" h="42">
                      <a:moveTo>
                        <a:pt x="0" y="42"/>
                      </a:moveTo>
                      <a:lnTo>
                        <a:pt x="9" y="37"/>
                      </a:lnTo>
                      <a:lnTo>
                        <a:pt x="16" y="29"/>
                      </a:lnTo>
                      <a:lnTo>
                        <a:pt x="20" y="20"/>
                      </a:lnTo>
                      <a:lnTo>
                        <a:pt x="22" y="10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4" name="Freeform 680"/>
                <p:cNvSpPr>
                  <a:spLocks/>
                </p:cNvSpPr>
                <p:nvPr/>
              </p:nvSpPr>
              <p:spPr bwMode="auto">
                <a:xfrm>
                  <a:off x="5377" y="906"/>
                  <a:ext cx="319" cy="1296"/>
                </a:xfrm>
                <a:custGeom>
                  <a:avLst/>
                  <a:gdLst>
                    <a:gd name="T0" fmla="*/ 657 w 155"/>
                    <a:gd name="T1" fmla="*/ 1757 h 956"/>
                    <a:gd name="T2" fmla="*/ 609 w 155"/>
                    <a:gd name="T3" fmla="*/ 1513 h 956"/>
                    <a:gd name="T4" fmla="*/ 529 w 155"/>
                    <a:gd name="T5" fmla="*/ 1193 h 956"/>
                    <a:gd name="T6" fmla="*/ 340 w 155"/>
                    <a:gd name="T7" fmla="*/ 779 h 956"/>
                    <a:gd name="T8" fmla="*/ 0 w 155"/>
                    <a:gd name="T9" fmla="*/ 0 h 9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5" h="956">
                      <a:moveTo>
                        <a:pt x="155" y="956"/>
                      </a:moveTo>
                      <a:lnTo>
                        <a:pt x="144" y="823"/>
                      </a:lnTo>
                      <a:lnTo>
                        <a:pt x="125" y="649"/>
                      </a:lnTo>
                      <a:lnTo>
                        <a:pt x="80" y="42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5" name="Freeform 681"/>
                <p:cNvSpPr>
                  <a:spLocks/>
                </p:cNvSpPr>
                <p:nvPr/>
              </p:nvSpPr>
              <p:spPr bwMode="auto">
                <a:xfrm>
                  <a:off x="5307" y="887"/>
                  <a:ext cx="70" cy="19"/>
                </a:xfrm>
                <a:custGeom>
                  <a:avLst/>
                  <a:gdLst>
                    <a:gd name="T0" fmla="*/ 144 w 34"/>
                    <a:gd name="T1" fmla="*/ 26 h 14"/>
                    <a:gd name="T2" fmla="*/ 132 w 34"/>
                    <a:gd name="T3" fmla="*/ 14 h 14"/>
                    <a:gd name="T4" fmla="*/ 111 w 34"/>
                    <a:gd name="T5" fmla="*/ 4 h 14"/>
                    <a:gd name="T6" fmla="*/ 80 w 34"/>
                    <a:gd name="T7" fmla="*/ 0 h 14"/>
                    <a:gd name="T8" fmla="*/ 51 w 34"/>
                    <a:gd name="T9" fmla="*/ 0 h 14"/>
                    <a:gd name="T10" fmla="*/ 21 w 34"/>
                    <a:gd name="T11" fmla="*/ 5 h 14"/>
                    <a:gd name="T12" fmla="*/ 0 w 34"/>
                    <a:gd name="T13" fmla="*/ 19 h 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" h="14">
                      <a:moveTo>
                        <a:pt x="34" y="14"/>
                      </a:moveTo>
                      <a:lnTo>
                        <a:pt x="31" y="7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5" y="3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6" name="Freeform 682"/>
                <p:cNvSpPr>
                  <a:spLocks/>
                </p:cNvSpPr>
                <p:nvPr/>
              </p:nvSpPr>
              <p:spPr bwMode="auto">
                <a:xfrm>
                  <a:off x="5292" y="900"/>
                  <a:ext cx="15" cy="308"/>
                </a:xfrm>
                <a:custGeom>
                  <a:avLst/>
                  <a:gdLst>
                    <a:gd name="T0" fmla="*/ 32 w 7"/>
                    <a:gd name="T1" fmla="*/ 0 h 227"/>
                    <a:gd name="T2" fmla="*/ 0 w 7"/>
                    <a:gd name="T3" fmla="*/ 30 h 227"/>
                    <a:gd name="T4" fmla="*/ 32 w 7"/>
                    <a:gd name="T5" fmla="*/ 418 h 22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" h="227">
                      <a:moveTo>
                        <a:pt x="7" y="0"/>
                      </a:moveTo>
                      <a:lnTo>
                        <a:pt x="0" y="16"/>
                      </a:lnTo>
                      <a:lnTo>
                        <a:pt x="7" y="227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7" name="Freeform 683"/>
                <p:cNvSpPr>
                  <a:spLocks/>
                </p:cNvSpPr>
                <p:nvPr/>
              </p:nvSpPr>
              <p:spPr bwMode="auto">
                <a:xfrm>
                  <a:off x="5272" y="1208"/>
                  <a:ext cx="35" cy="38"/>
                </a:xfrm>
                <a:custGeom>
                  <a:avLst/>
                  <a:gdLst>
                    <a:gd name="T0" fmla="*/ 72 w 17"/>
                    <a:gd name="T1" fmla="*/ 0 h 28"/>
                    <a:gd name="T2" fmla="*/ 68 w 17"/>
                    <a:gd name="T3" fmla="*/ 16 h 28"/>
                    <a:gd name="T4" fmla="*/ 51 w 17"/>
                    <a:gd name="T5" fmla="*/ 31 h 28"/>
                    <a:gd name="T6" fmla="*/ 29 w 17"/>
                    <a:gd name="T7" fmla="*/ 42 h 28"/>
                    <a:gd name="T8" fmla="*/ 0 w 17"/>
                    <a:gd name="T9" fmla="*/ 52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8">
                      <a:moveTo>
                        <a:pt x="17" y="0"/>
                      </a:moveTo>
                      <a:lnTo>
                        <a:pt x="16" y="9"/>
                      </a:lnTo>
                      <a:lnTo>
                        <a:pt x="12" y="17"/>
                      </a:lnTo>
                      <a:lnTo>
                        <a:pt x="7" y="23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8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5235" y="1246"/>
                  <a:ext cx="37" cy="1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9" name="Freeform 685"/>
                <p:cNvSpPr>
                  <a:spLocks/>
                </p:cNvSpPr>
                <p:nvPr/>
              </p:nvSpPr>
              <p:spPr bwMode="auto">
                <a:xfrm>
                  <a:off x="5204" y="1257"/>
                  <a:ext cx="31" cy="31"/>
                </a:xfrm>
                <a:custGeom>
                  <a:avLst/>
                  <a:gdLst>
                    <a:gd name="T0" fmla="*/ 64 w 15"/>
                    <a:gd name="T1" fmla="*/ 0 h 23"/>
                    <a:gd name="T2" fmla="*/ 39 w 15"/>
                    <a:gd name="T3" fmla="*/ 7 h 23"/>
                    <a:gd name="T4" fmla="*/ 17 w 15"/>
                    <a:gd name="T5" fmla="*/ 16 h 23"/>
                    <a:gd name="T6" fmla="*/ 4 w 15"/>
                    <a:gd name="T7" fmla="*/ 30 h 23"/>
                    <a:gd name="T8" fmla="*/ 0 w 15"/>
                    <a:gd name="T9" fmla="*/ 42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3">
                      <a:moveTo>
                        <a:pt x="15" y="0"/>
                      </a:moveTo>
                      <a:lnTo>
                        <a:pt x="9" y="4"/>
                      </a:lnTo>
                      <a:lnTo>
                        <a:pt x="4" y="9"/>
                      </a:lnTo>
                      <a:lnTo>
                        <a:pt x="1" y="16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0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5103" y="1288"/>
                  <a:ext cx="101" cy="31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1" name="Freeform 687"/>
                <p:cNvSpPr>
                  <a:spLocks/>
                </p:cNvSpPr>
                <p:nvPr/>
              </p:nvSpPr>
              <p:spPr bwMode="auto">
                <a:xfrm>
                  <a:off x="5103" y="1606"/>
                  <a:ext cx="49" cy="68"/>
                </a:xfrm>
                <a:custGeom>
                  <a:avLst/>
                  <a:gdLst>
                    <a:gd name="T0" fmla="*/ 0 w 24"/>
                    <a:gd name="T1" fmla="*/ 0 h 50"/>
                    <a:gd name="T2" fmla="*/ 0 w 24"/>
                    <a:gd name="T3" fmla="*/ 22 h 50"/>
                    <a:gd name="T4" fmla="*/ 8 w 24"/>
                    <a:gd name="T5" fmla="*/ 42 h 50"/>
                    <a:gd name="T6" fmla="*/ 29 w 24"/>
                    <a:gd name="T7" fmla="*/ 63 h 50"/>
                    <a:gd name="T8" fmla="*/ 59 w 24"/>
                    <a:gd name="T9" fmla="*/ 79 h 50"/>
                    <a:gd name="T10" fmla="*/ 100 w 24"/>
                    <a:gd name="T11" fmla="*/ 9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4" h="50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2" y="23"/>
                      </a:lnTo>
                      <a:lnTo>
                        <a:pt x="7" y="34"/>
                      </a:lnTo>
                      <a:lnTo>
                        <a:pt x="14" y="43"/>
                      </a:lnTo>
                      <a:lnTo>
                        <a:pt x="24" y="5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2" name="Line 688"/>
                <p:cNvSpPr>
                  <a:spLocks noChangeShapeType="1"/>
                </p:cNvSpPr>
                <p:nvPr/>
              </p:nvSpPr>
              <p:spPr bwMode="auto">
                <a:xfrm>
                  <a:off x="5152" y="1674"/>
                  <a:ext cx="124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3" name="Freeform 689"/>
                <p:cNvSpPr>
                  <a:spLocks/>
                </p:cNvSpPr>
                <p:nvPr/>
              </p:nvSpPr>
              <p:spPr bwMode="auto">
                <a:xfrm>
                  <a:off x="5276" y="1681"/>
                  <a:ext cx="200" cy="109"/>
                </a:xfrm>
                <a:custGeom>
                  <a:avLst/>
                  <a:gdLst>
                    <a:gd name="T0" fmla="*/ 0 w 97"/>
                    <a:gd name="T1" fmla="*/ 0 h 80"/>
                    <a:gd name="T2" fmla="*/ 93 w 97"/>
                    <a:gd name="T3" fmla="*/ 7 h 80"/>
                    <a:gd name="T4" fmla="*/ 179 w 97"/>
                    <a:gd name="T5" fmla="*/ 25 h 80"/>
                    <a:gd name="T6" fmla="*/ 260 w 97"/>
                    <a:gd name="T7" fmla="*/ 46 h 80"/>
                    <a:gd name="T8" fmla="*/ 324 w 97"/>
                    <a:gd name="T9" fmla="*/ 75 h 80"/>
                    <a:gd name="T10" fmla="*/ 373 w 97"/>
                    <a:gd name="T11" fmla="*/ 109 h 80"/>
                    <a:gd name="T12" fmla="*/ 412 w 97"/>
                    <a:gd name="T13" fmla="*/ 14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7" h="80">
                      <a:moveTo>
                        <a:pt x="0" y="0"/>
                      </a:moveTo>
                      <a:lnTo>
                        <a:pt x="22" y="4"/>
                      </a:lnTo>
                      <a:lnTo>
                        <a:pt x="42" y="13"/>
                      </a:lnTo>
                      <a:lnTo>
                        <a:pt x="61" y="25"/>
                      </a:lnTo>
                      <a:lnTo>
                        <a:pt x="76" y="40"/>
                      </a:lnTo>
                      <a:lnTo>
                        <a:pt x="88" y="59"/>
                      </a:lnTo>
                      <a:lnTo>
                        <a:pt x="97" y="8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4" name="Line 690"/>
                <p:cNvSpPr>
                  <a:spLocks noChangeShapeType="1"/>
                </p:cNvSpPr>
                <p:nvPr/>
              </p:nvSpPr>
              <p:spPr bwMode="auto">
                <a:xfrm>
                  <a:off x="5476" y="1790"/>
                  <a:ext cx="65" cy="36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5" name="Freeform 691"/>
                <p:cNvSpPr>
                  <a:spLocks/>
                </p:cNvSpPr>
                <p:nvPr/>
              </p:nvSpPr>
              <p:spPr bwMode="auto">
                <a:xfrm>
                  <a:off x="5523" y="2151"/>
                  <a:ext cx="18" cy="7"/>
                </a:xfrm>
                <a:custGeom>
                  <a:avLst/>
                  <a:gdLst>
                    <a:gd name="T0" fmla="*/ 36 w 9"/>
                    <a:gd name="T1" fmla="*/ 0 h 5"/>
                    <a:gd name="T2" fmla="*/ 36 w 9"/>
                    <a:gd name="T3" fmla="*/ 6 h 5"/>
                    <a:gd name="T4" fmla="*/ 28 w 9"/>
                    <a:gd name="T5" fmla="*/ 10 h 5"/>
                    <a:gd name="T6" fmla="*/ 16 w 9"/>
                    <a:gd name="T7" fmla="*/ 10 h 5"/>
                    <a:gd name="T8" fmla="*/ 8 w 9"/>
                    <a:gd name="T9" fmla="*/ 8 h 5"/>
                    <a:gd name="T10" fmla="*/ 0 w 9"/>
                    <a:gd name="T11" fmla="*/ 4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" h="5">
                      <a:moveTo>
                        <a:pt x="9" y="0"/>
                      </a:move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4" y="5"/>
                      </a:lnTo>
                      <a:lnTo>
                        <a:pt x="2" y="4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6" name="Freeform 692"/>
                <p:cNvSpPr>
                  <a:spLocks/>
                </p:cNvSpPr>
                <p:nvPr/>
              </p:nvSpPr>
              <p:spPr bwMode="auto">
                <a:xfrm>
                  <a:off x="5461" y="1811"/>
                  <a:ext cx="62" cy="343"/>
                </a:xfrm>
                <a:custGeom>
                  <a:avLst/>
                  <a:gdLst>
                    <a:gd name="T0" fmla="*/ 128 w 30"/>
                    <a:gd name="T1" fmla="*/ 465 h 253"/>
                    <a:gd name="T2" fmla="*/ 112 w 30"/>
                    <a:gd name="T3" fmla="*/ 445 h 253"/>
                    <a:gd name="T4" fmla="*/ 0 w 30"/>
                    <a:gd name="T5" fmla="*/ 0 h 25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0" h="253">
                      <a:moveTo>
                        <a:pt x="30" y="253"/>
                      </a:moveTo>
                      <a:lnTo>
                        <a:pt x="26" y="24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7" name="Freeform 693"/>
                <p:cNvSpPr>
                  <a:spLocks/>
                </p:cNvSpPr>
                <p:nvPr/>
              </p:nvSpPr>
              <p:spPr bwMode="auto">
                <a:xfrm>
                  <a:off x="5323" y="1710"/>
                  <a:ext cx="138" cy="101"/>
                </a:xfrm>
                <a:custGeom>
                  <a:avLst/>
                  <a:gdLst>
                    <a:gd name="T0" fmla="*/ 284 w 67"/>
                    <a:gd name="T1" fmla="*/ 136 h 75"/>
                    <a:gd name="T2" fmla="*/ 268 w 67"/>
                    <a:gd name="T3" fmla="*/ 104 h 75"/>
                    <a:gd name="T4" fmla="*/ 233 w 67"/>
                    <a:gd name="T5" fmla="*/ 74 h 75"/>
                    <a:gd name="T6" fmla="*/ 192 w 67"/>
                    <a:gd name="T7" fmla="*/ 48 h 75"/>
                    <a:gd name="T8" fmla="*/ 136 w 67"/>
                    <a:gd name="T9" fmla="*/ 27 h 75"/>
                    <a:gd name="T10" fmla="*/ 72 w 67"/>
                    <a:gd name="T11" fmla="*/ 11 h 75"/>
                    <a:gd name="T12" fmla="*/ 0 w 67"/>
                    <a:gd name="T13" fmla="*/ 0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7" h="75">
                      <a:moveTo>
                        <a:pt x="67" y="75"/>
                      </a:moveTo>
                      <a:lnTo>
                        <a:pt x="63" y="57"/>
                      </a:lnTo>
                      <a:lnTo>
                        <a:pt x="55" y="41"/>
                      </a:lnTo>
                      <a:lnTo>
                        <a:pt x="45" y="27"/>
                      </a:lnTo>
                      <a:lnTo>
                        <a:pt x="32" y="15"/>
                      </a:lnTo>
                      <a:lnTo>
                        <a:pt x="17" y="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8" name="Freeform 694"/>
                <p:cNvSpPr>
                  <a:spLocks/>
                </p:cNvSpPr>
                <p:nvPr/>
              </p:nvSpPr>
              <p:spPr bwMode="auto">
                <a:xfrm>
                  <a:off x="5072" y="1693"/>
                  <a:ext cx="251" cy="17"/>
                </a:xfrm>
                <a:custGeom>
                  <a:avLst/>
                  <a:gdLst>
                    <a:gd name="T0" fmla="*/ 516 w 122"/>
                    <a:gd name="T1" fmla="*/ 24 h 12"/>
                    <a:gd name="T2" fmla="*/ 411 w 122"/>
                    <a:gd name="T3" fmla="*/ 10 h 12"/>
                    <a:gd name="T4" fmla="*/ 0 w 122"/>
                    <a:gd name="T5" fmla="*/ 0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2" h="12">
                      <a:moveTo>
                        <a:pt x="122" y="12"/>
                      </a:moveTo>
                      <a:lnTo>
                        <a:pt x="97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9" name="Freeform 695"/>
                <p:cNvSpPr>
                  <a:spLocks/>
                </p:cNvSpPr>
                <p:nvPr/>
              </p:nvSpPr>
              <p:spPr bwMode="auto">
                <a:xfrm>
                  <a:off x="5006" y="1646"/>
                  <a:ext cx="66" cy="47"/>
                </a:xfrm>
                <a:custGeom>
                  <a:avLst/>
                  <a:gdLst>
                    <a:gd name="T0" fmla="*/ 136 w 32"/>
                    <a:gd name="T1" fmla="*/ 63 h 35"/>
                    <a:gd name="T2" fmla="*/ 89 w 32"/>
                    <a:gd name="T3" fmla="*/ 58 h 35"/>
                    <a:gd name="T4" fmla="*/ 56 w 32"/>
                    <a:gd name="T5" fmla="*/ 48 h 35"/>
                    <a:gd name="T6" fmla="*/ 25 w 32"/>
                    <a:gd name="T7" fmla="*/ 36 h 35"/>
                    <a:gd name="T8" fmla="*/ 4 w 32"/>
                    <a:gd name="T9" fmla="*/ 20 h 35"/>
                    <a:gd name="T10" fmla="*/ 0 w 32"/>
                    <a:gd name="T11" fmla="*/ 0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2" h="35">
                      <a:moveTo>
                        <a:pt x="32" y="35"/>
                      </a:moveTo>
                      <a:lnTo>
                        <a:pt x="21" y="32"/>
                      </a:lnTo>
                      <a:lnTo>
                        <a:pt x="13" y="27"/>
                      </a:lnTo>
                      <a:lnTo>
                        <a:pt x="6" y="20"/>
                      </a:lnTo>
                      <a:lnTo>
                        <a:pt x="1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0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4977" y="822"/>
                  <a:ext cx="29" cy="82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1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3989" y="3279"/>
                  <a:ext cx="1015" cy="1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2" name="Freeform 698"/>
                <p:cNvSpPr>
                  <a:spLocks/>
                </p:cNvSpPr>
                <p:nvPr/>
              </p:nvSpPr>
              <p:spPr bwMode="auto">
                <a:xfrm>
                  <a:off x="5004" y="3239"/>
                  <a:ext cx="78" cy="40"/>
                </a:xfrm>
                <a:custGeom>
                  <a:avLst/>
                  <a:gdLst>
                    <a:gd name="T0" fmla="*/ 0 w 38"/>
                    <a:gd name="T1" fmla="*/ 53 h 30"/>
                    <a:gd name="T2" fmla="*/ 43 w 38"/>
                    <a:gd name="T3" fmla="*/ 52 h 30"/>
                    <a:gd name="T4" fmla="*/ 84 w 38"/>
                    <a:gd name="T5" fmla="*/ 44 h 30"/>
                    <a:gd name="T6" fmla="*/ 117 w 38"/>
                    <a:gd name="T7" fmla="*/ 32 h 30"/>
                    <a:gd name="T8" fmla="*/ 144 w 38"/>
                    <a:gd name="T9" fmla="*/ 17 h 30"/>
                    <a:gd name="T10" fmla="*/ 160 w 38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30">
                      <a:moveTo>
                        <a:pt x="0" y="30"/>
                      </a:moveTo>
                      <a:lnTo>
                        <a:pt x="10" y="29"/>
                      </a:lnTo>
                      <a:lnTo>
                        <a:pt x="20" y="25"/>
                      </a:lnTo>
                      <a:lnTo>
                        <a:pt x="28" y="18"/>
                      </a:lnTo>
                      <a:lnTo>
                        <a:pt x="34" y="10"/>
                      </a:lnTo>
                      <a:lnTo>
                        <a:pt x="3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3" name="Line 699"/>
                <p:cNvSpPr>
                  <a:spLocks noChangeShapeType="1"/>
                </p:cNvSpPr>
                <p:nvPr/>
              </p:nvSpPr>
              <p:spPr bwMode="auto">
                <a:xfrm flipH="1" flipV="1">
                  <a:off x="5041" y="2320"/>
                  <a:ext cx="41" cy="91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4" name="Freeform 700"/>
                <p:cNvSpPr>
                  <a:spLocks/>
                </p:cNvSpPr>
                <p:nvPr/>
              </p:nvSpPr>
              <p:spPr bwMode="auto">
                <a:xfrm>
                  <a:off x="5041" y="2275"/>
                  <a:ext cx="47" cy="45"/>
                </a:xfrm>
                <a:custGeom>
                  <a:avLst/>
                  <a:gdLst>
                    <a:gd name="T0" fmla="*/ 0 w 23"/>
                    <a:gd name="T1" fmla="*/ 61 h 33"/>
                    <a:gd name="T2" fmla="*/ 4 w 23"/>
                    <a:gd name="T3" fmla="*/ 45 h 33"/>
                    <a:gd name="T4" fmla="*/ 16 w 23"/>
                    <a:gd name="T5" fmla="*/ 30 h 33"/>
                    <a:gd name="T6" fmla="*/ 37 w 23"/>
                    <a:gd name="T7" fmla="*/ 16 h 33"/>
                    <a:gd name="T8" fmla="*/ 63 w 23"/>
                    <a:gd name="T9" fmla="*/ 7 h 33"/>
                    <a:gd name="T10" fmla="*/ 96 w 23"/>
                    <a:gd name="T11" fmla="*/ 0 h 3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33">
                      <a:moveTo>
                        <a:pt x="0" y="33"/>
                      </a:moveTo>
                      <a:lnTo>
                        <a:pt x="1" y="24"/>
                      </a:lnTo>
                      <a:lnTo>
                        <a:pt x="4" y="16"/>
                      </a:lnTo>
                      <a:lnTo>
                        <a:pt x="9" y="9"/>
                      </a:lnTo>
                      <a:lnTo>
                        <a:pt x="15" y="4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5" name="Freeform 701"/>
                <p:cNvSpPr>
                  <a:spLocks/>
                </p:cNvSpPr>
                <p:nvPr/>
              </p:nvSpPr>
              <p:spPr bwMode="auto">
                <a:xfrm>
                  <a:off x="5088" y="2273"/>
                  <a:ext cx="77" cy="33"/>
                </a:xfrm>
                <a:custGeom>
                  <a:avLst/>
                  <a:gdLst>
                    <a:gd name="T0" fmla="*/ 0 w 37"/>
                    <a:gd name="T1" fmla="*/ 1 h 24"/>
                    <a:gd name="T2" fmla="*/ 44 w 37"/>
                    <a:gd name="T3" fmla="*/ 0 h 24"/>
                    <a:gd name="T4" fmla="*/ 87 w 37"/>
                    <a:gd name="T5" fmla="*/ 4 h 24"/>
                    <a:gd name="T6" fmla="*/ 121 w 37"/>
                    <a:gd name="T7" fmla="*/ 14 h 24"/>
                    <a:gd name="T8" fmla="*/ 148 w 37"/>
                    <a:gd name="T9" fmla="*/ 29 h 24"/>
                    <a:gd name="T10" fmla="*/ 160 w 37"/>
                    <a:gd name="T11" fmla="*/ 45 h 2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" h="24">
                      <a:moveTo>
                        <a:pt x="0" y="1"/>
                      </a:move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8" y="7"/>
                      </a:lnTo>
                      <a:lnTo>
                        <a:pt x="34" y="15"/>
                      </a:lnTo>
                      <a:lnTo>
                        <a:pt x="37" y="2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6" name="Line 702"/>
                <p:cNvSpPr>
                  <a:spLocks noChangeShapeType="1"/>
                </p:cNvSpPr>
                <p:nvPr/>
              </p:nvSpPr>
              <p:spPr bwMode="auto">
                <a:xfrm>
                  <a:off x="5165" y="2306"/>
                  <a:ext cx="259" cy="100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7" name="Freeform 703"/>
                <p:cNvSpPr>
                  <a:spLocks/>
                </p:cNvSpPr>
                <p:nvPr/>
              </p:nvSpPr>
              <p:spPr bwMode="auto">
                <a:xfrm>
                  <a:off x="5340" y="3313"/>
                  <a:ext cx="88" cy="136"/>
                </a:xfrm>
                <a:custGeom>
                  <a:avLst/>
                  <a:gdLst>
                    <a:gd name="T0" fmla="*/ 172 w 43"/>
                    <a:gd name="T1" fmla="*/ 0 h 100"/>
                    <a:gd name="T2" fmla="*/ 180 w 43"/>
                    <a:gd name="T3" fmla="*/ 35 h 100"/>
                    <a:gd name="T4" fmla="*/ 172 w 43"/>
                    <a:gd name="T5" fmla="*/ 71 h 100"/>
                    <a:gd name="T6" fmla="*/ 147 w 43"/>
                    <a:gd name="T7" fmla="*/ 103 h 100"/>
                    <a:gd name="T8" fmla="*/ 108 w 43"/>
                    <a:gd name="T9" fmla="*/ 135 h 100"/>
                    <a:gd name="T10" fmla="*/ 63 w 43"/>
                    <a:gd name="T11" fmla="*/ 163 h 100"/>
                    <a:gd name="T12" fmla="*/ 0 w 43"/>
                    <a:gd name="T13" fmla="*/ 185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3" h="100">
                      <a:moveTo>
                        <a:pt x="41" y="0"/>
                      </a:moveTo>
                      <a:lnTo>
                        <a:pt x="43" y="19"/>
                      </a:lnTo>
                      <a:lnTo>
                        <a:pt x="41" y="38"/>
                      </a:lnTo>
                      <a:lnTo>
                        <a:pt x="35" y="56"/>
                      </a:lnTo>
                      <a:lnTo>
                        <a:pt x="26" y="73"/>
                      </a:lnTo>
                      <a:lnTo>
                        <a:pt x="15" y="88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8" name="Freeform 704"/>
                <p:cNvSpPr>
                  <a:spLocks/>
                </p:cNvSpPr>
                <p:nvPr/>
              </p:nvSpPr>
              <p:spPr bwMode="auto">
                <a:xfrm>
                  <a:off x="5340" y="3343"/>
                  <a:ext cx="158" cy="106"/>
                </a:xfrm>
                <a:custGeom>
                  <a:avLst/>
                  <a:gdLst>
                    <a:gd name="T0" fmla="*/ 0 w 77"/>
                    <a:gd name="T1" fmla="*/ 144 h 78"/>
                    <a:gd name="T2" fmla="*/ 76 w 77"/>
                    <a:gd name="T3" fmla="*/ 143 h 78"/>
                    <a:gd name="T4" fmla="*/ 148 w 77"/>
                    <a:gd name="T5" fmla="*/ 133 h 78"/>
                    <a:gd name="T6" fmla="*/ 211 w 77"/>
                    <a:gd name="T7" fmla="*/ 114 h 78"/>
                    <a:gd name="T8" fmla="*/ 261 w 77"/>
                    <a:gd name="T9" fmla="*/ 92 h 78"/>
                    <a:gd name="T10" fmla="*/ 300 w 77"/>
                    <a:gd name="T11" fmla="*/ 65 h 78"/>
                    <a:gd name="T12" fmla="*/ 320 w 77"/>
                    <a:gd name="T13" fmla="*/ 33 h 78"/>
                    <a:gd name="T14" fmla="*/ 324 w 77"/>
                    <a:gd name="T15" fmla="*/ 0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7" h="78">
                      <a:moveTo>
                        <a:pt x="0" y="78"/>
                      </a:moveTo>
                      <a:lnTo>
                        <a:pt x="18" y="77"/>
                      </a:lnTo>
                      <a:lnTo>
                        <a:pt x="35" y="72"/>
                      </a:lnTo>
                      <a:lnTo>
                        <a:pt x="50" y="62"/>
                      </a:lnTo>
                      <a:lnTo>
                        <a:pt x="62" y="50"/>
                      </a:lnTo>
                      <a:lnTo>
                        <a:pt x="71" y="35"/>
                      </a:lnTo>
                      <a:lnTo>
                        <a:pt x="76" y="18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9" name="Freeform 705"/>
                <p:cNvSpPr>
                  <a:spLocks/>
                </p:cNvSpPr>
                <p:nvPr/>
              </p:nvSpPr>
              <p:spPr bwMode="auto">
                <a:xfrm>
                  <a:off x="5296" y="2065"/>
                  <a:ext cx="202" cy="1278"/>
                </a:xfrm>
                <a:custGeom>
                  <a:avLst/>
                  <a:gdLst>
                    <a:gd name="T0" fmla="*/ 416 w 98"/>
                    <a:gd name="T1" fmla="*/ 1732 h 943"/>
                    <a:gd name="T2" fmla="*/ 305 w 98"/>
                    <a:gd name="T3" fmla="*/ 434 h 943"/>
                    <a:gd name="T4" fmla="*/ 175 w 98"/>
                    <a:gd name="T5" fmla="*/ 358 h 943"/>
                    <a:gd name="T6" fmla="*/ 101 w 98"/>
                    <a:gd name="T7" fmla="*/ 304 h 943"/>
                    <a:gd name="T8" fmla="*/ 60 w 98"/>
                    <a:gd name="T9" fmla="*/ 215 h 943"/>
                    <a:gd name="T10" fmla="*/ 0 w 98"/>
                    <a:gd name="T11" fmla="*/ 103 h 943"/>
                    <a:gd name="T12" fmla="*/ 0 w 98"/>
                    <a:gd name="T13" fmla="*/ 0 h 9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8" h="943">
                      <a:moveTo>
                        <a:pt x="98" y="943"/>
                      </a:moveTo>
                      <a:lnTo>
                        <a:pt x="72" y="236"/>
                      </a:lnTo>
                      <a:lnTo>
                        <a:pt x="41" y="195"/>
                      </a:lnTo>
                      <a:lnTo>
                        <a:pt x="24" y="165"/>
                      </a:lnTo>
                      <a:lnTo>
                        <a:pt x="14" y="117"/>
                      </a:lnTo>
                      <a:lnTo>
                        <a:pt x="0" y="5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0" name="Freeform 706"/>
                <p:cNvSpPr>
                  <a:spLocks/>
                </p:cNvSpPr>
                <p:nvPr/>
              </p:nvSpPr>
              <p:spPr bwMode="auto">
                <a:xfrm>
                  <a:off x="5257" y="2031"/>
                  <a:ext cx="39" cy="34"/>
                </a:xfrm>
                <a:custGeom>
                  <a:avLst/>
                  <a:gdLst>
                    <a:gd name="T0" fmla="*/ 80 w 19"/>
                    <a:gd name="T1" fmla="*/ 46 h 25"/>
                    <a:gd name="T2" fmla="*/ 80 w 19"/>
                    <a:gd name="T3" fmla="*/ 33 h 25"/>
                    <a:gd name="T4" fmla="*/ 68 w 19"/>
                    <a:gd name="T5" fmla="*/ 22 h 25"/>
                    <a:gd name="T6" fmla="*/ 51 w 19"/>
                    <a:gd name="T7" fmla="*/ 14 h 25"/>
                    <a:gd name="T8" fmla="*/ 25 w 19"/>
                    <a:gd name="T9" fmla="*/ 5 h 25"/>
                    <a:gd name="T10" fmla="*/ 0 w 19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9" h="25">
                      <a:moveTo>
                        <a:pt x="19" y="25"/>
                      </a:moveTo>
                      <a:lnTo>
                        <a:pt x="19" y="18"/>
                      </a:lnTo>
                      <a:lnTo>
                        <a:pt x="16" y="12"/>
                      </a:lnTo>
                      <a:lnTo>
                        <a:pt x="12" y="7"/>
                      </a:lnTo>
                      <a:lnTo>
                        <a:pt x="6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1" name="Line 707"/>
                <p:cNvSpPr>
                  <a:spLocks noChangeShapeType="1"/>
                </p:cNvSpPr>
                <p:nvPr/>
              </p:nvSpPr>
              <p:spPr bwMode="auto">
                <a:xfrm flipH="1">
                  <a:off x="4911" y="2031"/>
                  <a:ext cx="346" cy="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2" name="Freeform 708"/>
                <p:cNvSpPr>
                  <a:spLocks/>
                </p:cNvSpPr>
                <p:nvPr/>
              </p:nvSpPr>
              <p:spPr bwMode="auto">
                <a:xfrm>
                  <a:off x="4889" y="2034"/>
                  <a:ext cx="22" cy="14"/>
                </a:xfrm>
                <a:custGeom>
                  <a:avLst/>
                  <a:gdLst>
                    <a:gd name="T0" fmla="*/ 44 w 11"/>
                    <a:gd name="T1" fmla="*/ 0 h 11"/>
                    <a:gd name="T2" fmla="*/ 28 w 11"/>
                    <a:gd name="T3" fmla="*/ 1 h 11"/>
                    <a:gd name="T4" fmla="*/ 12 w 11"/>
                    <a:gd name="T5" fmla="*/ 5 h 11"/>
                    <a:gd name="T6" fmla="*/ 0 w 11"/>
                    <a:gd name="T7" fmla="*/ 11 h 11"/>
                    <a:gd name="T8" fmla="*/ 0 w 11"/>
                    <a:gd name="T9" fmla="*/ 18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1">
                      <a:moveTo>
                        <a:pt x="11" y="0"/>
                      </a:move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0" y="7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3" name="Line 709"/>
                <p:cNvSpPr>
                  <a:spLocks noChangeShapeType="1"/>
                </p:cNvSpPr>
                <p:nvPr/>
              </p:nvSpPr>
              <p:spPr bwMode="auto">
                <a:xfrm>
                  <a:off x="4889" y="2048"/>
                  <a:ext cx="45" cy="106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4" name="Freeform 710"/>
                <p:cNvSpPr>
                  <a:spLocks/>
                </p:cNvSpPr>
                <p:nvPr/>
              </p:nvSpPr>
              <p:spPr bwMode="auto">
                <a:xfrm>
                  <a:off x="4903" y="3117"/>
                  <a:ext cx="31" cy="35"/>
                </a:xfrm>
                <a:custGeom>
                  <a:avLst/>
                  <a:gdLst>
                    <a:gd name="T0" fmla="*/ 64 w 15"/>
                    <a:gd name="T1" fmla="*/ 0 h 26"/>
                    <a:gd name="T2" fmla="*/ 60 w 15"/>
                    <a:gd name="T3" fmla="*/ 15 h 26"/>
                    <a:gd name="T4" fmla="*/ 48 w 15"/>
                    <a:gd name="T5" fmla="*/ 27 h 26"/>
                    <a:gd name="T6" fmla="*/ 25 w 15"/>
                    <a:gd name="T7" fmla="*/ 38 h 26"/>
                    <a:gd name="T8" fmla="*/ 0 w 15"/>
                    <a:gd name="T9" fmla="*/ 47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26">
                      <a:moveTo>
                        <a:pt x="15" y="0"/>
                      </a:moveTo>
                      <a:lnTo>
                        <a:pt x="14" y="8"/>
                      </a:lnTo>
                      <a:lnTo>
                        <a:pt x="11" y="15"/>
                      </a:lnTo>
                      <a:lnTo>
                        <a:pt x="6" y="21"/>
                      </a:lnTo>
                      <a:lnTo>
                        <a:pt x="0" y="2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5" name="Line 711"/>
                <p:cNvSpPr>
                  <a:spLocks noChangeShapeType="1"/>
                </p:cNvSpPr>
                <p:nvPr/>
              </p:nvSpPr>
              <p:spPr bwMode="auto">
                <a:xfrm flipH="1">
                  <a:off x="3989" y="3152"/>
                  <a:ext cx="914" cy="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6" name="Line 712"/>
                <p:cNvSpPr>
                  <a:spLocks noChangeShapeType="1"/>
                </p:cNvSpPr>
                <p:nvPr/>
              </p:nvSpPr>
              <p:spPr bwMode="auto">
                <a:xfrm flipH="1" flipV="1">
                  <a:off x="4856" y="1899"/>
                  <a:ext cx="14" cy="40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7" name="Freeform 713"/>
                <p:cNvSpPr>
                  <a:spLocks/>
                </p:cNvSpPr>
                <p:nvPr/>
              </p:nvSpPr>
              <p:spPr bwMode="auto">
                <a:xfrm>
                  <a:off x="4837" y="1887"/>
                  <a:ext cx="19" cy="12"/>
                </a:xfrm>
                <a:custGeom>
                  <a:avLst/>
                  <a:gdLst>
                    <a:gd name="T0" fmla="*/ 40 w 9"/>
                    <a:gd name="T1" fmla="*/ 16 h 9"/>
                    <a:gd name="T2" fmla="*/ 36 w 9"/>
                    <a:gd name="T3" fmla="*/ 11 h 9"/>
                    <a:gd name="T4" fmla="*/ 27 w 9"/>
                    <a:gd name="T5" fmla="*/ 5 h 9"/>
                    <a:gd name="T6" fmla="*/ 17 w 9"/>
                    <a:gd name="T7" fmla="*/ 1 h 9"/>
                    <a:gd name="T8" fmla="*/ 0 w 9"/>
                    <a:gd name="T9" fmla="*/ 0 h 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9">
                      <a:moveTo>
                        <a:pt x="9" y="9"/>
                      </a:moveTo>
                      <a:lnTo>
                        <a:pt x="8" y="6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8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4378" y="1887"/>
                  <a:ext cx="459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29" name="Line 715"/>
                <p:cNvSpPr>
                  <a:spLocks noChangeShapeType="1"/>
                </p:cNvSpPr>
                <p:nvPr/>
              </p:nvSpPr>
              <p:spPr bwMode="auto">
                <a:xfrm flipH="1">
                  <a:off x="4050" y="2825"/>
                  <a:ext cx="140" cy="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0" name="Freeform 716"/>
                <p:cNvSpPr>
                  <a:spLocks/>
                </p:cNvSpPr>
                <p:nvPr/>
              </p:nvSpPr>
              <p:spPr bwMode="auto">
                <a:xfrm>
                  <a:off x="4011" y="2808"/>
                  <a:ext cx="39" cy="21"/>
                </a:xfrm>
                <a:custGeom>
                  <a:avLst/>
                  <a:gdLst>
                    <a:gd name="T0" fmla="*/ 80 w 19"/>
                    <a:gd name="T1" fmla="*/ 28 h 16"/>
                    <a:gd name="T2" fmla="*/ 51 w 19"/>
                    <a:gd name="T3" fmla="*/ 26 h 16"/>
                    <a:gd name="T4" fmla="*/ 29 w 19"/>
                    <a:gd name="T5" fmla="*/ 21 h 16"/>
                    <a:gd name="T6" fmla="*/ 8 w 19"/>
                    <a:gd name="T7" fmla="*/ 12 h 16"/>
                    <a:gd name="T8" fmla="*/ 0 w 19"/>
                    <a:gd name="T9" fmla="*/ 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6">
                      <a:moveTo>
                        <a:pt x="19" y="16"/>
                      </a:moveTo>
                      <a:lnTo>
                        <a:pt x="12" y="15"/>
                      </a:lnTo>
                      <a:lnTo>
                        <a:pt x="7" y="12"/>
                      </a:lnTo>
                      <a:lnTo>
                        <a:pt x="2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1" name="Freeform 717"/>
                <p:cNvSpPr>
                  <a:spLocks/>
                </p:cNvSpPr>
                <p:nvPr/>
              </p:nvSpPr>
              <p:spPr bwMode="auto">
                <a:xfrm>
                  <a:off x="3989" y="2025"/>
                  <a:ext cx="22" cy="783"/>
                </a:xfrm>
                <a:custGeom>
                  <a:avLst/>
                  <a:gdLst>
                    <a:gd name="T0" fmla="*/ 44 w 11"/>
                    <a:gd name="T1" fmla="*/ 1063 h 577"/>
                    <a:gd name="T2" fmla="*/ 4 w 11"/>
                    <a:gd name="T3" fmla="*/ 392 h 577"/>
                    <a:gd name="T4" fmla="*/ 0 w 11"/>
                    <a:gd name="T5" fmla="*/ 0 h 5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577">
                      <a:moveTo>
                        <a:pt x="11" y="577"/>
                      </a:moveTo>
                      <a:lnTo>
                        <a:pt x="1" y="2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2" name="Rectangle 718"/>
                <p:cNvSpPr>
                  <a:spLocks noChangeArrowheads="1"/>
                </p:cNvSpPr>
                <p:nvPr/>
              </p:nvSpPr>
              <p:spPr bwMode="auto">
                <a:xfrm>
                  <a:off x="4605" y="2250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54</a:t>
                  </a:r>
                  <a:endParaRPr lang="en-GB"/>
                </a:p>
              </p:txBody>
            </p:sp>
            <p:sp>
              <p:nvSpPr>
                <p:cNvPr id="41433" name="Freeform 719"/>
                <p:cNvSpPr>
                  <a:spLocks/>
                </p:cNvSpPr>
                <p:nvPr/>
              </p:nvSpPr>
              <p:spPr bwMode="auto">
                <a:xfrm>
                  <a:off x="5397" y="895"/>
                  <a:ext cx="326" cy="1433"/>
                </a:xfrm>
                <a:custGeom>
                  <a:avLst/>
                  <a:gdLst>
                    <a:gd name="T0" fmla="*/ 243 w 158"/>
                    <a:gd name="T1" fmla="*/ 1943 h 1057"/>
                    <a:gd name="T2" fmla="*/ 349 w 158"/>
                    <a:gd name="T3" fmla="*/ 1910 h 1057"/>
                    <a:gd name="T4" fmla="*/ 460 w 158"/>
                    <a:gd name="T5" fmla="*/ 1884 h 1057"/>
                    <a:gd name="T6" fmla="*/ 561 w 158"/>
                    <a:gd name="T7" fmla="*/ 1870 h 1057"/>
                    <a:gd name="T8" fmla="*/ 673 w 158"/>
                    <a:gd name="T9" fmla="*/ 1815 h 1057"/>
                    <a:gd name="T10" fmla="*/ 664 w 158"/>
                    <a:gd name="T11" fmla="*/ 1707 h 1057"/>
                    <a:gd name="T12" fmla="*/ 565 w 158"/>
                    <a:gd name="T13" fmla="*/ 1293 h 1057"/>
                    <a:gd name="T14" fmla="*/ 0 w 158"/>
                    <a:gd name="T15" fmla="*/ 0 h 10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8" h="1057">
                      <a:moveTo>
                        <a:pt x="57" y="1057"/>
                      </a:moveTo>
                      <a:lnTo>
                        <a:pt x="82" y="1039"/>
                      </a:lnTo>
                      <a:lnTo>
                        <a:pt x="108" y="1025"/>
                      </a:lnTo>
                      <a:lnTo>
                        <a:pt x="132" y="1017"/>
                      </a:lnTo>
                      <a:lnTo>
                        <a:pt x="158" y="988"/>
                      </a:lnTo>
                      <a:lnTo>
                        <a:pt x="156" y="929"/>
                      </a:lnTo>
                      <a:lnTo>
                        <a:pt x="133" y="70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4" name="Freeform 720"/>
                <p:cNvSpPr>
                  <a:spLocks/>
                </p:cNvSpPr>
                <p:nvPr/>
              </p:nvSpPr>
              <p:spPr bwMode="auto">
                <a:xfrm>
                  <a:off x="5325" y="869"/>
                  <a:ext cx="72" cy="26"/>
                </a:xfrm>
                <a:custGeom>
                  <a:avLst/>
                  <a:gdLst>
                    <a:gd name="T0" fmla="*/ 148 w 35"/>
                    <a:gd name="T1" fmla="*/ 36 h 19"/>
                    <a:gd name="T2" fmla="*/ 136 w 35"/>
                    <a:gd name="T3" fmla="*/ 19 h 19"/>
                    <a:gd name="T4" fmla="*/ 105 w 35"/>
                    <a:gd name="T5" fmla="*/ 7 h 19"/>
                    <a:gd name="T6" fmla="*/ 72 w 35"/>
                    <a:gd name="T7" fmla="*/ 1 h 19"/>
                    <a:gd name="T8" fmla="*/ 33 w 35"/>
                    <a:gd name="T9" fmla="*/ 0 h 19"/>
                    <a:gd name="T10" fmla="*/ 0 w 35"/>
                    <a:gd name="T11" fmla="*/ 7 h 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" h="19">
                      <a:moveTo>
                        <a:pt x="35" y="19"/>
                      </a:moveTo>
                      <a:lnTo>
                        <a:pt x="32" y="10"/>
                      </a:lnTo>
                      <a:lnTo>
                        <a:pt x="25" y="4"/>
                      </a:lnTo>
                      <a:lnTo>
                        <a:pt x="17" y="1"/>
                      </a:lnTo>
                      <a:lnTo>
                        <a:pt x="8" y="0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5" name="Line 721"/>
                <p:cNvSpPr>
                  <a:spLocks noChangeShapeType="1"/>
                </p:cNvSpPr>
                <p:nvPr/>
              </p:nvSpPr>
              <p:spPr bwMode="auto">
                <a:xfrm flipH="1">
                  <a:off x="5288" y="874"/>
                  <a:ext cx="37" cy="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6" name="Freeform 722"/>
                <p:cNvSpPr>
                  <a:spLocks/>
                </p:cNvSpPr>
                <p:nvPr/>
              </p:nvSpPr>
              <p:spPr bwMode="auto">
                <a:xfrm>
                  <a:off x="5272" y="891"/>
                  <a:ext cx="16" cy="24"/>
                </a:xfrm>
                <a:custGeom>
                  <a:avLst/>
                  <a:gdLst>
                    <a:gd name="T0" fmla="*/ 32 w 8"/>
                    <a:gd name="T1" fmla="*/ 0 h 18"/>
                    <a:gd name="T2" fmla="*/ 16 w 8"/>
                    <a:gd name="T3" fmla="*/ 5 h 18"/>
                    <a:gd name="T4" fmla="*/ 4 w 8"/>
                    <a:gd name="T5" fmla="*/ 15 h 18"/>
                    <a:gd name="T6" fmla="*/ 0 w 8"/>
                    <a:gd name="T7" fmla="*/ 23 h 18"/>
                    <a:gd name="T8" fmla="*/ 0 w 8"/>
                    <a:gd name="T9" fmla="*/ 32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8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7" name="Line 723"/>
                <p:cNvSpPr>
                  <a:spLocks noChangeShapeType="1"/>
                </p:cNvSpPr>
                <p:nvPr/>
              </p:nvSpPr>
              <p:spPr bwMode="auto">
                <a:xfrm>
                  <a:off x="5272" y="915"/>
                  <a:ext cx="8" cy="2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8" name="Freeform 724"/>
                <p:cNvSpPr>
                  <a:spLocks/>
                </p:cNvSpPr>
                <p:nvPr/>
              </p:nvSpPr>
              <p:spPr bwMode="auto">
                <a:xfrm>
                  <a:off x="5212" y="1212"/>
                  <a:ext cx="68" cy="22"/>
                </a:xfrm>
                <a:custGeom>
                  <a:avLst/>
                  <a:gdLst>
                    <a:gd name="T0" fmla="*/ 140 w 33"/>
                    <a:gd name="T1" fmla="*/ 0 h 16"/>
                    <a:gd name="T2" fmla="*/ 132 w 33"/>
                    <a:gd name="T3" fmla="*/ 15 h 16"/>
                    <a:gd name="T4" fmla="*/ 115 w 33"/>
                    <a:gd name="T5" fmla="*/ 25 h 16"/>
                    <a:gd name="T6" fmla="*/ 89 w 33"/>
                    <a:gd name="T7" fmla="*/ 30 h 16"/>
                    <a:gd name="T8" fmla="*/ 60 w 33"/>
                    <a:gd name="T9" fmla="*/ 30 h 16"/>
                    <a:gd name="T10" fmla="*/ 29 w 33"/>
                    <a:gd name="T11" fmla="*/ 26 h 16"/>
                    <a:gd name="T12" fmla="*/ 8 w 33"/>
                    <a:gd name="T13" fmla="*/ 17 h 16"/>
                    <a:gd name="T14" fmla="*/ 0 w 33"/>
                    <a:gd name="T15" fmla="*/ 1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3" h="16">
                      <a:moveTo>
                        <a:pt x="33" y="0"/>
                      </a:moveTo>
                      <a:lnTo>
                        <a:pt x="31" y="8"/>
                      </a:lnTo>
                      <a:lnTo>
                        <a:pt x="27" y="13"/>
                      </a:lnTo>
                      <a:lnTo>
                        <a:pt x="21" y="16"/>
                      </a:lnTo>
                      <a:lnTo>
                        <a:pt x="14" y="16"/>
                      </a:lnTo>
                      <a:lnTo>
                        <a:pt x="7" y="14"/>
                      </a:lnTo>
                      <a:lnTo>
                        <a:pt x="2" y="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39" name="Freeform 725"/>
                <p:cNvSpPr>
                  <a:spLocks/>
                </p:cNvSpPr>
                <p:nvPr/>
              </p:nvSpPr>
              <p:spPr bwMode="auto">
                <a:xfrm>
                  <a:off x="5078" y="820"/>
                  <a:ext cx="134" cy="393"/>
                </a:xfrm>
                <a:custGeom>
                  <a:avLst/>
                  <a:gdLst>
                    <a:gd name="T0" fmla="*/ 276 w 65"/>
                    <a:gd name="T1" fmla="*/ 533 h 290"/>
                    <a:gd name="T2" fmla="*/ 208 w 65"/>
                    <a:gd name="T3" fmla="*/ 218 h 290"/>
                    <a:gd name="T4" fmla="*/ 161 w 65"/>
                    <a:gd name="T5" fmla="*/ 180 h 290"/>
                    <a:gd name="T6" fmla="*/ 72 w 65"/>
                    <a:gd name="T7" fmla="*/ 98 h 290"/>
                    <a:gd name="T8" fmla="*/ 0 w 65"/>
                    <a:gd name="T9" fmla="*/ 0 h 2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5" h="290">
                      <a:moveTo>
                        <a:pt x="65" y="290"/>
                      </a:moveTo>
                      <a:lnTo>
                        <a:pt x="49" y="119"/>
                      </a:lnTo>
                      <a:lnTo>
                        <a:pt x="38" y="98"/>
                      </a:lnTo>
                      <a:lnTo>
                        <a:pt x="17" y="5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0" name="Line 726"/>
                <p:cNvSpPr>
                  <a:spLocks noChangeShapeType="1"/>
                </p:cNvSpPr>
                <p:nvPr/>
              </p:nvSpPr>
              <p:spPr bwMode="auto">
                <a:xfrm flipV="1">
                  <a:off x="3770" y="3522"/>
                  <a:ext cx="19" cy="3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1" name="Freeform 727"/>
                <p:cNvSpPr>
                  <a:spLocks/>
                </p:cNvSpPr>
                <p:nvPr/>
              </p:nvSpPr>
              <p:spPr bwMode="auto">
                <a:xfrm>
                  <a:off x="3789" y="3479"/>
                  <a:ext cx="113" cy="43"/>
                </a:xfrm>
                <a:custGeom>
                  <a:avLst/>
                  <a:gdLst>
                    <a:gd name="T0" fmla="*/ 0 w 55"/>
                    <a:gd name="T1" fmla="*/ 58 h 32"/>
                    <a:gd name="T2" fmla="*/ 29 w 55"/>
                    <a:gd name="T3" fmla="*/ 35 h 32"/>
                    <a:gd name="T4" fmla="*/ 68 w 55"/>
                    <a:gd name="T5" fmla="*/ 17 h 32"/>
                    <a:gd name="T6" fmla="*/ 119 w 55"/>
                    <a:gd name="T7" fmla="*/ 5 h 32"/>
                    <a:gd name="T8" fmla="*/ 173 w 55"/>
                    <a:gd name="T9" fmla="*/ 0 h 32"/>
                    <a:gd name="T10" fmla="*/ 232 w 55"/>
                    <a:gd name="T11" fmla="*/ 1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55" h="32">
                      <a:moveTo>
                        <a:pt x="0" y="32"/>
                      </a:moveTo>
                      <a:lnTo>
                        <a:pt x="7" y="19"/>
                      </a:lnTo>
                      <a:lnTo>
                        <a:pt x="16" y="10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2" name="Freeform 728"/>
                <p:cNvSpPr>
                  <a:spLocks/>
                </p:cNvSpPr>
                <p:nvPr/>
              </p:nvSpPr>
              <p:spPr bwMode="auto">
                <a:xfrm>
                  <a:off x="3902" y="2375"/>
                  <a:ext cx="1625" cy="1105"/>
                </a:xfrm>
                <a:custGeom>
                  <a:avLst/>
                  <a:gdLst>
                    <a:gd name="T0" fmla="*/ 0 w 789"/>
                    <a:gd name="T1" fmla="*/ 1498 h 815"/>
                    <a:gd name="T2" fmla="*/ 2962 w 789"/>
                    <a:gd name="T3" fmla="*/ 1494 h 815"/>
                    <a:gd name="T4" fmla="*/ 3147 w 789"/>
                    <a:gd name="T5" fmla="*/ 1467 h 815"/>
                    <a:gd name="T6" fmla="*/ 3254 w 789"/>
                    <a:gd name="T7" fmla="*/ 1421 h 815"/>
                    <a:gd name="T8" fmla="*/ 3347 w 789"/>
                    <a:gd name="T9" fmla="*/ 1345 h 815"/>
                    <a:gd name="T10" fmla="*/ 3339 w 789"/>
                    <a:gd name="T11" fmla="*/ 1274 h 815"/>
                    <a:gd name="T12" fmla="*/ 3236 w 789"/>
                    <a:gd name="T13" fmla="*/ 0 h 8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89" h="815">
                      <a:moveTo>
                        <a:pt x="0" y="815"/>
                      </a:moveTo>
                      <a:lnTo>
                        <a:pt x="698" y="813"/>
                      </a:lnTo>
                      <a:lnTo>
                        <a:pt x="742" y="798"/>
                      </a:lnTo>
                      <a:lnTo>
                        <a:pt x="767" y="773"/>
                      </a:lnTo>
                      <a:lnTo>
                        <a:pt x="789" y="732"/>
                      </a:lnTo>
                      <a:lnTo>
                        <a:pt x="787" y="693"/>
                      </a:lnTo>
                      <a:lnTo>
                        <a:pt x="76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3" name="Freeform 729"/>
                <p:cNvSpPr>
                  <a:spLocks/>
                </p:cNvSpPr>
                <p:nvPr/>
              </p:nvSpPr>
              <p:spPr bwMode="auto">
                <a:xfrm>
                  <a:off x="5473" y="2335"/>
                  <a:ext cx="31" cy="40"/>
                </a:xfrm>
                <a:custGeom>
                  <a:avLst/>
                  <a:gdLst>
                    <a:gd name="T0" fmla="*/ 0 w 15"/>
                    <a:gd name="T1" fmla="*/ 53 h 30"/>
                    <a:gd name="T2" fmla="*/ 4 w 15"/>
                    <a:gd name="T3" fmla="*/ 37 h 30"/>
                    <a:gd name="T4" fmla="*/ 17 w 15"/>
                    <a:gd name="T5" fmla="*/ 23 h 30"/>
                    <a:gd name="T6" fmla="*/ 39 w 15"/>
                    <a:gd name="T7" fmla="*/ 11 h 30"/>
                    <a:gd name="T8" fmla="*/ 64 w 15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30">
                      <a:moveTo>
                        <a:pt x="0" y="30"/>
                      </a:moveTo>
                      <a:lnTo>
                        <a:pt x="1" y="21"/>
                      </a:lnTo>
                      <a:lnTo>
                        <a:pt x="4" y="13"/>
                      </a:lnTo>
                      <a:lnTo>
                        <a:pt x="9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4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5504" y="2328"/>
                  <a:ext cx="11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5" name="Freeform 731"/>
                <p:cNvSpPr>
                  <a:spLocks/>
                </p:cNvSpPr>
                <p:nvPr/>
              </p:nvSpPr>
              <p:spPr bwMode="auto">
                <a:xfrm>
                  <a:off x="3993" y="3384"/>
                  <a:ext cx="1388" cy="81"/>
                </a:xfrm>
                <a:custGeom>
                  <a:avLst/>
                  <a:gdLst>
                    <a:gd name="T0" fmla="*/ 0 w 674"/>
                    <a:gd name="T1" fmla="*/ 100 h 60"/>
                    <a:gd name="T2" fmla="*/ 2613 w 674"/>
                    <a:gd name="T3" fmla="*/ 109 h 60"/>
                    <a:gd name="T4" fmla="*/ 2799 w 674"/>
                    <a:gd name="T5" fmla="*/ 42 h 60"/>
                    <a:gd name="T6" fmla="*/ 2858 w 674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74" h="60">
                      <a:moveTo>
                        <a:pt x="0" y="55"/>
                      </a:moveTo>
                      <a:lnTo>
                        <a:pt x="616" y="60"/>
                      </a:lnTo>
                      <a:lnTo>
                        <a:pt x="660" y="23"/>
                      </a:lnTo>
                      <a:lnTo>
                        <a:pt x="674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6" name="Freeform 732"/>
                <p:cNvSpPr>
                  <a:spLocks/>
                </p:cNvSpPr>
                <p:nvPr/>
              </p:nvSpPr>
              <p:spPr bwMode="auto">
                <a:xfrm>
                  <a:off x="5381" y="3328"/>
                  <a:ext cx="16" cy="56"/>
                </a:xfrm>
                <a:custGeom>
                  <a:avLst/>
                  <a:gdLst>
                    <a:gd name="T0" fmla="*/ 0 w 8"/>
                    <a:gd name="T1" fmla="*/ 76 h 41"/>
                    <a:gd name="T2" fmla="*/ 20 w 8"/>
                    <a:gd name="T3" fmla="*/ 60 h 41"/>
                    <a:gd name="T4" fmla="*/ 28 w 8"/>
                    <a:gd name="T5" fmla="*/ 40 h 41"/>
                    <a:gd name="T6" fmla="*/ 32 w 8"/>
                    <a:gd name="T7" fmla="*/ 20 h 41"/>
                    <a:gd name="T8" fmla="*/ 28 w 8"/>
                    <a:gd name="T9" fmla="*/ 0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41">
                      <a:moveTo>
                        <a:pt x="0" y="41"/>
                      </a:moveTo>
                      <a:lnTo>
                        <a:pt x="5" y="32"/>
                      </a:lnTo>
                      <a:lnTo>
                        <a:pt x="7" y="21"/>
                      </a:lnTo>
                      <a:lnTo>
                        <a:pt x="8" y="1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7" name="Line 733"/>
                <p:cNvSpPr>
                  <a:spLocks noChangeShapeType="1"/>
                </p:cNvSpPr>
                <p:nvPr/>
              </p:nvSpPr>
              <p:spPr bwMode="auto">
                <a:xfrm flipH="1" flipV="1">
                  <a:off x="5132" y="2311"/>
                  <a:ext cx="263" cy="101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8" name="Freeform 734"/>
                <p:cNvSpPr>
                  <a:spLocks/>
                </p:cNvSpPr>
                <p:nvPr/>
              </p:nvSpPr>
              <p:spPr bwMode="auto">
                <a:xfrm>
                  <a:off x="5066" y="2294"/>
                  <a:ext cx="66" cy="17"/>
                </a:xfrm>
                <a:custGeom>
                  <a:avLst/>
                  <a:gdLst>
                    <a:gd name="T0" fmla="*/ 136 w 32"/>
                    <a:gd name="T1" fmla="*/ 22 h 13"/>
                    <a:gd name="T2" fmla="*/ 124 w 32"/>
                    <a:gd name="T3" fmla="*/ 10 h 13"/>
                    <a:gd name="T4" fmla="*/ 97 w 32"/>
                    <a:gd name="T5" fmla="*/ 1 h 13"/>
                    <a:gd name="T6" fmla="*/ 68 w 32"/>
                    <a:gd name="T7" fmla="*/ 0 h 13"/>
                    <a:gd name="T8" fmla="*/ 39 w 32"/>
                    <a:gd name="T9" fmla="*/ 1 h 13"/>
                    <a:gd name="T10" fmla="*/ 17 w 32"/>
                    <a:gd name="T11" fmla="*/ 10 h 13"/>
                    <a:gd name="T12" fmla="*/ 0 w 32"/>
                    <a:gd name="T13" fmla="*/ 22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" h="13">
                      <a:moveTo>
                        <a:pt x="32" y="13"/>
                      </a:moveTo>
                      <a:lnTo>
                        <a:pt x="29" y="6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6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9" name="Line 735"/>
                <p:cNvSpPr>
                  <a:spLocks noChangeShapeType="1"/>
                </p:cNvSpPr>
                <p:nvPr/>
              </p:nvSpPr>
              <p:spPr bwMode="auto">
                <a:xfrm>
                  <a:off x="5066" y="2311"/>
                  <a:ext cx="39" cy="92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0" name="Freeform 736"/>
                <p:cNvSpPr>
                  <a:spLocks/>
                </p:cNvSpPr>
                <p:nvPr/>
              </p:nvSpPr>
              <p:spPr bwMode="auto">
                <a:xfrm>
                  <a:off x="5043" y="3236"/>
                  <a:ext cx="62" cy="61"/>
                </a:xfrm>
                <a:custGeom>
                  <a:avLst/>
                  <a:gdLst>
                    <a:gd name="T0" fmla="*/ 128 w 30"/>
                    <a:gd name="T1" fmla="*/ 0 h 45"/>
                    <a:gd name="T2" fmla="*/ 124 w 30"/>
                    <a:gd name="T3" fmla="*/ 22 h 45"/>
                    <a:gd name="T4" fmla="*/ 107 w 30"/>
                    <a:gd name="T5" fmla="*/ 42 h 45"/>
                    <a:gd name="T6" fmla="*/ 81 w 30"/>
                    <a:gd name="T7" fmla="*/ 58 h 45"/>
                    <a:gd name="T8" fmla="*/ 48 w 30"/>
                    <a:gd name="T9" fmla="*/ 72 h 45"/>
                    <a:gd name="T10" fmla="*/ 0 w 30"/>
                    <a:gd name="T11" fmla="*/ 83 h 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" h="45">
                      <a:moveTo>
                        <a:pt x="30" y="0"/>
                      </a:moveTo>
                      <a:lnTo>
                        <a:pt x="29" y="12"/>
                      </a:lnTo>
                      <a:lnTo>
                        <a:pt x="25" y="23"/>
                      </a:lnTo>
                      <a:lnTo>
                        <a:pt x="19" y="32"/>
                      </a:lnTo>
                      <a:lnTo>
                        <a:pt x="11" y="39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1" name="Line 737"/>
                <p:cNvSpPr>
                  <a:spLocks noChangeShapeType="1"/>
                </p:cNvSpPr>
                <p:nvPr/>
              </p:nvSpPr>
              <p:spPr bwMode="auto">
                <a:xfrm flipH="1">
                  <a:off x="3991" y="3297"/>
                  <a:ext cx="1052" cy="1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2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4190" y="2824"/>
                  <a:ext cx="21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3" name="Freeform 739"/>
                <p:cNvSpPr>
                  <a:spLocks/>
                </p:cNvSpPr>
                <p:nvPr/>
              </p:nvSpPr>
              <p:spPr bwMode="auto">
                <a:xfrm>
                  <a:off x="4401" y="2797"/>
                  <a:ext cx="47" cy="27"/>
                </a:xfrm>
                <a:custGeom>
                  <a:avLst/>
                  <a:gdLst>
                    <a:gd name="T0" fmla="*/ 0 w 23"/>
                    <a:gd name="T1" fmla="*/ 36 h 20"/>
                    <a:gd name="T2" fmla="*/ 25 w 23"/>
                    <a:gd name="T3" fmla="*/ 35 h 20"/>
                    <a:gd name="T4" fmla="*/ 51 w 23"/>
                    <a:gd name="T5" fmla="*/ 30 h 20"/>
                    <a:gd name="T6" fmla="*/ 76 w 23"/>
                    <a:gd name="T7" fmla="*/ 22 h 20"/>
                    <a:gd name="T8" fmla="*/ 88 w 23"/>
                    <a:gd name="T9" fmla="*/ 11 h 20"/>
                    <a:gd name="T10" fmla="*/ 96 w 23"/>
                    <a:gd name="T11" fmla="*/ 0 h 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" h="20">
                      <a:moveTo>
                        <a:pt x="0" y="20"/>
                      </a:moveTo>
                      <a:lnTo>
                        <a:pt x="6" y="19"/>
                      </a:lnTo>
                      <a:lnTo>
                        <a:pt x="12" y="16"/>
                      </a:lnTo>
                      <a:lnTo>
                        <a:pt x="18" y="12"/>
                      </a:lnTo>
                      <a:lnTo>
                        <a:pt x="21" y="6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4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4448" y="2790"/>
                  <a:ext cx="10" cy="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5" name="Freeform 741"/>
                <p:cNvSpPr>
                  <a:spLocks/>
                </p:cNvSpPr>
                <p:nvPr/>
              </p:nvSpPr>
              <p:spPr bwMode="auto">
                <a:xfrm>
                  <a:off x="4458" y="2770"/>
                  <a:ext cx="25" cy="20"/>
                </a:xfrm>
                <a:custGeom>
                  <a:avLst/>
                  <a:gdLst>
                    <a:gd name="T0" fmla="*/ 0 w 12"/>
                    <a:gd name="T1" fmla="*/ 27 h 15"/>
                    <a:gd name="T2" fmla="*/ 17 w 12"/>
                    <a:gd name="T3" fmla="*/ 17 h 15"/>
                    <a:gd name="T4" fmla="*/ 35 w 12"/>
                    <a:gd name="T5" fmla="*/ 9 h 15"/>
                    <a:gd name="T6" fmla="*/ 52 w 12"/>
                    <a:gd name="T7" fmla="*/ 0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15"/>
                      </a:moveTo>
                      <a:lnTo>
                        <a:pt x="4" y="10"/>
                      </a:lnTo>
                      <a:lnTo>
                        <a:pt x="8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6" name="Freeform 742"/>
                <p:cNvSpPr>
                  <a:spLocks/>
                </p:cNvSpPr>
                <p:nvPr/>
              </p:nvSpPr>
              <p:spPr bwMode="auto">
                <a:xfrm>
                  <a:off x="4483" y="2752"/>
                  <a:ext cx="280" cy="18"/>
                </a:xfrm>
                <a:custGeom>
                  <a:avLst/>
                  <a:gdLst>
                    <a:gd name="T0" fmla="*/ 0 w 136"/>
                    <a:gd name="T1" fmla="*/ 25 h 13"/>
                    <a:gd name="T2" fmla="*/ 33 w 136"/>
                    <a:gd name="T3" fmla="*/ 21 h 13"/>
                    <a:gd name="T4" fmla="*/ 56 w 136"/>
                    <a:gd name="T5" fmla="*/ 4 h 13"/>
                    <a:gd name="T6" fmla="*/ 276 w 136"/>
                    <a:gd name="T7" fmla="*/ 0 h 13"/>
                    <a:gd name="T8" fmla="*/ 272 w 136"/>
                    <a:gd name="T9" fmla="*/ 17 h 13"/>
                    <a:gd name="T10" fmla="*/ 340 w 136"/>
                    <a:gd name="T11" fmla="*/ 15 h 13"/>
                    <a:gd name="T12" fmla="*/ 340 w 136"/>
                    <a:gd name="T13" fmla="*/ 1 h 13"/>
                    <a:gd name="T14" fmla="*/ 533 w 136"/>
                    <a:gd name="T15" fmla="*/ 0 h 13"/>
                    <a:gd name="T16" fmla="*/ 537 w 136"/>
                    <a:gd name="T17" fmla="*/ 15 h 13"/>
                    <a:gd name="T18" fmla="*/ 576 w 136"/>
                    <a:gd name="T19" fmla="*/ 17 h 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36" h="13">
                      <a:moveTo>
                        <a:pt x="0" y="13"/>
                      </a:moveTo>
                      <a:lnTo>
                        <a:pt x="8" y="11"/>
                      </a:lnTo>
                      <a:lnTo>
                        <a:pt x="13" y="2"/>
                      </a:lnTo>
                      <a:lnTo>
                        <a:pt x="65" y="0"/>
                      </a:lnTo>
                      <a:lnTo>
                        <a:pt x="64" y="9"/>
                      </a:lnTo>
                      <a:lnTo>
                        <a:pt x="80" y="8"/>
                      </a:lnTo>
                      <a:lnTo>
                        <a:pt x="80" y="1"/>
                      </a:lnTo>
                      <a:lnTo>
                        <a:pt x="126" y="0"/>
                      </a:lnTo>
                      <a:lnTo>
                        <a:pt x="127" y="8"/>
                      </a:lnTo>
                      <a:lnTo>
                        <a:pt x="136" y="9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7" name="Freeform 743"/>
                <p:cNvSpPr>
                  <a:spLocks/>
                </p:cNvSpPr>
                <p:nvPr/>
              </p:nvSpPr>
              <p:spPr bwMode="auto">
                <a:xfrm>
                  <a:off x="4763" y="2764"/>
                  <a:ext cx="25" cy="15"/>
                </a:xfrm>
                <a:custGeom>
                  <a:avLst/>
                  <a:gdLst>
                    <a:gd name="T0" fmla="*/ 0 w 12"/>
                    <a:gd name="T1" fmla="*/ 0 h 11"/>
                    <a:gd name="T2" fmla="*/ 17 w 12"/>
                    <a:gd name="T3" fmla="*/ 1 h 11"/>
                    <a:gd name="T4" fmla="*/ 35 w 12"/>
                    <a:gd name="T5" fmla="*/ 7 h 11"/>
                    <a:gd name="T6" fmla="*/ 48 w 12"/>
                    <a:gd name="T7" fmla="*/ 14 h 11"/>
                    <a:gd name="T8" fmla="*/ 52 w 12"/>
                    <a:gd name="T9" fmla="*/ 2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1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1" y="7"/>
                      </a:lnTo>
                      <a:lnTo>
                        <a:pt x="12" y="11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8" name="Line 744"/>
                <p:cNvSpPr>
                  <a:spLocks noChangeShapeType="1"/>
                </p:cNvSpPr>
                <p:nvPr/>
              </p:nvSpPr>
              <p:spPr bwMode="auto">
                <a:xfrm>
                  <a:off x="4788" y="2779"/>
                  <a:ext cx="4" cy="17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59" name="Freeform 745"/>
                <p:cNvSpPr>
                  <a:spLocks/>
                </p:cNvSpPr>
                <p:nvPr/>
              </p:nvSpPr>
              <p:spPr bwMode="auto">
                <a:xfrm>
                  <a:off x="4761" y="2955"/>
                  <a:ext cx="31" cy="22"/>
                </a:xfrm>
                <a:custGeom>
                  <a:avLst/>
                  <a:gdLst>
                    <a:gd name="T0" fmla="*/ 64 w 15"/>
                    <a:gd name="T1" fmla="*/ 0 h 16"/>
                    <a:gd name="T2" fmla="*/ 60 w 15"/>
                    <a:gd name="T3" fmla="*/ 11 h 16"/>
                    <a:gd name="T4" fmla="*/ 48 w 15"/>
                    <a:gd name="T5" fmla="*/ 21 h 16"/>
                    <a:gd name="T6" fmla="*/ 25 w 15"/>
                    <a:gd name="T7" fmla="*/ 26 h 16"/>
                    <a:gd name="T8" fmla="*/ 0 w 15"/>
                    <a:gd name="T9" fmla="*/ 30 h 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6">
                      <a:moveTo>
                        <a:pt x="15" y="0"/>
                      </a:moveTo>
                      <a:lnTo>
                        <a:pt x="14" y="6"/>
                      </a:lnTo>
                      <a:lnTo>
                        <a:pt x="11" y="11"/>
                      </a:lnTo>
                      <a:lnTo>
                        <a:pt x="6" y="14"/>
                      </a:lnTo>
                      <a:lnTo>
                        <a:pt x="0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0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4464" y="2977"/>
                  <a:ext cx="297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1" name="Freeform 747"/>
                <p:cNvSpPr>
                  <a:spLocks/>
                </p:cNvSpPr>
                <p:nvPr/>
              </p:nvSpPr>
              <p:spPr bwMode="auto">
                <a:xfrm>
                  <a:off x="4440" y="2958"/>
                  <a:ext cx="24" cy="19"/>
                </a:xfrm>
                <a:custGeom>
                  <a:avLst/>
                  <a:gdLst>
                    <a:gd name="T0" fmla="*/ 48 w 12"/>
                    <a:gd name="T1" fmla="*/ 26 h 14"/>
                    <a:gd name="T2" fmla="*/ 28 w 12"/>
                    <a:gd name="T3" fmla="*/ 24 h 14"/>
                    <a:gd name="T4" fmla="*/ 12 w 12"/>
                    <a:gd name="T5" fmla="*/ 16 h 14"/>
                    <a:gd name="T6" fmla="*/ 0 w 12"/>
                    <a:gd name="T7" fmla="*/ 10 h 14"/>
                    <a:gd name="T8" fmla="*/ 0 w 12"/>
                    <a:gd name="T9" fmla="*/ 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" h="14">
                      <a:moveTo>
                        <a:pt x="12" y="14"/>
                      </a:moveTo>
                      <a:lnTo>
                        <a:pt x="7" y="13"/>
                      </a:lnTo>
                      <a:lnTo>
                        <a:pt x="3" y="9"/>
                      </a:lnTo>
                      <a:lnTo>
                        <a:pt x="0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2" name="Line 748"/>
                <p:cNvSpPr>
                  <a:spLocks noChangeShapeType="1"/>
                </p:cNvSpPr>
                <p:nvPr/>
              </p:nvSpPr>
              <p:spPr bwMode="auto">
                <a:xfrm flipH="1" flipV="1">
                  <a:off x="4438" y="2861"/>
                  <a:ext cx="2" cy="97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3" name="Freeform 749"/>
                <p:cNvSpPr>
                  <a:spLocks/>
                </p:cNvSpPr>
                <p:nvPr/>
              </p:nvSpPr>
              <p:spPr bwMode="auto">
                <a:xfrm>
                  <a:off x="4407" y="2844"/>
                  <a:ext cx="31" cy="17"/>
                </a:xfrm>
                <a:custGeom>
                  <a:avLst/>
                  <a:gdLst>
                    <a:gd name="T0" fmla="*/ 64 w 15"/>
                    <a:gd name="T1" fmla="*/ 24 h 12"/>
                    <a:gd name="T2" fmla="*/ 60 w 15"/>
                    <a:gd name="T3" fmla="*/ 14 h 12"/>
                    <a:gd name="T4" fmla="*/ 48 w 15"/>
                    <a:gd name="T5" fmla="*/ 6 h 12"/>
                    <a:gd name="T6" fmla="*/ 25 w 15"/>
                    <a:gd name="T7" fmla="*/ 0 h 12"/>
                    <a:gd name="T8" fmla="*/ 0 w 15"/>
                    <a:gd name="T9" fmla="*/ 0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2">
                      <a:moveTo>
                        <a:pt x="15" y="12"/>
                      </a:moveTo>
                      <a:lnTo>
                        <a:pt x="14" y="7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4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4304" y="2844"/>
                  <a:ext cx="10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5" name="Freeform 751"/>
                <p:cNvSpPr>
                  <a:spLocks/>
                </p:cNvSpPr>
                <p:nvPr/>
              </p:nvSpPr>
              <p:spPr bwMode="auto">
                <a:xfrm>
                  <a:off x="4273" y="2844"/>
                  <a:ext cx="31" cy="19"/>
                </a:xfrm>
                <a:custGeom>
                  <a:avLst/>
                  <a:gdLst>
                    <a:gd name="T0" fmla="*/ 64 w 15"/>
                    <a:gd name="T1" fmla="*/ 0 h 14"/>
                    <a:gd name="T2" fmla="*/ 39 w 15"/>
                    <a:gd name="T3" fmla="*/ 1 h 14"/>
                    <a:gd name="T4" fmla="*/ 21 w 15"/>
                    <a:gd name="T5" fmla="*/ 7 h 14"/>
                    <a:gd name="T6" fmla="*/ 8 w 15"/>
                    <a:gd name="T7" fmla="*/ 15 h 14"/>
                    <a:gd name="T8" fmla="*/ 0 w 15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" h="14">
                      <a:moveTo>
                        <a:pt x="15" y="0"/>
                      </a:move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2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6" name="Line 752"/>
                <p:cNvSpPr>
                  <a:spLocks noChangeShapeType="1"/>
                </p:cNvSpPr>
                <p:nvPr/>
              </p:nvSpPr>
              <p:spPr bwMode="auto">
                <a:xfrm>
                  <a:off x="4273" y="2863"/>
                  <a:ext cx="8" cy="25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7" name="Freeform 753"/>
                <p:cNvSpPr>
                  <a:spLocks/>
                </p:cNvSpPr>
                <p:nvPr/>
              </p:nvSpPr>
              <p:spPr bwMode="auto">
                <a:xfrm>
                  <a:off x="4281" y="3119"/>
                  <a:ext cx="29" cy="19"/>
                </a:xfrm>
                <a:custGeom>
                  <a:avLst/>
                  <a:gdLst>
                    <a:gd name="T0" fmla="*/ 0 w 14"/>
                    <a:gd name="T1" fmla="*/ 0 h 14"/>
                    <a:gd name="T2" fmla="*/ 4 w 14"/>
                    <a:gd name="T3" fmla="*/ 11 h 14"/>
                    <a:gd name="T4" fmla="*/ 17 w 14"/>
                    <a:gd name="T5" fmla="*/ 19 h 14"/>
                    <a:gd name="T6" fmla="*/ 39 w 14"/>
                    <a:gd name="T7" fmla="*/ 24 h 14"/>
                    <a:gd name="T8" fmla="*/ 60 w 14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" h="14">
                      <a:moveTo>
                        <a:pt x="0" y="0"/>
                      </a:moveTo>
                      <a:lnTo>
                        <a:pt x="1" y="6"/>
                      </a:lnTo>
                      <a:lnTo>
                        <a:pt x="4" y="10"/>
                      </a:lnTo>
                      <a:lnTo>
                        <a:pt x="9" y="13"/>
                      </a:lnTo>
                      <a:lnTo>
                        <a:pt x="14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8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4312" y="3136"/>
                  <a:ext cx="579" cy="2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69" name="Freeform 755"/>
                <p:cNvSpPr>
                  <a:spLocks/>
                </p:cNvSpPr>
                <p:nvPr/>
              </p:nvSpPr>
              <p:spPr bwMode="auto">
                <a:xfrm>
                  <a:off x="4891" y="3121"/>
                  <a:ext cx="18" cy="15"/>
                </a:xfrm>
                <a:custGeom>
                  <a:avLst/>
                  <a:gdLst>
                    <a:gd name="T0" fmla="*/ 0 w 9"/>
                    <a:gd name="T1" fmla="*/ 20 h 11"/>
                    <a:gd name="T2" fmla="*/ 16 w 9"/>
                    <a:gd name="T3" fmla="*/ 19 h 11"/>
                    <a:gd name="T4" fmla="*/ 28 w 9"/>
                    <a:gd name="T5" fmla="*/ 14 h 11"/>
                    <a:gd name="T6" fmla="*/ 36 w 9"/>
                    <a:gd name="T7" fmla="*/ 7 h 11"/>
                    <a:gd name="T8" fmla="*/ 36 w 9"/>
                    <a:gd name="T9" fmla="*/ 0 h 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lnTo>
                        <a:pt x="4" y="10"/>
                      </a:lnTo>
                      <a:lnTo>
                        <a:pt x="7" y="7"/>
                      </a:lnTo>
                      <a:lnTo>
                        <a:pt x="9" y="4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0" name="Line 756"/>
                <p:cNvSpPr>
                  <a:spLocks noChangeShapeType="1"/>
                </p:cNvSpPr>
                <p:nvPr/>
              </p:nvSpPr>
              <p:spPr bwMode="auto">
                <a:xfrm flipH="1" flipV="1">
                  <a:off x="4870" y="2305"/>
                  <a:ext cx="39" cy="816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1" name="Freeform 757"/>
                <p:cNvSpPr>
                  <a:spLocks/>
                </p:cNvSpPr>
                <p:nvPr/>
              </p:nvSpPr>
              <p:spPr bwMode="auto">
                <a:xfrm>
                  <a:off x="3684" y="3471"/>
                  <a:ext cx="144" cy="57"/>
                </a:xfrm>
                <a:custGeom>
                  <a:avLst/>
                  <a:gdLst>
                    <a:gd name="T0" fmla="*/ 78 w 144"/>
                    <a:gd name="T1" fmla="*/ 0 h 57"/>
                    <a:gd name="T2" fmla="*/ 144 w 144"/>
                    <a:gd name="T3" fmla="*/ 2 h 57"/>
                    <a:gd name="T4" fmla="*/ 109 w 144"/>
                    <a:gd name="T5" fmla="*/ 23 h 57"/>
                    <a:gd name="T6" fmla="*/ 86 w 144"/>
                    <a:gd name="T7" fmla="*/ 43 h 57"/>
                    <a:gd name="T8" fmla="*/ 78 w 144"/>
                    <a:gd name="T9" fmla="*/ 57 h 57"/>
                    <a:gd name="T10" fmla="*/ 55 w 144"/>
                    <a:gd name="T11" fmla="*/ 39 h 57"/>
                    <a:gd name="T12" fmla="*/ 27 w 144"/>
                    <a:gd name="T13" fmla="*/ 16 h 57"/>
                    <a:gd name="T14" fmla="*/ 0 w 144"/>
                    <a:gd name="T15" fmla="*/ 2 h 57"/>
                    <a:gd name="T16" fmla="*/ 78 w 144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4" h="57">
                      <a:moveTo>
                        <a:pt x="78" y="0"/>
                      </a:moveTo>
                      <a:lnTo>
                        <a:pt x="144" y="2"/>
                      </a:lnTo>
                      <a:lnTo>
                        <a:pt x="109" y="23"/>
                      </a:lnTo>
                      <a:lnTo>
                        <a:pt x="86" y="43"/>
                      </a:lnTo>
                      <a:lnTo>
                        <a:pt x="78" y="57"/>
                      </a:lnTo>
                      <a:lnTo>
                        <a:pt x="55" y="39"/>
                      </a:lnTo>
                      <a:lnTo>
                        <a:pt x="27" y="16"/>
                      </a:lnTo>
                      <a:lnTo>
                        <a:pt x="0" y="2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2" name="Rectangle 758"/>
                <p:cNvSpPr>
                  <a:spLocks noChangeArrowheads="1"/>
                </p:cNvSpPr>
                <p:nvPr/>
              </p:nvSpPr>
              <p:spPr bwMode="auto">
                <a:xfrm>
                  <a:off x="4325" y="240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49</a:t>
                  </a:r>
                  <a:endParaRPr lang="en-GB"/>
                </a:p>
              </p:txBody>
            </p:sp>
            <p:sp>
              <p:nvSpPr>
                <p:cNvPr id="41473" name="Rectangle 759"/>
                <p:cNvSpPr>
                  <a:spLocks noChangeArrowheads="1"/>
                </p:cNvSpPr>
                <p:nvPr/>
              </p:nvSpPr>
              <p:spPr bwMode="auto">
                <a:xfrm>
                  <a:off x="4313" y="255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46</a:t>
                  </a:r>
                  <a:endParaRPr lang="en-GB"/>
                </a:p>
              </p:txBody>
            </p:sp>
            <p:sp>
              <p:nvSpPr>
                <p:cNvPr id="41474" name="Rectangle 760"/>
                <p:cNvSpPr>
                  <a:spLocks noChangeArrowheads="1"/>
                </p:cNvSpPr>
                <p:nvPr/>
              </p:nvSpPr>
              <p:spPr bwMode="auto">
                <a:xfrm>
                  <a:off x="4366" y="2478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48</a:t>
                  </a:r>
                  <a:endParaRPr lang="en-GB"/>
                </a:p>
              </p:txBody>
            </p:sp>
            <p:sp>
              <p:nvSpPr>
                <p:cNvPr id="41475" name="Freeform 761"/>
                <p:cNvSpPr>
                  <a:spLocks/>
                </p:cNvSpPr>
                <p:nvPr/>
              </p:nvSpPr>
              <p:spPr bwMode="auto">
                <a:xfrm>
                  <a:off x="3688" y="2661"/>
                  <a:ext cx="243" cy="147"/>
                </a:xfrm>
                <a:custGeom>
                  <a:avLst/>
                  <a:gdLst>
                    <a:gd name="T0" fmla="*/ 23 w 243"/>
                    <a:gd name="T1" fmla="*/ 0 h 147"/>
                    <a:gd name="T2" fmla="*/ 241 w 243"/>
                    <a:gd name="T3" fmla="*/ 0 h 147"/>
                    <a:gd name="T4" fmla="*/ 241 w 243"/>
                    <a:gd name="T5" fmla="*/ 41 h 147"/>
                    <a:gd name="T6" fmla="*/ 117 w 243"/>
                    <a:gd name="T7" fmla="*/ 41 h 147"/>
                    <a:gd name="T8" fmla="*/ 117 w 243"/>
                    <a:gd name="T9" fmla="*/ 77 h 147"/>
                    <a:gd name="T10" fmla="*/ 243 w 243"/>
                    <a:gd name="T11" fmla="*/ 77 h 147"/>
                    <a:gd name="T12" fmla="*/ 243 w 243"/>
                    <a:gd name="T13" fmla="*/ 147 h 147"/>
                    <a:gd name="T14" fmla="*/ 196 w 243"/>
                    <a:gd name="T15" fmla="*/ 147 h 147"/>
                    <a:gd name="T16" fmla="*/ 196 w 243"/>
                    <a:gd name="T17" fmla="*/ 115 h 147"/>
                    <a:gd name="T18" fmla="*/ 19 w 243"/>
                    <a:gd name="T19" fmla="*/ 115 h 147"/>
                    <a:gd name="T20" fmla="*/ 19 w 243"/>
                    <a:gd name="T21" fmla="*/ 73 h 147"/>
                    <a:gd name="T22" fmla="*/ 0 w 243"/>
                    <a:gd name="T23" fmla="*/ 73 h 147"/>
                    <a:gd name="T24" fmla="*/ 0 w 243"/>
                    <a:gd name="T25" fmla="*/ 45 h 147"/>
                    <a:gd name="T26" fmla="*/ 21 w 243"/>
                    <a:gd name="T27" fmla="*/ 45 h 147"/>
                    <a:gd name="T28" fmla="*/ 23 w 243"/>
                    <a:gd name="T29" fmla="*/ 0 h 14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43" h="147">
                      <a:moveTo>
                        <a:pt x="23" y="0"/>
                      </a:moveTo>
                      <a:lnTo>
                        <a:pt x="241" y="0"/>
                      </a:lnTo>
                      <a:lnTo>
                        <a:pt x="241" y="41"/>
                      </a:lnTo>
                      <a:lnTo>
                        <a:pt x="117" y="41"/>
                      </a:lnTo>
                      <a:lnTo>
                        <a:pt x="117" y="77"/>
                      </a:lnTo>
                      <a:lnTo>
                        <a:pt x="243" y="77"/>
                      </a:lnTo>
                      <a:lnTo>
                        <a:pt x="243" y="147"/>
                      </a:lnTo>
                      <a:lnTo>
                        <a:pt x="196" y="147"/>
                      </a:lnTo>
                      <a:lnTo>
                        <a:pt x="196" y="115"/>
                      </a:lnTo>
                      <a:lnTo>
                        <a:pt x="19" y="115"/>
                      </a:lnTo>
                      <a:lnTo>
                        <a:pt x="19" y="73"/>
                      </a:lnTo>
                      <a:lnTo>
                        <a:pt x="0" y="73"/>
                      </a:lnTo>
                      <a:lnTo>
                        <a:pt x="0" y="45"/>
                      </a:lnTo>
                      <a:lnTo>
                        <a:pt x="21" y="45"/>
                      </a:lnTo>
                      <a:lnTo>
                        <a:pt x="23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6" name="Rectangle 762"/>
                <p:cNvSpPr>
                  <a:spLocks noChangeArrowheads="1"/>
                </p:cNvSpPr>
                <p:nvPr/>
              </p:nvSpPr>
              <p:spPr bwMode="auto">
                <a:xfrm>
                  <a:off x="3741" y="2703"/>
                  <a:ext cx="23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</a:t>
                  </a:r>
                  <a:endParaRPr lang="en-GB"/>
                </a:p>
              </p:txBody>
            </p:sp>
            <p:sp>
              <p:nvSpPr>
                <p:cNvPr id="41477" name="Rectangle 763"/>
                <p:cNvSpPr>
                  <a:spLocks noChangeArrowheads="1"/>
                </p:cNvSpPr>
                <p:nvPr/>
              </p:nvSpPr>
              <p:spPr bwMode="auto">
                <a:xfrm>
                  <a:off x="3851" y="2473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17</a:t>
                  </a:r>
                  <a:endParaRPr lang="en-GB"/>
                </a:p>
              </p:txBody>
            </p:sp>
            <p:sp>
              <p:nvSpPr>
                <p:cNvPr id="41478" name="Rectangle 764"/>
                <p:cNvSpPr>
                  <a:spLocks noChangeArrowheads="1"/>
                </p:cNvSpPr>
                <p:nvPr/>
              </p:nvSpPr>
              <p:spPr bwMode="auto">
                <a:xfrm>
                  <a:off x="3612" y="2399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16</a:t>
                  </a:r>
                  <a:endParaRPr lang="en-GB"/>
                </a:p>
              </p:txBody>
            </p:sp>
            <p:sp>
              <p:nvSpPr>
                <p:cNvPr id="41479" name="Freeform 765"/>
                <p:cNvSpPr>
                  <a:spLocks/>
                </p:cNvSpPr>
                <p:nvPr/>
              </p:nvSpPr>
              <p:spPr bwMode="auto">
                <a:xfrm>
                  <a:off x="4013" y="2473"/>
                  <a:ext cx="120" cy="43"/>
                </a:xfrm>
                <a:custGeom>
                  <a:avLst/>
                  <a:gdLst>
                    <a:gd name="T0" fmla="*/ 75 w 120"/>
                    <a:gd name="T1" fmla="*/ 19 h 43"/>
                    <a:gd name="T2" fmla="*/ 120 w 120"/>
                    <a:gd name="T3" fmla="*/ 19 h 43"/>
                    <a:gd name="T4" fmla="*/ 120 w 120"/>
                    <a:gd name="T5" fmla="*/ 43 h 43"/>
                    <a:gd name="T6" fmla="*/ 0 w 120"/>
                    <a:gd name="T7" fmla="*/ 43 h 43"/>
                    <a:gd name="T8" fmla="*/ 0 w 120"/>
                    <a:gd name="T9" fmla="*/ 19 h 43"/>
                    <a:gd name="T10" fmla="*/ 37 w 120"/>
                    <a:gd name="T11" fmla="*/ 19 h 43"/>
                    <a:gd name="T12" fmla="*/ 37 w 120"/>
                    <a:gd name="T13" fmla="*/ 0 h 43"/>
                    <a:gd name="T14" fmla="*/ 75 w 120"/>
                    <a:gd name="T15" fmla="*/ 0 h 43"/>
                    <a:gd name="T16" fmla="*/ 75 w 120"/>
                    <a:gd name="T17" fmla="*/ 19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20" h="43">
                      <a:moveTo>
                        <a:pt x="75" y="19"/>
                      </a:moveTo>
                      <a:lnTo>
                        <a:pt x="120" y="19"/>
                      </a:lnTo>
                      <a:lnTo>
                        <a:pt x="120" y="43"/>
                      </a:lnTo>
                      <a:lnTo>
                        <a:pt x="0" y="43"/>
                      </a:lnTo>
                      <a:lnTo>
                        <a:pt x="0" y="19"/>
                      </a:lnTo>
                      <a:lnTo>
                        <a:pt x="37" y="19"/>
                      </a:lnTo>
                      <a:lnTo>
                        <a:pt x="37" y="0"/>
                      </a:lnTo>
                      <a:lnTo>
                        <a:pt x="75" y="0"/>
                      </a:lnTo>
                      <a:lnTo>
                        <a:pt x="75" y="1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0" name="Rectangle 766"/>
                <p:cNvSpPr>
                  <a:spLocks noChangeArrowheads="1"/>
                </p:cNvSpPr>
                <p:nvPr/>
              </p:nvSpPr>
              <p:spPr bwMode="auto">
                <a:xfrm>
                  <a:off x="4254" y="2469"/>
                  <a:ext cx="83" cy="5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1" name="Line 767"/>
                <p:cNvSpPr>
                  <a:spLocks noChangeShapeType="1"/>
                </p:cNvSpPr>
                <p:nvPr/>
              </p:nvSpPr>
              <p:spPr bwMode="auto">
                <a:xfrm>
                  <a:off x="3735" y="2360"/>
                  <a:ext cx="1" cy="7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2" name="Line 768"/>
                <p:cNvSpPr>
                  <a:spLocks noChangeShapeType="1"/>
                </p:cNvSpPr>
                <p:nvPr/>
              </p:nvSpPr>
              <p:spPr bwMode="auto">
                <a:xfrm>
                  <a:off x="3873" y="2442"/>
                  <a:ext cx="50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3" name="Rectangle 769"/>
                <p:cNvSpPr>
                  <a:spLocks noChangeArrowheads="1"/>
                </p:cNvSpPr>
                <p:nvPr/>
              </p:nvSpPr>
              <p:spPr bwMode="auto">
                <a:xfrm>
                  <a:off x="4082" y="252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47</a:t>
                  </a:r>
                  <a:endParaRPr lang="en-GB"/>
                </a:p>
              </p:txBody>
            </p:sp>
            <p:sp>
              <p:nvSpPr>
                <p:cNvPr id="41484" name="Freeform 770"/>
                <p:cNvSpPr>
                  <a:spLocks/>
                </p:cNvSpPr>
                <p:nvPr/>
              </p:nvSpPr>
              <p:spPr bwMode="auto">
                <a:xfrm>
                  <a:off x="4242" y="2543"/>
                  <a:ext cx="47" cy="55"/>
                </a:xfrm>
                <a:custGeom>
                  <a:avLst/>
                  <a:gdLst>
                    <a:gd name="T0" fmla="*/ 2 w 47"/>
                    <a:gd name="T1" fmla="*/ 0 h 55"/>
                    <a:gd name="T2" fmla="*/ 47 w 47"/>
                    <a:gd name="T3" fmla="*/ 0 h 55"/>
                    <a:gd name="T4" fmla="*/ 47 w 47"/>
                    <a:gd name="T5" fmla="*/ 55 h 55"/>
                    <a:gd name="T6" fmla="*/ 0 w 47"/>
                    <a:gd name="T7" fmla="*/ 55 h 55"/>
                    <a:gd name="T8" fmla="*/ 2 w 4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7" h="55">
                      <a:moveTo>
                        <a:pt x="2" y="0"/>
                      </a:moveTo>
                      <a:lnTo>
                        <a:pt x="47" y="0"/>
                      </a:lnTo>
                      <a:lnTo>
                        <a:pt x="47" y="55"/>
                      </a:lnTo>
                      <a:lnTo>
                        <a:pt x="0" y="55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5" name="Freeform 771"/>
                <p:cNvSpPr>
                  <a:spLocks/>
                </p:cNvSpPr>
                <p:nvPr/>
              </p:nvSpPr>
              <p:spPr bwMode="auto">
                <a:xfrm>
                  <a:off x="4100" y="2363"/>
                  <a:ext cx="198" cy="89"/>
                </a:xfrm>
                <a:custGeom>
                  <a:avLst/>
                  <a:gdLst>
                    <a:gd name="T0" fmla="*/ 2 w 198"/>
                    <a:gd name="T1" fmla="*/ 0 h 89"/>
                    <a:gd name="T2" fmla="*/ 198 w 198"/>
                    <a:gd name="T3" fmla="*/ 0 h 89"/>
                    <a:gd name="T4" fmla="*/ 198 w 198"/>
                    <a:gd name="T5" fmla="*/ 89 h 89"/>
                    <a:gd name="T6" fmla="*/ 0 w 198"/>
                    <a:gd name="T7" fmla="*/ 89 h 89"/>
                    <a:gd name="T8" fmla="*/ 2 w 198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" h="89">
                      <a:moveTo>
                        <a:pt x="2" y="0"/>
                      </a:moveTo>
                      <a:lnTo>
                        <a:pt x="198" y="0"/>
                      </a:lnTo>
                      <a:lnTo>
                        <a:pt x="198" y="89"/>
                      </a:lnTo>
                      <a:lnTo>
                        <a:pt x="0" y="89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6" name="Freeform 772"/>
                <p:cNvSpPr>
                  <a:spLocks/>
                </p:cNvSpPr>
                <p:nvPr/>
              </p:nvSpPr>
              <p:spPr bwMode="auto">
                <a:xfrm>
                  <a:off x="4384" y="2583"/>
                  <a:ext cx="111" cy="120"/>
                </a:xfrm>
                <a:custGeom>
                  <a:avLst/>
                  <a:gdLst>
                    <a:gd name="T0" fmla="*/ 70 w 111"/>
                    <a:gd name="T1" fmla="*/ 0 h 120"/>
                    <a:gd name="T2" fmla="*/ 111 w 111"/>
                    <a:gd name="T3" fmla="*/ 0 h 120"/>
                    <a:gd name="T4" fmla="*/ 111 w 111"/>
                    <a:gd name="T5" fmla="*/ 120 h 120"/>
                    <a:gd name="T6" fmla="*/ 50 w 111"/>
                    <a:gd name="T7" fmla="*/ 120 h 120"/>
                    <a:gd name="T8" fmla="*/ 50 w 111"/>
                    <a:gd name="T9" fmla="*/ 118 h 120"/>
                    <a:gd name="T10" fmla="*/ 0 w 111"/>
                    <a:gd name="T11" fmla="*/ 118 h 120"/>
                    <a:gd name="T12" fmla="*/ 0 w 111"/>
                    <a:gd name="T13" fmla="*/ 96 h 120"/>
                    <a:gd name="T14" fmla="*/ 50 w 111"/>
                    <a:gd name="T15" fmla="*/ 96 h 120"/>
                    <a:gd name="T16" fmla="*/ 50 w 111"/>
                    <a:gd name="T17" fmla="*/ 76 h 120"/>
                    <a:gd name="T18" fmla="*/ 70 w 111"/>
                    <a:gd name="T19" fmla="*/ 76 h 120"/>
                    <a:gd name="T20" fmla="*/ 70 w 111"/>
                    <a:gd name="T21" fmla="*/ 0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1" h="120">
                      <a:moveTo>
                        <a:pt x="70" y="0"/>
                      </a:moveTo>
                      <a:lnTo>
                        <a:pt x="111" y="0"/>
                      </a:lnTo>
                      <a:lnTo>
                        <a:pt x="111" y="120"/>
                      </a:lnTo>
                      <a:lnTo>
                        <a:pt x="50" y="120"/>
                      </a:lnTo>
                      <a:lnTo>
                        <a:pt x="50" y="118"/>
                      </a:lnTo>
                      <a:lnTo>
                        <a:pt x="0" y="118"/>
                      </a:lnTo>
                      <a:lnTo>
                        <a:pt x="0" y="96"/>
                      </a:lnTo>
                      <a:lnTo>
                        <a:pt x="50" y="96"/>
                      </a:lnTo>
                      <a:lnTo>
                        <a:pt x="50" y="76"/>
                      </a:lnTo>
                      <a:lnTo>
                        <a:pt x="70" y="76"/>
                      </a:lnTo>
                      <a:lnTo>
                        <a:pt x="7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7" name="Rectangle 773"/>
                <p:cNvSpPr>
                  <a:spLocks noChangeArrowheads="1"/>
                </p:cNvSpPr>
                <p:nvPr/>
              </p:nvSpPr>
              <p:spPr bwMode="auto">
                <a:xfrm>
                  <a:off x="4662" y="2816"/>
                  <a:ext cx="78" cy="80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8" name="Rectangle 774"/>
                <p:cNvSpPr>
                  <a:spLocks noChangeArrowheads="1"/>
                </p:cNvSpPr>
                <p:nvPr/>
              </p:nvSpPr>
              <p:spPr bwMode="auto">
                <a:xfrm>
                  <a:off x="4648" y="2905"/>
                  <a:ext cx="117" cy="52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89" name="Line 775"/>
                <p:cNvSpPr>
                  <a:spLocks noChangeShapeType="1"/>
                </p:cNvSpPr>
                <p:nvPr/>
              </p:nvSpPr>
              <p:spPr bwMode="auto">
                <a:xfrm flipH="1">
                  <a:off x="4100" y="2283"/>
                  <a:ext cx="111" cy="1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0" name="Line 776"/>
                <p:cNvSpPr>
                  <a:spLocks noChangeShapeType="1"/>
                </p:cNvSpPr>
                <p:nvPr/>
              </p:nvSpPr>
              <p:spPr bwMode="auto">
                <a:xfrm>
                  <a:off x="4162" y="2364"/>
                  <a:ext cx="1" cy="8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1" name="Line 777"/>
                <p:cNvSpPr>
                  <a:spLocks noChangeShapeType="1"/>
                </p:cNvSpPr>
                <p:nvPr/>
              </p:nvSpPr>
              <p:spPr bwMode="auto">
                <a:xfrm>
                  <a:off x="4232" y="2363"/>
                  <a:ext cx="1" cy="89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2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4520" y="2778"/>
                  <a:ext cx="22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3" name="Freeform 779"/>
                <p:cNvSpPr>
                  <a:spLocks/>
                </p:cNvSpPr>
                <p:nvPr/>
              </p:nvSpPr>
              <p:spPr bwMode="auto">
                <a:xfrm>
                  <a:off x="4473" y="2779"/>
                  <a:ext cx="47" cy="19"/>
                </a:xfrm>
                <a:custGeom>
                  <a:avLst/>
                  <a:gdLst>
                    <a:gd name="T0" fmla="*/ 96 w 23"/>
                    <a:gd name="T1" fmla="*/ 0 h 14"/>
                    <a:gd name="T2" fmla="*/ 67 w 23"/>
                    <a:gd name="T3" fmla="*/ 1 h 14"/>
                    <a:gd name="T4" fmla="*/ 41 w 23"/>
                    <a:gd name="T5" fmla="*/ 7 h 14"/>
                    <a:gd name="T6" fmla="*/ 16 w 23"/>
                    <a:gd name="T7" fmla="*/ 15 h 14"/>
                    <a:gd name="T8" fmla="*/ 0 w 23"/>
                    <a:gd name="T9" fmla="*/ 26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lnTo>
                        <a:pt x="16" y="1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4" name="Freeform 780"/>
                <p:cNvSpPr>
                  <a:spLocks/>
                </p:cNvSpPr>
                <p:nvPr/>
              </p:nvSpPr>
              <p:spPr bwMode="auto">
                <a:xfrm>
                  <a:off x="4460" y="2798"/>
                  <a:ext cx="13" cy="157"/>
                </a:xfrm>
                <a:custGeom>
                  <a:avLst/>
                  <a:gdLst>
                    <a:gd name="T0" fmla="*/ 28 w 6"/>
                    <a:gd name="T1" fmla="*/ 0 h 116"/>
                    <a:gd name="T2" fmla="*/ 9 w 6"/>
                    <a:gd name="T3" fmla="*/ 11 h 116"/>
                    <a:gd name="T4" fmla="*/ 0 w 6"/>
                    <a:gd name="T5" fmla="*/ 24 h 116"/>
                    <a:gd name="T6" fmla="*/ 4 w 6"/>
                    <a:gd name="T7" fmla="*/ 212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" h="116">
                      <a:moveTo>
                        <a:pt x="6" y="0"/>
                      </a:moveTo>
                      <a:lnTo>
                        <a:pt x="2" y="6"/>
                      </a:lnTo>
                      <a:lnTo>
                        <a:pt x="0" y="13"/>
                      </a:lnTo>
                      <a:lnTo>
                        <a:pt x="1" y="1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5" name="Freeform 781"/>
                <p:cNvSpPr>
                  <a:spLocks/>
                </p:cNvSpPr>
                <p:nvPr/>
              </p:nvSpPr>
              <p:spPr bwMode="auto">
                <a:xfrm>
                  <a:off x="4462" y="2955"/>
                  <a:ext cx="9" cy="6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5 h 4"/>
                    <a:gd name="T4" fmla="*/ 5 w 4"/>
                    <a:gd name="T5" fmla="*/ 8 h 4"/>
                    <a:gd name="T6" fmla="*/ 16 w 4"/>
                    <a:gd name="T7" fmla="*/ 9 h 4"/>
                    <a:gd name="T8" fmla="*/ 20 w 4"/>
                    <a:gd name="T9" fmla="*/ 9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3" y="4"/>
                      </a:lnTo>
                      <a:lnTo>
                        <a:pt x="4" y="4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6" name="Line 782"/>
                <p:cNvSpPr>
                  <a:spLocks noChangeShapeType="1"/>
                </p:cNvSpPr>
                <p:nvPr/>
              </p:nvSpPr>
              <p:spPr bwMode="auto">
                <a:xfrm>
                  <a:off x="4471" y="2961"/>
                  <a:ext cx="158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7" name="Freeform 783"/>
                <p:cNvSpPr>
                  <a:spLocks/>
                </p:cNvSpPr>
                <p:nvPr/>
              </p:nvSpPr>
              <p:spPr bwMode="auto">
                <a:xfrm>
                  <a:off x="4629" y="2954"/>
                  <a:ext cx="6" cy="7"/>
                </a:xfrm>
                <a:custGeom>
                  <a:avLst/>
                  <a:gdLst>
                    <a:gd name="T0" fmla="*/ 0 w 3"/>
                    <a:gd name="T1" fmla="*/ 10 h 5"/>
                    <a:gd name="T2" fmla="*/ 8 w 3"/>
                    <a:gd name="T3" fmla="*/ 8 h 5"/>
                    <a:gd name="T4" fmla="*/ 12 w 3"/>
                    <a:gd name="T5" fmla="*/ 6 h 5"/>
                    <a:gd name="T6" fmla="*/ 12 w 3"/>
                    <a:gd name="T7" fmla="*/ 4 h 5"/>
                    <a:gd name="T8" fmla="*/ 12 w 3"/>
                    <a:gd name="T9" fmla="*/ 0 h 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0" y="5"/>
                      </a:moveTo>
                      <a:lnTo>
                        <a:pt x="2" y="4"/>
                      </a:lnTo>
                      <a:lnTo>
                        <a:pt x="3" y="3"/>
                      </a:lnTo>
                      <a:lnTo>
                        <a:pt x="3" y="2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8" name="Line 784"/>
                <p:cNvSpPr>
                  <a:spLocks noChangeShapeType="1"/>
                </p:cNvSpPr>
                <p:nvPr/>
              </p:nvSpPr>
              <p:spPr bwMode="auto">
                <a:xfrm flipV="1">
                  <a:off x="4635" y="2779"/>
                  <a:ext cx="1" cy="175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9" name="Freeform 785"/>
                <p:cNvSpPr>
                  <a:spLocks/>
                </p:cNvSpPr>
                <p:nvPr/>
              </p:nvSpPr>
              <p:spPr bwMode="auto">
                <a:xfrm>
                  <a:off x="4662" y="2804"/>
                  <a:ext cx="78" cy="12"/>
                </a:xfrm>
                <a:custGeom>
                  <a:avLst/>
                  <a:gdLst>
                    <a:gd name="T0" fmla="*/ 0 w 38"/>
                    <a:gd name="T1" fmla="*/ 16 h 9"/>
                    <a:gd name="T2" fmla="*/ 0 w 38"/>
                    <a:gd name="T3" fmla="*/ 7 h 9"/>
                    <a:gd name="T4" fmla="*/ 12 w 38"/>
                    <a:gd name="T5" fmla="*/ 0 h 9"/>
                    <a:gd name="T6" fmla="*/ 33 w 38"/>
                    <a:gd name="T7" fmla="*/ 0 h 9"/>
                    <a:gd name="T8" fmla="*/ 47 w 38"/>
                    <a:gd name="T9" fmla="*/ 7 h 9"/>
                    <a:gd name="T10" fmla="*/ 64 w 38"/>
                    <a:gd name="T11" fmla="*/ 7 h 9"/>
                    <a:gd name="T12" fmla="*/ 72 w 38"/>
                    <a:gd name="T13" fmla="*/ 0 h 9"/>
                    <a:gd name="T14" fmla="*/ 101 w 38"/>
                    <a:gd name="T15" fmla="*/ 0 h 9"/>
                    <a:gd name="T16" fmla="*/ 109 w 38"/>
                    <a:gd name="T17" fmla="*/ 7 h 9"/>
                    <a:gd name="T18" fmla="*/ 127 w 38"/>
                    <a:gd name="T19" fmla="*/ 7 h 9"/>
                    <a:gd name="T20" fmla="*/ 131 w 38"/>
                    <a:gd name="T21" fmla="*/ 0 h 9"/>
                    <a:gd name="T22" fmla="*/ 152 w 38"/>
                    <a:gd name="T23" fmla="*/ 0 h 9"/>
                    <a:gd name="T24" fmla="*/ 160 w 38"/>
                    <a:gd name="T25" fmla="*/ 5 h 9"/>
                    <a:gd name="T26" fmla="*/ 160 w 38"/>
                    <a:gd name="T27" fmla="*/ 16 h 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0" y="4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4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6" y="4"/>
                      </a:lnTo>
                      <a:lnTo>
                        <a:pt x="30" y="4"/>
                      </a:lnTo>
                      <a:lnTo>
                        <a:pt x="31" y="0"/>
                      </a:lnTo>
                      <a:lnTo>
                        <a:pt x="36" y="0"/>
                      </a:lnTo>
                      <a:lnTo>
                        <a:pt x="38" y="3"/>
                      </a:lnTo>
                      <a:lnTo>
                        <a:pt x="38" y="9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0" name="Rectangle 786"/>
                <p:cNvSpPr>
                  <a:spLocks noChangeArrowheads="1"/>
                </p:cNvSpPr>
                <p:nvPr/>
              </p:nvSpPr>
              <p:spPr bwMode="auto">
                <a:xfrm>
                  <a:off x="4677" y="2982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44</a:t>
                  </a:r>
                  <a:endParaRPr lang="en-GB"/>
                </a:p>
              </p:txBody>
            </p:sp>
            <p:sp>
              <p:nvSpPr>
                <p:cNvPr id="41501" name="Rectangle 787"/>
                <p:cNvSpPr>
                  <a:spLocks noChangeArrowheads="1"/>
                </p:cNvSpPr>
                <p:nvPr/>
              </p:nvSpPr>
              <p:spPr bwMode="auto">
                <a:xfrm>
                  <a:off x="4491" y="2809"/>
                  <a:ext cx="120" cy="96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02" name="Rectangle 788"/>
                <p:cNvSpPr>
                  <a:spLocks noChangeArrowheads="1"/>
                </p:cNvSpPr>
                <p:nvPr/>
              </p:nvSpPr>
              <p:spPr bwMode="auto">
                <a:xfrm>
                  <a:off x="4521" y="285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42</a:t>
                  </a:r>
                  <a:endParaRPr lang="en-GB"/>
                </a:p>
              </p:txBody>
            </p:sp>
            <p:sp>
              <p:nvSpPr>
                <p:cNvPr id="41503" name="Line 789"/>
                <p:cNvSpPr>
                  <a:spLocks noChangeShapeType="1"/>
                </p:cNvSpPr>
                <p:nvPr/>
              </p:nvSpPr>
              <p:spPr bwMode="auto">
                <a:xfrm>
                  <a:off x="4703" y="2778"/>
                  <a:ext cx="1" cy="38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4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4765" y="2896"/>
                  <a:ext cx="4" cy="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5" name="Line 791"/>
                <p:cNvSpPr>
                  <a:spLocks noChangeShapeType="1"/>
                </p:cNvSpPr>
                <p:nvPr/>
              </p:nvSpPr>
              <p:spPr bwMode="auto">
                <a:xfrm>
                  <a:off x="4736" y="2905"/>
                  <a:ext cx="1" cy="5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6" name="Line 792"/>
                <p:cNvSpPr>
                  <a:spLocks noChangeShapeType="1"/>
                </p:cNvSpPr>
                <p:nvPr/>
              </p:nvSpPr>
              <p:spPr bwMode="auto">
                <a:xfrm>
                  <a:off x="4742" y="2778"/>
                  <a:ext cx="13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7" name="Freeform 793"/>
                <p:cNvSpPr>
                  <a:spLocks/>
                </p:cNvSpPr>
                <p:nvPr/>
              </p:nvSpPr>
              <p:spPr bwMode="auto">
                <a:xfrm>
                  <a:off x="4755" y="2779"/>
                  <a:ext cx="16" cy="14"/>
                </a:xfrm>
                <a:custGeom>
                  <a:avLst/>
                  <a:gdLst>
                    <a:gd name="T0" fmla="*/ 0 w 8"/>
                    <a:gd name="T1" fmla="*/ 0 h 10"/>
                    <a:gd name="T2" fmla="*/ 16 w 8"/>
                    <a:gd name="T3" fmla="*/ 1 h 10"/>
                    <a:gd name="T4" fmla="*/ 24 w 8"/>
                    <a:gd name="T5" fmla="*/ 8 h 10"/>
                    <a:gd name="T6" fmla="*/ 32 w 8"/>
                    <a:gd name="T7" fmla="*/ 14 h 10"/>
                    <a:gd name="T8" fmla="*/ 32 w 8"/>
                    <a:gd name="T9" fmla="*/ 2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0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4"/>
                      </a:lnTo>
                      <a:lnTo>
                        <a:pt x="8" y="7"/>
                      </a:lnTo>
                      <a:lnTo>
                        <a:pt x="8" y="1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8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4769" y="2793"/>
                  <a:ext cx="2" cy="103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9" name="Rectangle 795"/>
                <p:cNvSpPr>
                  <a:spLocks noChangeArrowheads="1"/>
                </p:cNvSpPr>
                <p:nvPr/>
              </p:nvSpPr>
              <p:spPr bwMode="auto">
                <a:xfrm>
                  <a:off x="4788" y="2817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43</a:t>
                  </a:r>
                  <a:endParaRPr lang="en-GB"/>
                </a:p>
              </p:txBody>
            </p:sp>
            <p:sp>
              <p:nvSpPr>
                <p:cNvPr id="41510" name="Rectangle 796"/>
                <p:cNvSpPr>
                  <a:spLocks noChangeArrowheads="1"/>
                </p:cNvSpPr>
                <p:nvPr/>
              </p:nvSpPr>
              <p:spPr bwMode="auto">
                <a:xfrm>
                  <a:off x="4529" y="2634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45</a:t>
                  </a:r>
                  <a:endParaRPr lang="en-GB"/>
                </a:p>
              </p:txBody>
            </p:sp>
            <p:sp>
              <p:nvSpPr>
                <p:cNvPr id="41511" name="Rectangle 797"/>
                <p:cNvSpPr>
                  <a:spLocks noChangeArrowheads="1"/>
                </p:cNvSpPr>
                <p:nvPr/>
              </p:nvSpPr>
              <p:spPr bwMode="auto">
                <a:xfrm>
                  <a:off x="4467" y="2281"/>
                  <a:ext cx="47" cy="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GB" sz="700">
                      <a:solidFill>
                        <a:srgbClr val="000000"/>
                      </a:solidFill>
                      <a:latin typeface="Modern"/>
                    </a:rPr>
                    <a:t>51</a:t>
                  </a:r>
                  <a:endParaRPr lang="en-GB"/>
                </a:p>
              </p:txBody>
            </p:sp>
            <p:sp>
              <p:nvSpPr>
                <p:cNvPr id="41512" name="Freeform 798"/>
                <p:cNvSpPr>
                  <a:spLocks/>
                </p:cNvSpPr>
                <p:nvPr/>
              </p:nvSpPr>
              <p:spPr bwMode="auto">
                <a:xfrm>
                  <a:off x="4304" y="572"/>
                  <a:ext cx="109" cy="52"/>
                </a:xfrm>
                <a:custGeom>
                  <a:avLst/>
                  <a:gdLst>
                    <a:gd name="T0" fmla="*/ 0 w 109"/>
                    <a:gd name="T1" fmla="*/ 0 h 52"/>
                    <a:gd name="T2" fmla="*/ 109 w 109"/>
                    <a:gd name="T3" fmla="*/ 0 h 52"/>
                    <a:gd name="T4" fmla="*/ 109 w 109"/>
                    <a:gd name="T5" fmla="*/ 52 h 52"/>
                    <a:gd name="T6" fmla="*/ 66 w 109"/>
                    <a:gd name="T7" fmla="*/ 52 h 52"/>
                    <a:gd name="T8" fmla="*/ 66 w 109"/>
                    <a:gd name="T9" fmla="*/ 25 h 52"/>
                    <a:gd name="T10" fmla="*/ 12 w 109"/>
                    <a:gd name="T11" fmla="*/ 25 h 52"/>
                    <a:gd name="T12" fmla="*/ 12 w 109"/>
                    <a:gd name="T13" fmla="*/ 18 h 52"/>
                    <a:gd name="T14" fmla="*/ 0 w 109"/>
                    <a:gd name="T15" fmla="*/ 18 h 52"/>
                    <a:gd name="T16" fmla="*/ 0 w 109"/>
                    <a:gd name="T17" fmla="*/ 0 h 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9" h="52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52"/>
                      </a:lnTo>
                      <a:lnTo>
                        <a:pt x="66" y="52"/>
                      </a:lnTo>
                      <a:lnTo>
                        <a:pt x="66" y="25"/>
                      </a:lnTo>
                      <a:lnTo>
                        <a:pt x="12" y="25"/>
                      </a:lnTo>
                      <a:lnTo>
                        <a:pt x="12" y="18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3" name="Line 799"/>
                <p:cNvSpPr>
                  <a:spLocks noChangeShapeType="1"/>
                </p:cNvSpPr>
                <p:nvPr/>
              </p:nvSpPr>
              <p:spPr bwMode="auto">
                <a:xfrm flipH="1" flipV="1">
                  <a:off x="4845" y="709"/>
                  <a:ext cx="23" cy="75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4" name="Freeform 800"/>
                <p:cNvSpPr>
                  <a:spLocks/>
                </p:cNvSpPr>
                <p:nvPr/>
              </p:nvSpPr>
              <p:spPr bwMode="auto">
                <a:xfrm>
                  <a:off x="4829" y="679"/>
                  <a:ext cx="16" cy="30"/>
                </a:xfrm>
                <a:custGeom>
                  <a:avLst/>
                  <a:gdLst>
                    <a:gd name="T0" fmla="*/ 32 w 8"/>
                    <a:gd name="T1" fmla="*/ 41 h 22"/>
                    <a:gd name="T2" fmla="*/ 28 w 8"/>
                    <a:gd name="T3" fmla="*/ 30 h 22"/>
                    <a:gd name="T4" fmla="*/ 24 w 8"/>
                    <a:gd name="T5" fmla="*/ 19 h 22"/>
                    <a:gd name="T6" fmla="*/ 12 w 8"/>
                    <a:gd name="T7" fmla="*/ 10 h 22"/>
                    <a:gd name="T8" fmla="*/ 0 w 8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22">
                      <a:moveTo>
                        <a:pt x="8" y="22"/>
                      </a:moveTo>
                      <a:lnTo>
                        <a:pt x="7" y="16"/>
                      </a:lnTo>
                      <a:lnTo>
                        <a:pt x="6" y="10"/>
                      </a:lnTo>
                      <a:lnTo>
                        <a:pt x="3" y="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5" name="Line 801"/>
                <p:cNvSpPr>
                  <a:spLocks noChangeShapeType="1"/>
                </p:cNvSpPr>
                <p:nvPr/>
              </p:nvSpPr>
              <p:spPr bwMode="auto">
                <a:xfrm flipH="1" flipV="1">
                  <a:off x="4707" y="580"/>
                  <a:ext cx="122" cy="99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6" name="Freeform 802"/>
                <p:cNvSpPr>
                  <a:spLocks/>
                </p:cNvSpPr>
                <p:nvPr/>
              </p:nvSpPr>
              <p:spPr bwMode="auto">
                <a:xfrm>
                  <a:off x="4681" y="572"/>
                  <a:ext cx="26" cy="8"/>
                </a:xfrm>
                <a:custGeom>
                  <a:avLst/>
                  <a:gdLst>
                    <a:gd name="T0" fmla="*/ 52 w 13"/>
                    <a:gd name="T1" fmla="*/ 11 h 6"/>
                    <a:gd name="T2" fmla="*/ 40 w 13"/>
                    <a:gd name="T3" fmla="*/ 7 h 6"/>
                    <a:gd name="T4" fmla="*/ 28 w 13"/>
                    <a:gd name="T5" fmla="*/ 4 h 6"/>
                    <a:gd name="T6" fmla="*/ 16 w 13"/>
                    <a:gd name="T7" fmla="*/ 0 h 6"/>
                    <a:gd name="T8" fmla="*/ 0 w 13"/>
                    <a:gd name="T9" fmla="*/ 0 h 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" h="6">
                      <a:moveTo>
                        <a:pt x="13" y="6"/>
                      </a:moveTo>
                      <a:lnTo>
                        <a:pt x="10" y="4"/>
                      </a:lnTo>
                      <a:lnTo>
                        <a:pt x="7" y="2"/>
                      </a:lnTo>
                      <a:lnTo>
                        <a:pt x="4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7" name="Line 803"/>
                <p:cNvSpPr>
                  <a:spLocks noChangeShapeType="1"/>
                </p:cNvSpPr>
                <p:nvPr/>
              </p:nvSpPr>
              <p:spPr bwMode="auto">
                <a:xfrm flipH="1" flipV="1">
                  <a:off x="4609" y="571"/>
                  <a:ext cx="7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8" name="Line 804"/>
                <p:cNvSpPr>
                  <a:spLocks noChangeShapeType="1"/>
                </p:cNvSpPr>
                <p:nvPr/>
              </p:nvSpPr>
              <p:spPr bwMode="auto">
                <a:xfrm>
                  <a:off x="4413" y="592"/>
                  <a:ext cx="12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9" name="Freeform 805"/>
                <p:cNvSpPr>
                  <a:spLocks/>
                </p:cNvSpPr>
                <p:nvPr/>
              </p:nvSpPr>
              <p:spPr bwMode="auto">
                <a:xfrm>
                  <a:off x="4425" y="592"/>
                  <a:ext cx="21" cy="11"/>
                </a:xfrm>
                <a:custGeom>
                  <a:avLst/>
                  <a:gdLst>
                    <a:gd name="T0" fmla="*/ 0 w 10"/>
                    <a:gd name="T1" fmla="*/ 0 h 8"/>
                    <a:gd name="T2" fmla="*/ 17 w 10"/>
                    <a:gd name="T3" fmla="*/ 1 h 8"/>
                    <a:gd name="T4" fmla="*/ 27 w 10"/>
                    <a:gd name="T5" fmla="*/ 4 h 8"/>
                    <a:gd name="T6" fmla="*/ 40 w 10"/>
                    <a:gd name="T7" fmla="*/ 10 h 8"/>
                    <a:gd name="T8" fmla="*/ 44 w 10"/>
                    <a:gd name="T9" fmla="*/ 15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" h="8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6" y="2"/>
                      </a:lnTo>
                      <a:lnTo>
                        <a:pt x="9" y="5"/>
                      </a:lnTo>
                      <a:lnTo>
                        <a:pt x="10" y="8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0" name="Line 806"/>
                <p:cNvSpPr>
                  <a:spLocks noChangeShapeType="1"/>
                </p:cNvSpPr>
                <p:nvPr/>
              </p:nvSpPr>
              <p:spPr bwMode="auto">
                <a:xfrm>
                  <a:off x="4446" y="603"/>
                  <a:ext cx="2" cy="174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1" name="Freeform 807"/>
                <p:cNvSpPr>
                  <a:spLocks/>
                </p:cNvSpPr>
                <p:nvPr/>
              </p:nvSpPr>
              <p:spPr bwMode="auto">
                <a:xfrm>
                  <a:off x="4448" y="777"/>
                  <a:ext cx="35" cy="22"/>
                </a:xfrm>
                <a:custGeom>
                  <a:avLst/>
                  <a:gdLst>
                    <a:gd name="T0" fmla="*/ 0 w 17"/>
                    <a:gd name="T1" fmla="*/ 0 h 16"/>
                    <a:gd name="T2" fmla="*/ 4 w 17"/>
                    <a:gd name="T3" fmla="*/ 10 h 16"/>
                    <a:gd name="T4" fmla="*/ 12 w 17"/>
                    <a:gd name="T5" fmla="*/ 19 h 16"/>
                    <a:gd name="T6" fmla="*/ 29 w 17"/>
                    <a:gd name="T7" fmla="*/ 25 h 16"/>
                    <a:gd name="T8" fmla="*/ 51 w 17"/>
                    <a:gd name="T9" fmla="*/ 29 h 16"/>
                    <a:gd name="T10" fmla="*/ 72 w 17"/>
                    <a:gd name="T11" fmla="*/ 30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0" y="0"/>
                      </a:move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7" y="13"/>
                      </a:lnTo>
                      <a:lnTo>
                        <a:pt x="12" y="15"/>
                      </a:lnTo>
                      <a:lnTo>
                        <a:pt x="17" y="16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2" name="Line 808"/>
                <p:cNvSpPr>
                  <a:spLocks noChangeShapeType="1"/>
                </p:cNvSpPr>
                <p:nvPr/>
              </p:nvSpPr>
              <p:spPr bwMode="auto">
                <a:xfrm>
                  <a:off x="4483" y="799"/>
                  <a:ext cx="321" cy="1"/>
                </a:xfrm>
                <a:prstGeom prst="line">
                  <a:avLst/>
                </a:prstGeom>
                <a:noFill/>
                <a:ln w="3175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3" name="Freeform 809"/>
                <p:cNvSpPr>
                  <a:spLocks/>
                </p:cNvSpPr>
                <p:nvPr/>
              </p:nvSpPr>
              <p:spPr bwMode="auto">
                <a:xfrm>
                  <a:off x="4804" y="800"/>
                  <a:ext cx="23" cy="16"/>
                </a:xfrm>
                <a:custGeom>
                  <a:avLst/>
                  <a:gdLst>
                    <a:gd name="T0" fmla="*/ 0 w 11"/>
                    <a:gd name="T1" fmla="*/ 0 h 12"/>
                    <a:gd name="T2" fmla="*/ 17 w 11"/>
                    <a:gd name="T3" fmla="*/ 1 h 12"/>
                    <a:gd name="T4" fmla="*/ 36 w 11"/>
                    <a:gd name="T5" fmla="*/ 7 h 12"/>
                    <a:gd name="T6" fmla="*/ 44 w 11"/>
                    <a:gd name="T7" fmla="*/ 12 h 12"/>
                    <a:gd name="T8" fmla="*/ 48 w 11"/>
                    <a:gd name="T9" fmla="*/ 2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2">
                      <a:moveTo>
                        <a:pt x="0" y="0"/>
                      </a:moveTo>
                      <a:lnTo>
                        <a:pt x="4" y="1"/>
                      </a:lnTo>
                      <a:lnTo>
                        <a:pt x="8" y="4"/>
                      </a:lnTo>
                      <a:lnTo>
                        <a:pt x="10" y="7"/>
                      </a:lnTo>
                      <a:lnTo>
                        <a:pt x="11" y="12"/>
                      </a:lnTo>
                    </a:path>
                  </a:pathLst>
                </a:custGeom>
                <a:noFill/>
                <a:ln w="3175">
                  <a:solidFill>
                    <a:srgbClr val="00FF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166" name="Line 811"/>
              <p:cNvSpPr>
                <a:spLocks noChangeShapeType="1"/>
              </p:cNvSpPr>
              <p:nvPr/>
            </p:nvSpPr>
            <p:spPr bwMode="auto">
              <a:xfrm>
                <a:off x="4777" y="935"/>
                <a:ext cx="8" cy="36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7" name="Freeform 812"/>
              <p:cNvSpPr>
                <a:spLocks/>
              </p:cNvSpPr>
              <p:nvPr/>
            </p:nvSpPr>
            <p:spPr bwMode="auto">
              <a:xfrm>
                <a:off x="4754" y="1296"/>
                <a:ext cx="31" cy="16"/>
              </a:xfrm>
              <a:custGeom>
                <a:avLst/>
                <a:gdLst>
                  <a:gd name="T0" fmla="*/ 64 w 15"/>
                  <a:gd name="T1" fmla="*/ 0 h 12"/>
                  <a:gd name="T2" fmla="*/ 60 w 15"/>
                  <a:gd name="T3" fmla="*/ 9 h 12"/>
                  <a:gd name="T4" fmla="*/ 43 w 15"/>
                  <a:gd name="T5" fmla="*/ 16 h 12"/>
                  <a:gd name="T6" fmla="*/ 25 w 15"/>
                  <a:gd name="T7" fmla="*/ 21 h 12"/>
                  <a:gd name="T8" fmla="*/ 0 w 15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0"/>
                    </a:moveTo>
                    <a:lnTo>
                      <a:pt x="14" y="5"/>
                    </a:lnTo>
                    <a:lnTo>
                      <a:pt x="10" y="9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8" name="Line 813"/>
              <p:cNvSpPr>
                <a:spLocks noChangeShapeType="1"/>
              </p:cNvSpPr>
              <p:nvPr/>
            </p:nvSpPr>
            <p:spPr bwMode="auto">
              <a:xfrm flipH="1">
                <a:off x="3871" y="1312"/>
                <a:ext cx="883" cy="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9" name="Freeform 814"/>
              <p:cNvSpPr>
                <a:spLocks/>
              </p:cNvSpPr>
              <p:nvPr/>
            </p:nvSpPr>
            <p:spPr bwMode="auto">
              <a:xfrm>
                <a:off x="3848" y="1305"/>
                <a:ext cx="23" cy="11"/>
              </a:xfrm>
              <a:custGeom>
                <a:avLst/>
                <a:gdLst>
                  <a:gd name="T0" fmla="*/ 48 w 11"/>
                  <a:gd name="T1" fmla="*/ 15 h 8"/>
                  <a:gd name="T2" fmla="*/ 31 w 11"/>
                  <a:gd name="T3" fmla="*/ 15 h 8"/>
                  <a:gd name="T4" fmla="*/ 17 w 11"/>
                  <a:gd name="T5" fmla="*/ 11 h 8"/>
                  <a:gd name="T6" fmla="*/ 8 w 11"/>
                  <a:gd name="T7" fmla="*/ 6 h 8"/>
                  <a:gd name="T8" fmla="*/ 0 w 11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8">
                    <a:moveTo>
                      <a:pt x="11" y="8"/>
                    </a:moveTo>
                    <a:lnTo>
                      <a:pt x="7" y="8"/>
                    </a:lnTo>
                    <a:lnTo>
                      <a:pt x="4" y="6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0" name="Freeform 815"/>
              <p:cNvSpPr>
                <a:spLocks/>
              </p:cNvSpPr>
              <p:nvPr/>
            </p:nvSpPr>
            <p:spPr bwMode="auto">
              <a:xfrm>
                <a:off x="3848" y="1267"/>
                <a:ext cx="6" cy="38"/>
              </a:xfrm>
              <a:custGeom>
                <a:avLst/>
                <a:gdLst>
                  <a:gd name="T0" fmla="*/ 0 w 3"/>
                  <a:gd name="T1" fmla="*/ 52 h 28"/>
                  <a:gd name="T2" fmla="*/ 0 w 3"/>
                  <a:gd name="T3" fmla="*/ 39 h 28"/>
                  <a:gd name="T4" fmla="*/ 0 w 3"/>
                  <a:gd name="T5" fmla="*/ 26 h 28"/>
                  <a:gd name="T6" fmla="*/ 4 w 3"/>
                  <a:gd name="T7" fmla="*/ 14 h 28"/>
                  <a:gd name="T8" fmla="*/ 12 w 3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28">
                    <a:moveTo>
                      <a:pt x="0" y="28"/>
                    </a:moveTo>
                    <a:lnTo>
                      <a:pt x="0" y="21"/>
                    </a:lnTo>
                    <a:lnTo>
                      <a:pt x="0" y="14"/>
                    </a:lnTo>
                    <a:lnTo>
                      <a:pt x="1" y="7"/>
                    </a:lnTo>
                    <a:lnTo>
                      <a:pt x="3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1" name="Freeform 816"/>
              <p:cNvSpPr>
                <a:spLocks/>
              </p:cNvSpPr>
              <p:nvPr/>
            </p:nvSpPr>
            <p:spPr bwMode="auto">
              <a:xfrm>
                <a:off x="3854" y="1204"/>
                <a:ext cx="19" cy="63"/>
              </a:xfrm>
              <a:custGeom>
                <a:avLst/>
                <a:gdLst>
                  <a:gd name="T0" fmla="*/ 0 w 9"/>
                  <a:gd name="T1" fmla="*/ 84 h 47"/>
                  <a:gd name="T2" fmla="*/ 40 w 9"/>
                  <a:gd name="T3" fmla="*/ 63 h 47"/>
                  <a:gd name="T4" fmla="*/ 23 w 9"/>
                  <a:gd name="T5" fmla="*/ 0 h 4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47">
                    <a:moveTo>
                      <a:pt x="0" y="47"/>
                    </a:moveTo>
                    <a:lnTo>
                      <a:pt x="9" y="35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2" name="Freeform 817"/>
              <p:cNvSpPr>
                <a:spLocks/>
              </p:cNvSpPr>
              <p:nvPr/>
            </p:nvSpPr>
            <p:spPr bwMode="auto">
              <a:xfrm>
                <a:off x="3850" y="1195"/>
                <a:ext cx="15" cy="9"/>
              </a:xfrm>
              <a:custGeom>
                <a:avLst/>
                <a:gdLst>
                  <a:gd name="T0" fmla="*/ 32 w 7"/>
                  <a:gd name="T1" fmla="*/ 14 h 6"/>
                  <a:gd name="T2" fmla="*/ 28 w 7"/>
                  <a:gd name="T3" fmla="*/ 9 h 6"/>
                  <a:gd name="T4" fmla="*/ 19 w 7"/>
                  <a:gd name="T5" fmla="*/ 5 h 6"/>
                  <a:gd name="T6" fmla="*/ 9 w 7"/>
                  <a:gd name="T7" fmla="*/ 3 h 6"/>
                  <a:gd name="T8" fmla="*/ 0 w 7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2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3" name="Line 818"/>
              <p:cNvSpPr>
                <a:spLocks noChangeShapeType="1"/>
              </p:cNvSpPr>
              <p:nvPr/>
            </p:nvSpPr>
            <p:spPr bwMode="auto">
              <a:xfrm flipH="1">
                <a:off x="3790" y="1195"/>
                <a:ext cx="60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4" name="Freeform 819"/>
              <p:cNvSpPr>
                <a:spLocks/>
              </p:cNvSpPr>
              <p:nvPr/>
            </p:nvSpPr>
            <p:spPr bwMode="auto">
              <a:xfrm>
                <a:off x="3778" y="1195"/>
                <a:ext cx="12" cy="13"/>
              </a:xfrm>
              <a:custGeom>
                <a:avLst/>
                <a:gdLst>
                  <a:gd name="T0" fmla="*/ 24 w 6"/>
                  <a:gd name="T1" fmla="*/ 0 h 9"/>
                  <a:gd name="T2" fmla="*/ 12 w 6"/>
                  <a:gd name="T3" fmla="*/ 1 h 9"/>
                  <a:gd name="T4" fmla="*/ 4 w 6"/>
                  <a:gd name="T5" fmla="*/ 6 h 9"/>
                  <a:gd name="T6" fmla="*/ 0 w 6"/>
                  <a:gd name="T7" fmla="*/ 10 h 9"/>
                  <a:gd name="T8" fmla="*/ 0 w 6"/>
                  <a:gd name="T9" fmla="*/ 19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5" name="Freeform 820"/>
              <p:cNvSpPr>
                <a:spLocks/>
              </p:cNvSpPr>
              <p:nvPr/>
            </p:nvSpPr>
            <p:spPr bwMode="auto">
              <a:xfrm>
                <a:off x="3778" y="1208"/>
                <a:ext cx="43" cy="100"/>
              </a:xfrm>
              <a:custGeom>
                <a:avLst/>
                <a:gdLst>
                  <a:gd name="T0" fmla="*/ 0 w 21"/>
                  <a:gd name="T1" fmla="*/ 0 h 74"/>
                  <a:gd name="T2" fmla="*/ 12 w 21"/>
                  <a:gd name="T3" fmla="*/ 64 h 74"/>
                  <a:gd name="T4" fmla="*/ 68 w 21"/>
                  <a:gd name="T5" fmla="*/ 92 h 74"/>
                  <a:gd name="T6" fmla="*/ 88 w 21"/>
                  <a:gd name="T7" fmla="*/ 135 h 7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" h="74">
                    <a:moveTo>
                      <a:pt x="0" y="0"/>
                    </a:moveTo>
                    <a:lnTo>
                      <a:pt x="3" y="35"/>
                    </a:lnTo>
                    <a:lnTo>
                      <a:pt x="16" y="50"/>
                    </a:lnTo>
                    <a:lnTo>
                      <a:pt x="21" y="74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6" name="Freeform 821"/>
              <p:cNvSpPr>
                <a:spLocks/>
              </p:cNvSpPr>
              <p:nvPr/>
            </p:nvSpPr>
            <p:spPr bwMode="auto">
              <a:xfrm>
                <a:off x="3819" y="1308"/>
                <a:ext cx="2" cy="9"/>
              </a:xfrm>
              <a:custGeom>
                <a:avLst/>
                <a:gdLst>
                  <a:gd name="T0" fmla="*/ 4 w 1"/>
                  <a:gd name="T1" fmla="*/ 0 h 7"/>
                  <a:gd name="T2" fmla="*/ 4 w 1"/>
                  <a:gd name="T3" fmla="*/ 5 h 7"/>
                  <a:gd name="T4" fmla="*/ 4 w 1"/>
                  <a:gd name="T5" fmla="*/ 8 h 7"/>
                  <a:gd name="T6" fmla="*/ 0 w 1"/>
                  <a:gd name="T7" fmla="*/ 12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1" y="3"/>
                    </a:lnTo>
                    <a:lnTo>
                      <a:pt x="1" y="5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7" name="Line 822"/>
              <p:cNvSpPr>
                <a:spLocks noChangeShapeType="1"/>
              </p:cNvSpPr>
              <p:nvPr/>
            </p:nvSpPr>
            <p:spPr bwMode="auto">
              <a:xfrm flipH="1">
                <a:off x="3706" y="1317"/>
                <a:ext cx="113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8" name="Line 823"/>
              <p:cNvSpPr>
                <a:spLocks noChangeShapeType="1"/>
              </p:cNvSpPr>
              <p:nvPr/>
            </p:nvSpPr>
            <p:spPr bwMode="auto">
              <a:xfrm flipH="1" flipV="1">
                <a:off x="4478" y="724"/>
                <a:ext cx="2" cy="1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9" name="Freeform 824"/>
              <p:cNvSpPr>
                <a:spLocks/>
              </p:cNvSpPr>
              <p:nvPr/>
            </p:nvSpPr>
            <p:spPr bwMode="auto">
              <a:xfrm>
                <a:off x="4416" y="707"/>
                <a:ext cx="62" cy="21"/>
              </a:xfrm>
              <a:custGeom>
                <a:avLst/>
                <a:gdLst>
                  <a:gd name="T0" fmla="*/ 128 w 30"/>
                  <a:gd name="T1" fmla="*/ 24 h 15"/>
                  <a:gd name="T2" fmla="*/ 120 w 30"/>
                  <a:gd name="T3" fmla="*/ 14 h 15"/>
                  <a:gd name="T4" fmla="*/ 103 w 30"/>
                  <a:gd name="T5" fmla="*/ 4 h 15"/>
                  <a:gd name="T6" fmla="*/ 81 w 30"/>
                  <a:gd name="T7" fmla="*/ 0 h 15"/>
                  <a:gd name="T8" fmla="*/ 35 w 30"/>
                  <a:gd name="T9" fmla="*/ 1 h 15"/>
                  <a:gd name="T10" fmla="*/ 12 w 30"/>
                  <a:gd name="T11" fmla="*/ 10 h 15"/>
                  <a:gd name="T12" fmla="*/ 4 w 30"/>
                  <a:gd name="T13" fmla="*/ 20 h 15"/>
                  <a:gd name="T14" fmla="*/ 0 w 30"/>
                  <a:gd name="T15" fmla="*/ 29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0" h="15">
                    <a:moveTo>
                      <a:pt x="30" y="12"/>
                    </a:moveTo>
                    <a:lnTo>
                      <a:pt x="28" y="7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1"/>
                    </a:lnTo>
                    <a:lnTo>
                      <a:pt x="3" y="5"/>
                    </a:lnTo>
                    <a:lnTo>
                      <a:pt x="1" y="10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0" name="Line 825"/>
              <p:cNvSpPr>
                <a:spLocks noChangeShapeType="1"/>
              </p:cNvSpPr>
              <p:nvPr/>
            </p:nvSpPr>
            <p:spPr bwMode="auto">
              <a:xfrm>
                <a:off x="4416" y="728"/>
                <a:ext cx="5" cy="16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1" name="Freeform 826"/>
              <p:cNvSpPr>
                <a:spLocks/>
              </p:cNvSpPr>
              <p:nvPr/>
            </p:nvSpPr>
            <p:spPr bwMode="auto">
              <a:xfrm>
                <a:off x="4421" y="892"/>
                <a:ext cx="12" cy="9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4 h 7"/>
                  <a:gd name="T4" fmla="*/ 4 w 6"/>
                  <a:gd name="T5" fmla="*/ 6 h 7"/>
                  <a:gd name="T6" fmla="*/ 12 w 6"/>
                  <a:gd name="T7" fmla="*/ 10 h 7"/>
                  <a:gd name="T8" fmla="*/ 24 w 6"/>
                  <a:gd name="T9" fmla="*/ 12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6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2" name="Line 827"/>
              <p:cNvSpPr>
                <a:spLocks noChangeShapeType="1"/>
              </p:cNvSpPr>
              <p:nvPr/>
            </p:nvSpPr>
            <p:spPr bwMode="auto">
              <a:xfrm>
                <a:off x="4433" y="901"/>
                <a:ext cx="5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3" name="Freeform 828"/>
              <p:cNvSpPr>
                <a:spLocks/>
              </p:cNvSpPr>
              <p:nvPr/>
            </p:nvSpPr>
            <p:spPr bwMode="auto">
              <a:xfrm>
                <a:off x="4484" y="897"/>
                <a:ext cx="15" cy="4"/>
              </a:xfrm>
              <a:custGeom>
                <a:avLst/>
                <a:gdLst>
                  <a:gd name="T0" fmla="*/ 0 w 7"/>
                  <a:gd name="T1" fmla="*/ 5 h 3"/>
                  <a:gd name="T2" fmla="*/ 13 w 7"/>
                  <a:gd name="T3" fmla="*/ 4 h 3"/>
                  <a:gd name="T4" fmla="*/ 24 w 7"/>
                  <a:gd name="T5" fmla="*/ 1 h 3"/>
                  <a:gd name="T6" fmla="*/ 32 w 7"/>
                  <a:gd name="T7" fmla="*/ 0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0" y="3"/>
                    </a:moveTo>
                    <a:lnTo>
                      <a:pt x="3" y="2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4" name="Line 829"/>
              <p:cNvSpPr>
                <a:spLocks noChangeShapeType="1"/>
              </p:cNvSpPr>
              <p:nvPr/>
            </p:nvSpPr>
            <p:spPr bwMode="auto">
              <a:xfrm flipV="1">
                <a:off x="4499" y="878"/>
                <a:ext cx="1" cy="1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5" name="Freeform 830"/>
              <p:cNvSpPr>
                <a:spLocks/>
              </p:cNvSpPr>
              <p:nvPr/>
            </p:nvSpPr>
            <p:spPr bwMode="auto">
              <a:xfrm>
                <a:off x="4950" y="744"/>
                <a:ext cx="187" cy="995"/>
              </a:xfrm>
              <a:custGeom>
                <a:avLst/>
                <a:gdLst>
                  <a:gd name="T0" fmla="*/ 27 w 187"/>
                  <a:gd name="T1" fmla="*/ 976 h 995"/>
                  <a:gd name="T2" fmla="*/ 14 w 187"/>
                  <a:gd name="T3" fmla="*/ 667 h 995"/>
                  <a:gd name="T4" fmla="*/ 4 w 187"/>
                  <a:gd name="T5" fmla="*/ 301 h 995"/>
                  <a:gd name="T6" fmla="*/ 0 w 187"/>
                  <a:gd name="T7" fmla="*/ 0 h 995"/>
                  <a:gd name="T8" fmla="*/ 37 w 187"/>
                  <a:gd name="T9" fmla="*/ 45 h 995"/>
                  <a:gd name="T10" fmla="*/ 51 w 187"/>
                  <a:gd name="T11" fmla="*/ 89 h 995"/>
                  <a:gd name="T12" fmla="*/ 51 w 187"/>
                  <a:gd name="T13" fmla="*/ 191 h 995"/>
                  <a:gd name="T14" fmla="*/ 70 w 187"/>
                  <a:gd name="T15" fmla="*/ 247 h 995"/>
                  <a:gd name="T16" fmla="*/ 142 w 187"/>
                  <a:gd name="T17" fmla="*/ 340 h 995"/>
                  <a:gd name="T18" fmla="*/ 158 w 187"/>
                  <a:gd name="T19" fmla="*/ 385 h 995"/>
                  <a:gd name="T20" fmla="*/ 187 w 187"/>
                  <a:gd name="T21" fmla="*/ 584 h 995"/>
                  <a:gd name="T22" fmla="*/ 181 w 187"/>
                  <a:gd name="T23" fmla="*/ 632 h 995"/>
                  <a:gd name="T24" fmla="*/ 76 w 187"/>
                  <a:gd name="T25" fmla="*/ 988 h 995"/>
                  <a:gd name="T26" fmla="*/ 66 w 187"/>
                  <a:gd name="T27" fmla="*/ 994 h 995"/>
                  <a:gd name="T28" fmla="*/ 51 w 187"/>
                  <a:gd name="T29" fmla="*/ 995 h 995"/>
                  <a:gd name="T30" fmla="*/ 39 w 187"/>
                  <a:gd name="T31" fmla="*/ 992 h 995"/>
                  <a:gd name="T32" fmla="*/ 31 w 187"/>
                  <a:gd name="T33" fmla="*/ 986 h 995"/>
                  <a:gd name="T34" fmla="*/ 27 w 187"/>
                  <a:gd name="T35" fmla="*/ 976 h 9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87" h="995">
                    <a:moveTo>
                      <a:pt x="27" y="976"/>
                    </a:moveTo>
                    <a:lnTo>
                      <a:pt x="14" y="667"/>
                    </a:lnTo>
                    <a:lnTo>
                      <a:pt x="4" y="301"/>
                    </a:lnTo>
                    <a:lnTo>
                      <a:pt x="0" y="0"/>
                    </a:lnTo>
                    <a:lnTo>
                      <a:pt x="37" y="45"/>
                    </a:lnTo>
                    <a:lnTo>
                      <a:pt x="51" y="89"/>
                    </a:lnTo>
                    <a:lnTo>
                      <a:pt x="51" y="191"/>
                    </a:lnTo>
                    <a:lnTo>
                      <a:pt x="70" y="247"/>
                    </a:lnTo>
                    <a:lnTo>
                      <a:pt x="142" y="340"/>
                    </a:lnTo>
                    <a:lnTo>
                      <a:pt x="158" y="385"/>
                    </a:lnTo>
                    <a:lnTo>
                      <a:pt x="187" y="584"/>
                    </a:lnTo>
                    <a:lnTo>
                      <a:pt x="181" y="632"/>
                    </a:lnTo>
                    <a:lnTo>
                      <a:pt x="76" y="988"/>
                    </a:lnTo>
                    <a:lnTo>
                      <a:pt x="66" y="994"/>
                    </a:lnTo>
                    <a:lnTo>
                      <a:pt x="51" y="995"/>
                    </a:lnTo>
                    <a:lnTo>
                      <a:pt x="39" y="992"/>
                    </a:lnTo>
                    <a:lnTo>
                      <a:pt x="31" y="986"/>
                    </a:lnTo>
                    <a:lnTo>
                      <a:pt x="27" y="97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6" name="Line 831"/>
              <p:cNvSpPr>
                <a:spLocks noChangeShapeType="1"/>
              </p:cNvSpPr>
              <p:nvPr/>
            </p:nvSpPr>
            <p:spPr bwMode="auto">
              <a:xfrm flipH="1">
                <a:off x="5088" y="2132"/>
                <a:ext cx="64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7" name="Freeform 832"/>
              <p:cNvSpPr>
                <a:spLocks/>
              </p:cNvSpPr>
              <p:nvPr/>
            </p:nvSpPr>
            <p:spPr bwMode="auto">
              <a:xfrm>
                <a:off x="5069" y="2112"/>
                <a:ext cx="19" cy="20"/>
              </a:xfrm>
              <a:custGeom>
                <a:avLst/>
                <a:gdLst>
                  <a:gd name="T0" fmla="*/ 40 w 9"/>
                  <a:gd name="T1" fmla="*/ 27 h 15"/>
                  <a:gd name="T2" fmla="*/ 23 w 9"/>
                  <a:gd name="T3" fmla="*/ 25 h 15"/>
                  <a:gd name="T4" fmla="*/ 4 w 9"/>
                  <a:gd name="T5" fmla="*/ 21 h 15"/>
                  <a:gd name="T6" fmla="*/ 0 w 9"/>
                  <a:gd name="T7" fmla="*/ 15 h 15"/>
                  <a:gd name="T8" fmla="*/ 0 w 9"/>
                  <a:gd name="T9" fmla="*/ 7 h 15"/>
                  <a:gd name="T10" fmla="*/ 8 w 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5">
                    <a:moveTo>
                      <a:pt x="9" y="15"/>
                    </a:moveTo>
                    <a:lnTo>
                      <a:pt x="5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8" name="Freeform 833"/>
              <p:cNvSpPr>
                <a:spLocks/>
              </p:cNvSpPr>
              <p:nvPr/>
            </p:nvSpPr>
            <p:spPr bwMode="auto">
              <a:xfrm>
                <a:off x="5073" y="2108"/>
                <a:ext cx="31" cy="7"/>
              </a:xfrm>
              <a:custGeom>
                <a:avLst/>
                <a:gdLst>
                  <a:gd name="T0" fmla="*/ 0 w 15"/>
                  <a:gd name="T1" fmla="*/ 6 h 5"/>
                  <a:gd name="T2" fmla="*/ 17 w 15"/>
                  <a:gd name="T3" fmla="*/ 0 h 5"/>
                  <a:gd name="T4" fmla="*/ 35 w 15"/>
                  <a:gd name="T5" fmla="*/ 0 h 5"/>
                  <a:gd name="T6" fmla="*/ 52 w 15"/>
                  <a:gd name="T7" fmla="*/ 4 h 5"/>
                  <a:gd name="T8" fmla="*/ 64 w 15"/>
                  <a:gd name="T9" fmla="*/ 1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5">
                    <a:moveTo>
                      <a:pt x="0" y="3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5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9" name="Freeform 834"/>
              <p:cNvSpPr>
                <a:spLocks/>
              </p:cNvSpPr>
              <p:nvPr/>
            </p:nvSpPr>
            <p:spPr bwMode="auto">
              <a:xfrm>
                <a:off x="5104" y="2102"/>
                <a:ext cx="64" cy="13"/>
              </a:xfrm>
              <a:custGeom>
                <a:avLst/>
                <a:gdLst>
                  <a:gd name="T0" fmla="*/ 0 w 31"/>
                  <a:gd name="T1" fmla="*/ 19 h 9"/>
                  <a:gd name="T2" fmla="*/ 35 w 31"/>
                  <a:gd name="T3" fmla="*/ 19 h 9"/>
                  <a:gd name="T4" fmla="*/ 60 w 31"/>
                  <a:gd name="T5" fmla="*/ 6 h 9"/>
                  <a:gd name="T6" fmla="*/ 132 w 31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" h="9">
                    <a:moveTo>
                      <a:pt x="0" y="9"/>
                    </a:moveTo>
                    <a:lnTo>
                      <a:pt x="8" y="9"/>
                    </a:lnTo>
                    <a:lnTo>
                      <a:pt x="14" y="3"/>
                    </a:lnTo>
                    <a:lnTo>
                      <a:pt x="3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0" name="Freeform 835"/>
              <p:cNvSpPr>
                <a:spLocks/>
              </p:cNvSpPr>
              <p:nvPr/>
            </p:nvSpPr>
            <p:spPr bwMode="auto">
              <a:xfrm>
                <a:off x="5168" y="2083"/>
                <a:ext cx="19" cy="19"/>
              </a:xfrm>
              <a:custGeom>
                <a:avLst/>
                <a:gdLst>
                  <a:gd name="T0" fmla="*/ 0 w 9"/>
                  <a:gd name="T1" fmla="*/ 26 h 14"/>
                  <a:gd name="T2" fmla="*/ 17 w 9"/>
                  <a:gd name="T3" fmla="*/ 22 h 14"/>
                  <a:gd name="T4" fmla="*/ 32 w 9"/>
                  <a:gd name="T5" fmla="*/ 16 h 14"/>
                  <a:gd name="T6" fmla="*/ 40 w 9"/>
                  <a:gd name="T7" fmla="*/ 10 h 14"/>
                  <a:gd name="T8" fmla="*/ 40 w 9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0" y="14"/>
                    </a:moveTo>
                    <a:lnTo>
                      <a:pt x="4" y="12"/>
                    </a:lnTo>
                    <a:lnTo>
                      <a:pt x="7" y="9"/>
                    </a:lnTo>
                    <a:lnTo>
                      <a:pt x="9" y="5"/>
                    </a:lnTo>
                    <a:lnTo>
                      <a:pt x="9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1" name="Line 836"/>
              <p:cNvSpPr>
                <a:spLocks noChangeShapeType="1"/>
              </p:cNvSpPr>
              <p:nvPr/>
            </p:nvSpPr>
            <p:spPr bwMode="auto">
              <a:xfrm flipH="1" flipV="1">
                <a:off x="5183" y="1968"/>
                <a:ext cx="4" cy="1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2" name="Freeform 837"/>
              <p:cNvSpPr>
                <a:spLocks/>
              </p:cNvSpPr>
              <p:nvPr/>
            </p:nvSpPr>
            <p:spPr bwMode="auto">
              <a:xfrm>
                <a:off x="5164" y="1956"/>
                <a:ext cx="19" cy="12"/>
              </a:xfrm>
              <a:custGeom>
                <a:avLst/>
                <a:gdLst>
                  <a:gd name="T0" fmla="*/ 40 w 9"/>
                  <a:gd name="T1" fmla="*/ 16 h 9"/>
                  <a:gd name="T2" fmla="*/ 40 w 9"/>
                  <a:gd name="T3" fmla="*/ 9 h 9"/>
                  <a:gd name="T4" fmla="*/ 32 w 9"/>
                  <a:gd name="T5" fmla="*/ 5 h 9"/>
                  <a:gd name="T6" fmla="*/ 17 w 9"/>
                  <a:gd name="T7" fmla="*/ 1 h 9"/>
                  <a:gd name="T8" fmla="*/ 0 w 9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9" y="5"/>
                    </a:lnTo>
                    <a:lnTo>
                      <a:pt x="7" y="3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3" name="Line 838"/>
              <p:cNvSpPr>
                <a:spLocks noChangeShapeType="1"/>
              </p:cNvSpPr>
              <p:nvPr/>
            </p:nvSpPr>
            <p:spPr bwMode="auto">
              <a:xfrm flipH="1">
                <a:off x="4956" y="1956"/>
                <a:ext cx="20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4" name="Freeform 839"/>
              <p:cNvSpPr>
                <a:spLocks/>
              </p:cNvSpPr>
              <p:nvPr/>
            </p:nvSpPr>
            <p:spPr bwMode="auto">
              <a:xfrm>
                <a:off x="4927" y="1956"/>
                <a:ext cx="29" cy="16"/>
              </a:xfrm>
              <a:custGeom>
                <a:avLst/>
                <a:gdLst>
                  <a:gd name="T0" fmla="*/ 60 w 14"/>
                  <a:gd name="T1" fmla="*/ 0 h 12"/>
                  <a:gd name="T2" fmla="*/ 39 w 14"/>
                  <a:gd name="T3" fmla="*/ 1 h 12"/>
                  <a:gd name="T4" fmla="*/ 21 w 14"/>
                  <a:gd name="T5" fmla="*/ 7 h 12"/>
                  <a:gd name="T6" fmla="*/ 8 w 14"/>
                  <a:gd name="T7" fmla="*/ 12 h 12"/>
                  <a:gd name="T8" fmla="*/ 0 w 14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4" y="0"/>
                    </a:moveTo>
                    <a:lnTo>
                      <a:pt x="9" y="1"/>
                    </a:lnTo>
                    <a:lnTo>
                      <a:pt x="5" y="4"/>
                    </a:lnTo>
                    <a:lnTo>
                      <a:pt x="2" y="7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5" name="Line 840"/>
              <p:cNvSpPr>
                <a:spLocks noChangeShapeType="1"/>
              </p:cNvSpPr>
              <p:nvPr/>
            </p:nvSpPr>
            <p:spPr bwMode="auto">
              <a:xfrm>
                <a:off x="4927" y="1972"/>
                <a:ext cx="1" cy="11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6" name="Freeform 841"/>
              <p:cNvSpPr>
                <a:spLocks/>
              </p:cNvSpPr>
              <p:nvPr/>
            </p:nvSpPr>
            <p:spPr bwMode="auto">
              <a:xfrm>
                <a:off x="4927" y="2086"/>
                <a:ext cx="25" cy="18"/>
              </a:xfrm>
              <a:custGeom>
                <a:avLst/>
                <a:gdLst>
                  <a:gd name="T0" fmla="*/ 0 w 12"/>
                  <a:gd name="T1" fmla="*/ 0 h 13"/>
                  <a:gd name="T2" fmla="*/ 4 w 12"/>
                  <a:gd name="T3" fmla="*/ 10 h 13"/>
                  <a:gd name="T4" fmla="*/ 17 w 12"/>
                  <a:gd name="T5" fmla="*/ 17 h 13"/>
                  <a:gd name="T6" fmla="*/ 31 w 12"/>
                  <a:gd name="T7" fmla="*/ 24 h 13"/>
                  <a:gd name="T8" fmla="*/ 52 w 12"/>
                  <a:gd name="T9" fmla="*/ 25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0" y="0"/>
                    </a:moveTo>
                    <a:lnTo>
                      <a:pt x="1" y="5"/>
                    </a:lnTo>
                    <a:lnTo>
                      <a:pt x="4" y="9"/>
                    </a:lnTo>
                    <a:lnTo>
                      <a:pt x="7" y="12"/>
                    </a:lnTo>
                    <a:lnTo>
                      <a:pt x="12" y="1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7" name="Freeform 842"/>
              <p:cNvSpPr>
                <a:spLocks/>
              </p:cNvSpPr>
              <p:nvPr/>
            </p:nvSpPr>
            <p:spPr bwMode="auto">
              <a:xfrm>
                <a:off x="4952" y="2104"/>
                <a:ext cx="68" cy="12"/>
              </a:xfrm>
              <a:custGeom>
                <a:avLst/>
                <a:gdLst>
                  <a:gd name="T0" fmla="*/ 0 w 33"/>
                  <a:gd name="T1" fmla="*/ 0 h 9"/>
                  <a:gd name="T2" fmla="*/ 60 w 33"/>
                  <a:gd name="T3" fmla="*/ 5 h 9"/>
                  <a:gd name="T4" fmla="*/ 80 w 33"/>
                  <a:gd name="T5" fmla="*/ 15 h 9"/>
                  <a:gd name="T6" fmla="*/ 140 w 33"/>
                  <a:gd name="T7" fmla="*/ 16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" h="9">
                    <a:moveTo>
                      <a:pt x="0" y="0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3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8" name="Freeform 843"/>
              <p:cNvSpPr>
                <a:spLocks/>
              </p:cNvSpPr>
              <p:nvPr/>
            </p:nvSpPr>
            <p:spPr bwMode="auto">
              <a:xfrm>
                <a:off x="5020" y="2111"/>
                <a:ext cx="27" cy="14"/>
              </a:xfrm>
              <a:custGeom>
                <a:avLst/>
                <a:gdLst>
                  <a:gd name="T0" fmla="*/ 0 w 13"/>
                  <a:gd name="T1" fmla="*/ 6 h 11"/>
                  <a:gd name="T2" fmla="*/ 4 w 13"/>
                  <a:gd name="T3" fmla="*/ 1 h 11"/>
                  <a:gd name="T4" fmla="*/ 17 w 13"/>
                  <a:gd name="T5" fmla="*/ 0 h 11"/>
                  <a:gd name="T6" fmla="*/ 31 w 13"/>
                  <a:gd name="T7" fmla="*/ 0 h 11"/>
                  <a:gd name="T8" fmla="*/ 52 w 13"/>
                  <a:gd name="T9" fmla="*/ 5 h 11"/>
                  <a:gd name="T10" fmla="*/ 56 w 13"/>
                  <a:gd name="T11" fmla="*/ 10 h 11"/>
                  <a:gd name="T12" fmla="*/ 52 w 13"/>
                  <a:gd name="T13" fmla="*/ 14 h 11"/>
                  <a:gd name="T14" fmla="*/ 44 w 13"/>
                  <a:gd name="T15" fmla="*/ 18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" h="11">
                    <a:moveTo>
                      <a:pt x="0" y="4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2" y="3"/>
                    </a:lnTo>
                    <a:lnTo>
                      <a:pt x="13" y="6"/>
                    </a:lnTo>
                    <a:lnTo>
                      <a:pt x="12" y="9"/>
                    </a:lnTo>
                    <a:lnTo>
                      <a:pt x="10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9" name="Freeform 844"/>
              <p:cNvSpPr>
                <a:spLocks/>
              </p:cNvSpPr>
              <p:nvPr/>
            </p:nvSpPr>
            <p:spPr bwMode="auto">
              <a:xfrm>
                <a:off x="4863" y="2125"/>
                <a:ext cx="177" cy="9"/>
              </a:xfrm>
              <a:custGeom>
                <a:avLst/>
                <a:gdLst>
                  <a:gd name="T0" fmla="*/ 364 w 86"/>
                  <a:gd name="T1" fmla="*/ 0 h 6"/>
                  <a:gd name="T2" fmla="*/ 340 w 86"/>
                  <a:gd name="T3" fmla="*/ 12 h 6"/>
                  <a:gd name="T4" fmla="*/ 0 w 86"/>
                  <a:gd name="T5" fmla="*/ 14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6" h="6">
                    <a:moveTo>
                      <a:pt x="86" y="0"/>
                    </a:moveTo>
                    <a:lnTo>
                      <a:pt x="80" y="5"/>
                    </a:lnTo>
                    <a:lnTo>
                      <a:pt x="0" y="6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0" name="Freeform 845"/>
              <p:cNvSpPr>
                <a:spLocks/>
              </p:cNvSpPr>
              <p:nvPr/>
            </p:nvSpPr>
            <p:spPr bwMode="auto">
              <a:xfrm>
                <a:off x="4835" y="2115"/>
                <a:ext cx="28" cy="19"/>
              </a:xfrm>
              <a:custGeom>
                <a:avLst/>
                <a:gdLst>
                  <a:gd name="T0" fmla="*/ 56 w 14"/>
                  <a:gd name="T1" fmla="*/ 26 h 14"/>
                  <a:gd name="T2" fmla="*/ 36 w 14"/>
                  <a:gd name="T3" fmla="*/ 24 h 14"/>
                  <a:gd name="T4" fmla="*/ 16 w 14"/>
                  <a:gd name="T5" fmla="*/ 19 h 14"/>
                  <a:gd name="T6" fmla="*/ 4 w 14"/>
                  <a:gd name="T7" fmla="*/ 10 h 14"/>
                  <a:gd name="T8" fmla="*/ 0 w 14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4">
                    <a:moveTo>
                      <a:pt x="14" y="14"/>
                    </a:moveTo>
                    <a:lnTo>
                      <a:pt x="9" y="13"/>
                    </a:lnTo>
                    <a:lnTo>
                      <a:pt x="4" y="1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1" name="Line 846"/>
              <p:cNvSpPr>
                <a:spLocks noChangeShapeType="1"/>
              </p:cNvSpPr>
              <p:nvPr/>
            </p:nvSpPr>
            <p:spPr bwMode="auto">
              <a:xfrm flipH="1" flipV="1">
                <a:off x="4818" y="1587"/>
                <a:ext cx="17" cy="52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2" name="Freeform 847"/>
              <p:cNvSpPr>
                <a:spLocks/>
              </p:cNvSpPr>
              <p:nvPr/>
            </p:nvSpPr>
            <p:spPr bwMode="auto">
              <a:xfrm>
                <a:off x="4991" y="2006"/>
                <a:ext cx="47" cy="31"/>
              </a:xfrm>
              <a:custGeom>
                <a:avLst/>
                <a:gdLst>
                  <a:gd name="T0" fmla="*/ 0 w 47"/>
                  <a:gd name="T1" fmla="*/ 0 h 31"/>
                  <a:gd name="T2" fmla="*/ 47 w 47"/>
                  <a:gd name="T3" fmla="*/ 0 h 31"/>
                  <a:gd name="T4" fmla="*/ 47 w 47"/>
                  <a:gd name="T5" fmla="*/ 31 h 31"/>
                  <a:gd name="T6" fmla="*/ 2 w 47"/>
                  <a:gd name="T7" fmla="*/ 31 h 31"/>
                  <a:gd name="T8" fmla="*/ 0 w 47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1">
                    <a:moveTo>
                      <a:pt x="0" y="0"/>
                    </a:moveTo>
                    <a:lnTo>
                      <a:pt x="47" y="0"/>
                    </a:lnTo>
                    <a:lnTo>
                      <a:pt x="47" y="31"/>
                    </a:lnTo>
                    <a:lnTo>
                      <a:pt x="2" y="3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3" name="Freeform 848"/>
              <p:cNvSpPr>
                <a:spLocks/>
              </p:cNvSpPr>
              <p:nvPr/>
            </p:nvSpPr>
            <p:spPr bwMode="auto">
              <a:xfrm>
                <a:off x="4968" y="1982"/>
                <a:ext cx="177" cy="96"/>
              </a:xfrm>
              <a:custGeom>
                <a:avLst/>
                <a:gdLst>
                  <a:gd name="T0" fmla="*/ 132 w 86"/>
                  <a:gd name="T1" fmla="*/ 130 h 71"/>
                  <a:gd name="T2" fmla="*/ 132 w 86"/>
                  <a:gd name="T3" fmla="*/ 118 h 71"/>
                  <a:gd name="T4" fmla="*/ 0 w 86"/>
                  <a:gd name="T5" fmla="*/ 118 h 71"/>
                  <a:gd name="T6" fmla="*/ 0 w 86"/>
                  <a:gd name="T7" fmla="*/ 0 h 71"/>
                  <a:gd name="T8" fmla="*/ 364 w 86"/>
                  <a:gd name="T9" fmla="*/ 0 h 71"/>
                  <a:gd name="T10" fmla="*/ 364 w 86"/>
                  <a:gd name="T11" fmla="*/ 119 h 71"/>
                  <a:gd name="T12" fmla="*/ 228 w 86"/>
                  <a:gd name="T13" fmla="*/ 119 h 71"/>
                  <a:gd name="T14" fmla="*/ 228 w 86"/>
                  <a:gd name="T15" fmla="*/ 130 h 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6" h="71">
                    <a:moveTo>
                      <a:pt x="31" y="71"/>
                    </a:moveTo>
                    <a:lnTo>
                      <a:pt x="31" y="64"/>
                    </a:lnTo>
                    <a:lnTo>
                      <a:pt x="0" y="64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65"/>
                    </a:lnTo>
                    <a:lnTo>
                      <a:pt x="54" y="65"/>
                    </a:lnTo>
                    <a:lnTo>
                      <a:pt x="54" y="7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4" name="Rectangle 849"/>
              <p:cNvSpPr>
                <a:spLocks noChangeArrowheads="1"/>
              </p:cNvSpPr>
              <p:nvPr/>
            </p:nvSpPr>
            <p:spPr bwMode="auto">
              <a:xfrm>
                <a:off x="5043" y="191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86</a:t>
                </a:r>
                <a:endParaRPr lang="en-GB"/>
              </a:p>
            </p:txBody>
          </p:sp>
          <p:sp>
            <p:nvSpPr>
              <p:cNvPr id="41205" name="Line 850"/>
              <p:cNvSpPr>
                <a:spLocks noChangeShapeType="1"/>
              </p:cNvSpPr>
              <p:nvPr/>
            </p:nvSpPr>
            <p:spPr bwMode="auto">
              <a:xfrm flipH="1" flipV="1">
                <a:off x="4789" y="1342"/>
                <a:ext cx="4" cy="249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6" name="Freeform 851"/>
              <p:cNvSpPr>
                <a:spLocks/>
              </p:cNvSpPr>
              <p:nvPr/>
            </p:nvSpPr>
            <p:spPr bwMode="auto">
              <a:xfrm>
                <a:off x="4758" y="1326"/>
                <a:ext cx="31" cy="16"/>
              </a:xfrm>
              <a:custGeom>
                <a:avLst/>
                <a:gdLst>
                  <a:gd name="T0" fmla="*/ 64 w 15"/>
                  <a:gd name="T1" fmla="*/ 21 h 12"/>
                  <a:gd name="T2" fmla="*/ 60 w 15"/>
                  <a:gd name="T3" fmla="*/ 12 h 12"/>
                  <a:gd name="T4" fmla="*/ 43 w 15"/>
                  <a:gd name="T5" fmla="*/ 5 h 12"/>
                  <a:gd name="T6" fmla="*/ 25 w 15"/>
                  <a:gd name="T7" fmla="*/ 0 h 12"/>
                  <a:gd name="T8" fmla="*/ 0 w 15"/>
                  <a:gd name="T9" fmla="*/ 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" h="12">
                    <a:moveTo>
                      <a:pt x="15" y="12"/>
                    </a:moveTo>
                    <a:lnTo>
                      <a:pt x="14" y="7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7" name="Line 852"/>
              <p:cNvSpPr>
                <a:spLocks noChangeShapeType="1"/>
              </p:cNvSpPr>
              <p:nvPr/>
            </p:nvSpPr>
            <p:spPr bwMode="auto">
              <a:xfrm flipH="1">
                <a:off x="4390" y="1327"/>
                <a:ext cx="368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8" name="Freeform 853"/>
              <p:cNvSpPr>
                <a:spLocks/>
              </p:cNvSpPr>
              <p:nvPr/>
            </p:nvSpPr>
            <p:spPr bwMode="auto">
              <a:xfrm>
                <a:off x="4375" y="1328"/>
                <a:ext cx="15" cy="12"/>
              </a:xfrm>
              <a:custGeom>
                <a:avLst/>
                <a:gdLst>
                  <a:gd name="T0" fmla="*/ 32 w 7"/>
                  <a:gd name="T1" fmla="*/ 0 h 9"/>
                  <a:gd name="T2" fmla="*/ 13 w 7"/>
                  <a:gd name="T3" fmla="*/ 1 h 9"/>
                  <a:gd name="T4" fmla="*/ 4 w 7"/>
                  <a:gd name="T5" fmla="*/ 5 h 9"/>
                  <a:gd name="T6" fmla="*/ 0 w 7"/>
                  <a:gd name="T7" fmla="*/ 11 h 9"/>
                  <a:gd name="T8" fmla="*/ 0 w 7"/>
                  <a:gd name="T9" fmla="*/ 16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" h="9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9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9" name="Freeform 854"/>
              <p:cNvSpPr>
                <a:spLocks/>
              </p:cNvSpPr>
              <p:nvPr/>
            </p:nvSpPr>
            <p:spPr bwMode="auto">
              <a:xfrm>
                <a:off x="4375" y="1340"/>
                <a:ext cx="11" cy="113"/>
              </a:xfrm>
              <a:custGeom>
                <a:avLst/>
                <a:gdLst>
                  <a:gd name="T0" fmla="*/ 0 w 5"/>
                  <a:gd name="T1" fmla="*/ 0 h 83"/>
                  <a:gd name="T2" fmla="*/ 4 w 5"/>
                  <a:gd name="T3" fmla="*/ 94 h 83"/>
                  <a:gd name="T4" fmla="*/ 24 w 5"/>
                  <a:gd name="T5" fmla="*/ 154 h 8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3">
                    <a:moveTo>
                      <a:pt x="0" y="0"/>
                    </a:moveTo>
                    <a:lnTo>
                      <a:pt x="1" y="51"/>
                    </a:lnTo>
                    <a:lnTo>
                      <a:pt x="5" y="83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0" name="Line 855"/>
              <p:cNvSpPr>
                <a:spLocks noChangeShapeType="1"/>
              </p:cNvSpPr>
              <p:nvPr/>
            </p:nvSpPr>
            <p:spPr bwMode="auto">
              <a:xfrm flipH="1">
                <a:off x="4056" y="1991"/>
                <a:ext cx="278" cy="2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1" name="Freeform 856"/>
              <p:cNvSpPr>
                <a:spLocks/>
              </p:cNvSpPr>
              <p:nvPr/>
            </p:nvSpPr>
            <p:spPr bwMode="auto">
              <a:xfrm>
                <a:off x="4019" y="1968"/>
                <a:ext cx="37" cy="25"/>
              </a:xfrm>
              <a:custGeom>
                <a:avLst/>
                <a:gdLst>
                  <a:gd name="T0" fmla="*/ 76 w 18"/>
                  <a:gd name="T1" fmla="*/ 35 h 18"/>
                  <a:gd name="T2" fmla="*/ 51 w 18"/>
                  <a:gd name="T3" fmla="*/ 33 h 18"/>
                  <a:gd name="T4" fmla="*/ 29 w 18"/>
                  <a:gd name="T5" fmla="*/ 29 h 18"/>
                  <a:gd name="T6" fmla="*/ 12 w 18"/>
                  <a:gd name="T7" fmla="*/ 21 h 18"/>
                  <a:gd name="T8" fmla="*/ 4 w 18"/>
                  <a:gd name="T9" fmla="*/ 11 h 18"/>
                  <a:gd name="T10" fmla="*/ 0 w 18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7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2" name="Line 857"/>
              <p:cNvSpPr>
                <a:spLocks noChangeShapeType="1"/>
              </p:cNvSpPr>
              <p:nvPr/>
            </p:nvSpPr>
            <p:spPr bwMode="auto">
              <a:xfrm flipH="1" flipV="1">
                <a:off x="3935" y="1364"/>
                <a:ext cx="84" cy="604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3" name="Freeform 858"/>
              <p:cNvSpPr>
                <a:spLocks/>
              </p:cNvSpPr>
              <p:nvPr/>
            </p:nvSpPr>
            <p:spPr bwMode="auto">
              <a:xfrm>
                <a:off x="3935" y="1331"/>
                <a:ext cx="20" cy="33"/>
              </a:xfrm>
              <a:custGeom>
                <a:avLst/>
                <a:gdLst>
                  <a:gd name="T0" fmla="*/ 0 w 10"/>
                  <a:gd name="T1" fmla="*/ 45 h 24"/>
                  <a:gd name="T2" fmla="*/ 0 w 10"/>
                  <a:gd name="T3" fmla="*/ 32 h 24"/>
                  <a:gd name="T4" fmla="*/ 8 w 10"/>
                  <a:gd name="T5" fmla="*/ 21 h 24"/>
                  <a:gd name="T6" fmla="*/ 20 w 10"/>
                  <a:gd name="T7" fmla="*/ 10 h 24"/>
                  <a:gd name="T8" fmla="*/ 40 w 1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" h="24">
                    <a:moveTo>
                      <a:pt x="0" y="24"/>
                    </a:moveTo>
                    <a:lnTo>
                      <a:pt x="0" y="17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4" name="Line 859"/>
              <p:cNvSpPr>
                <a:spLocks noChangeShapeType="1"/>
              </p:cNvSpPr>
              <p:nvPr/>
            </p:nvSpPr>
            <p:spPr bwMode="auto">
              <a:xfrm>
                <a:off x="3955" y="1331"/>
                <a:ext cx="36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5" name="Freeform 860"/>
              <p:cNvSpPr>
                <a:spLocks/>
              </p:cNvSpPr>
              <p:nvPr/>
            </p:nvSpPr>
            <p:spPr bwMode="auto">
              <a:xfrm>
                <a:off x="4324" y="1331"/>
                <a:ext cx="29" cy="15"/>
              </a:xfrm>
              <a:custGeom>
                <a:avLst/>
                <a:gdLst>
                  <a:gd name="T0" fmla="*/ 0 w 14"/>
                  <a:gd name="T1" fmla="*/ 0 h 11"/>
                  <a:gd name="T2" fmla="*/ 21 w 14"/>
                  <a:gd name="T3" fmla="*/ 1 h 11"/>
                  <a:gd name="T4" fmla="*/ 39 w 14"/>
                  <a:gd name="T5" fmla="*/ 5 h 11"/>
                  <a:gd name="T6" fmla="*/ 52 w 14"/>
                  <a:gd name="T7" fmla="*/ 11 h 11"/>
                  <a:gd name="T8" fmla="*/ 60 w 14"/>
                  <a:gd name="T9" fmla="*/ 2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lnTo>
                      <a:pt x="5" y="1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11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6" name="Line 861"/>
              <p:cNvSpPr>
                <a:spLocks noChangeShapeType="1"/>
              </p:cNvSpPr>
              <p:nvPr/>
            </p:nvSpPr>
            <p:spPr bwMode="auto">
              <a:xfrm>
                <a:off x="4353" y="1346"/>
                <a:ext cx="1" cy="10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7" name="Rectangle 862"/>
              <p:cNvSpPr>
                <a:spLocks noChangeArrowheads="1"/>
              </p:cNvSpPr>
              <p:nvPr/>
            </p:nvSpPr>
            <p:spPr bwMode="auto">
              <a:xfrm>
                <a:off x="4272" y="2256"/>
                <a:ext cx="155" cy="5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8" name="Freeform 863"/>
              <p:cNvSpPr>
                <a:spLocks/>
              </p:cNvSpPr>
              <p:nvPr/>
            </p:nvSpPr>
            <p:spPr bwMode="auto">
              <a:xfrm>
                <a:off x="4274" y="2315"/>
                <a:ext cx="114" cy="44"/>
              </a:xfrm>
              <a:custGeom>
                <a:avLst/>
                <a:gdLst>
                  <a:gd name="T0" fmla="*/ 0 w 114"/>
                  <a:gd name="T1" fmla="*/ 4 h 44"/>
                  <a:gd name="T2" fmla="*/ 50 w 114"/>
                  <a:gd name="T3" fmla="*/ 4 h 44"/>
                  <a:gd name="T4" fmla="*/ 50 w 114"/>
                  <a:gd name="T5" fmla="*/ 0 h 44"/>
                  <a:gd name="T6" fmla="*/ 114 w 114"/>
                  <a:gd name="T7" fmla="*/ 0 h 44"/>
                  <a:gd name="T8" fmla="*/ 114 w 114"/>
                  <a:gd name="T9" fmla="*/ 44 h 44"/>
                  <a:gd name="T10" fmla="*/ 48 w 114"/>
                  <a:gd name="T11" fmla="*/ 44 h 44"/>
                  <a:gd name="T12" fmla="*/ 48 w 114"/>
                  <a:gd name="T13" fmla="*/ 41 h 44"/>
                  <a:gd name="T14" fmla="*/ 0 w 114"/>
                  <a:gd name="T15" fmla="*/ 41 h 44"/>
                  <a:gd name="T16" fmla="*/ 0 w 114"/>
                  <a:gd name="T17" fmla="*/ 4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4" h="44">
                    <a:moveTo>
                      <a:pt x="0" y="4"/>
                    </a:moveTo>
                    <a:lnTo>
                      <a:pt x="50" y="4"/>
                    </a:lnTo>
                    <a:lnTo>
                      <a:pt x="50" y="0"/>
                    </a:lnTo>
                    <a:lnTo>
                      <a:pt x="114" y="0"/>
                    </a:lnTo>
                    <a:lnTo>
                      <a:pt x="114" y="44"/>
                    </a:lnTo>
                    <a:lnTo>
                      <a:pt x="48" y="44"/>
                    </a:lnTo>
                    <a:lnTo>
                      <a:pt x="48" y="41"/>
                    </a:lnTo>
                    <a:lnTo>
                      <a:pt x="0" y="41"/>
                    </a:lnTo>
                    <a:lnTo>
                      <a:pt x="0" y="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9" name="Freeform 864"/>
              <p:cNvSpPr>
                <a:spLocks/>
              </p:cNvSpPr>
              <p:nvPr/>
            </p:nvSpPr>
            <p:spPr bwMode="auto">
              <a:xfrm>
                <a:off x="4246" y="2097"/>
                <a:ext cx="199" cy="134"/>
              </a:xfrm>
              <a:custGeom>
                <a:avLst/>
                <a:gdLst>
                  <a:gd name="T0" fmla="*/ 4 w 199"/>
                  <a:gd name="T1" fmla="*/ 0 h 134"/>
                  <a:gd name="T2" fmla="*/ 199 w 199"/>
                  <a:gd name="T3" fmla="*/ 0 h 134"/>
                  <a:gd name="T4" fmla="*/ 199 w 199"/>
                  <a:gd name="T5" fmla="*/ 15 h 134"/>
                  <a:gd name="T6" fmla="*/ 193 w 199"/>
                  <a:gd name="T7" fmla="*/ 15 h 134"/>
                  <a:gd name="T8" fmla="*/ 193 w 199"/>
                  <a:gd name="T9" fmla="*/ 123 h 134"/>
                  <a:gd name="T10" fmla="*/ 199 w 199"/>
                  <a:gd name="T11" fmla="*/ 123 h 134"/>
                  <a:gd name="T12" fmla="*/ 199 w 199"/>
                  <a:gd name="T13" fmla="*/ 134 h 134"/>
                  <a:gd name="T14" fmla="*/ 0 w 199"/>
                  <a:gd name="T15" fmla="*/ 134 h 134"/>
                  <a:gd name="T16" fmla="*/ 0 w 199"/>
                  <a:gd name="T17" fmla="*/ 0 h 134"/>
                  <a:gd name="T18" fmla="*/ 4 w 19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9" h="134">
                    <a:moveTo>
                      <a:pt x="4" y="0"/>
                    </a:moveTo>
                    <a:lnTo>
                      <a:pt x="199" y="0"/>
                    </a:lnTo>
                    <a:lnTo>
                      <a:pt x="199" y="15"/>
                    </a:lnTo>
                    <a:lnTo>
                      <a:pt x="193" y="15"/>
                    </a:lnTo>
                    <a:lnTo>
                      <a:pt x="193" y="123"/>
                    </a:lnTo>
                    <a:lnTo>
                      <a:pt x="199" y="123"/>
                    </a:lnTo>
                    <a:lnTo>
                      <a:pt x="199" y="134"/>
                    </a:lnTo>
                    <a:lnTo>
                      <a:pt x="0" y="134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0" name="Line 865"/>
              <p:cNvSpPr>
                <a:spLocks noChangeShapeType="1"/>
              </p:cNvSpPr>
              <p:nvPr/>
            </p:nvSpPr>
            <p:spPr bwMode="auto">
              <a:xfrm flipH="1">
                <a:off x="3974" y="2006"/>
                <a:ext cx="354" cy="7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1" name="Freeform 866"/>
              <p:cNvSpPr>
                <a:spLocks/>
              </p:cNvSpPr>
              <p:nvPr/>
            </p:nvSpPr>
            <p:spPr bwMode="auto">
              <a:xfrm>
                <a:off x="3939" y="2013"/>
                <a:ext cx="35" cy="20"/>
              </a:xfrm>
              <a:custGeom>
                <a:avLst/>
                <a:gdLst>
                  <a:gd name="T0" fmla="*/ 72 w 17"/>
                  <a:gd name="T1" fmla="*/ 0 h 15"/>
                  <a:gd name="T2" fmla="*/ 47 w 17"/>
                  <a:gd name="T3" fmla="*/ 1 h 15"/>
                  <a:gd name="T4" fmla="*/ 25 w 17"/>
                  <a:gd name="T5" fmla="*/ 7 h 15"/>
                  <a:gd name="T6" fmla="*/ 8 w 17"/>
                  <a:gd name="T7" fmla="*/ 16 h 15"/>
                  <a:gd name="T8" fmla="*/ 0 w 17"/>
                  <a:gd name="T9" fmla="*/ 27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15">
                    <a:moveTo>
                      <a:pt x="17" y="0"/>
                    </a:moveTo>
                    <a:lnTo>
                      <a:pt x="11" y="1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2" name="Line 867"/>
              <p:cNvSpPr>
                <a:spLocks noChangeShapeType="1"/>
              </p:cNvSpPr>
              <p:nvPr/>
            </p:nvSpPr>
            <p:spPr bwMode="auto">
              <a:xfrm>
                <a:off x="3939" y="2033"/>
                <a:ext cx="1" cy="11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3" name="Rectangle 868"/>
              <p:cNvSpPr>
                <a:spLocks noChangeArrowheads="1"/>
              </p:cNvSpPr>
              <p:nvPr/>
            </p:nvSpPr>
            <p:spPr bwMode="auto">
              <a:xfrm>
                <a:off x="4304" y="2055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57</a:t>
                </a:r>
                <a:endParaRPr lang="en-GB"/>
              </a:p>
            </p:txBody>
          </p:sp>
          <p:sp>
            <p:nvSpPr>
              <p:cNvPr id="41224" name="Rectangle 869"/>
              <p:cNvSpPr>
                <a:spLocks noChangeArrowheads="1"/>
              </p:cNvSpPr>
              <p:nvPr/>
            </p:nvSpPr>
            <p:spPr bwMode="auto">
              <a:xfrm>
                <a:off x="4306" y="226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53</a:t>
                </a:r>
                <a:endParaRPr lang="en-GB"/>
              </a:p>
            </p:txBody>
          </p:sp>
          <p:sp>
            <p:nvSpPr>
              <p:cNvPr id="41225" name="Freeform 870"/>
              <p:cNvSpPr>
                <a:spLocks/>
              </p:cNvSpPr>
              <p:nvPr/>
            </p:nvSpPr>
            <p:spPr bwMode="auto">
              <a:xfrm>
                <a:off x="3714" y="1694"/>
                <a:ext cx="280" cy="303"/>
              </a:xfrm>
              <a:custGeom>
                <a:avLst/>
                <a:gdLst>
                  <a:gd name="T0" fmla="*/ 33 w 280"/>
                  <a:gd name="T1" fmla="*/ 2 h 303"/>
                  <a:gd name="T2" fmla="*/ 196 w 280"/>
                  <a:gd name="T3" fmla="*/ 2 h 303"/>
                  <a:gd name="T4" fmla="*/ 208 w 280"/>
                  <a:gd name="T5" fmla="*/ 0 h 303"/>
                  <a:gd name="T6" fmla="*/ 219 w 280"/>
                  <a:gd name="T7" fmla="*/ 0 h 303"/>
                  <a:gd name="T8" fmla="*/ 229 w 280"/>
                  <a:gd name="T9" fmla="*/ 4 h 303"/>
                  <a:gd name="T10" fmla="*/ 235 w 280"/>
                  <a:gd name="T11" fmla="*/ 10 h 303"/>
                  <a:gd name="T12" fmla="*/ 239 w 280"/>
                  <a:gd name="T13" fmla="*/ 18 h 303"/>
                  <a:gd name="T14" fmla="*/ 276 w 280"/>
                  <a:gd name="T15" fmla="*/ 266 h 303"/>
                  <a:gd name="T16" fmla="*/ 280 w 280"/>
                  <a:gd name="T17" fmla="*/ 276 h 303"/>
                  <a:gd name="T18" fmla="*/ 276 w 280"/>
                  <a:gd name="T19" fmla="*/ 285 h 303"/>
                  <a:gd name="T20" fmla="*/ 270 w 280"/>
                  <a:gd name="T21" fmla="*/ 293 h 303"/>
                  <a:gd name="T22" fmla="*/ 258 w 280"/>
                  <a:gd name="T23" fmla="*/ 299 h 303"/>
                  <a:gd name="T24" fmla="*/ 243 w 280"/>
                  <a:gd name="T25" fmla="*/ 301 h 303"/>
                  <a:gd name="T26" fmla="*/ 33 w 280"/>
                  <a:gd name="T27" fmla="*/ 303 h 303"/>
                  <a:gd name="T28" fmla="*/ 23 w 280"/>
                  <a:gd name="T29" fmla="*/ 301 h 303"/>
                  <a:gd name="T30" fmla="*/ 17 w 280"/>
                  <a:gd name="T31" fmla="*/ 299 h 303"/>
                  <a:gd name="T32" fmla="*/ 13 w 280"/>
                  <a:gd name="T33" fmla="*/ 293 h 303"/>
                  <a:gd name="T34" fmla="*/ 11 w 280"/>
                  <a:gd name="T35" fmla="*/ 288 h 303"/>
                  <a:gd name="T36" fmla="*/ 0 w 280"/>
                  <a:gd name="T37" fmla="*/ 19 h 303"/>
                  <a:gd name="T38" fmla="*/ 4 w 280"/>
                  <a:gd name="T39" fmla="*/ 13 h 303"/>
                  <a:gd name="T40" fmla="*/ 11 w 280"/>
                  <a:gd name="T41" fmla="*/ 7 h 303"/>
                  <a:gd name="T42" fmla="*/ 21 w 280"/>
                  <a:gd name="T43" fmla="*/ 3 h 303"/>
                  <a:gd name="T44" fmla="*/ 33 w 280"/>
                  <a:gd name="T45" fmla="*/ 2 h 3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0" h="303">
                    <a:moveTo>
                      <a:pt x="33" y="2"/>
                    </a:moveTo>
                    <a:lnTo>
                      <a:pt x="196" y="2"/>
                    </a:lnTo>
                    <a:lnTo>
                      <a:pt x="208" y="0"/>
                    </a:lnTo>
                    <a:lnTo>
                      <a:pt x="219" y="0"/>
                    </a:lnTo>
                    <a:lnTo>
                      <a:pt x="229" y="4"/>
                    </a:lnTo>
                    <a:lnTo>
                      <a:pt x="235" y="10"/>
                    </a:lnTo>
                    <a:lnTo>
                      <a:pt x="239" y="18"/>
                    </a:lnTo>
                    <a:lnTo>
                      <a:pt x="276" y="266"/>
                    </a:lnTo>
                    <a:lnTo>
                      <a:pt x="280" y="276"/>
                    </a:lnTo>
                    <a:lnTo>
                      <a:pt x="276" y="285"/>
                    </a:lnTo>
                    <a:lnTo>
                      <a:pt x="270" y="293"/>
                    </a:lnTo>
                    <a:lnTo>
                      <a:pt x="258" y="299"/>
                    </a:lnTo>
                    <a:lnTo>
                      <a:pt x="243" y="301"/>
                    </a:lnTo>
                    <a:lnTo>
                      <a:pt x="33" y="303"/>
                    </a:lnTo>
                    <a:lnTo>
                      <a:pt x="23" y="301"/>
                    </a:lnTo>
                    <a:lnTo>
                      <a:pt x="17" y="299"/>
                    </a:lnTo>
                    <a:lnTo>
                      <a:pt x="13" y="293"/>
                    </a:lnTo>
                    <a:lnTo>
                      <a:pt x="11" y="288"/>
                    </a:lnTo>
                    <a:lnTo>
                      <a:pt x="0" y="19"/>
                    </a:lnTo>
                    <a:lnTo>
                      <a:pt x="4" y="13"/>
                    </a:lnTo>
                    <a:lnTo>
                      <a:pt x="11" y="7"/>
                    </a:lnTo>
                    <a:lnTo>
                      <a:pt x="21" y="3"/>
                    </a:lnTo>
                    <a:lnTo>
                      <a:pt x="33" y="2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6" name="Freeform 871"/>
              <p:cNvSpPr>
                <a:spLocks/>
              </p:cNvSpPr>
              <p:nvPr/>
            </p:nvSpPr>
            <p:spPr bwMode="auto">
              <a:xfrm>
                <a:off x="3766" y="2186"/>
                <a:ext cx="76" cy="103"/>
              </a:xfrm>
              <a:custGeom>
                <a:avLst/>
                <a:gdLst>
                  <a:gd name="T0" fmla="*/ 0 w 76"/>
                  <a:gd name="T1" fmla="*/ 0 h 103"/>
                  <a:gd name="T2" fmla="*/ 76 w 76"/>
                  <a:gd name="T3" fmla="*/ 0 h 103"/>
                  <a:gd name="T4" fmla="*/ 76 w 76"/>
                  <a:gd name="T5" fmla="*/ 15 h 103"/>
                  <a:gd name="T6" fmla="*/ 64 w 76"/>
                  <a:gd name="T7" fmla="*/ 26 h 103"/>
                  <a:gd name="T8" fmla="*/ 76 w 76"/>
                  <a:gd name="T9" fmla="*/ 34 h 103"/>
                  <a:gd name="T10" fmla="*/ 76 w 76"/>
                  <a:gd name="T11" fmla="*/ 103 h 103"/>
                  <a:gd name="T12" fmla="*/ 0 w 76"/>
                  <a:gd name="T13" fmla="*/ 103 h 103"/>
                  <a:gd name="T14" fmla="*/ 0 w 7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6" h="103">
                    <a:moveTo>
                      <a:pt x="0" y="0"/>
                    </a:moveTo>
                    <a:lnTo>
                      <a:pt x="76" y="0"/>
                    </a:lnTo>
                    <a:lnTo>
                      <a:pt x="76" y="15"/>
                    </a:lnTo>
                    <a:lnTo>
                      <a:pt x="64" y="26"/>
                    </a:lnTo>
                    <a:lnTo>
                      <a:pt x="76" y="34"/>
                    </a:lnTo>
                    <a:lnTo>
                      <a:pt x="76" y="103"/>
                    </a:lnTo>
                    <a:lnTo>
                      <a:pt x="0" y="10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7" name="Line 872"/>
              <p:cNvSpPr>
                <a:spLocks noChangeShapeType="1"/>
              </p:cNvSpPr>
              <p:nvPr/>
            </p:nvSpPr>
            <p:spPr bwMode="auto">
              <a:xfrm>
                <a:off x="3609" y="2353"/>
                <a:ext cx="1" cy="22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8" name="Line 873"/>
              <p:cNvSpPr>
                <a:spLocks noChangeShapeType="1"/>
              </p:cNvSpPr>
              <p:nvPr/>
            </p:nvSpPr>
            <p:spPr bwMode="auto">
              <a:xfrm flipV="1">
                <a:off x="3673" y="2258"/>
                <a:ext cx="1" cy="4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9" name="Line 874"/>
              <p:cNvSpPr>
                <a:spLocks noChangeShapeType="1"/>
              </p:cNvSpPr>
              <p:nvPr/>
            </p:nvSpPr>
            <p:spPr bwMode="auto">
              <a:xfrm>
                <a:off x="3630" y="2280"/>
                <a:ext cx="4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0" name="Line 875"/>
              <p:cNvSpPr>
                <a:spLocks noChangeShapeType="1"/>
              </p:cNvSpPr>
              <p:nvPr/>
            </p:nvSpPr>
            <p:spPr bwMode="auto">
              <a:xfrm>
                <a:off x="3725" y="2209"/>
                <a:ext cx="4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1" name="Rectangle 876"/>
              <p:cNvSpPr>
                <a:spLocks noChangeArrowheads="1"/>
              </p:cNvSpPr>
              <p:nvPr/>
            </p:nvSpPr>
            <p:spPr bwMode="auto">
              <a:xfrm>
                <a:off x="3641" y="232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15</a:t>
                </a:r>
                <a:endParaRPr lang="en-GB"/>
              </a:p>
            </p:txBody>
          </p:sp>
          <p:sp>
            <p:nvSpPr>
              <p:cNvPr id="41232" name="Freeform 877"/>
              <p:cNvSpPr>
                <a:spLocks/>
              </p:cNvSpPr>
              <p:nvPr/>
            </p:nvSpPr>
            <p:spPr bwMode="auto">
              <a:xfrm>
                <a:off x="4029" y="2125"/>
                <a:ext cx="217" cy="97"/>
              </a:xfrm>
              <a:custGeom>
                <a:avLst/>
                <a:gdLst>
                  <a:gd name="T0" fmla="*/ 101 w 217"/>
                  <a:gd name="T1" fmla="*/ 11 h 97"/>
                  <a:gd name="T2" fmla="*/ 179 w 217"/>
                  <a:gd name="T3" fmla="*/ 11 h 97"/>
                  <a:gd name="T4" fmla="*/ 179 w 217"/>
                  <a:gd name="T5" fmla="*/ 55 h 97"/>
                  <a:gd name="T6" fmla="*/ 217 w 217"/>
                  <a:gd name="T7" fmla="*/ 55 h 97"/>
                  <a:gd name="T8" fmla="*/ 217 w 217"/>
                  <a:gd name="T9" fmla="*/ 97 h 97"/>
                  <a:gd name="T10" fmla="*/ 0 w 217"/>
                  <a:gd name="T11" fmla="*/ 97 h 97"/>
                  <a:gd name="T12" fmla="*/ 0 w 217"/>
                  <a:gd name="T13" fmla="*/ 0 h 97"/>
                  <a:gd name="T14" fmla="*/ 99 w 217"/>
                  <a:gd name="T15" fmla="*/ 0 h 97"/>
                  <a:gd name="T16" fmla="*/ 101 w 217"/>
                  <a:gd name="T17" fmla="*/ 11 h 9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7" h="97">
                    <a:moveTo>
                      <a:pt x="101" y="11"/>
                    </a:moveTo>
                    <a:lnTo>
                      <a:pt x="179" y="11"/>
                    </a:lnTo>
                    <a:lnTo>
                      <a:pt x="179" y="55"/>
                    </a:lnTo>
                    <a:lnTo>
                      <a:pt x="217" y="55"/>
                    </a:lnTo>
                    <a:lnTo>
                      <a:pt x="217" y="97"/>
                    </a:lnTo>
                    <a:lnTo>
                      <a:pt x="0" y="97"/>
                    </a:lnTo>
                    <a:lnTo>
                      <a:pt x="0" y="0"/>
                    </a:lnTo>
                    <a:lnTo>
                      <a:pt x="99" y="0"/>
                    </a:lnTo>
                    <a:lnTo>
                      <a:pt x="101" y="1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3" name="Line 878"/>
              <p:cNvSpPr>
                <a:spLocks noChangeShapeType="1"/>
              </p:cNvSpPr>
              <p:nvPr/>
            </p:nvSpPr>
            <p:spPr bwMode="auto">
              <a:xfrm>
                <a:off x="4303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4" name="Line 879"/>
              <p:cNvSpPr>
                <a:spLocks noChangeShapeType="1"/>
              </p:cNvSpPr>
              <p:nvPr/>
            </p:nvSpPr>
            <p:spPr bwMode="auto">
              <a:xfrm flipH="1">
                <a:off x="4052" y="2371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5" name="Line 880"/>
              <p:cNvSpPr>
                <a:spLocks noChangeShapeType="1"/>
              </p:cNvSpPr>
              <p:nvPr/>
            </p:nvSpPr>
            <p:spPr bwMode="auto">
              <a:xfrm>
                <a:off x="4052" y="2337"/>
                <a:ext cx="109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6" name="Line 881"/>
              <p:cNvSpPr>
                <a:spLocks noChangeShapeType="1"/>
              </p:cNvSpPr>
              <p:nvPr/>
            </p:nvSpPr>
            <p:spPr bwMode="auto">
              <a:xfrm>
                <a:off x="4050" y="2304"/>
                <a:ext cx="11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7" name="Rectangle 882"/>
              <p:cNvSpPr>
                <a:spLocks noChangeArrowheads="1"/>
              </p:cNvSpPr>
              <p:nvPr/>
            </p:nvSpPr>
            <p:spPr bwMode="auto">
              <a:xfrm>
                <a:off x="4184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50</a:t>
                </a:r>
                <a:endParaRPr lang="en-GB"/>
              </a:p>
            </p:txBody>
          </p:sp>
          <p:sp>
            <p:nvSpPr>
              <p:cNvPr id="41238" name="Rectangle 883"/>
              <p:cNvSpPr>
                <a:spLocks noChangeArrowheads="1"/>
              </p:cNvSpPr>
              <p:nvPr/>
            </p:nvSpPr>
            <p:spPr bwMode="auto">
              <a:xfrm>
                <a:off x="4067" y="207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59</a:t>
                </a:r>
                <a:endParaRPr lang="en-GB"/>
              </a:p>
            </p:txBody>
          </p:sp>
          <p:sp>
            <p:nvSpPr>
              <p:cNvPr id="41239" name="Freeform 884"/>
              <p:cNvSpPr>
                <a:spLocks/>
              </p:cNvSpPr>
              <p:nvPr/>
            </p:nvSpPr>
            <p:spPr bwMode="auto">
              <a:xfrm>
                <a:off x="3710" y="1636"/>
                <a:ext cx="74" cy="37"/>
              </a:xfrm>
              <a:custGeom>
                <a:avLst/>
                <a:gdLst>
                  <a:gd name="T0" fmla="*/ 0 w 74"/>
                  <a:gd name="T1" fmla="*/ 1 h 37"/>
                  <a:gd name="T2" fmla="*/ 70 w 74"/>
                  <a:gd name="T3" fmla="*/ 0 h 37"/>
                  <a:gd name="T4" fmla="*/ 74 w 74"/>
                  <a:gd name="T5" fmla="*/ 37 h 37"/>
                  <a:gd name="T6" fmla="*/ 2 w 74"/>
                  <a:gd name="T7" fmla="*/ 37 h 37"/>
                  <a:gd name="T8" fmla="*/ 0 w 74"/>
                  <a:gd name="T9" fmla="*/ 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" h="37">
                    <a:moveTo>
                      <a:pt x="0" y="1"/>
                    </a:moveTo>
                    <a:lnTo>
                      <a:pt x="70" y="0"/>
                    </a:lnTo>
                    <a:lnTo>
                      <a:pt x="74" y="37"/>
                    </a:lnTo>
                    <a:lnTo>
                      <a:pt x="2" y="37"/>
                    </a:lnTo>
                    <a:lnTo>
                      <a:pt x="0" y="1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0" name="Freeform 885"/>
              <p:cNvSpPr>
                <a:spLocks/>
              </p:cNvSpPr>
              <p:nvPr/>
            </p:nvSpPr>
            <p:spPr bwMode="auto">
              <a:xfrm>
                <a:off x="3638" y="1553"/>
                <a:ext cx="126" cy="60"/>
              </a:xfrm>
              <a:custGeom>
                <a:avLst/>
                <a:gdLst>
                  <a:gd name="T0" fmla="*/ 2 w 126"/>
                  <a:gd name="T1" fmla="*/ 0 h 60"/>
                  <a:gd name="T2" fmla="*/ 126 w 126"/>
                  <a:gd name="T3" fmla="*/ 0 h 60"/>
                  <a:gd name="T4" fmla="*/ 126 w 126"/>
                  <a:gd name="T5" fmla="*/ 57 h 60"/>
                  <a:gd name="T6" fmla="*/ 56 w 126"/>
                  <a:gd name="T7" fmla="*/ 60 h 60"/>
                  <a:gd name="T8" fmla="*/ 56 w 126"/>
                  <a:gd name="T9" fmla="*/ 44 h 60"/>
                  <a:gd name="T10" fmla="*/ 0 w 126"/>
                  <a:gd name="T11" fmla="*/ 44 h 60"/>
                  <a:gd name="T12" fmla="*/ 2 w 12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" h="60">
                    <a:moveTo>
                      <a:pt x="2" y="0"/>
                    </a:moveTo>
                    <a:lnTo>
                      <a:pt x="126" y="0"/>
                    </a:lnTo>
                    <a:lnTo>
                      <a:pt x="126" y="57"/>
                    </a:lnTo>
                    <a:lnTo>
                      <a:pt x="56" y="60"/>
                    </a:lnTo>
                    <a:lnTo>
                      <a:pt x="56" y="44"/>
                    </a:lnTo>
                    <a:lnTo>
                      <a:pt x="0" y="44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1" name="Line 886"/>
              <p:cNvSpPr>
                <a:spLocks noChangeShapeType="1"/>
              </p:cNvSpPr>
              <p:nvPr/>
            </p:nvSpPr>
            <p:spPr bwMode="auto">
              <a:xfrm>
                <a:off x="3640" y="1578"/>
                <a:ext cx="124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2" name="Line 887"/>
              <p:cNvSpPr>
                <a:spLocks noChangeShapeType="1"/>
              </p:cNvSpPr>
              <p:nvPr/>
            </p:nvSpPr>
            <p:spPr bwMode="auto">
              <a:xfrm flipV="1">
                <a:off x="3694" y="1553"/>
                <a:ext cx="1" cy="4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3" name="Line 888"/>
              <p:cNvSpPr>
                <a:spLocks noChangeShapeType="1"/>
              </p:cNvSpPr>
              <p:nvPr/>
            </p:nvSpPr>
            <p:spPr bwMode="auto">
              <a:xfrm>
                <a:off x="3745" y="1636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4" name="Rectangle 889"/>
              <p:cNvSpPr>
                <a:spLocks noChangeArrowheads="1"/>
              </p:cNvSpPr>
              <p:nvPr/>
            </p:nvSpPr>
            <p:spPr bwMode="auto">
              <a:xfrm>
                <a:off x="3810" y="162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61</a:t>
                </a:r>
                <a:endParaRPr lang="en-GB"/>
              </a:p>
            </p:txBody>
          </p:sp>
          <p:sp>
            <p:nvSpPr>
              <p:cNvPr id="41245" name="Line 890"/>
              <p:cNvSpPr>
                <a:spLocks noChangeShapeType="1"/>
              </p:cNvSpPr>
              <p:nvPr/>
            </p:nvSpPr>
            <p:spPr bwMode="auto">
              <a:xfrm>
                <a:off x="4334" y="1991"/>
                <a:ext cx="449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6" name="Freeform 891"/>
              <p:cNvSpPr>
                <a:spLocks/>
              </p:cNvSpPr>
              <p:nvPr/>
            </p:nvSpPr>
            <p:spPr bwMode="auto">
              <a:xfrm>
                <a:off x="4783" y="1972"/>
                <a:ext cx="23" cy="19"/>
              </a:xfrm>
              <a:custGeom>
                <a:avLst/>
                <a:gdLst>
                  <a:gd name="T0" fmla="*/ 0 w 11"/>
                  <a:gd name="T1" fmla="*/ 26 h 14"/>
                  <a:gd name="T2" fmla="*/ 21 w 11"/>
                  <a:gd name="T3" fmla="*/ 24 h 14"/>
                  <a:gd name="T4" fmla="*/ 40 w 11"/>
                  <a:gd name="T5" fmla="*/ 19 h 14"/>
                  <a:gd name="T6" fmla="*/ 48 w 11"/>
                  <a:gd name="T7" fmla="*/ 10 h 14"/>
                  <a:gd name="T8" fmla="*/ 48 w 11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4"/>
                    </a:moveTo>
                    <a:lnTo>
                      <a:pt x="5" y="13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7" name="Line 892"/>
              <p:cNvSpPr>
                <a:spLocks noChangeShapeType="1"/>
              </p:cNvSpPr>
              <p:nvPr/>
            </p:nvSpPr>
            <p:spPr bwMode="auto">
              <a:xfrm flipH="1" flipV="1">
                <a:off x="4793" y="1591"/>
                <a:ext cx="13" cy="38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8" name="Rectangle 893"/>
              <p:cNvSpPr>
                <a:spLocks noChangeArrowheads="1"/>
              </p:cNvSpPr>
              <p:nvPr/>
            </p:nvSpPr>
            <p:spPr bwMode="auto">
              <a:xfrm>
                <a:off x="4474" y="2300"/>
                <a:ext cx="233" cy="42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9" name="Rectangle 894"/>
              <p:cNvSpPr>
                <a:spLocks noChangeArrowheads="1"/>
              </p:cNvSpPr>
              <p:nvPr/>
            </p:nvSpPr>
            <p:spPr bwMode="auto">
              <a:xfrm>
                <a:off x="4647" y="2239"/>
                <a:ext cx="58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0" name="Freeform 895"/>
              <p:cNvSpPr>
                <a:spLocks/>
              </p:cNvSpPr>
              <p:nvPr/>
            </p:nvSpPr>
            <p:spPr bwMode="auto">
              <a:xfrm>
                <a:off x="4614" y="2064"/>
                <a:ext cx="87" cy="26"/>
              </a:xfrm>
              <a:custGeom>
                <a:avLst/>
                <a:gdLst>
                  <a:gd name="T0" fmla="*/ 0 w 87"/>
                  <a:gd name="T1" fmla="*/ 0 h 26"/>
                  <a:gd name="T2" fmla="*/ 87 w 87"/>
                  <a:gd name="T3" fmla="*/ 0 h 26"/>
                  <a:gd name="T4" fmla="*/ 87 w 87"/>
                  <a:gd name="T5" fmla="*/ 9 h 26"/>
                  <a:gd name="T6" fmla="*/ 83 w 87"/>
                  <a:gd name="T7" fmla="*/ 9 h 26"/>
                  <a:gd name="T8" fmla="*/ 83 w 87"/>
                  <a:gd name="T9" fmla="*/ 17 h 26"/>
                  <a:gd name="T10" fmla="*/ 87 w 87"/>
                  <a:gd name="T11" fmla="*/ 17 h 26"/>
                  <a:gd name="T12" fmla="*/ 87 w 87"/>
                  <a:gd name="T13" fmla="*/ 26 h 26"/>
                  <a:gd name="T14" fmla="*/ 0 w 87"/>
                  <a:gd name="T15" fmla="*/ 26 h 26"/>
                  <a:gd name="T16" fmla="*/ 0 w 87"/>
                  <a:gd name="T17" fmla="*/ 0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">
                    <a:moveTo>
                      <a:pt x="0" y="0"/>
                    </a:moveTo>
                    <a:lnTo>
                      <a:pt x="87" y="0"/>
                    </a:lnTo>
                    <a:lnTo>
                      <a:pt x="87" y="9"/>
                    </a:lnTo>
                    <a:lnTo>
                      <a:pt x="83" y="9"/>
                    </a:lnTo>
                    <a:lnTo>
                      <a:pt x="83" y="17"/>
                    </a:lnTo>
                    <a:lnTo>
                      <a:pt x="87" y="17"/>
                    </a:lnTo>
                    <a:lnTo>
                      <a:pt x="87" y="26"/>
                    </a:lnTo>
                    <a:lnTo>
                      <a:pt x="0" y="2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1" name="Rectangle 896"/>
              <p:cNvSpPr>
                <a:spLocks noChangeArrowheads="1"/>
              </p:cNvSpPr>
              <p:nvPr/>
            </p:nvSpPr>
            <p:spPr bwMode="auto">
              <a:xfrm>
                <a:off x="4652" y="215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56</a:t>
                </a:r>
                <a:endParaRPr lang="en-GB"/>
              </a:p>
            </p:txBody>
          </p:sp>
          <p:sp>
            <p:nvSpPr>
              <p:cNvPr id="41252" name="Rectangle 897"/>
              <p:cNvSpPr>
                <a:spLocks noChangeArrowheads="1"/>
              </p:cNvSpPr>
              <p:nvPr/>
            </p:nvSpPr>
            <p:spPr bwMode="auto">
              <a:xfrm>
                <a:off x="4637" y="202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58</a:t>
                </a:r>
                <a:endParaRPr lang="en-GB"/>
              </a:p>
            </p:txBody>
          </p:sp>
          <p:sp>
            <p:nvSpPr>
              <p:cNvPr id="41253" name="Freeform 898"/>
              <p:cNvSpPr>
                <a:spLocks/>
              </p:cNvSpPr>
              <p:nvPr/>
            </p:nvSpPr>
            <p:spPr bwMode="auto">
              <a:xfrm>
                <a:off x="4468" y="2124"/>
                <a:ext cx="152" cy="96"/>
              </a:xfrm>
              <a:custGeom>
                <a:avLst/>
                <a:gdLst>
                  <a:gd name="T0" fmla="*/ 0 w 152"/>
                  <a:gd name="T1" fmla="*/ 54 h 96"/>
                  <a:gd name="T2" fmla="*/ 49 w 152"/>
                  <a:gd name="T3" fmla="*/ 54 h 96"/>
                  <a:gd name="T4" fmla="*/ 49 w 152"/>
                  <a:gd name="T5" fmla="*/ 41 h 96"/>
                  <a:gd name="T6" fmla="*/ 0 w 152"/>
                  <a:gd name="T7" fmla="*/ 41 h 96"/>
                  <a:gd name="T8" fmla="*/ 0 w 152"/>
                  <a:gd name="T9" fmla="*/ 0 h 96"/>
                  <a:gd name="T10" fmla="*/ 152 w 152"/>
                  <a:gd name="T11" fmla="*/ 0 h 96"/>
                  <a:gd name="T12" fmla="*/ 152 w 152"/>
                  <a:gd name="T13" fmla="*/ 41 h 96"/>
                  <a:gd name="T14" fmla="*/ 117 w 152"/>
                  <a:gd name="T15" fmla="*/ 41 h 96"/>
                  <a:gd name="T16" fmla="*/ 117 w 152"/>
                  <a:gd name="T17" fmla="*/ 54 h 96"/>
                  <a:gd name="T18" fmla="*/ 152 w 152"/>
                  <a:gd name="T19" fmla="*/ 54 h 96"/>
                  <a:gd name="T20" fmla="*/ 152 w 152"/>
                  <a:gd name="T21" fmla="*/ 96 h 96"/>
                  <a:gd name="T22" fmla="*/ 0 w 152"/>
                  <a:gd name="T23" fmla="*/ 96 h 96"/>
                  <a:gd name="T24" fmla="*/ 0 w 152"/>
                  <a:gd name="T25" fmla="*/ 54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2" h="96">
                    <a:moveTo>
                      <a:pt x="0" y="54"/>
                    </a:moveTo>
                    <a:lnTo>
                      <a:pt x="49" y="54"/>
                    </a:lnTo>
                    <a:lnTo>
                      <a:pt x="49" y="41"/>
                    </a:lnTo>
                    <a:lnTo>
                      <a:pt x="0" y="41"/>
                    </a:lnTo>
                    <a:lnTo>
                      <a:pt x="0" y="0"/>
                    </a:lnTo>
                    <a:lnTo>
                      <a:pt x="152" y="0"/>
                    </a:lnTo>
                    <a:lnTo>
                      <a:pt x="152" y="41"/>
                    </a:lnTo>
                    <a:lnTo>
                      <a:pt x="117" y="41"/>
                    </a:lnTo>
                    <a:lnTo>
                      <a:pt x="117" y="54"/>
                    </a:lnTo>
                    <a:lnTo>
                      <a:pt x="152" y="54"/>
                    </a:lnTo>
                    <a:lnTo>
                      <a:pt x="152" y="96"/>
                    </a:lnTo>
                    <a:lnTo>
                      <a:pt x="0" y="96"/>
                    </a:lnTo>
                    <a:lnTo>
                      <a:pt x="0" y="54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4" name="Line 899"/>
              <p:cNvSpPr>
                <a:spLocks noChangeShapeType="1"/>
              </p:cNvSpPr>
              <p:nvPr/>
            </p:nvSpPr>
            <p:spPr bwMode="auto">
              <a:xfrm>
                <a:off x="4375" y="2098"/>
                <a:ext cx="1" cy="1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5" name="Rectangle 900"/>
              <p:cNvSpPr>
                <a:spLocks noChangeArrowheads="1"/>
              </p:cNvSpPr>
              <p:nvPr/>
            </p:nvSpPr>
            <p:spPr bwMode="auto">
              <a:xfrm>
                <a:off x="4415" y="232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52</a:t>
                </a:r>
                <a:endParaRPr lang="en-GB"/>
              </a:p>
            </p:txBody>
          </p:sp>
          <p:sp>
            <p:nvSpPr>
              <p:cNvPr id="41256" name="Freeform 901"/>
              <p:cNvSpPr>
                <a:spLocks/>
              </p:cNvSpPr>
              <p:nvPr/>
            </p:nvSpPr>
            <p:spPr bwMode="auto">
              <a:xfrm>
                <a:off x="4861" y="2178"/>
                <a:ext cx="144" cy="72"/>
              </a:xfrm>
              <a:custGeom>
                <a:avLst/>
                <a:gdLst>
                  <a:gd name="T0" fmla="*/ 15 w 144"/>
                  <a:gd name="T1" fmla="*/ 0 h 72"/>
                  <a:gd name="T2" fmla="*/ 128 w 144"/>
                  <a:gd name="T3" fmla="*/ 0 h 72"/>
                  <a:gd name="T4" fmla="*/ 128 w 144"/>
                  <a:gd name="T5" fmla="*/ 7 h 72"/>
                  <a:gd name="T6" fmla="*/ 144 w 144"/>
                  <a:gd name="T7" fmla="*/ 7 h 72"/>
                  <a:gd name="T8" fmla="*/ 144 w 144"/>
                  <a:gd name="T9" fmla="*/ 61 h 72"/>
                  <a:gd name="T10" fmla="*/ 128 w 144"/>
                  <a:gd name="T11" fmla="*/ 61 h 72"/>
                  <a:gd name="T12" fmla="*/ 128 w 144"/>
                  <a:gd name="T13" fmla="*/ 72 h 72"/>
                  <a:gd name="T14" fmla="*/ 13 w 144"/>
                  <a:gd name="T15" fmla="*/ 72 h 72"/>
                  <a:gd name="T16" fmla="*/ 0 w 144"/>
                  <a:gd name="T17" fmla="*/ 61 h 72"/>
                  <a:gd name="T18" fmla="*/ 0 w 144"/>
                  <a:gd name="T19" fmla="*/ 12 h 72"/>
                  <a:gd name="T20" fmla="*/ 15 w 144"/>
                  <a:gd name="T21" fmla="*/ 0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4" h="72">
                    <a:moveTo>
                      <a:pt x="15" y="0"/>
                    </a:moveTo>
                    <a:lnTo>
                      <a:pt x="128" y="0"/>
                    </a:lnTo>
                    <a:lnTo>
                      <a:pt x="128" y="7"/>
                    </a:lnTo>
                    <a:lnTo>
                      <a:pt x="144" y="7"/>
                    </a:lnTo>
                    <a:lnTo>
                      <a:pt x="144" y="61"/>
                    </a:lnTo>
                    <a:lnTo>
                      <a:pt x="128" y="61"/>
                    </a:lnTo>
                    <a:lnTo>
                      <a:pt x="128" y="72"/>
                    </a:lnTo>
                    <a:lnTo>
                      <a:pt x="13" y="72"/>
                    </a:lnTo>
                    <a:lnTo>
                      <a:pt x="0" y="61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7" name="Line 902"/>
              <p:cNvSpPr>
                <a:spLocks noChangeShapeType="1"/>
              </p:cNvSpPr>
              <p:nvPr/>
            </p:nvSpPr>
            <p:spPr bwMode="auto">
              <a:xfrm>
                <a:off x="4517" y="2165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8" name="Line 903"/>
              <p:cNvSpPr>
                <a:spLocks noChangeShapeType="1"/>
              </p:cNvSpPr>
              <p:nvPr/>
            </p:nvSpPr>
            <p:spPr bwMode="auto">
              <a:xfrm>
                <a:off x="4517" y="2178"/>
                <a:ext cx="68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9" name="Rectangle 904"/>
              <p:cNvSpPr>
                <a:spLocks noChangeArrowheads="1"/>
              </p:cNvSpPr>
              <p:nvPr/>
            </p:nvSpPr>
            <p:spPr bwMode="auto">
              <a:xfrm>
                <a:off x="4736" y="224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55</a:t>
                </a:r>
                <a:endParaRPr lang="en-GB"/>
              </a:p>
            </p:txBody>
          </p:sp>
          <p:sp>
            <p:nvSpPr>
              <p:cNvPr id="41260" name="Rectangle 905"/>
              <p:cNvSpPr>
                <a:spLocks noChangeArrowheads="1"/>
              </p:cNvSpPr>
              <p:nvPr/>
            </p:nvSpPr>
            <p:spPr bwMode="auto">
              <a:xfrm>
                <a:off x="4907" y="2200"/>
                <a:ext cx="53" cy="2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1" name="Rectangle 906"/>
              <p:cNvSpPr>
                <a:spLocks noChangeArrowheads="1"/>
              </p:cNvSpPr>
              <p:nvPr/>
            </p:nvSpPr>
            <p:spPr bwMode="auto">
              <a:xfrm>
                <a:off x="4909" y="226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87</a:t>
                </a:r>
                <a:endParaRPr lang="en-GB"/>
              </a:p>
            </p:txBody>
          </p:sp>
          <p:sp>
            <p:nvSpPr>
              <p:cNvPr id="41262" name="Freeform 907"/>
              <p:cNvSpPr>
                <a:spLocks/>
              </p:cNvSpPr>
              <p:nvPr/>
            </p:nvSpPr>
            <p:spPr bwMode="auto">
              <a:xfrm>
                <a:off x="4254" y="1172"/>
                <a:ext cx="204" cy="70"/>
              </a:xfrm>
              <a:custGeom>
                <a:avLst/>
                <a:gdLst>
                  <a:gd name="T0" fmla="*/ 0 w 204"/>
                  <a:gd name="T1" fmla="*/ 0 h 70"/>
                  <a:gd name="T2" fmla="*/ 204 w 204"/>
                  <a:gd name="T3" fmla="*/ 0 h 70"/>
                  <a:gd name="T4" fmla="*/ 204 w 204"/>
                  <a:gd name="T5" fmla="*/ 60 h 70"/>
                  <a:gd name="T6" fmla="*/ 134 w 204"/>
                  <a:gd name="T7" fmla="*/ 60 h 70"/>
                  <a:gd name="T8" fmla="*/ 134 w 204"/>
                  <a:gd name="T9" fmla="*/ 68 h 70"/>
                  <a:gd name="T10" fmla="*/ 111 w 204"/>
                  <a:gd name="T11" fmla="*/ 68 h 70"/>
                  <a:gd name="T12" fmla="*/ 111 w 204"/>
                  <a:gd name="T13" fmla="*/ 63 h 70"/>
                  <a:gd name="T14" fmla="*/ 94 w 204"/>
                  <a:gd name="T15" fmla="*/ 63 h 70"/>
                  <a:gd name="T16" fmla="*/ 94 w 204"/>
                  <a:gd name="T17" fmla="*/ 70 h 70"/>
                  <a:gd name="T18" fmla="*/ 72 w 204"/>
                  <a:gd name="T19" fmla="*/ 70 h 70"/>
                  <a:gd name="T20" fmla="*/ 72 w 204"/>
                  <a:gd name="T21" fmla="*/ 63 h 70"/>
                  <a:gd name="T22" fmla="*/ 0 w 204"/>
                  <a:gd name="T23" fmla="*/ 63 h 70"/>
                  <a:gd name="T24" fmla="*/ 0 w 20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70">
                    <a:moveTo>
                      <a:pt x="0" y="0"/>
                    </a:moveTo>
                    <a:lnTo>
                      <a:pt x="204" y="0"/>
                    </a:lnTo>
                    <a:lnTo>
                      <a:pt x="204" y="60"/>
                    </a:lnTo>
                    <a:lnTo>
                      <a:pt x="134" y="60"/>
                    </a:lnTo>
                    <a:lnTo>
                      <a:pt x="134" y="68"/>
                    </a:lnTo>
                    <a:lnTo>
                      <a:pt x="111" y="68"/>
                    </a:lnTo>
                    <a:lnTo>
                      <a:pt x="111" y="63"/>
                    </a:lnTo>
                    <a:lnTo>
                      <a:pt x="94" y="63"/>
                    </a:lnTo>
                    <a:lnTo>
                      <a:pt x="94" y="70"/>
                    </a:lnTo>
                    <a:lnTo>
                      <a:pt x="72" y="70"/>
                    </a:lnTo>
                    <a:lnTo>
                      <a:pt x="72" y="63"/>
                    </a:lnTo>
                    <a:lnTo>
                      <a:pt x="0" y="6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3" name="Freeform 908"/>
              <p:cNvSpPr>
                <a:spLocks/>
              </p:cNvSpPr>
              <p:nvPr/>
            </p:nvSpPr>
            <p:spPr bwMode="auto">
              <a:xfrm>
                <a:off x="4180" y="1453"/>
                <a:ext cx="393" cy="56"/>
              </a:xfrm>
              <a:custGeom>
                <a:avLst/>
                <a:gdLst>
                  <a:gd name="T0" fmla="*/ 2 w 393"/>
                  <a:gd name="T1" fmla="*/ 0 h 56"/>
                  <a:gd name="T2" fmla="*/ 393 w 393"/>
                  <a:gd name="T3" fmla="*/ 0 h 56"/>
                  <a:gd name="T4" fmla="*/ 393 w 393"/>
                  <a:gd name="T5" fmla="*/ 43 h 56"/>
                  <a:gd name="T6" fmla="*/ 228 w 393"/>
                  <a:gd name="T7" fmla="*/ 43 h 56"/>
                  <a:gd name="T8" fmla="*/ 228 w 393"/>
                  <a:gd name="T9" fmla="*/ 56 h 56"/>
                  <a:gd name="T10" fmla="*/ 208 w 393"/>
                  <a:gd name="T11" fmla="*/ 56 h 56"/>
                  <a:gd name="T12" fmla="*/ 208 w 393"/>
                  <a:gd name="T13" fmla="*/ 47 h 56"/>
                  <a:gd name="T14" fmla="*/ 191 w 393"/>
                  <a:gd name="T15" fmla="*/ 47 h 56"/>
                  <a:gd name="T16" fmla="*/ 191 w 393"/>
                  <a:gd name="T17" fmla="*/ 56 h 56"/>
                  <a:gd name="T18" fmla="*/ 166 w 393"/>
                  <a:gd name="T19" fmla="*/ 56 h 56"/>
                  <a:gd name="T20" fmla="*/ 166 w 393"/>
                  <a:gd name="T21" fmla="*/ 47 h 56"/>
                  <a:gd name="T22" fmla="*/ 0 w 393"/>
                  <a:gd name="T23" fmla="*/ 47 h 56"/>
                  <a:gd name="T24" fmla="*/ 2 w 393"/>
                  <a:gd name="T25" fmla="*/ 0 h 5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93" h="56">
                    <a:moveTo>
                      <a:pt x="2" y="0"/>
                    </a:moveTo>
                    <a:lnTo>
                      <a:pt x="393" y="0"/>
                    </a:lnTo>
                    <a:lnTo>
                      <a:pt x="393" y="43"/>
                    </a:lnTo>
                    <a:lnTo>
                      <a:pt x="228" y="43"/>
                    </a:lnTo>
                    <a:lnTo>
                      <a:pt x="228" y="56"/>
                    </a:lnTo>
                    <a:lnTo>
                      <a:pt x="208" y="56"/>
                    </a:lnTo>
                    <a:lnTo>
                      <a:pt x="208" y="47"/>
                    </a:lnTo>
                    <a:lnTo>
                      <a:pt x="191" y="47"/>
                    </a:lnTo>
                    <a:lnTo>
                      <a:pt x="191" y="56"/>
                    </a:lnTo>
                    <a:lnTo>
                      <a:pt x="166" y="56"/>
                    </a:lnTo>
                    <a:lnTo>
                      <a:pt x="166" y="47"/>
                    </a:lnTo>
                    <a:lnTo>
                      <a:pt x="0" y="47"/>
                    </a:lnTo>
                    <a:lnTo>
                      <a:pt x="2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4" name="Rectangle 909"/>
              <p:cNvSpPr>
                <a:spLocks noChangeArrowheads="1"/>
              </p:cNvSpPr>
              <p:nvPr/>
            </p:nvSpPr>
            <p:spPr bwMode="auto">
              <a:xfrm>
                <a:off x="4308" y="107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83</a:t>
                </a:r>
                <a:endParaRPr lang="en-GB"/>
              </a:p>
            </p:txBody>
          </p:sp>
          <p:sp>
            <p:nvSpPr>
              <p:cNvPr id="41265" name="Rectangle 910"/>
              <p:cNvSpPr>
                <a:spLocks noChangeArrowheads="1"/>
              </p:cNvSpPr>
              <p:nvPr/>
            </p:nvSpPr>
            <p:spPr bwMode="auto">
              <a:xfrm>
                <a:off x="4326" y="118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82</a:t>
                </a:r>
                <a:endParaRPr lang="en-GB"/>
              </a:p>
            </p:txBody>
          </p:sp>
          <p:sp>
            <p:nvSpPr>
              <p:cNvPr id="41266" name="Rectangle 911"/>
              <p:cNvSpPr>
                <a:spLocks noChangeArrowheads="1"/>
              </p:cNvSpPr>
              <p:nvPr/>
            </p:nvSpPr>
            <p:spPr bwMode="auto">
              <a:xfrm>
                <a:off x="4252" y="1110"/>
                <a:ext cx="59" cy="3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7" name="Rectangle 912"/>
              <p:cNvSpPr>
                <a:spLocks noChangeArrowheads="1"/>
              </p:cNvSpPr>
              <p:nvPr/>
            </p:nvSpPr>
            <p:spPr bwMode="auto">
              <a:xfrm>
                <a:off x="3748" y="1514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62</a:t>
                </a:r>
                <a:endParaRPr lang="en-GB"/>
              </a:p>
            </p:txBody>
          </p:sp>
          <p:sp>
            <p:nvSpPr>
              <p:cNvPr id="41268" name="Freeform 913"/>
              <p:cNvSpPr>
                <a:spLocks/>
              </p:cNvSpPr>
              <p:nvPr/>
            </p:nvSpPr>
            <p:spPr bwMode="auto">
              <a:xfrm>
                <a:off x="3795" y="1204"/>
                <a:ext cx="57" cy="47"/>
              </a:xfrm>
              <a:custGeom>
                <a:avLst/>
                <a:gdLst>
                  <a:gd name="T0" fmla="*/ 0 w 57"/>
                  <a:gd name="T1" fmla="*/ 0 h 47"/>
                  <a:gd name="T2" fmla="*/ 51 w 57"/>
                  <a:gd name="T3" fmla="*/ 0 h 47"/>
                  <a:gd name="T4" fmla="*/ 57 w 57"/>
                  <a:gd name="T5" fmla="*/ 46 h 47"/>
                  <a:gd name="T6" fmla="*/ 6 w 57"/>
                  <a:gd name="T7" fmla="*/ 47 h 47"/>
                  <a:gd name="T8" fmla="*/ 0 w 57"/>
                  <a:gd name="T9" fmla="*/ 0 h 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7">
                    <a:moveTo>
                      <a:pt x="0" y="0"/>
                    </a:moveTo>
                    <a:lnTo>
                      <a:pt x="51" y="0"/>
                    </a:lnTo>
                    <a:lnTo>
                      <a:pt x="57" y="46"/>
                    </a:lnTo>
                    <a:lnTo>
                      <a:pt x="6" y="4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69" name="Rectangle 914"/>
              <p:cNvSpPr>
                <a:spLocks noChangeArrowheads="1"/>
              </p:cNvSpPr>
              <p:nvPr/>
            </p:nvSpPr>
            <p:spPr bwMode="auto">
              <a:xfrm>
                <a:off x="3900" y="1198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81</a:t>
                </a:r>
                <a:endParaRPr lang="en-GB"/>
              </a:p>
            </p:txBody>
          </p:sp>
          <p:sp>
            <p:nvSpPr>
              <p:cNvPr id="41270" name="Rectangle 915"/>
              <p:cNvSpPr>
                <a:spLocks noChangeArrowheads="1"/>
              </p:cNvSpPr>
              <p:nvPr/>
            </p:nvSpPr>
            <p:spPr bwMode="auto">
              <a:xfrm>
                <a:off x="4232" y="73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84</a:t>
                </a:r>
                <a:endParaRPr lang="en-GB"/>
              </a:p>
            </p:txBody>
          </p:sp>
          <p:sp>
            <p:nvSpPr>
              <p:cNvPr id="41271" name="Freeform 916"/>
              <p:cNvSpPr>
                <a:spLocks/>
              </p:cNvSpPr>
              <p:nvPr/>
            </p:nvSpPr>
            <p:spPr bwMode="auto">
              <a:xfrm>
                <a:off x="4637" y="1269"/>
                <a:ext cx="107" cy="28"/>
              </a:xfrm>
              <a:custGeom>
                <a:avLst/>
                <a:gdLst>
                  <a:gd name="T0" fmla="*/ 0 w 107"/>
                  <a:gd name="T1" fmla="*/ 10 h 28"/>
                  <a:gd name="T2" fmla="*/ 60 w 107"/>
                  <a:gd name="T3" fmla="*/ 10 h 28"/>
                  <a:gd name="T4" fmla="*/ 60 w 107"/>
                  <a:gd name="T5" fmla="*/ 0 h 28"/>
                  <a:gd name="T6" fmla="*/ 107 w 107"/>
                  <a:gd name="T7" fmla="*/ 0 h 28"/>
                  <a:gd name="T8" fmla="*/ 107 w 107"/>
                  <a:gd name="T9" fmla="*/ 17 h 28"/>
                  <a:gd name="T10" fmla="*/ 68 w 107"/>
                  <a:gd name="T11" fmla="*/ 17 h 28"/>
                  <a:gd name="T12" fmla="*/ 68 w 107"/>
                  <a:gd name="T13" fmla="*/ 28 h 28"/>
                  <a:gd name="T14" fmla="*/ 0 w 107"/>
                  <a:gd name="T15" fmla="*/ 28 h 28"/>
                  <a:gd name="T16" fmla="*/ 0 w 107"/>
                  <a:gd name="T17" fmla="*/ 1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7" h="28">
                    <a:moveTo>
                      <a:pt x="0" y="10"/>
                    </a:moveTo>
                    <a:lnTo>
                      <a:pt x="60" y="10"/>
                    </a:lnTo>
                    <a:lnTo>
                      <a:pt x="60" y="0"/>
                    </a:lnTo>
                    <a:lnTo>
                      <a:pt x="107" y="0"/>
                    </a:lnTo>
                    <a:lnTo>
                      <a:pt x="107" y="17"/>
                    </a:lnTo>
                    <a:lnTo>
                      <a:pt x="68" y="17"/>
                    </a:lnTo>
                    <a:lnTo>
                      <a:pt x="68" y="28"/>
                    </a:lnTo>
                    <a:lnTo>
                      <a:pt x="0" y="2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2" name="Rectangle 917"/>
              <p:cNvSpPr>
                <a:spLocks noChangeArrowheads="1"/>
              </p:cNvSpPr>
              <p:nvPr/>
            </p:nvSpPr>
            <p:spPr bwMode="auto">
              <a:xfrm>
                <a:off x="4318" y="1350"/>
                <a:ext cx="22" cy="57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3" name="Rectangle 918"/>
              <p:cNvSpPr>
                <a:spLocks noChangeArrowheads="1"/>
              </p:cNvSpPr>
              <p:nvPr/>
            </p:nvSpPr>
            <p:spPr bwMode="auto">
              <a:xfrm>
                <a:off x="4403" y="1460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60</a:t>
                </a:r>
                <a:endParaRPr lang="en-GB"/>
              </a:p>
            </p:txBody>
          </p:sp>
          <p:sp>
            <p:nvSpPr>
              <p:cNvPr id="41274" name="Rectangle 919"/>
              <p:cNvSpPr>
                <a:spLocks noChangeArrowheads="1"/>
              </p:cNvSpPr>
              <p:nvPr/>
            </p:nvSpPr>
            <p:spPr bwMode="auto">
              <a:xfrm>
                <a:off x="4666" y="795"/>
                <a:ext cx="24" cy="4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5" name="Line 920"/>
              <p:cNvSpPr>
                <a:spLocks noChangeShapeType="1"/>
              </p:cNvSpPr>
              <p:nvPr/>
            </p:nvSpPr>
            <p:spPr bwMode="auto">
              <a:xfrm flipV="1">
                <a:off x="4627" y="733"/>
                <a:ext cx="2" cy="8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6" name="Freeform 921"/>
              <p:cNvSpPr>
                <a:spLocks/>
              </p:cNvSpPr>
              <p:nvPr/>
            </p:nvSpPr>
            <p:spPr bwMode="auto">
              <a:xfrm>
                <a:off x="4629" y="720"/>
                <a:ext cx="24" cy="13"/>
              </a:xfrm>
              <a:custGeom>
                <a:avLst/>
                <a:gdLst>
                  <a:gd name="T0" fmla="*/ 0 w 12"/>
                  <a:gd name="T1" fmla="*/ 17 h 10"/>
                  <a:gd name="T2" fmla="*/ 4 w 12"/>
                  <a:gd name="T3" fmla="*/ 10 h 10"/>
                  <a:gd name="T4" fmla="*/ 16 w 12"/>
                  <a:gd name="T5" fmla="*/ 5 h 10"/>
                  <a:gd name="T6" fmla="*/ 32 w 12"/>
                  <a:gd name="T7" fmla="*/ 1 h 10"/>
                  <a:gd name="T8" fmla="*/ 48 w 12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1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2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7" name="Line 922"/>
              <p:cNvSpPr>
                <a:spLocks noChangeShapeType="1"/>
              </p:cNvSpPr>
              <p:nvPr/>
            </p:nvSpPr>
            <p:spPr bwMode="auto">
              <a:xfrm>
                <a:off x="4653" y="720"/>
                <a:ext cx="46" cy="36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8" name="Freeform 923"/>
              <p:cNvSpPr>
                <a:spLocks/>
              </p:cNvSpPr>
              <p:nvPr/>
            </p:nvSpPr>
            <p:spPr bwMode="auto">
              <a:xfrm>
                <a:off x="4699" y="756"/>
                <a:ext cx="1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4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79" name="Line 924"/>
              <p:cNvSpPr>
                <a:spLocks noChangeShapeType="1"/>
              </p:cNvSpPr>
              <p:nvPr/>
            </p:nvSpPr>
            <p:spPr bwMode="auto">
              <a:xfrm flipH="1">
                <a:off x="4697" y="760"/>
                <a:ext cx="4" cy="133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0" name="Freeform 925"/>
              <p:cNvSpPr>
                <a:spLocks/>
              </p:cNvSpPr>
              <p:nvPr/>
            </p:nvSpPr>
            <p:spPr bwMode="auto">
              <a:xfrm>
                <a:off x="4690" y="893"/>
                <a:ext cx="7" cy="7"/>
              </a:xfrm>
              <a:custGeom>
                <a:avLst/>
                <a:gdLst>
                  <a:gd name="T0" fmla="*/ 16 w 3"/>
                  <a:gd name="T1" fmla="*/ 0 h 5"/>
                  <a:gd name="T2" fmla="*/ 16 w 3"/>
                  <a:gd name="T3" fmla="*/ 4 h 5"/>
                  <a:gd name="T4" fmla="*/ 12 w 3"/>
                  <a:gd name="T5" fmla="*/ 8 h 5"/>
                  <a:gd name="T6" fmla="*/ 0 w 3"/>
                  <a:gd name="T7" fmla="*/ 10 h 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lnTo>
                      <a:pt x="3" y="2"/>
                    </a:lnTo>
                    <a:lnTo>
                      <a:pt x="2" y="4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1" name="Line 926"/>
              <p:cNvSpPr>
                <a:spLocks noChangeShapeType="1"/>
              </p:cNvSpPr>
              <p:nvPr/>
            </p:nvSpPr>
            <p:spPr bwMode="auto">
              <a:xfrm flipH="1">
                <a:off x="4614" y="900"/>
                <a:ext cx="76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2" name="Freeform 927"/>
              <p:cNvSpPr>
                <a:spLocks/>
              </p:cNvSpPr>
              <p:nvPr/>
            </p:nvSpPr>
            <p:spPr bwMode="auto">
              <a:xfrm>
                <a:off x="4608" y="893"/>
                <a:ext cx="6" cy="7"/>
              </a:xfrm>
              <a:custGeom>
                <a:avLst/>
                <a:gdLst>
                  <a:gd name="T0" fmla="*/ 12 w 3"/>
                  <a:gd name="T1" fmla="*/ 10 h 5"/>
                  <a:gd name="T2" fmla="*/ 4 w 3"/>
                  <a:gd name="T3" fmla="*/ 8 h 5"/>
                  <a:gd name="T4" fmla="*/ 0 w 3"/>
                  <a:gd name="T5" fmla="*/ 6 h 5"/>
                  <a:gd name="T6" fmla="*/ 0 w 3"/>
                  <a:gd name="T7" fmla="*/ 4 h 5"/>
                  <a:gd name="T8" fmla="*/ 4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3" name="Line 928"/>
              <p:cNvSpPr>
                <a:spLocks noChangeShapeType="1"/>
              </p:cNvSpPr>
              <p:nvPr/>
            </p:nvSpPr>
            <p:spPr bwMode="auto">
              <a:xfrm flipH="1" flipV="1">
                <a:off x="4608" y="878"/>
                <a:ext cx="2" cy="15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4" name="Freeform 929"/>
              <p:cNvSpPr>
                <a:spLocks/>
              </p:cNvSpPr>
              <p:nvPr/>
            </p:nvSpPr>
            <p:spPr bwMode="auto">
              <a:xfrm>
                <a:off x="4435" y="743"/>
                <a:ext cx="222" cy="135"/>
              </a:xfrm>
              <a:custGeom>
                <a:avLst/>
                <a:gdLst>
                  <a:gd name="T0" fmla="*/ 10 w 222"/>
                  <a:gd name="T1" fmla="*/ 0 h 135"/>
                  <a:gd name="T2" fmla="*/ 222 w 222"/>
                  <a:gd name="T3" fmla="*/ 0 h 135"/>
                  <a:gd name="T4" fmla="*/ 222 w 222"/>
                  <a:gd name="T5" fmla="*/ 135 h 135"/>
                  <a:gd name="T6" fmla="*/ 0 w 222"/>
                  <a:gd name="T7" fmla="*/ 135 h 135"/>
                  <a:gd name="T8" fmla="*/ 0 w 222"/>
                  <a:gd name="T9" fmla="*/ 23 h 135"/>
                  <a:gd name="T10" fmla="*/ 10 w 222"/>
                  <a:gd name="T11" fmla="*/ 23 h 135"/>
                  <a:gd name="T12" fmla="*/ 10 w 222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2" h="135">
                    <a:moveTo>
                      <a:pt x="10" y="0"/>
                    </a:moveTo>
                    <a:lnTo>
                      <a:pt x="222" y="0"/>
                    </a:lnTo>
                    <a:lnTo>
                      <a:pt x="222" y="135"/>
                    </a:lnTo>
                    <a:lnTo>
                      <a:pt x="0" y="135"/>
                    </a:lnTo>
                    <a:lnTo>
                      <a:pt x="0" y="23"/>
                    </a:lnTo>
                    <a:lnTo>
                      <a:pt x="10" y="23"/>
                    </a:lnTo>
                    <a:lnTo>
                      <a:pt x="1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5" name="Rectangle 930"/>
              <p:cNvSpPr>
                <a:spLocks noChangeArrowheads="1"/>
              </p:cNvSpPr>
              <p:nvPr/>
            </p:nvSpPr>
            <p:spPr bwMode="auto">
              <a:xfrm>
                <a:off x="4618" y="885"/>
                <a:ext cx="46" cy="8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6" name="Rectangle 931"/>
              <p:cNvSpPr>
                <a:spLocks noChangeArrowheads="1"/>
              </p:cNvSpPr>
              <p:nvPr/>
            </p:nvSpPr>
            <p:spPr bwMode="auto">
              <a:xfrm>
                <a:off x="4528" y="813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85</a:t>
                </a:r>
                <a:endParaRPr lang="en-GB"/>
              </a:p>
            </p:txBody>
          </p:sp>
          <p:sp>
            <p:nvSpPr>
              <p:cNvPr id="41287" name="Freeform 932"/>
              <p:cNvSpPr>
                <a:spLocks/>
              </p:cNvSpPr>
              <p:nvPr/>
            </p:nvSpPr>
            <p:spPr bwMode="auto">
              <a:xfrm>
                <a:off x="4719" y="787"/>
                <a:ext cx="56" cy="113"/>
              </a:xfrm>
              <a:custGeom>
                <a:avLst/>
                <a:gdLst>
                  <a:gd name="T0" fmla="*/ 0 w 56"/>
                  <a:gd name="T1" fmla="*/ 7 h 113"/>
                  <a:gd name="T2" fmla="*/ 0 w 56"/>
                  <a:gd name="T3" fmla="*/ 41 h 113"/>
                  <a:gd name="T4" fmla="*/ 4 w 56"/>
                  <a:gd name="T5" fmla="*/ 113 h 113"/>
                  <a:gd name="T6" fmla="*/ 50 w 56"/>
                  <a:gd name="T7" fmla="*/ 113 h 113"/>
                  <a:gd name="T8" fmla="*/ 54 w 56"/>
                  <a:gd name="T9" fmla="*/ 112 h 113"/>
                  <a:gd name="T10" fmla="*/ 56 w 56"/>
                  <a:gd name="T11" fmla="*/ 109 h 113"/>
                  <a:gd name="T12" fmla="*/ 56 w 56"/>
                  <a:gd name="T13" fmla="*/ 106 h 113"/>
                  <a:gd name="T14" fmla="*/ 56 w 56"/>
                  <a:gd name="T15" fmla="*/ 106 h 113"/>
                  <a:gd name="T16" fmla="*/ 54 w 56"/>
                  <a:gd name="T17" fmla="*/ 36 h 113"/>
                  <a:gd name="T18" fmla="*/ 21 w 56"/>
                  <a:gd name="T19" fmla="*/ 4 h 113"/>
                  <a:gd name="T20" fmla="*/ 17 w 56"/>
                  <a:gd name="T21" fmla="*/ 0 h 113"/>
                  <a:gd name="T22" fmla="*/ 8 w 56"/>
                  <a:gd name="T23" fmla="*/ 0 h 113"/>
                  <a:gd name="T24" fmla="*/ 4 w 56"/>
                  <a:gd name="T25" fmla="*/ 3 h 113"/>
                  <a:gd name="T26" fmla="*/ 0 w 56"/>
                  <a:gd name="T27" fmla="*/ 7 h 1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6" h="113">
                    <a:moveTo>
                      <a:pt x="0" y="7"/>
                    </a:moveTo>
                    <a:lnTo>
                      <a:pt x="0" y="41"/>
                    </a:lnTo>
                    <a:lnTo>
                      <a:pt x="4" y="113"/>
                    </a:lnTo>
                    <a:lnTo>
                      <a:pt x="50" y="113"/>
                    </a:lnTo>
                    <a:lnTo>
                      <a:pt x="54" y="112"/>
                    </a:lnTo>
                    <a:lnTo>
                      <a:pt x="56" y="109"/>
                    </a:lnTo>
                    <a:lnTo>
                      <a:pt x="56" y="106"/>
                    </a:lnTo>
                    <a:lnTo>
                      <a:pt x="54" y="36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8" name="Freeform 933"/>
              <p:cNvSpPr>
                <a:spLocks/>
              </p:cNvSpPr>
              <p:nvPr/>
            </p:nvSpPr>
            <p:spPr bwMode="auto">
              <a:xfrm>
                <a:off x="5073" y="2158"/>
                <a:ext cx="130" cy="50"/>
              </a:xfrm>
              <a:custGeom>
                <a:avLst/>
                <a:gdLst>
                  <a:gd name="T0" fmla="*/ 0 w 130"/>
                  <a:gd name="T1" fmla="*/ 0 h 50"/>
                  <a:gd name="T2" fmla="*/ 130 w 130"/>
                  <a:gd name="T3" fmla="*/ 0 h 50"/>
                  <a:gd name="T4" fmla="*/ 130 w 130"/>
                  <a:gd name="T5" fmla="*/ 37 h 50"/>
                  <a:gd name="T6" fmla="*/ 81 w 130"/>
                  <a:gd name="T7" fmla="*/ 37 h 50"/>
                  <a:gd name="T8" fmla="*/ 81 w 130"/>
                  <a:gd name="T9" fmla="*/ 50 h 50"/>
                  <a:gd name="T10" fmla="*/ 48 w 130"/>
                  <a:gd name="T11" fmla="*/ 50 h 50"/>
                  <a:gd name="T12" fmla="*/ 48 w 130"/>
                  <a:gd name="T13" fmla="*/ 37 h 50"/>
                  <a:gd name="T14" fmla="*/ 0 w 130"/>
                  <a:gd name="T15" fmla="*/ 37 h 50"/>
                  <a:gd name="T16" fmla="*/ 0 w 13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0" h="50">
                    <a:moveTo>
                      <a:pt x="0" y="0"/>
                    </a:moveTo>
                    <a:lnTo>
                      <a:pt x="130" y="0"/>
                    </a:lnTo>
                    <a:lnTo>
                      <a:pt x="130" y="37"/>
                    </a:lnTo>
                    <a:lnTo>
                      <a:pt x="81" y="37"/>
                    </a:lnTo>
                    <a:lnTo>
                      <a:pt x="81" y="50"/>
                    </a:lnTo>
                    <a:lnTo>
                      <a:pt x="48" y="50"/>
                    </a:lnTo>
                    <a:lnTo>
                      <a:pt x="48" y="37"/>
                    </a:lnTo>
                    <a:lnTo>
                      <a:pt x="0" y="3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89" name="Rectangle 934"/>
              <p:cNvSpPr>
                <a:spLocks noChangeArrowheads="1"/>
              </p:cNvSpPr>
              <p:nvPr/>
            </p:nvSpPr>
            <p:spPr bwMode="auto">
              <a:xfrm>
                <a:off x="5132" y="234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89</a:t>
                </a:r>
                <a:endParaRPr lang="en-GB"/>
              </a:p>
            </p:txBody>
          </p:sp>
          <p:sp>
            <p:nvSpPr>
              <p:cNvPr id="41290" name="Rectangle 935"/>
              <p:cNvSpPr>
                <a:spLocks noChangeArrowheads="1"/>
              </p:cNvSpPr>
              <p:nvPr/>
            </p:nvSpPr>
            <p:spPr bwMode="auto">
              <a:xfrm>
                <a:off x="5109" y="2216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88</a:t>
                </a:r>
                <a:endParaRPr lang="en-GB"/>
              </a:p>
            </p:txBody>
          </p:sp>
          <p:sp>
            <p:nvSpPr>
              <p:cNvPr id="41291" name="Freeform 936"/>
              <p:cNvSpPr>
                <a:spLocks/>
              </p:cNvSpPr>
              <p:nvPr/>
            </p:nvSpPr>
            <p:spPr bwMode="auto">
              <a:xfrm>
                <a:off x="5032" y="2078"/>
                <a:ext cx="48" cy="15"/>
              </a:xfrm>
              <a:custGeom>
                <a:avLst/>
                <a:gdLst>
                  <a:gd name="T0" fmla="*/ 0 w 23"/>
                  <a:gd name="T1" fmla="*/ 0 h 11"/>
                  <a:gd name="T2" fmla="*/ 4 w 23"/>
                  <a:gd name="T3" fmla="*/ 10 h 11"/>
                  <a:gd name="T4" fmla="*/ 13 w 23"/>
                  <a:gd name="T5" fmla="*/ 15 h 11"/>
                  <a:gd name="T6" fmla="*/ 31 w 23"/>
                  <a:gd name="T7" fmla="*/ 20 h 11"/>
                  <a:gd name="T8" fmla="*/ 69 w 23"/>
                  <a:gd name="T9" fmla="*/ 20 h 11"/>
                  <a:gd name="T10" fmla="*/ 88 w 23"/>
                  <a:gd name="T11" fmla="*/ 15 h 11"/>
                  <a:gd name="T12" fmla="*/ 96 w 23"/>
                  <a:gd name="T13" fmla="*/ 10 h 11"/>
                  <a:gd name="T14" fmla="*/ 100 w 23"/>
                  <a:gd name="T15" fmla="*/ 0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6" y="11"/>
                    </a:lnTo>
                    <a:lnTo>
                      <a:pt x="20" y="8"/>
                    </a:lnTo>
                    <a:lnTo>
                      <a:pt x="22" y="5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2" name="Freeform 937"/>
              <p:cNvSpPr>
                <a:spLocks/>
              </p:cNvSpPr>
              <p:nvPr/>
            </p:nvSpPr>
            <p:spPr bwMode="auto">
              <a:xfrm>
                <a:off x="5071" y="2005"/>
                <a:ext cx="50" cy="32"/>
              </a:xfrm>
              <a:custGeom>
                <a:avLst/>
                <a:gdLst>
                  <a:gd name="T0" fmla="*/ 0 w 50"/>
                  <a:gd name="T1" fmla="*/ 0 h 32"/>
                  <a:gd name="T2" fmla="*/ 50 w 50"/>
                  <a:gd name="T3" fmla="*/ 0 h 32"/>
                  <a:gd name="T4" fmla="*/ 50 w 50"/>
                  <a:gd name="T5" fmla="*/ 32 h 32"/>
                  <a:gd name="T6" fmla="*/ 2 w 50"/>
                  <a:gd name="T7" fmla="*/ 32 h 32"/>
                  <a:gd name="T8" fmla="*/ 0 w 5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32">
                    <a:moveTo>
                      <a:pt x="0" y="0"/>
                    </a:moveTo>
                    <a:lnTo>
                      <a:pt x="50" y="0"/>
                    </a:lnTo>
                    <a:lnTo>
                      <a:pt x="50" y="32"/>
                    </a:lnTo>
                    <a:lnTo>
                      <a:pt x="2" y="3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3" name="Rectangle 938"/>
              <p:cNvSpPr>
                <a:spLocks noChangeArrowheads="1"/>
              </p:cNvSpPr>
              <p:nvPr/>
            </p:nvSpPr>
            <p:spPr bwMode="auto">
              <a:xfrm>
                <a:off x="3630" y="2581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18</a:t>
                </a:r>
                <a:endParaRPr lang="en-GB"/>
              </a:p>
            </p:txBody>
          </p:sp>
          <p:sp>
            <p:nvSpPr>
              <p:cNvPr id="41294" name="Line 939"/>
              <p:cNvSpPr>
                <a:spLocks noChangeShapeType="1"/>
              </p:cNvSpPr>
              <p:nvPr/>
            </p:nvSpPr>
            <p:spPr bwMode="auto">
              <a:xfrm>
                <a:off x="2310" y="2576"/>
                <a:ext cx="45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5" name="Line 940"/>
              <p:cNvSpPr>
                <a:spLocks noChangeShapeType="1"/>
              </p:cNvSpPr>
              <p:nvPr/>
            </p:nvSpPr>
            <p:spPr bwMode="auto">
              <a:xfrm>
                <a:off x="2641" y="2162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6" name="Freeform 941"/>
              <p:cNvSpPr>
                <a:spLocks/>
              </p:cNvSpPr>
              <p:nvPr/>
            </p:nvSpPr>
            <p:spPr bwMode="auto">
              <a:xfrm>
                <a:off x="3442" y="2163"/>
                <a:ext cx="7" cy="10"/>
              </a:xfrm>
              <a:custGeom>
                <a:avLst/>
                <a:gdLst>
                  <a:gd name="T0" fmla="*/ 0 w 3"/>
                  <a:gd name="T1" fmla="*/ 0 h 7"/>
                  <a:gd name="T2" fmla="*/ 12 w 3"/>
                  <a:gd name="T3" fmla="*/ 1 h 7"/>
                  <a:gd name="T4" fmla="*/ 16 w 3"/>
                  <a:gd name="T5" fmla="*/ 6 h 7"/>
                  <a:gd name="T6" fmla="*/ 12 w 3"/>
                  <a:gd name="T7" fmla="*/ 13 h 7"/>
                  <a:gd name="T8" fmla="*/ 0 w 3"/>
                  <a:gd name="T9" fmla="*/ 14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7" name="Line 942"/>
              <p:cNvSpPr>
                <a:spLocks noChangeShapeType="1"/>
              </p:cNvSpPr>
              <p:nvPr/>
            </p:nvSpPr>
            <p:spPr bwMode="auto">
              <a:xfrm flipH="1">
                <a:off x="2639" y="2173"/>
                <a:ext cx="801" cy="1"/>
              </a:xfrm>
              <a:prstGeom prst="line">
                <a:avLst/>
              </a:prstGeom>
              <a:noFill/>
              <a:ln w="31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98" name="Rectangle 943"/>
              <p:cNvSpPr>
                <a:spLocks noChangeArrowheads="1"/>
              </p:cNvSpPr>
              <p:nvPr/>
            </p:nvSpPr>
            <p:spPr bwMode="auto">
              <a:xfrm>
                <a:off x="5564" y="3085"/>
                <a:ext cx="185" cy="95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9" name="Rectangle 944"/>
              <p:cNvSpPr>
                <a:spLocks noChangeArrowheads="1"/>
              </p:cNvSpPr>
              <p:nvPr/>
            </p:nvSpPr>
            <p:spPr bwMode="auto">
              <a:xfrm>
                <a:off x="5589" y="3202"/>
                <a:ext cx="47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90</a:t>
                </a:r>
                <a:endParaRPr lang="en-GB"/>
              </a:p>
            </p:txBody>
          </p:sp>
          <p:sp>
            <p:nvSpPr>
              <p:cNvPr id="41300" name="Freeform 945"/>
              <p:cNvSpPr>
                <a:spLocks/>
              </p:cNvSpPr>
              <p:nvPr/>
            </p:nvSpPr>
            <p:spPr bwMode="auto">
              <a:xfrm>
                <a:off x="1603" y="1035"/>
                <a:ext cx="91" cy="129"/>
              </a:xfrm>
              <a:custGeom>
                <a:avLst/>
                <a:gdLst>
                  <a:gd name="T0" fmla="*/ 91 w 91"/>
                  <a:gd name="T1" fmla="*/ 128 h 129"/>
                  <a:gd name="T2" fmla="*/ 91 w 91"/>
                  <a:gd name="T3" fmla="*/ 0 h 129"/>
                  <a:gd name="T4" fmla="*/ 0 w 91"/>
                  <a:gd name="T5" fmla="*/ 0 h 129"/>
                  <a:gd name="T6" fmla="*/ 0 w 91"/>
                  <a:gd name="T7" fmla="*/ 129 h 129"/>
                  <a:gd name="T8" fmla="*/ 91 w 91"/>
                  <a:gd name="T9" fmla="*/ 128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1" h="129">
                    <a:moveTo>
                      <a:pt x="91" y="128"/>
                    </a:moveTo>
                    <a:lnTo>
                      <a:pt x="91" y="0"/>
                    </a:lnTo>
                    <a:lnTo>
                      <a:pt x="0" y="0"/>
                    </a:lnTo>
                    <a:lnTo>
                      <a:pt x="0" y="129"/>
                    </a:lnTo>
                    <a:lnTo>
                      <a:pt x="9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1" name="Line 946"/>
              <p:cNvSpPr>
                <a:spLocks noChangeShapeType="1"/>
              </p:cNvSpPr>
              <p:nvPr/>
            </p:nvSpPr>
            <p:spPr bwMode="auto">
              <a:xfrm flipH="1">
                <a:off x="1696" y="1106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2" name="Line 947"/>
              <p:cNvSpPr>
                <a:spLocks noChangeShapeType="1"/>
              </p:cNvSpPr>
              <p:nvPr/>
            </p:nvSpPr>
            <p:spPr bwMode="auto">
              <a:xfrm flipH="1">
                <a:off x="1698" y="1129"/>
                <a:ext cx="23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03" name="Rectangle 948"/>
              <p:cNvSpPr>
                <a:spLocks noChangeArrowheads="1"/>
              </p:cNvSpPr>
              <p:nvPr/>
            </p:nvSpPr>
            <p:spPr bwMode="auto">
              <a:xfrm>
                <a:off x="1603" y="928"/>
                <a:ext cx="87" cy="90"/>
              </a:xfrm>
              <a:prstGeom prst="rect">
                <a:avLst/>
              </a:prstGeom>
              <a:noFill/>
              <a:ln w="317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4" name="Rectangle 949"/>
              <p:cNvSpPr>
                <a:spLocks noChangeArrowheads="1"/>
              </p:cNvSpPr>
              <p:nvPr/>
            </p:nvSpPr>
            <p:spPr bwMode="auto">
              <a:xfrm>
                <a:off x="1615" y="869"/>
                <a:ext cx="38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GB" sz="700">
                    <a:solidFill>
                      <a:srgbClr val="000000"/>
                    </a:solidFill>
                    <a:latin typeface="Modern"/>
                  </a:rPr>
                  <a:t>IT</a:t>
                </a:r>
                <a:endParaRPr lang="en-GB"/>
              </a:p>
            </p:txBody>
          </p:sp>
          <p:sp>
            <p:nvSpPr>
              <p:cNvPr id="41310" name="Line 959"/>
              <p:cNvSpPr>
                <a:spLocks noChangeShapeType="1"/>
              </p:cNvSpPr>
              <p:nvPr/>
            </p:nvSpPr>
            <p:spPr bwMode="auto">
              <a:xfrm flipH="1">
                <a:off x="2180" y="866"/>
                <a:ext cx="154" cy="9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1" name="Freeform 960"/>
              <p:cNvSpPr>
                <a:spLocks/>
              </p:cNvSpPr>
              <p:nvPr/>
            </p:nvSpPr>
            <p:spPr bwMode="auto">
              <a:xfrm>
                <a:off x="2114" y="942"/>
                <a:ext cx="95" cy="61"/>
              </a:xfrm>
              <a:custGeom>
                <a:avLst/>
                <a:gdLst>
                  <a:gd name="T0" fmla="*/ 95 w 95"/>
                  <a:gd name="T1" fmla="*/ 31 h 61"/>
                  <a:gd name="T2" fmla="*/ 0 w 95"/>
                  <a:gd name="T3" fmla="*/ 61 h 61"/>
                  <a:gd name="T4" fmla="*/ 49 w 95"/>
                  <a:gd name="T5" fmla="*/ 0 h 61"/>
                  <a:gd name="T6" fmla="*/ 95 w 95"/>
                  <a:gd name="T7" fmla="*/ 31 h 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5" h="61">
                    <a:moveTo>
                      <a:pt x="95" y="31"/>
                    </a:moveTo>
                    <a:lnTo>
                      <a:pt x="0" y="61"/>
                    </a:lnTo>
                    <a:lnTo>
                      <a:pt x="49" y="0"/>
                    </a:lnTo>
                    <a:lnTo>
                      <a:pt x="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17" name="Freeform 966"/>
              <p:cNvSpPr>
                <a:spLocks/>
              </p:cNvSpPr>
              <p:nvPr/>
            </p:nvSpPr>
            <p:spPr bwMode="auto">
              <a:xfrm>
                <a:off x="2009" y="2864"/>
                <a:ext cx="70" cy="69"/>
              </a:xfrm>
              <a:custGeom>
                <a:avLst/>
                <a:gdLst>
                  <a:gd name="T0" fmla="*/ 0 w 70"/>
                  <a:gd name="T1" fmla="*/ 52 h 69"/>
                  <a:gd name="T2" fmla="*/ 70 w 70"/>
                  <a:gd name="T3" fmla="*/ 0 h 69"/>
                  <a:gd name="T4" fmla="*/ 62 w 70"/>
                  <a:gd name="T5" fmla="*/ 69 h 69"/>
                  <a:gd name="T6" fmla="*/ 0 w 70"/>
                  <a:gd name="T7" fmla="*/ 52 h 6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0" y="52"/>
                    </a:moveTo>
                    <a:lnTo>
                      <a:pt x="70" y="0"/>
                    </a:lnTo>
                    <a:lnTo>
                      <a:pt x="62" y="69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23" name="Freeform 972"/>
              <p:cNvSpPr>
                <a:spLocks/>
              </p:cNvSpPr>
              <p:nvPr/>
            </p:nvSpPr>
            <p:spPr bwMode="auto">
              <a:xfrm>
                <a:off x="2878" y="2135"/>
                <a:ext cx="105" cy="50"/>
              </a:xfrm>
              <a:custGeom>
                <a:avLst/>
                <a:gdLst>
                  <a:gd name="T0" fmla="*/ 31 w 105"/>
                  <a:gd name="T1" fmla="*/ 0 h 50"/>
                  <a:gd name="T2" fmla="*/ 105 w 105"/>
                  <a:gd name="T3" fmla="*/ 50 h 50"/>
                  <a:gd name="T4" fmla="*/ 0 w 105"/>
                  <a:gd name="T5" fmla="*/ 39 h 50"/>
                  <a:gd name="T6" fmla="*/ 31 w 105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5" h="50">
                    <a:moveTo>
                      <a:pt x="31" y="0"/>
                    </a:moveTo>
                    <a:lnTo>
                      <a:pt x="105" y="50"/>
                    </a:lnTo>
                    <a:lnTo>
                      <a:pt x="0" y="3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64" name="Line 959"/>
            <p:cNvSpPr>
              <a:spLocks noChangeShapeType="1"/>
            </p:cNvSpPr>
            <p:nvPr/>
          </p:nvSpPr>
          <p:spPr bwMode="auto">
            <a:xfrm flipH="1">
              <a:off x="3190876" y="1370342"/>
              <a:ext cx="447675" cy="29527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3654072" y="1113192"/>
              <a:ext cx="134143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Fuel Fab Laboratory</a:t>
              </a: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2391834" y="2574926"/>
              <a:ext cx="10255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IR-5000 Reactor</a:t>
              </a:r>
            </a:p>
          </p:txBody>
        </p:sp>
        <p:sp>
          <p:nvSpPr>
            <p:cNvPr id="967" name="Line 971"/>
            <p:cNvSpPr>
              <a:spLocks noChangeShapeType="1"/>
            </p:cNvSpPr>
            <p:nvPr/>
          </p:nvSpPr>
          <p:spPr bwMode="auto">
            <a:xfrm>
              <a:off x="3460396" y="2961017"/>
              <a:ext cx="1305280" cy="50925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0" name="Line 965"/>
            <p:cNvSpPr>
              <a:spLocks noChangeShapeType="1"/>
            </p:cNvSpPr>
            <p:nvPr/>
          </p:nvSpPr>
          <p:spPr bwMode="auto">
            <a:xfrm flipV="1">
              <a:off x="2296232" y="4418013"/>
              <a:ext cx="1006475" cy="1563688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arrow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71" name="TextBox 970"/>
            <p:cNvSpPr txBox="1"/>
            <p:nvPr/>
          </p:nvSpPr>
          <p:spPr>
            <a:xfrm>
              <a:off x="1285875" y="6107972"/>
              <a:ext cx="19907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0000"/>
                  </a:solidFill>
                </a:rPr>
                <a:t>Tamuz</a:t>
              </a:r>
              <a:r>
                <a:rPr lang="en-US" b="1" dirty="0">
                  <a:solidFill>
                    <a:srgbClr val="000000"/>
                  </a:solidFill>
                </a:rPr>
                <a:t> 2 Reactor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313002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64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5"/>
          <p:cNvSpPr>
            <a:spLocks noChangeAspect="1" noChangeArrowheads="1" noTextEdit="1"/>
          </p:cNvSpPr>
          <p:nvPr/>
        </p:nvSpPr>
        <p:spPr bwMode="auto">
          <a:xfrm>
            <a:off x="289984" y="115888"/>
            <a:ext cx="11902016" cy="691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6" name="Freeform 26"/>
          <p:cNvSpPr>
            <a:spLocks/>
          </p:cNvSpPr>
          <p:nvPr/>
        </p:nvSpPr>
        <p:spPr bwMode="auto">
          <a:xfrm>
            <a:off x="9663343" y="679049"/>
            <a:ext cx="206759" cy="46481"/>
          </a:xfrm>
          <a:custGeom>
            <a:avLst/>
            <a:gdLst>
              <a:gd name="T0" fmla="*/ 196 w 48"/>
              <a:gd name="T1" fmla="*/ 40 h 21"/>
              <a:gd name="T2" fmla="*/ 168 w 48"/>
              <a:gd name="T3" fmla="*/ 23 h 21"/>
              <a:gd name="T4" fmla="*/ 131 w 48"/>
              <a:gd name="T5" fmla="*/ 11 h 21"/>
              <a:gd name="T6" fmla="*/ 89 w 48"/>
              <a:gd name="T7" fmla="*/ 4 h 21"/>
              <a:gd name="T8" fmla="*/ 44 w 48"/>
              <a:gd name="T9" fmla="*/ 0 h 21"/>
              <a:gd name="T10" fmla="*/ 0 w 48"/>
              <a:gd name="T11" fmla="*/ 0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8" h="21">
                <a:moveTo>
                  <a:pt x="48" y="21"/>
                </a:moveTo>
                <a:lnTo>
                  <a:pt x="41" y="12"/>
                </a:lnTo>
                <a:lnTo>
                  <a:pt x="32" y="6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27" name="Line 27"/>
          <p:cNvSpPr>
            <a:spLocks noChangeShapeType="1"/>
          </p:cNvSpPr>
          <p:nvPr/>
        </p:nvSpPr>
        <p:spPr bwMode="auto">
          <a:xfrm flipH="1">
            <a:off x="6634432" y="679049"/>
            <a:ext cx="3028911" cy="22439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1" name="Freeform 31"/>
          <p:cNvSpPr>
            <a:spLocks/>
          </p:cNvSpPr>
          <p:nvPr/>
        </p:nvSpPr>
        <p:spPr bwMode="auto">
          <a:xfrm>
            <a:off x="9693184" y="648596"/>
            <a:ext cx="236600" cy="76935"/>
          </a:xfrm>
          <a:custGeom>
            <a:avLst/>
            <a:gdLst>
              <a:gd name="T0" fmla="*/ 224 w 55"/>
              <a:gd name="T1" fmla="*/ 66 h 35"/>
              <a:gd name="T2" fmla="*/ 188 w 55"/>
              <a:gd name="T3" fmla="*/ 45 h 35"/>
              <a:gd name="T4" fmla="*/ 147 w 55"/>
              <a:gd name="T5" fmla="*/ 30 h 35"/>
              <a:gd name="T6" fmla="*/ 101 w 55"/>
              <a:gd name="T7" fmla="*/ 16 h 35"/>
              <a:gd name="T8" fmla="*/ 52 w 55"/>
              <a:gd name="T9" fmla="*/ 5 h 35"/>
              <a:gd name="T10" fmla="*/ 0 w 55"/>
              <a:gd name="T11" fmla="*/ 0 h 3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" h="35">
                <a:moveTo>
                  <a:pt x="55" y="35"/>
                </a:moveTo>
                <a:lnTo>
                  <a:pt x="46" y="24"/>
                </a:lnTo>
                <a:lnTo>
                  <a:pt x="36" y="16"/>
                </a:lnTo>
                <a:lnTo>
                  <a:pt x="25" y="9"/>
                </a:lnTo>
                <a:lnTo>
                  <a:pt x="13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0FF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832" name="Line 32"/>
          <p:cNvSpPr>
            <a:spLocks noChangeShapeType="1"/>
          </p:cNvSpPr>
          <p:nvPr/>
        </p:nvSpPr>
        <p:spPr bwMode="auto">
          <a:xfrm flipH="1">
            <a:off x="6110075" y="648595"/>
            <a:ext cx="3583109" cy="24042"/>
          </a:xfrm>
          <a:prstGeom prst="line">
            <a:avLst/>
          </a:prstGeom>
          <a:noFill/>
          <a:ln w="31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988" name="Rectangle 1050"/>
          <p:cNvSpPr>
            <a:spLocks noChangeArrowheads="1"/>
          </p:cNvSpPr>
          <p:nvPr/>
        </p:nvSpPr>
        <p:spPr bwMode="auto">
          <a:xfrm>
            <a:off x="1678518" y="1"/>
            <a:ext cx="9444567" cy="830997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FFFF00"/>
                </a:solidFill>
              </a:rPr>
              <a:t>TUWAITHA</a:t>
            </a:r>
          </a:p>
          <a:p>
            <a:pPr algn="ctr"/>
            <a:r>
              <a:rPr lang="en-GB" sz="2400" b="1" dirty="0">
                <a:solidFill>
                  <a:srgbClr val="FFFF00"/>
                </a:solidFill>
              </a:rPr>
              <a:t>Clandestine Nuclear Weapons Activities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3" y="701489"/>
            <a:ext cx="12224544" cy="6171861"/>
            <a:chOff x="-2" y="701488"/>
            <a:chExt cx="9168408" cy="6171861"/>
          </a:xfrm>
        </p:grpSpPr>
        <p:sp>
          <p:nvSpPr>
            <p:cNvPr id="42807" name="Rectangle 7"/>
            <p:cNvSpPr>
              <a:spLocks noChangeArrowheads="1"/>
            </p:cNvSpPr>
            <p:nvPr/>
          </p:nvSpPr>
          <p:spPr bwMode="auto">
            <a:xfrm>
              <a:off x="5193241" y="1199961"/>
              <a:ext cx="313336" cy="15066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8" name="Freeform 8"/>
            <p:cNvSpPr>
              <a:spLocks/>
            </p:cNvSpPr>
            <p:nvPr/>
          </p:nvSpPr>
          <p:spPr bwMode="auto">
            <a:xfrm>
              <a:off x="5244397" y="4926490"/>
              <a:ext cx="417248" cy="173103"/>
            </a:xfrm>
            <a:custGeom>
              <a:avLst/>
              <a:gdLst>
                <a:gd name="T0" fmla="*/ 25 w 261"/>
                <a:gd name="T1" fmla="*/ 0 h 108"/>
                <a:gd name="T2" fmla="*/ 221 w 261"/>
                <a:gd name="T3" fmla="*/ 0 h 108"/>
                <a:gd name="T4" fmla="*/ 221 w 261"/>
                <a:gd name="T5" fmla="*/ 16 h 108"/>
                <a:gd name="T6" fmla="*/ 235 w 261"/>
                <a:gd name="T7" fmla="*/ 16 h 108"/>
                <a:gd name="T8" fmla="*/ 235 w 261"/>
                <a:gd name="T9" fmla="*/ 25 h 108"/>
                <a:gd name="T10" fmla="*/ 223 w 261"/>
                <a:gd name="T11" fmla="*/ 25 h 108"/>
                <a:gd name="T12" fmla="*/ 223 w 261"/>
                <a:gd name="T13" fmla="*/ 42 h 108"/>
                <a:gd name="T14" fmla="*/ 261 w 261"/>
                <a:gd name="T15" fmla="*/ 42 h 108"/>
                <a:gd name="T16" fmla="*/ 261 w 261"/>
                <a:gd name="T17" fmla="*/ 101 h 108"/>
                <a:gd name="T18" fmla="*/ 223 w 261"/>
                <a:gd name="T19" fmla="*/ 101 h 108"/>
                <a:gd name="T20" fmla="*/ 223 w 261"/>
                <a:gd name="T21" fmla="*/ 108 h 108"/>
                <a:gd name="T22" fmla="*/ 201 w 261"/>
                <a:gd name="T23" fmla="*/ 108 h 108"/>
                <a:gd name="T24" fmla="*/ 201 w 261"/>
                <a:gd name="T25" fmla="*/ 101 h 108"/>
                <a:gd name="T26" fmla="*/ 170 w 261"/>
                <a:gd name="T27" fmla="*/ 101 h 108"/>
                <a:gd name="T28" fmla="*/ 170 w 261"/>
                <a:gd name="T29" fmla="*/ 108 h 108"/>
                <a:gd name="T30" fmla="*/ 142 w 261"/>
                <a:gd name="T31" fmla="*/ 108 h 108"/>
                <a:gd name="T32" fmla="*/ 142 w 261"/>
                <a:gd name="T33" fmla="*/ 101 h 108"/>
                <a:gd name="T34" fmla="*/ 108 w 261"/>
                <a:gd name="T35" fmla="*/ 101 h 108"/>
                <a:gd name="T36" fmla="*/ 108 w 261"/>
                <a:gd name="T37" fmla="*/ 108 h 108"/>
                <a:gd name="T38" fmla="*/ 83 w 261"/>
                <a:gd name="T39" fmla="*/ 108 h 108"/>
                <a:gd name="T40" fmla="*/ 83 w 261"/>
                <a:gd name="T41" fmla="*/ 101 h 108"/>
                <a:gd name="T42" fmla="*/ 41 w 261"/>
                <a:gd name="T43" fmla="*/ 101 h 108"/>
                <a:gd name="T44" fmla="*/ 41 w 261"/>
                <a:gd name="T45" fmla="*/ 108 h 108"/>
                <a:gd name="T46" fmla="*/ 27 w 261"/>
                <a:gd name="T47" fmla="*/ 108 h 108"/>
                <a:gd name="T48" fmla="*/ 27 w 261"/>
                <a:gd name="T49" fmla="*/ 100 h 108"/>
                <a:gd name="T50" fmla="*/ 0 w 261"/>
                <a:gd name="T51" fmla="*/ 100 h 108"/>
                <a:gd name="T52" fmla="*/ 0 w 261"/>
                <a:gd name="T53" fmla="*/ 96 h 108"/>
                <a:gd name="T54" fmla="*/ 25 w 261"/>
                <a:gd name="T55" fmla="*/ 96 h 108"/>
                <a:gd name="T56" fmla="*/ 25 w 261"/>
                <a:gd name="T57" fmla="*/ 60 h 108"/>
                <a:gd name="T58" fmla="*/ 91 w 261"/>
                <a:gd name="T59" fmla="*/ 60 h 108"/>
                <a:gd name="T60" fmla="*/ 91 w 261"/>
                <a:gd name="T61" fmla="*/ 40 h 108"/>
                <a:gd name="T62" fmla="*/ 25 w 261"/>
                <a:gd name="T63" fmla="*/ 40 h 108"/>
                <a:gd name="T64" fmla="*/ 25 w 261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1" h="108">
                  <a:moveTo>
                    <a:pt x="25" y="0"/>
                  </a:moveTo>
                  <a:lnTo>
                    <a:pt x="221" y="0"/>
                  </a:lnTo>
                  <a:lnTo>
                    <a:pt x="221" y="16"/>
                  </a:lnTo>
                  <a:lnTo>
                    <a:pt x="235" y="16"/>
                  </a:lnTo>
                  <a:lnTo>
                    <a:pt x="235" y="25"/>
                  </a:lnTo>
                  <a:lnTo>
                    <a:pt x="223" y="25"/>
                  </a:lnTo>
                  <a:lnTo>
                    <a:pt x="223" y="42"/>
                  </a:lnTo>
                  <a:lnTo>
                    <a:pt x="261" y="42"/>
                  </a:lnTo>
                  <a:lnTo>
                    <a:pt x="261" y="101"/>
                  </a:lnTo>
                  <a:lnTo>
                    <a:pt x="223" y="101"/>
                  </a:lnTo>
                  <a:lnTo>
                    <a:pt x="223" y="108"/>
                  </a:lnTo>
                  <a:lnTo>
                    <a:pt x="201" y="108"/>
                  </a:lnTo>
                  <a:lnTo>
                    <a:pt x="201" y="101"/>
                  </a:lnTo>
                  <a:lnTo>
                    <a:pt x="170" y="101"/>
                  </a:lnTo>
                  <a:lnTo>
                    <a:pt x="170" y="108"/>
                  </a:lnTo>
                  <a:lnTo>
                    <a:pt x="142" y="108"/>
                  </a:lnTo>
                  <a:lnTo>
                    <a:pt x="142" y="101"/>
                  </a:lnTo>
                  <a:lnTo>
                    <a:pt x="108" y="101"/>
                  </a:lnTo>
                  <a:lnTo>
                    <a:pt x="108" y="108"/>
                  </a:lnTo>
                  <a:lnTo>
                    <a:pt x="83" y="108"/>
                  </a:lnTo>
                  <a:lnTo>
                    <a:pt x="83" y="101"/>
                  </a:lnTo>
                  <a:lnTo>
                    <a:pt x="41" y="101"/>
                  </a:lnTo>
                  <a:lnTo>
                    <a:pt x="41" y="108"/>
                  </a:lnTo>
                  <a:lnTo>
                    <a:pt x="27" y="108"/>
                  </a:lnTo>
                  <a:lnTo>
                    <a:pt x="27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5" y="96"/>
                  </a:lnTo>
                  <a:lnTo>
                    <a:pt x="25" y="60"/>
                  </a:lnTo>
                  <a:lnTo>
                    <a:pt x="91" y="60"/>
                  </a:lnTo>
                  <a:lnTo>
                    <a:pt x="91" y="40"/>
                  </a:lnTo>
                  <a:lnTo>
                    <a:pt x="25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09" name="Rectangle 9"/>
            <p:cNvSpPr>
              <a:spLocks noChangeArrowheads="1"/>
            </p:cNvSpPr>
            <p:nvPr/>
          </p:nvSpPr>
          <p:spPr bwMode="auto">
            <a:xfrm>
              <a:off x="5493787" y="3854211"/>
              <a:ext cx="310138" cy="12822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0" name="Freeform 10"/>
            <p:cNvSpPr>
              <a:spLocks/>
            </p:cNvSpPr>
            <p:nvPr/>
          </p:nvSpPr>
          <p:spPr bwMode="auto">
            <a:xfrm>
              <a:off x="5484195" y="3491977"/>
              <a:ext cx="313336" cy="189131"/>
            </a:xfrm>
            <a:custGeom>
              <a:avLst/>
              <a:gdLst>
                <a:gd name="T0" fmla="*/ 0 w 196"/>
                <a:gd name="T1" fmla="*/ 21 h 118"/>
                <a:gd name="T2" fmla="*/ 107 w 196"/>
                <a:gd name="T3" fmla="*/ 21 h 118"/>
                <a:gd name="T4" fmla="*/ 107 w 196"/>
                <a:gd name="T5" fmla="*/ 0 h 118"/>
                <a:gd name="T6" fmla="*/ 196 w 196"/>
                <a:gd name="T7" fmla="*/ 0 h 118"/>
                <a:gd name="T8" fmla="*/ 196 w 196"/>
                <a:gd name="T9" fmla="*/ 118 h 118"/>
                <a:gd name="T10" fmla="*/ 0 w 196"/>
                <a:gd name="T11" fmla="*/ 118 h 118"/>
                <a:gd name="T12" fmla="*/ 0 w 196"/>
                <a:gd name="T13" fmla="*/ 21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118">
                  <a:moveTo>
                    <a:pt x="0" y="21"/>
                  </a:moveTo>
                  <a:lnTo>
                    <a:pt x="107" y="21"/>
                  </a:lnTo>
                  <a:lnTo>
                    <a:pt x="107" y="0"/>
                  </a:lnTo>
                  <a:lnTo>
                    <a:pt x="196" y="0"/>
                  </a:lnTo>
                  <a:lnTo>
                    <a:pt x="196" y="118"/>
                  </a:lnTo>
                  <a:lnTo>
                    <a:pt x="0" y="11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811" name="Freeform 11"/>
            <p:cNvSpPr>
              <a:spLocks/>
            </p:cNvSpPr>
            <p:nvPr/>
          </p:nvSpPr>
          <p:spPr bwMode="auto">
            <a:xfrm>
              <a:off x="5474603" y="3370163"/>
              <a:ext cx="326125" cy="89757"/>
            </a:xfrm>
            <a:custGeom>
              <a:avLst/>
              <a:gdLst>
                <a:gd name="T0" fmla="*/ 2 w 204"/>
                <a:gd name="T1" fmla="*/ 0 h 56"/>
                <a:gd name="T2" fmla="*/ 204 w 204"/>
                <a:gd name="T3" fmla="*/ 0 h 56"/>
                <a:gd name="T4" fmla="*/ 204 w 204"/>
                <a:gd name="T5" fmla="*/ 56 h 56"/>
                <a:gd name="T6" fmla="*/ 0 w 204"/>
                <a:gd name="T7" fmla="*/ 56 h 56"/>
                <a:gd name="T8" fmla="*/ 2 w 204"/>
                <a:gd name="T9" fmla="*/ 0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56">
                  <a:moveTo>
                    <a:pt x="2" y="0"/>
                  </a:moveTo>
                  <a:lnTo>
                    <a:pt x="204" y="0"/>
                  </a:lnTo>
                  <a:lnTo>
                    <a:pt x="204" y="56"/>
                  </a:lnTo>
                  <a:lnTo>
                    <a:pt x="0" y="56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2" name="Line 12"/>
            <p:cNvSpPr>
              <a:spLocks noChangeShapeType="1"/>
            </p:cNvSpPr>
            <p:nvPr/>
          </p:nvSpPr>
          <p:spPr bwMode="auto">
            <a:xfrm flipH="1">
              <a:off x="6937369" y="924278"/>
              <a:ext cx="177450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3" name="Freeform 13"/>
            <p:cNvSpPr>
              <a:spLocks/>
            </p:cNvSpPr>
            <p:nvPr/>
          </p:nvSpPr>
          <p:spPr bwMode="auto">
            <a:xfrm>
              <a:off x="6891008" y="903442"/>
              <a:ext cx="46361" cy="30453"/>
            </a:xfrm>
            <a:custGeom>
              <a:avLst/>
              <a:gdLst>
                <a:gd name="T0" fmla="*/ 60 w 14"/>
                <a:gd name="T1" fmla="*/ 26 h 14"/>
                <a:gd name="T2" fmla="*/ 35 w 14"/>
                <a:gd name="T3" fmla="*/ 24 h 14"/>
                <a:gd name="T4" fmla="*/ 17 w 14"/>
                <a:gd name="T5" fmla="*/ 19 h 14"/>
                <a:gd name="T6" fmla="*/ 4 w 14"/>
                <a:gd name="T7" fmla="*/ 1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8" y="13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4" name="Freeform 14"/>
            <p:cNvSpPr>
              <a:spLocks/>
            </p:cNvSpPr>
            <p:nvPr/>
          </p:nvSpPr>
          <p:spPr bwMode="auto">
            <a:xfrm>
              <a:off x="6833457" y="874591"/>
              <a:ext cx="54354" cy="24042"/>
            </a:xfrm>
            <a:custGeom>
              <a:avLst/>
              <a:gdLst>
                <a:gd name="T0" fmla="*/ 68 w 17"/>
                <a:gd name="T1" fmla="*/ 20 h 11"/>
                <a:gd name="T2" fmla="*/ 56 w 17"/>
                <a:gd name="T3" fmla="*/ 14 h 11"/>
                <a:gd name="T4" fmla="*/ 40 w 17"/>
                <a:gd name="T5" fmla="*/ 5 h 11"/>
                <a:gd name="T6" fmla="*/ 20 w 17"/>
                <a:gd name="T7" fmla="*/ 1 h 11"/>
                <a:gd name="T8" fmla="*/ 0 w 17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">
                  <a:moveTo>
                    <a:pt x="17" y="11"/>
                  </a:moveTo>
                  <a:lnTo>
                    <a:pt x="14" y="7"/>
                  </a:lnTo>
                  <a:lnTo>
                    <a:pt x="10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5" name="Line 15"/>
            <p:cNvSpPr>
              <a:spLocks noChangeShapeType="1"/>
            </p:cNvSpPr>
            <p:nvPr/>
          </p:nvSpPr>
          <p:spPr bwMode="auto">
            <a:xfrm flipH="1">
              <a:off x="5212424" y="874591"/>
              <a:ext cx="1621032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6" name="Freeform 16"/>
            <p:cNvSpPr>
              <a:spLocks/>
            </p:cNvSpPr>
            <p:nvPr/>
          </p:nvSpPr>
          <p:spPr bwMode="auto">
            <a:xfrm>
              <a:off x="5122900" y="892222"/>
              <a:ext cx="89524" cy="52893"/>
            </a:xfrm>
            <a:custGeom>
              <a:avLst/>
              <a:gdLst>
                <a:gd name="T0" fmla="*/ 112 w 28"/>
                <a:gd name="T1" fmla="*/ 0 h 24"/>
                <a:gd name="T2" fmla="*/ 80 w 28"/>
                <a:gd name="T3" fmla="*/ 1 h 24"/>
                <a:gd name="T4" fmla="*/ 52 w 28"/>
                <a:gd name="T5" fmla="*/ 8 h 24"/>
                <a:gd name="T6" fmla="*/ 28 w 28"/>
                <a:gd name="T7" fmla="*/ 17 h 24"/>
                <a:gd name="T8" fmla="*/ 8 w 28"/>
                <a:gd name="T9" fmla="*/ 30 h 24"/>
                <a:gd name="T10" fmla="*/ 0 w 28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4">
                  <a:moveTo>
                    <a:pt x="28" y="0"/>
                  </a:moveTo>
                  <a:lnTo>
                    <a:pt x="20" y="1"/>
                  </a:lnTo>
                  <a:lnTo>
                    <a:pt x="13" y="4"/>
                  </a:lnTo>
                  <a:lnTo>
                    <a:pt x="7" y="9"/>
                  </a:lnTo>
                  <a:lnTo>
                    <a:pt x="2" y="16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7" name="Line 17"/>
            <p:cNvSpPr>
              <a:spLocks noChangeShapeType="1"/>
            </p:cNvSpPr>
            <p:nvPr/>
          </p:nvSpPr>
          <p:spPr bwMode="auto">
            <a:xfrm>
              <a:off x="5122900" y="945115"/>
              <a:ext cx="12789" cy="24523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8" name="Freeform 18"/>
            <p:cNvSpPr>
              <a:spLocks/>
            </p:cNvSpPr>
            <p:nvPr/>
          </p:nvSpPr>
          <p:spPr bwMode="auto">
            <a:xfrm>
              <a:off x="5111709" y="1190344"/>
              <a:ext cx="23980" cy="17631"/>
            </a:xfrm>
            <a:custGeom>
              <a:avLst/>
              <a:gdLst>
                <a:gd name="T0" fmla="*/ 32 w 7"/>
                <a:gd name="T1" fmla="*/ 0 h 8"/>
                <a:gd name="T2" fmla="*/ 28 w 7"/>
                <a:gd name="T3" fmla="*/ 6 h 8"/>
                <a:gd name="T4" fmla="*/ 24 w 7"/>
                <a:gd name="T5" fmla="*/ 10 h 8"/>
                <a:gd name="T6" fmla="*/ 13 w 7"/>
                <a:gd name="T7" fmla="*/ 14 h 8"/>
                <a:gd name="T8" fmla="*/ 0 w 7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6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19" name="Freeform 19"/>
            <p:cNvSpPr>
              <a:spLocks/>
            </p:cNvSpPr>
            <p:nvPr/>
          </p:nvSpPr>
          <p:spPr bwMode="auto">
            <a:xfrm>
              <a:off x="5063750" y="1207975"/>
              <a:ext cx="47960" cy="11220"/>
            </a:xfrm>
            <a:custGeom>
              <a:avLst/>
              <a:gdLst>
                <a:gd name="T0" fmla="*/ 60 w 15"/>
                <a:gd name="T1" fmla="*/ 0 h 5"/>
                <a:gd name="T2" fmla="*/ 40 w 15"/>
                <a:gd name="T3" fmla="*/ 4 h 5"/>
                <a:gd name="T4" fmla="*/ 20 w 15"/>
                <a:gd name="T5" fmla="*/ 6 h 5"/>
                <a:gd name="T6" fmla="*/ 0 w 15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0" name="Freeform 20"/>
            <p:cNvSpPr>
              <a:spLocks/>
            </p:cNvSpPr>
            <p:nvPr/>
          </p:nvSpPr>
          <p:spPr bwMode="auto">
            <a:xfrm>
              <a:off x="5063750" y="1219195"/>
              <a:ext cx="62347" cy="150664"/>
            </a:xfrm>
            <a:custGeom>
              <a:avLst/>
              <a:gdLst>
                <a:gd name="T0" fmla="*/ 0 w 19"/>
                <a:gd name="T1" fmla="*/ 0 h 68"/>
                <a:gd name="T2" fmla="*/ 21 w 19"/>
                <a:gd name="T3" fmla="*/ 122 h 68"/>
                <a:gd name="T4" fmla="*/ 80 w 19"/>
                <a:gd name="T5" fmla="*/ 130 h 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" h="68">
                  <a:moveTo>
                    <a:pt x="0" y="0"/>
                  </a:moveTo>
                  <a:lnTo>
                    <a:pt x="5" y="64"/>
                  </a:lnTo>
                  <a:lnTo>
                    <a:pt x="19" y="6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1" name="Freeform 21"/>
            <p:cNvSpPr>
              <a:spLocks/>
            </p:cNvSpPr>
            <p:nvPr/>
          </p:nvSpPr>
          <p:spPr bwMode="auto">
            <a:xfrm>
              <a:off x="5126097" y="1369859"/>
              <a:ext cx="41565" cy="48084"/>
            </a:xfrm>
            <a:custGeom>
              <a:avLst/>
              <a:gdLst>
                <a:gd name="T0" fmla="*/ 0 w 13"/>
                <a:gd name="T1" fmla="*/ 0 h 21"/>
                <a:gd name="T2" fmla="*/ 20 w 13"/>
                <a:gd name="T3" fmla="*/ 4 h 21"/>
                <a:gd name="T4" fmla="*/ 36 w 13"/>
                <a:gd name="T5" fmla="*/ 13 h 21"/>
                <a:gd name="T6" fmla="*/ 48 w 13"/>
                <a:gd name="T7" fmla="*/ 20 h 21"/>
                <a:gd name="T8" fmla="*/ 52 w 13"/>
                <a:gd name="T9" fmla="*/ 30 h 21"/>
                <a:gd name="T10" fmla="*/ 48 w 13"/>
                <a:gd name="T11" fmla="*/ 43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1">
                  <a:moveTo>
                    <a:pt x="0" y="0"/>
                  </a:moveTo>
                  <a:lnTo>
                    <a:pt x="5" y="2"/>
                  </a:lnTo>
                  <a:lnTo>
                    <a:pt x="9" y="6"/>
                  </a:lnTo>
                  <a:lnTo>
                    <a:pt x="12" y="10"/>
                  </a:lnTo>
                  <a:lnTo>
                    <a:pt x="13" y="15"/>
                  </a:lnTo>
                  <a:lnTo>
                    <a:pt x="12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2" name="Line 22"/>
            <p:cNvSpPr>
              <a:spLocks noChangeShapeType="1"/>
            </p:cNvSpPr>
            <p:nvPr/>
          </p:nvSpPr>
          <p:spPr bwMode="auto">
            <a:xfrm>
              <a:off x="5164465" y="1417943"/>
              <a:ext cx="6395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3" name="Freeform 23"/>
            <p:cNvSpPr>
              <a:spLocks/>
            </p:cNvSpPr>
            <p:nvPr/>
          </p:nvSpPr>
          <p:spPr bwMode="auto">
            <a:xfrm>
              <a:off x="5158070" y="1448396"/>
              <a:ext cx="12789" cy="24042"/>
            </a:xfrm>
            <a:custGeom>
              <a:avLst/>
              <a:gdLst>
                <a:gd name="T0" fmla="*/ 16 w 4"/>
                <a:gd name="T1" fmla="*/ 0 h 11"/>
                <a:gd name="T2" fmla="*/ 12 w 4"/>
                <a:gd name="T3" fmla="*/ 7 h 11"/>
                <a:gd name="T4" fmla="*/ 8 w 4"/>
                <a:gd name="T5" fmla="*/ 15 h 11"/>
                <a:gd name="T6" fmla="*/ 0 w 4"/>
                <a:gd name="T7" fmla="*/ 20 h 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1">
                  <a:moveTo>
                    <a:pt x="4" y="0"/>
                  </a:moveTo>
                  <a:lnTo>
                    <a:pt x="3" y="4"/>
                  </a:lnTo>
                  <a:lnTo>
                    <a:pt x="2" y="8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4" name="Freeform 24"/>
            <p:cNvSpPr>
              <a:spLocks/>
            </p:cNvSpPr>
            <p:nvPr/>
          </p:nvSpPr>
          <p:spPr bwMode="auto">
            <a:xfrm>
              <a:off x="5158070" y="1472438"/>
              <a:ext cx="47960" cy="96168"/>
            </a:xfrm>
            <a:custGeom>
              <a:avLst/>
              <a:gdLst>
                <a:gd name="T0" fmla="*/ 0 w 15"/>
                <a:gd name="T1" fmla="*/ 0 h 43"/>
                <a:gd name="T2" fmla="*/ 0 w 15"/>
                <a:gd name="T3" fmla="*/ 15 h 43"/>
                <a:gd name="T4" fmla="*/ 16 w 15"/>
                <a:gd name="T5" fmla="*/ 20 h 43"/>
                <a:gd name="T6" fmla="*/ 60 w 15"/>
                <a:gd name="T7" fmla="*/ 84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lnTo>
                    <a:pt x="0" y="8"/>
                  </a:lnTo>
                  <a:lnTo>
                    <a:pt x="4" y="10"/>
                  </a:lnTo>
                  <a:lnTo>
                    <a:pt x="15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5" name="Freeform 25"/>
            <p:cNvSpPr>
              <a:spLocks/>
            </p:cNvSpPr>
            <p:nvPr/>
          </p:nvSpPr>
          <p:spPr bwMode="auto">
            <a:xfrm>
              <a:off x="7402576" y="725530"/>
              <a:ext cx="287757" cy="609067"/>
            </a:xfrm>
            <a:custGeom>
              <a:avLst/>
              <a:gdLst>
                <a:gd name="T0" fmla="*/ 364 w 89"/>
                <a:gd name="T1" fmla="*/ 525 h 275"/>
                <a:gd name="T2" fmla="*/ 360 w 89"/>
                <a:gd name="T3" fmla="*/ 229 h 275"/>
                <a:gd name="T4" fmla="*/ 0 w 89"/>
                <a:gd name="T5" fmla="*/ 0 h 2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" h="275">
                  <a:moveTo>
                    <a:pt x="89" y="275"/>
                  </a:moveTo>
                  <a:lnTo>
                    <a:pt x="88" y="12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8" name="Freeform 28"/>
            <p:cNvSpPr>
              <a:spLocks/>
            </p:cNvSpPr>
            <p:nvPr/>
          </p:nvSpPr>
          <p:spPr bwMode="auto">
            <a:xfrm>
              <a:off x="4775993" y="701488"/>
              <a:ext cx="199831" cy="100977"/>
            </a:xfrm>
            <a:custGeom>
              <a:avLst/>
              <a:gdLst>
                <a:gd name="T0" fmla="*/ 252 w 62"/>
                <a:gd name="T1" fmla="*/ 0 h 46"/>
                <a:gd name="T2" fmla="*/ 196 w 62"/>
                <a:gd name="T3" fmla="*/ 1 h 46"/>
                <a:gd name="T4" fmla="*/ 143 w 62"/>
                <a:gd name="T5" fmla="*/ 11 h 46"/>
                <a:gd name="T6" fmla="*/ 93 w 62"/>
                <a:gd name="T7" fmla="*/ 25 h 46"/>
                <a:gd name="T8" fmla="*/ 52 w 62"/>
                <a:gd name="T9" fmla="*/ 41 h 46"/>
                <a:gd name="T10" fmla="*/ 20 w 62"/>
                <a:gd name="T11" fmla="*/ 62 h 46"/>
                <a:gd name="T12" fmla="*/ 0 w 62"/>
                <a:gd name="T13" fmla="*/ 86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" h="46">
                  <a:moveTo>
                    <a:pt x="62" y="0"/>
                  </a:moveTo>
                  <a:lnTo>
                    <a:pt x="48" y="1"/>
                  </a:lnTo>
                  <a:lnTo>
                    <a:pt x="35" y="6"/>
                  </a:lnTo>
                  <a:lnTo>
                    <a:pt x="23" y="13"/>
                  </a:lnTo>
                  <a:lnTo>
                    <a:pt x="13" y="22"/>
                  </a:lnTo>
                  <a:lnTo>
                    <a:pt x="5" y="33"/>
                  </a:lnTo>
                  <a:lnTo>
                    <a:pt x="0" y="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29" name="Line 29"/>
            <p:cNvSpPr>
              <a:spLocks noChangeShapeType="1"/>
            </p:cNvSpPr>
            <p:nvPr/>
          </p:nvSpPr>
          <p:spPr bwMode="auto">
            <a:xfrm flipH="1">
              <a:off x="4769598" y="802465"/>
              <a:ext cx="6395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0" name="Freeform 30"/>
            <p:cNvSpPr>
              <a:spLocks/>
            </p:cNvSpPr>
            <p:nvPr/>
          </p:nvSpPr>
          <p:spPr bwMode="auto">
            <a:xfrm>
              <a:off x="7447339" y="725530"/>
              <a:ext cx="401261" cy="607464"/>
            </a:xfrm>
            <a:custGeom>
              <a:avLst/>
              <a:gdLst>
                <a:gd name="T0" fmla="*/ 508 w 124"/>
                <a:gd name="T1" fmla="*/ 524 h 274"/>
                <a:gd name="T2" fmla="*/ 504 w 124"/>
                <a:gd name="T3" fmla="*/ 354 h 274"/>
                <a:gd name="T4" fmla="*/ 443 w 124"/>
                <a:gd name="T5" fmla="*/ 275 h 274"/>
                <a:gd name="T6" fmla="*/ 0 w 124"/>
                <a:gd name="T7" fmla="*/ 0 h 2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4" h="274">
                  <a:moveTo>
                    <a:pt x="124" y="274"/>
                  </a:moveTo>
                  <a:lnTo>
                    <a:pt x="123" y="185"/>
                  </a:lnTo>
                  <a:lnTo>
                    <a:pt x="108" y="14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3" name="Freeform 33"/>
            <p:cNvSpPr>
              <a:spLocks/>
            </p:cNvSpPr>
            <p:nvPr/>
          </p:nvSpPr>
          <p:spPr bwMode="auto">
            <a:xfrm>
              <a:off x="5591305" y="1980529"/>
              <a:ext cx="565922" cy="568997"/>
            </a:xfrm>
            <a:custGeom>
              <a:avLst/>
              <a:gdLst>
                <a:gd name="T0" fmla="*/ 28 w 354"/>
                <a:gd name="T1" fmla="*/ 4 h 355"/>
                <a:gd name="T2" fmla="*/ 152 w 354"/>
                <a:gd name="T3" fmla="*/ 3 h 355"/>
                <a:gd name="T4" fmla="*/ 291 w 354"/>
                <a:gd name="T5" fmla="*/ 0 h 355"/>
                <a:gd name="T6" fmla="*/ 299 w 354"/>
                <a:gd name="T7" fmla="*/ 1 h 355"/>
                <a:gd name="T8" fmla="*/ 307 w 354"/>
                <a:gd name="T9" fmla="*/ 4 h 355"/>
                <a:gd name="T10" fmla="*/ 311 w 354"/>
                <a:gd name="T11" fmla="*/ 8 h 355"/>
                <a:gd name="T12" fmla="*/ 313 w 354"/>
                <a:gd name="T13" fmla="*/ 15 h 355"/>
                <a:gd name="T14" fmla="*/ 354 w 354"/>
                <a:gd name="T15" fmla="*/ 337 h 355"/>
                <a:gd name="T16" fmla="*/ 352 w 354"/>
                <a:gd name="T17" fmla="*/ 344 h 355"/>
                <a:gd name="T18" fmla="*/ 348 w 354"/>
                <a:gd name="T19" fmla="*/ 348 h 355"/>
                <a:gd name="T20" fmla="*/ 340 w 354"/>
                <a:gd name="T21" fmla="*/ 351 h 355"/>
                <a:gd name="T22" fmla="*/ 332 w 354"/>
                <a:gd name="T23" fmla="*/ 353 h 355"/>
                <a:gd name="T24" fmla="*/ 71 w 354"/>
                <a:gd name="T25" fmla="*/ 354 h 355"/>
                <a:gd name="T26" fmla="*/ 61 w 354"/>
                <a:gd name="T27" fmla="*/ 355 h 355"/>
                <a:gd name="T28" fmla="*/ 50 w 354"/>
                <a:gd name="T29" fmla="*/ 353 h 355"/>
                <a:gd name="T30" fmla="*/ 44 w 354"/>
                <a:gd name="T31" fmla="*/ 348 h 355"/>
                <a:gd name="T32" fmla="*/ 40 w 354"/>
                <a:gd name="T33" fmla="*/ 342 h 355"/>
                <a:gd name="T34" fmla="*/ 0 w 354"/>
                <a:gd name="T35" fmla="*/ 18 h 355"/>
                <a:gd name="T36" fmla="*/ 4 w 354"/>
                <a:gd name="T37" fmla="*/ 12 h 355"/>
                <a:gd name="T38" fmla="*/ 10 w 354"/>
                <a:gd name="T39" fmla="*/ 8 h 355"/>
                <a:gd name="T40" fmla="*/ 18 w 354"/>
                <a:gd name="T41" fmla="*/ 4 h 355"/>
                <a:gd name="T42" fmla="*/ 28 w 354"/>
                <a:gd name="T43" fmla="*/ 4 h 3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54" h="355">
                  <a:moveTo>
                    <a:pt x="28" y="4"/>
                  </a:moveTo>
                  <a:lnTo>
                    <a:pt x="152" y="3"/>
                  </a:lnTo>
                  <a:lnTo>
                    <a:pt x="291" y="0"/>
                  </a:lnTo>
                  <a:lnTo>
                    <a:pt x="299" y="1"/>
                  </a:lnTo>
                  <a:lnTo>
                    <a:pt x="307" y="4"/>
                  </a:lnTo>
                  <a:lnTo>
                    <a:pt x="311" y="8"/>
                  </a:lnTo>
                  <a:lnTo>
                    <a:pt x="313" y="15"/>
                  </a:lnTo>
                  <a:lnTo>
                    <a:pt x="354" y="337"/>
                  </a:lnTo>
                  <a:lnTo>
                    <a:pt x="352" y="344"/>
                  </a:lnTo>
                  <a:lnTo>
                    <a:pt x="348" y="348"/>
                  </a:lnTo>
                  <a:lnTo>
                    <a:pt x="340" y="351"/>
                  </a:lnTo>
                  <a:lnTo>
                    <a:pt x="332" y="353"/>
                  </a:lnTo>
                  <a:lnTo>
                    <a:pt x="71" y="354"/>
                  </a:lnTo>
                  <a:lnTo>
                    <a:pt x="61" y="355"/>
                  </a:lnTo>
                  <a:lnTo>
                    <a:pt x="50" y="353"/>
                  </a:lnTo>
                  <a:lnTo>
                    <a:pt x="44" y="348"/>
                  </a:lnTo>
                  <a:lnTo>
                    <a:pt x="40" y="342"/>
                  </a:lnTo>
                  <a:lnTo>
                    <a:pt x="0" y="1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18" y="4"/>
                  </a:lnTo>
                  <a:lnTo>
                    <a:pt x="28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4" name="Line 34"/>
            <p:cNvSpPr>
              <a:spLocks noChangeShapeType="1"/>
            </p:cNvSpPr>
            <p:nvPr/>
          </p:nvSpPr>
          <p:spPr bwMode="auto">
            <a:xfrm>
              <a:off x="5231608" y="3588145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5" name="Freeform 35"/>
            <p:cNvSpPr>
              <a:spLocks/>
            </p:cNvSpPr>
            <p:nvPr/>
          </p:nvSpPr>
          <p:spPr bwMode="auto">
            <a:xfrm>
              <a:off x="5332323" y="3589748"/>
              <a:ext cx="75137" cy="32056"/>
            </a:xfrm>
            <a:custGeom>
              <a:avLst/>
              <a:gdLst>
                <a:gd name="T0" fmla="*/ 0 w 23"/>
                <a:gd name="T1" fmla="*/ 0 h 14"/>
                <a:gd name="T2" fmla="*/ 29 w 23"/>
                <a:gd name="T3" fmla="*/ 1 h 14"/>
                <a:gd name="T4" fmla="*/ 55 w 23"/>
                <a:gd name="T5" fmla="*/ 9 h 14"/>
                <a:gd name="T6" fmla="*/ 80 w 23"/>
                <a:gd name="T7" fmla="*/ 16 h 14"/>
                <a:gd name="T8" fmla="*/ 96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0" y="0"/>
                  </a:moveTo>
                  <a:lnTo>
                    <a:pt x="7" y="1"/>
                  </a:lnTo>
                  <a:lnTo>
                    <a:pt x="13" y="4"/>
                  </a:lnTo>
                  <a:lnTo>
                    <a:pt x="19" y="8"/>
                  </a:lnTo>
                  <a:lnTo>
                    <a:pt x="23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6" name="Line 36"/>
            <p:cNvSpPr>
              <a:spLocks noChangeShapeType="1"/>
            </p:cNvSpPr>
            <p:nvPr/>
          </p:nvSpPr>
          <p:spPr bwMode="auto">
            <a:xfrm>
              <a:off x="5407460" y="3621804"/>
              <a:ext cx="12789" cy="5353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7" name="Freeform 37"/>
            <p:cNvSpPr>
              <a:spLocks/>
            </p:cNvSpPr>
            <p:nvPr/>
          </p:nvSpPr>
          <p:spPr bwMode="auto">
            <a:xfrm>
              <a:off x="5420249" y="4157142"/>
              <a:ext cx="54354" cy="28851"/>
            </a:xfrm>
            <a:custGeom>
              <a:avLst/>
              <a:gdLst>
                <a:gd name="T0" fmla="*/ 0 w 17"/>
                <a:gd name="T1" fmla="*/ 0 h 13"/>
                <a:gd name="T2" fmla="*/ 4 w 17"/>
                <a:gd name="T3" fmla="*/ 10 h 13"/>
                <a:gd name="T4" fmla="*/ 16 w 17"/>
                <a:gd name="T5" fmla="*/ 17 h 13"/>
                <a:gd name="T6" fmla="*/ 32 w 17"/>
                <a:gd name="T7" fmla="*/ 24 h 13"/>
                <a:gd name="T8" fmla="*/ 48 w 17"/>
                <a:gd name="T9" fmla="*/ 25 h 13"/>
                <a:gd name="T10" fmla="*/ 68 w 17"/>
                <a:gd name="T11" fmla="*/ 2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8" name="Line 38"/>
            <p:cNvSpPr>
              <a:spLocks noChangeShapeType="1"/>
            </p:cNvSpPr>
            <p:nvPr/>
          </p:nvSpPr>
          <p:spPr bwMode="auto">
            <a:xfrm flipV="1">
              <a:off x="5474603" y="4182787"/>
              <a:ext cx="60109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39" name="Freeform 39"/>
            <p:cNvSpPr>
              <a:spLocks/>
            </p:cNvSpPr>
            <p:nvPr/>
          </p:nvSpPr>
          <p:spPr bwMode="auto">
            <a:xfrm>
              <a:off x="6075696" y="4150731"/>
              <a:ext cx="36769" cy="32056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4 h 14"/>
                <a:gd name="T4" fmla="*/ 40 w 11"/>
                <a:gd name="T5" fmla="*/ 19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2"/>
                  </a:lnTo>
                  <a:lnTo>
                    <a:pt x="9" y="9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0" name="Line 40"/>
            <p:cNvSpPr>
              <a:spLocks noChangeShapeType="1"/>
            </p:cNvSpPr>
            <p:nvPr/>
          </p:nvSpPr>
          <p:spPr bwMode="auto">
            <a:xfrm flipH="1" flipV="1">
              <a:off x="6094880" y="3108906"/>
              <a:ext cx="17585" cy="10418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1" name="Freeform 41"/>
            <p:cNvSpPr>
              <a:spLocks/>
            </p:cNvSpPr>
            <p:nvPr/>
          </p:nvSpPr>
          <p:spPr bwMode="auto">
            <a:xfrm>
              <a:off x="6062907" y="3091275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36 w 10"/>
                <a:gd name="T3" fmla="*/ 8 h 8"/>
                <a:gd name="T4" fmla="*/ 28 w 10"/>
                <a:gd name="T5" fmla="*/ 4 h 8"/>
                <a:gd name="T6" fmla="*/ 16 w 10"/>
                <a:gd name="T7" fmla="*/ 0 h 8"/>
                <a:gd name="T8" fmla="*/ 0 w 10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9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2" name="Line 42"/>
            <p:cNvSpPr>
              <a:spLocks noChangeShapeType="1"/>
            </p:cNvSpPr>
            <p:nvPr/>
          </p:nvSpPr>
          <p:spPr bwMode="auto">
            <a:xfrm flipH="1">
              <a:off x="5177254" y="3092878"/>
              <a:ext cx="88565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3" name="Freeform 43"/>
            <p:cNvSpPr>
              <a:spLocks/>
            </p:cNvSpPr>
            <p:nvPr/>
          </p:nvSpPr>
          <p:spPr bwMode="auto">
            <a:xfrm>
              <a:off x="5645659" y="2557540"/>
              <a:ext cx="68742" cy="17631"/>
            </a:xfrm>
            <a:custGeom>
              <a:avLst/>
              <a:gdLst>
                <a:gd name="T0" fmla="*/ 0 w 21"/>
                <a:gd name="T1" fmla="*/ 0 h 8"/>
                <a:gd name="T2" fmla="*/ 37 w 21"/>
                <a:gd name="T3" fmla="*/ 15 h 8"/>
                <a:gd name="T4" fmla="*/ 88 w 21"/>
                <a:gd name="T5" fmla="*/ 15 h 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lnTo>
                    <a:pt x="9" y="8"/>
                  </a:lnTo>
                  <a:lnTo>
                    <a:pt x="21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4" name="Freeform 44"/>
            <p:cNvSpPr>
              <a:spLocks/>
            </p:cNvSpPr>
            <p:nvPr/>
          </p:nvSpPr>
          <p:spPr bwMode="auto">
            <a:xfrm>
              <a:off x="5714401" y="2575170"/>
              <a:ext cx="28776" cy="20837"/>
            </a:xfrm>
            <a:custGeom>
              <a:avLst/>
              <a:gdLst>
                <a:gd name="T0" fmla="*/ 0 w 9"/>
                <a:gd name="T1" fmla="*/ 0 h 10"/>
                <a:gd name="T2" fmla="*/ 16 w 9"/>
                <a:gd name="T3" fmla="*/ 1 h 10"/>
                <a:gd name="T4" fmla="*/ 28 w 9"/>
                <a:gd name="T5" fmla="*/ 5 h 10"/>
                <a:gd name="T6" fmla="*/ 32 w 9"/>
                <a:gd name="T7" fmla="*/ 10 h 10"/>
                <a:gd name="T8" fmla="*/ 36 w 9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9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5" name="Line 45"/>
            <p:cNvSpPr>
              <a:spLocks noChangeShapeType="1"/>
            </p:cNvSpPr>
            <p:nvPr/>
          </p:nvSpPr>
          <p:spPr bwMode="auto">
            <a:xfrm>
              <a:off x="5743177" y="2596007"/>
              <a:ext cx="1599" cy="4423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6" name="Freeform 46"/>
            <p:cNvSpPr>
              <a:spLocks/>
            </p:cNvSpPr>
            <p:nvPr/>
          </p:nvSpPr>
          <p:spPr bwMode="auto">
            <a:xfrm>
              <a:off x="5708006" y="3038382"/>
              <a:ext cx="35170" cy="25645"/>
            </a:xfrm>
            <a:custGeom>
              <a:avLst/>
              <a:gdLst>
                <a:gd name="T0" fmla="*/ 44 w 11"/>
                <a:gd name="T1" fmla="*/ 0 h 12"/>
                <a:gd name="T2" fmla="*/ 40 w 11"/>
                <a:gd name="T3" fmla="*/ 7 h 12"/>
                <a:gd name="T4" fmla="*/ 32 w 11"/>
                <a:gd name="T5" fmla="*/ 15 h 12"/>
                <a:gd name="T6" fmla="*/ 16 w 11"/>
                <a:gd name="T7" fmla="*/ 17 h 12"/>
                <a:gd name="T8" fmla="*/ 0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4" y="1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7" name="Line 47"/>
            <p:cNvSpPr>
              <a:spLocks noChangeShapeType="1"/>
            </p:cNvSpPr>
            <p:nvPr/>
          </p:nvSpPr>
          <p:spPr bwMode="auto">
            <a:xfrm flipH="1">
              <a:off x="4652897" y="3092878"/>
              <a:ext cx="105511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8" name="Line 48"/>
            <p:cNvSpPr>
              <a:spLocks noChangeShapeType="1"/>
            </p:cNvSpPr>
            <p:nvPr/>
          </p:nvSpPr>
          <p:spPr bwMode="auto">
            <a:xfrm flipH="1">
              <a:off x="5290758" y="2092725"/>
              <a:ext cx="4156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49" name="Freeform 49"/>
            <p:cNvSpPr>
              <a:spLocks/>
            </p:cNvSpPr>
            <p:nvPr/>
          </p:nvSpPr>
          <p:spPr bwMode="auto">
            <a:xfrm>
              <a:off x="5271575" y="2075094"/>
              <a:ext cx="19184" cy="17631"/>
            </a:xfrm>
            <a:custGeom>
              <a:avLst/>
              <a:gdLst>
                <a:gd name="T0" fmla="*/ 24 w 6"/>
                <a:gd name="T1" fmla="*/ 15 h 8"/>
                <a:gd name="T2" fmla="*/ 12 w 6"/>
                <a:gd name="T3" fmla="*/ 15 h 8"/>
                <a:gd name="T4" fmla="*/ 4 w 6"/>
                <a:gd name="T5" fmla="*/ 11 h 8"/>
                <a:gd name="T6" fmla="*/ 0 w 6"/>
                <a:gd name="T7" fmla="*/ 6 h 8"/>
                <a:gd name="T8" fmla="*/ 4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8"/>
                  </a:moveTo>
                  <a:lnTo>
                    <a:pt x="3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0" name="Line 50"/>
            <p:cNvSpPr>
              <a:spLocks noChangeShapeType="1"/>
            </p:cNvSpPr>
            <p:nvPr/>
          </p:nvSpPr>
          <p:spPr bwMode="auto">
            <a:xfrm flipH="1" flipV="1">
              <a:off x="5257187" y="2014188"/>
              <a:ext cx="17585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1" name="Freeform 51"/>
            <p:cNvSpPr>
              <a:spLocks/>
            </p:cNvSpPr>
            <p:nvPr/>
          </p:nvSpPr>
          <p:spPr bwMode="auto">
            <a:xfrm>
              <a:off x="5257187" y="1991748"/>
              <a:ext cx="23980" cy="22439"/>
            </a:xfrm>
            <a:custGeom>
              <a:avLst/>
              <a:gdLst>
                <a:gd name="T0" fmla="*/ 0 w 7"/>
                <a:gd name="T1" fmla="*/ 20 h 10"/>
                <a:gd name="T2" fmla="*/ 0 w 7"/>
                <a:gd name="T3" fmla="*/ 11 h 10"/>
                <a:gd name="T4" fmla="*/ 4 w 7"/>
                <a:gd name="T5" fmla="*/ 6 h 10"/>
                <a:gd name="T6" fmla="*/ 19 w 7"/>
                <a:gd name="T7" fmla="*/ 1 h 10"/>
                <a:gd name="T8" fmla="*/ 32 w 7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0">
                  <a:moveTo>
                    <a:pt x="0" y="10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2" name="Line 52"/>
            <p:cNvSpPr>
              <a:spLocks noChangeShapeType="1"/>
            </p:cNvSpPr>
            <p:nvPr/>
          </p:nvSpPr>
          <p:spPr bwMode="auto">
            <a:xfrm flipV="1">
              <a:off x="5281166" y="1986940"/>
              <a:ext cx="22860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3" name="Freeform 53"/>
            <p:cNvSpPr>
              <a:spLocks/>
            </p:cNvSpPr>
            <p:nvPr/>
          </p:nvSpPr>
          <p:spPr bwMode="auto">
            <a:xfrm>
              <a:off x="5509774" y="1986940"/>
              <a:ext cx="46361" cy="19234"/>
            </a:xfrm>
            <a:custGeom>
              <a:avLst/>
              <a:gdLst>
                <a:gd name="T0" fmla="*/ 0 w 14"/>
                <a:gd name="T1" fmla="*/ 0 h 9"/>
                <a:gd name="T2" fmla="*/ 17 w 14"/>
                <a:gd name="T3" fmla="*/ 1 h 9"/>
                <a:gd name="T4" fmla="*/ 35 w 14"/>
                <a:gd name="T5" fmla="*/ 4 h 9"/>
                <a:gd name="T6" fmla="*/ 48 w 14"/>
                <a:gd name="T7" fmla="*/ 9 h 9"/>
                <a:gd name="T8" fmla="*/ 60 w 14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9">
                  <a:moveTo>
                    <a:pt x="0" y="0"/>
                  </a:moveTo>
                  <a:lnTo>
                    <a:pt x="4" y="1"/>
                  </a:lnTo>
                  <a:lnTo>
                    <a:pt x="8" y="2"/>
                  </a:lnTo>
                  <a:lnTo>
                    <a:pt x="11" y="5"/>
                  </a:lnTo>
                  <a:lnTo>
                    <a:pt x="14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4" name="Line 54"/>
            <p:cNvSpPr>
              <a:spLocks noChangeShapeType="1"/>
            </p:cNvSpPr>
            <p:nvPr/>
          </p:nvSpPr>
          <p:spPr bwMode="auto">
            <a:xfrm>
              <a:off x="5556134" y="2006174"/>
              <a:ext cx="60749" cy="52892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5" name="Freeform 55"/>
            <p:cNvSpPr>
              <a:spLocks/>
            </p:cNvSpPr>
            <p:nvPr/>
          </p:nvSpPr>
          <p:spPr bwMode="auto">
            <a:xfrm>
              <a:off x="5616883" y="2535100"/>
              <a:ext cx="25578" cy="2243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6 h 10"/>
                <a:gd name="T4" fmla="*/ 12 w 8"/>
                <a:gd name="T5" fmla="*/ 11 h 10"/>
                <a:gd name="T6" fmla="*/ 20 w 8"/>
                <a:gd name="T7" fmla="*/ 15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5" y="8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6" name="Line 56"/>
            <p:cNvSpPr>
              <a:spLocks noChangeShapeType="1"/>
            </p:cNvSpPr>
            <p:nvPr/>
          </p:nvSpPr>
          <p:spPr bwMode="auto">
            <a:xfrm flipH="1">
              <a:off x="5231608" y="5381688"/>
              <a:ext cx="906435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7" name="Freeform 57"/>
            <p:cNvSpPr>
              <a:spLocks/>
            </p:cNvSpPr>
            <p:nvPr/>
          </p:nvSpPr>
          <p:spPr bwMode="auto">
            <a:xfrm>
              <a:off x="5212424" y="5389702"/>
              <a:ext cx="22381" cy="27248"/>
            </a:xfrm>
            <a:custGeom>
              <a:avLst/>
              <a:gdLst>
                <a:gd name="T0" fmla="*/ 24 w 7"/>
                <a:gd name="T1" fmla="*/ 0 h 12"/>
                <a:gd name="T2" fmla="*/ 12 w 7"/>
                <a:gd name="T3" fmla="*/ 1 h 12"/>
                <a:gd name="T4" fmla="*/ 4 w 7"/>
                <a:gd name="T5" fmla="*/ 4 h 12"/>
                <a:gd name="T6" fmla="*/ 0 w 7"/>
                <a:gd name="T7" fmla="*/ 9 h 12"/>
                <a:gd name="T8" fmla="*/ 0 w 7"/>
                <a:gd name="T9" fmla="*/ 18 h 12"/>
                <a:gd name="T10" fmla="*/ 8 w 7"/>
                <a:gd name="T11" fmla="*/ 23 h 12"/>
                <a:gd name="T12" fmla="*/ 16 w 7"/>
                <a:gd name="T13" fmla="*/ 24 h 12"/>
                <a:gd name="T14" fmla="*/ 28 w 7"/>
                <a:gd name="T15" fmla="*/ 2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" h="12">
                  <a:moveTo>
                    <a:pt x="6" y="0"/>
                  </a:move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1"/>
                  </a:lnTo>
                  <a:lnTo>
                    <a:pt x="4" y="12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8" name="Line 58"/>
            <p:cNvSpPr>
              <a:spLocks noChangeShapeType="1"/>
            </p:cNvSpPr>
            <p:nvPr/>
          </p:nvSpPr>
          <p:spPr bwMode="auto">
            <a:xfrm flipV="1">
              <a:off x="5234806" y="5407333"/>
              <a:ext cx="90643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59" name="Line 59"/>
            <p:cNvSpPr>
              <a:spLocks noChangeShapeType="1"/>
            </p:cNvSpPr>
            <p:nvPr/>
          </p:nvSpPr>
          <p:spPr bwMode="auto">
            <a:xfrm>
              <a:off x="4966232" y="5580436"/>
              <a:ext cx="9592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0" name="Freeform 60"/>
            <p:cNvSpPr>
              <a:spLocks/>
            </p:cNvSpPr>
            <p:nvPr/>
          </p:nvSpPr>
          <p:spPr bwMode="auto">
            <a:xfrm>
              <a:off x="4975824" y="5630123"/>
              <a:ext cx="27177" cy="8014"/>
            </a:xfrm>
            <a:custGeom>
              <a:avLst/>
              <a:gdLst>
                <a:gd name="T0" fmla="*/ 0 w 8"/>
                <a:gd name="T1" fmla="*/ 0 h 4"/>
                <a:gd name="T2" fmla="*/ 4 w 8"/>
                <a:gd name="T3" fmla="*/ 5 h 4"/>
                <a:gd name="T4" fmla="*/ 13 w 8"/>
                <a:gd name="T5" fmla="*/ 6 h 4"/>
                <a:gd name="T6" fmla="*/ 28 w 8"/>
                <a:gd name="T7" fmla="*/ 6 h 4"/>
                <a:gd name="T8" fmla="*/ 36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">
                  <a:moveTo>
                    <a:pt x="0" y="0"/>
                  </a:moveTo>
                  <a:lnTo>
                    <a:pt x="1" y="3"/>
                  </a:lnTo>
                  <a:lnTo>
                    <a:pt x="3" y="4"/>
                  </a:lnTo>
                  <a:lnTo>
                    <a:pt x="6" y="4"/>
                  </a:lnTo>
                  <a:lnTo>
                    <a:pt x="8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1" name="Line 61"/>
            <p:cNvSpPr>
              <a:spLocks noChangeShapeType="1"/>
            </p:cNvSpPr>
            <p:nvPr/>
          </p:nvSpPr>
          <p:spPr bwMode="auto">
            <a:xfrm>
              <a:off x="5003001" y="5636534"/>
              <a:ext cx="1141437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2" name="Freeform 62"/>
            <p:cNvSpPr>
              <a:spLocks/>
            </p:cNvSpPr>
            <p:nvPr/>
          </p:nvSpPr>
          <p:spPr bwMode="auto">
            <a:xfrm>
              <a:off x="5429841" y="6070895"/>
              <a:ext cx="206226" cy="41673"/>
            </a:xfrm>
            <a:custGeom>
              <a:avLst/>
              <a:gdLst>
                <a:gd name="T0" fmla="*/ 0 w 64"/>
                <a:gd name="T1" fmla="*/ 36 h 19"/>
                <a:gd name="T2" fmla="*/ 220 w 64"/>
                <a:gd name="T3" fmla="*/ 14 h 19"/>
                <a:gd name="T4" fmla="*/ 260 w 64"/>
                <a:gd name="T5" fmla="*/ 0 h 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4" h="19">
                  <a:moveTo>
                    <a:pt x="0" y="19"/>
                  </a:moveTo>
                  <a:lnTo>
                    <a:pt x="54" y="7"/>
                  </a:lnTo>
                  <a:lnTo>
                    <a:pt x="6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3" name="Freeform 63"/>
            <p:cNvSpPr>
              <a:spLocks/>
            </p:cNvSpPr>
            <p:nvPr/>
          </p:nvSpPr>
          <p:spPr bwMode="auto">
            <a:xfrm>
              <a:off x="5636067" y="5997166"/>
              <a:ext cx="52755" cy="73729"/>
            </a:xfrm>
            <a:custGeom>
              <a:avLst/>
              <a:gdLst>
                <a:gd name="T0" fmla="*/ 0 w 16"/>
                <a:gd name="T1" fmla="*/ 64 h 33"/>
                <a:gd name="T2" fmla="*/ 25 w 16"/>
                <a:gd name="T3" fmla="*/ 56 h 33"/>
                <a:gd name="T4" fmla="*/ 47 w 16"/>
                <a:gd name="T5" fmla="*/ 45 h 33"/>
                <a:gd name="T6" fmla="*/ 60 w 16"/>
                <a:gd name="T7" fmla="*/ 31 h 33"/>
                <a:gd name="T8" fmla="*/ 68 w 16"/>
                <a:gd name="T9" fmla="*/ 15 h 33"/>
                <a:gd name="T10" fmla="*/ 68 w 1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33">
                  <a:moveTo>
                    <a:pt x="0" y="33"/>
                  </a:moveTo>
                  <a:lnTo>
                    <a:pt x="6" y="29"/>
                  </a:lnTo>
                  <a:lnTo>
                    <a:pt x="11" y="23"/>
                  </a:lnTo>
                  <a:lnTo>
                    <a:pt x="14" y="16"/>
                  </a:lnTo>
                  <a:lnTo>
                    <a:pt x="16" y="8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4" name="Freeform 64"/>
            <p:cNvSpPr>
              <a:spLocks/>
            </p:cNvSpPr>
            <p:nvPr/>
          </p:nvSpPr>
          <p:spPr bwMode="auto">
            <a:xfrm>
              <a:off x="4889497" y="5705455"/>
              <a:ext cx="799326" cy="291711"/>
            </a:xfrm>
            <a:custGeom>
              <a:avLst/>
              <a:gdLst>
                <a:gd name="T0" fmla="*/ 1012 w 247"/>
                <a:gd name="T1" fmla="*/ 251 h 132"/>
                <a:gd name="T2" fmla="*/ 1004 w 247"/>
                <a:gd name="T3" fmla="*/ 81 h 132"/>
                <a:gd name="T4" fmla="*/ 976 w 247"/>
                <a:gd name="T5" fmla="*/ 40 h 132"/>
                <a:gd name="T6" fmla="*/ 897 w 247"/>
                <a:gd name="T7" fmla="*/ 10 h 132"/>
                <a:gd name="T8" fmla="*/ 0 w 247"/>
                <a:gd name="T9" fmla="*/ 0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7" h="132">
                  <a:moveTo>
                    <a:pt x="247" y="132"/>
                  </a:moveTo>
                  <a:lnTo>
                    <a:pt x="245" y="43"/>
                  </a:lnTo>
                  <a:lnTo>
                    <a:pt x="238" y="21"/>
                  </a:lnTo>
                  <a:lnTo>
                    <a:pt x="219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5" name="Freeform 65"/>
            <p:cNvSpPr>
              <a:spLocks/>
            </p:cNvSpPr>
            <p:nvPr/>
          </p:nvSpPr>
          <p:spPr bwMode="auto">
            <a:xfrm>
              <a:off x="4798374" y="5649357"/>
              <a:ext cx="91123" cy="56098"/>
            </a:xfrm>
            <a:custGeom>
              <a:avLst/>
              <a:gdLst>
                <a:gd name="T0" fmla="*/ 116 w 28"/>
                <a:gd name="T1" fmla="*/ 49 h 25"/>
                <a:gd name="T2" fmla="*/ 83 w 28"/>
                <a:gd name="T3" fmla="*/ 45 h 25"/>
                <a:gd name="T4" fmla="*/ 49 w 28"/>
                <a:gd name="T5" fmla="*/ 39 h 25"/>
                <a:gd name="T6" fmla="*/ 24 w 28"/>
                <a:gd name="T7" fmla="*/ 28 h 25"/>
                <a:gd name="T8" fmla="*/ 8 w 28"/>
                <a:gd name="T9" fmla="*/ 15 h 25"/>
                <a:gd name="T10" fmla="*/ 0 w 2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25">
                  <a:moveTo>
                    <a:pt x="28" y="25"/>
                  </a:moveTo>
                  <a:lnTo>
                    <a:pt x="20" y="23"/>
                  </a:lnTo>
                  <a:lnTo>
                    <a:pt x="12" y="20"/>
                  </a:lnTo>
                  <a:lnTo>
                    <a:pt x="6" y="14"/>
                  </a:lnTo>
                  <a:lnTo>
                    <a:pt x="2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6" name="Line 66"/>
            <p:cNvSpPr>
              <a:spLocks noChangeShapeType="1"/>
            </p:cNvSpPr>
            <p:nvPr/>
          </p:nvSpPr>
          <p:spPr bwMode="auto">
            <a:xfrm flipH="1" flipV="1">
              <a:off x="4795177" y="5590053"/>
              <a:ext cx="3197" cy="5930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7" name="Line 67"/>
            <p:cNvSpPr>
              <a:spLocks noChangeShapeType="1"/>
            </p:cNvSpPr>
            <p:nvPr/>
          </p:nvSpPr>
          <p:spPr bwMode="auto">
            <a:xfrm>
              <a:off x="5215622" y="5671796"/>
              <a:ext cx="3533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8" name="Freeform 68"/>
            <p:cNvSpPr>
              <a:spLocks/>
            </p:cNvSpPr>
            <p:nvPr/>
          </p:nvSpPr>
          <p:spPr bwMode="auto">
            <a:xfrm>
              <a:off x="5568924" y="5671796"/>
              <a:ext cx="73538" cy="20837"/>
            </a:xfrm>
            <a:custGeom>
              <a:avLst/>
              <a:gdLst>
                <a:gd name="T0" fmla="*/ 0 w 23"/>
                <a:gd name="T1" fmla="*/ 0 h 9"/>
                <a:gd name="T2" fmla="*/ 24 w 23"/>
                <a:gd name="T3" fmla="*/ 1 h 9"/>
                <a:gd name="T4" fmla="*/ 48 w 23"/>
                <a:gd name="T5" fmla="*/ 4 h 9"/>
                <a:gd name="T6" fmla="*/ 72 w 23"/>
                <a:gd name="T7" fmla="*/ 10 h 9"/>
                <a:gd name="T8" fmla="*/ 92 w 23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9">
                  <a:moveTo>
                    <a:pt x="0" y="0"/>
                  </a:moveTo>
                  <a:lnTo>
                    <a:pt x="6" y="1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69" name="Line 69"/>
            <p:cNvSpPr>
              <a:spLocks noChangeShapeType="1"/>
            </p:cNvSpPr>
            <p:nvPr/>
          </p:nvSpPr>
          <p:spPr bwMode="auto">
            <a:xfrm>
              <a:off x="5642462" y="5692632"/>
              <a:ext cx="68742" cy="480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0" name="Freeform 70"/>
            <p:cNvSpPr>
              <a:spLocks/>
            </p:cNvSpPr>
            <p:nvPr/>
          </p:nvSpPr>
          <p:spPr bwMode="auto">
            <a:xfrm>
              <a:off x="5711204" y="5740717"/>
              <a:ext cx="25578" cy="35262"/>
            </a:xfrm>
            <a:custGeom>
              <a:avLst/>
              <a:gdLst>
                <a:gd name="T0" fmla="*/ 0 w 8"/>
                <a:gd name="T1" fmla="*/ 0 h 16"/>
                <a:gd name="T2" fmla="*/ 16 w 8"/>
                <a:gd name="T3" fmla="*/ 10 h 16"/>
                <a:gd name="T4" fmla="*/ 28 w 8"/>
                <a:gd name="T5" fmla="*/ 19 h 16"/>
                <a:gd name="T6" fmla="*/ 32 w 8"/>
                <a:gd name="T7" fmla="*/ 3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16">
                  <a:moveTo>
                    <a:pt x="0" y="0"/>
                  </a:moveTo>
                  <a:lnTo>
                    <a:pt x="4" y="5"/>
                  </a:lnTo>
                  <a:lnTo>
                    <a:pt x="7" y="10"/>
                  </a:lnTo>
                  <a:lnTo>
                    <a:pt x="8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1" name="Line 71"/>
            <p:cNvSpPr>
              <a:spLocks noChangeShapeType="1"/>
            </p:cNvSpPr>
            <p:nvPr/>
          </p:nvSpPr>
          <p:spPr bwMode="auto">
            <a:xfrm>
              <a:off x="5736782" y="5775978"/>
              <a:ext cx="3197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2" name="Freeform 72"/>
            <p:cNvSpPr>
              <a:spLocks/>
            </p:cNvSpPr>
            <p:nvPr/>
          </p:nvSpPr>
          <p:spPr bwMode="auto">
            <a:xfrm>
              <a:off x="5701612" y="6001974"/>
              <a:ext cx="38368" cy="73729"/>
            </a:xfrm>
            <a:custGeom>
              <a:avLst/>
              <a:gdLst>
                <a:gd name="T0" fmla="*/ 48 w 12"/>
                <a:gd name="T1" fmla="*/ 0 h 33"/>
                <a:gd name="T2" fmla="*/ 48 w 12"/>
                <a:gd name="T3" fmla="*/ 18 h 33"/>
                <a:gd name="T4" fmla="*/ 36 w 12"/>
                <a:gd name="T5" fmla="*/ 35 h 33"/>
                <a:gd name="T6" fmla="*/ 24 w 12"/>
                <a:gd name="T7" fmla="*/ 50 h 33"/>
                <a:gd name="T8" fmla="*/ 0 w 12"/>
                <a:gd name="T9" fmla="*/ 64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33">
                  <a:moveTo>
                    <a:pt x="12" y="0"/>
                  </a:moveTo>
                  <a:lnTo>
                    <a:pt x="12" y="9"/>
                  </a:lnTo>
                  <a:lnTo>
                    <a:pt x="9" y="18"/>
                  </a:lnTo>
                  <a:lnTo>
                    <a:pt x="6" y="26"/>
                  </a:lnTo>
                  <a:lnTo>
                    <a:pt x="0" y="3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3" name="Freeform 73"/>
            <p:cNvSpPr>
              <a:spLocks/>
            </p:cNvSpPr>
            <p:nvPr/>
          </p:nvSpPr>
          <p:spPr bwMode="auto">
            <a:xfrm>
              <a:off x="4918273" y="6075704"/>
              <a:ext cx="783339" cy="157075"/>
            </a:xfrm>
            <a:custGeom>
              <a:avLst/>
              <a:gdLst>
                <a:gd name="T0" fmla="*/ 992 w 242"/>
                <a:gd name="T1" fmla="*/ 0 h 71"/>
                <a:gd name="T2" fmla="*/ 897 w 242"/>
                <a:gd name="T3" fmla="*/ 32 h 71"/>
                <a:gd name="T4" fmla="*/ 852 w 242"/>
                <a:gd name="T5" fmla="*/ 46 h 71"/>
                <a:gd name="T6" fmla="*/ 468 w 242"/>
                <a:gd name="T7" fmla="*/ 76 h 71"/>
                <a:gd name="T8" fmla="*/ 132 w 242"/>
                <a:gd name="T9" fmla="*/ 104 h 71"/>
                <a:gd name="T10" fmla="*/ 0 w 242"/>
                <a:gd name="T11" fmla="*/ 135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" h="71">
                  <a:moveTo>
                    <a:pt x="242" y="0"/>
                  </a:moveTo>
                  <a:lnTo>
                    <a:pt x="219" y="17"/>
                  </a:lnTo>
                  <a:lnTo>
                    <a:pt x="208" y="24"/>
                  </a:lnTo>
                  <a:lnTo>
                    <a:pt x="114" y="40"/>
                  </a:lnTo>
                  <a:lnTo>
                    <a:pt x="32" y="54"/>
                  </a:lnTo>
                  <a:lnTo>
                    <a:pt x="0" y="7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4" name="Freeform 74"/>
            <p:cNvSpPr>
              <a:spLocks/>
            </p:cNvSpPr>
            <p:nvPr/>
          </p:nvSpPr>
          <p:spPr bwMode="auto">
            <a:xfrm>
              <a:off x="5465011" y="5809637"/>
              <a:ext cx="508371" cy="1048237"/>
            </a:xfrm>
            <a:custGeom>
              <a:avLst/>
              <a:gdLst>
                <a:gd name="T0" fmla="*/ 0 w 157"/>
                <a:gd name="T1" fmla="*/ 783 h 473"/>
                <a:gd name="T2" fmla="*/ 24 w 157"/>
                <a:gd name="T3" fmla="*/ 866 h 473"/>
                <a:gd name="T4" fmla="*/ 115 w 157"/>
                <a:gd name="T5" fmla="*/ 904 h 473"/>
                <a:gd name="T6" fmla="*/ 500 w 157"/>
                <a:gd name="T7" fmla="*/ 890 h 473"/>
                <a:gd name="T8" fmla="*/ 608 w 157"/>
                <a:gd name="T9" fmla="*/ 859 h 473"/>
                <a:gd name="T10" fmla="*/ 640 w 157"/>
                <a:gd name="T11" fmla="*/ 814 h 473"/>
                <a:gd name="T12" fmla="*/ 644 w 157"/>
                <a:gd name="T13" fmla="*/ 759 h 473"/>
                <a:gd name="T14" fmla="*/ 456 w 157"/>
                <a:gd name="T15" fmla="*/ 268 h 473"/>
                <a:gd name="T16" fmla="*/ 411 w 157"/>
                <a:gd name="T17" fmla="*/ 115 h 473"/>
                <a:gd name="T18" fmla="*/ 419 w 157"/>
                <a:gd name="T19" fmla="*/ 0 h 4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7" h="473">
                  <a:moveTo>
                    <a:pt x="0" y="409"/>
                  </a:moveTo>
                  <a:lnTo>
                    <a:pt x="6" y="453"/>
                  </a:lnTo>
                  <a:lnTo>
                    <a:pt x="28" y="473"/>
                  </a:lnTo>
                  <a:lnTo>
                    <a:pt x="122" y="466"/>
                  </a:lnTo>
                  <a:lnTo>
                    <a:pt x="148" y="449"/>
                  </a:lnTo>
                  <a:lnTo>
                    <a:pt x="156" y="426"/>
                  </a:lnTo>
                  <a:lnTo>
                    <a:pt x="157" y="397"/>
                  </a:lnTo>
                  <a:lnTo>
                    <a:pt x="111" y="140"/>
                  </a:lnTo>
                  <a:lnTo>
                    <a:pt x="100" y="60"/>
                  </a:lnTo>
                  <a:lnTo>
                    <a:pt x="10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5" name="Freeform 75"/>
            <p:cNvSpPr>
              <a:spLocks/>
            </p:cNvSpPr>
            <p:nvPr/>
          </p:nvSpPr>
          <p:spPr bwMode="auto">
            <a:xfrm>
              <a:off x="5003001" y="5162103"/>
              <a:ext cx="1135042" cy="16028"/>
            </a:xfrm>
            <a:custGeom>
              <a:avLst/>
              <a:gdLst>
                <a:gd name="T0" fmla="*/ 1436 w 351"/>
                <a:gd name="T1" fmla="*/ 0 h 7"/>
                <a:gd name="T2" fmla="*/ 928 w 351"/>
                <a:gd name="T3" fmla="*/ 10 h 7"/>
                <a:gd name="T4" fmla="*/ 136 w 351"/>
                <a:gd name="T5" fmla="*/ 13 h 7"/>
                <a:gd name="T6" fmla="*/ 0 w 351"/>
                <a:gd name="T7" fmla="*/ 14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1" h="7">
                  <a:moveTo>
                    <a:pt x="351" y="0"/>
                  </a:moveTo>
                  <a:lnTo>
                    <a:pt x="227" y="5"/>
                  </a:lnTo>
                  <a:lnTo>
                    <a:pt x="33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6" name="Freeform 76"/>
            <p:cNvSpPr>
              <a:spLocks/>
            </p:cNvSpPr>
            <p:nvPr/>
          </p:nvSpPr>
          <p:spPr bwMode="auto">
            <a:xfrm>
              <a:off x="4975824" y="5178131"/>
              <a:ext cx="27177" cy="17631"/>
            </a:xfrm>
            <a:custGeom>
              <a:avLst/>
              <a:gdLst>
                <a:gd name="T0" fmla="*/ 36 w 8"/>
                <a:gd name="T1" fmla="*/ 0 h 8"/>
                <a:gd name="T2" fmla="*/ 23 w 8"/>
                <a:gd name="T3" fmla="*/ 0 h 8"/>
                <a:gd name="T4" fmla="*/ 9 w 8"/>
                <a:gd name="T5" fmla="*/ 4 h 8"/>
                <a:gd name="T6" fmla="*/ 4 w 8"/>
                <a:gd name="T7" fmla="*/ 10 h 8"/>
                <a:gd name="T8" fmla="*/ 0 w 8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8">
                  <a:moveTo>
                    <a:pt x="8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1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7" name="Line 77"/>
            <p:cNvSpPr>
              <a:spLocks noChangeShapeType="1"/>
            </p:cNvSpPr>
            <p:nvPr/>
          </p:nvSpPr>
          <p:spPr bwMode="auto">
            <a:xfrm flipH="1">
              <a:off x="4972627" y="5195762"/>
              <a:ext cx="319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8" name="Freeform 78"/>
            <p:cNvSpPr>
              <a:spLocks/>
            </p:cNvSpPr>
            <p:nvPr/>
          </p:nvSpPr>
          <p:spPr bwMode="auto">
            <a:xfrm>
              <a:off x="4096566" y="3091275"/>
              <a:ext cx="2015899" cy="1094718"/>
            </a:xfrm>
            <a:custGeom>
              <a:avLst/>
              <a:gdLst>
                <a:gd name="T0" fmla="*/ 773 w 1261"/>
                <a:gd name="T1" fmla="*/ 311 h 683"/>
                <a:gd name="T2" fmla="*/ 710 w 1261"/>
                <a:gd name="T3" fmla="*/ 310 h 683"/>
                <a:gd name="T4" fmla="*/ 550 w 1261"/>
                <a:gd name="T5" fmla="*/ 313 h 683"/>
                <a:gd name="T6" fmla="*/ 538 w 1261"/>
                <a:gd name="T7" fmla="*/ 314 h 683"/>
                <a:gd name="T8" fmla="*/ 526 w 1261"/>
                <a:gd name="T9" fmla="*/ 318 h 683"/>
                <a:gd name="T10" fmla="*/ 520 w 1261"/>
                <a:gd name="T11" fmla="*/ 325 h 683"/>
                <a:gd name="T12" fmla="*/ 518 w 1261"/>
                <a:gd name="T13" fmla="*/ 333 h 683"/>
                <a:gd name="T14" fmla="*/ 524 w 1261"/>
                <a:gd name="T15" fmla="*/ 642 h 683"/>
                <a:gd name="T16" fmla="*/ 522 w 1261"/>
                <a:gd name="T17" fmla="*/ 645 h 683"/>
                <a:gd name="T18" fmla="*/ 520 w 1261"/>
                <a:gd name="T19" fmla="*/ 646 h 683"/>
                <a:gd name="T20" fmla="*/ 516 w 1261"/>
                <a:gd name="T21" fmla="*/ 647 h 683"/>
                <a:gd name="T22" fmla="*/ 516 w 1261"/>
                <a:gd name="T23" fmla="*/ 647 h 683"/>
                <a:gd name="T24" fmla="*/ 39 w 1261"/>
                <a:gd name="T25" fmla="*/ 654 h 683"/>
                <a:gd name="T26" fmla="*/ 31 w 1261"/>
                <a:gd name="T27" fmla="*/ 656 h 683"/>
                <a:gd name="T28" fmla="*/ 22 w 1261"/>
                <a:gd name="T29" fmla="*/ 653 h 683"/>
                <a:gd name="T30" fmla="*/ 16 w 1261"/>
                <a:gd name="T31" fmla="*/ 649 h 683"/>
                <a:gd name="T32" fmla="*/ 14 w 1261"/>
                <a:gd name="T33" fmla="*/ 643 h 683"/>
                <a:gd name="T34" fmla="*/ 0 w 1261"/>
                <a:gd name="T35" fmla="*/ 32 h 683"/>
                <a:gd name="T36" fmla="*/ 2 w 1261"/>
                <a:gd name="T37" fmla="*/ 23 h 683"/>
                <a:gd name="T38" fmla="*/ 8 w 1261"/>
                <a:gd name="T39" fmla="*/ 17 h 683"/>
                <a:gd name="T40" fmla="*/ 18 w 1261"/>
                <a:gd name="T41" fmla="*/ 11 h 683"/>
                <a:gd name="T42" fmla="*/ 31 w 1261"/>
                <a:gd name="T43" fmla="*/ 10 h 683"/>
                <a:gd name="T44" fmla="*/ 676 w 1261"/>
                <a:gd name="T45" fmla="*/ 3 h 683"/>
                <a:gd name="T46" fmla="*/ 1230 w 1261"/>
                <a:gd name="T47" fmla="*/ 1 h 683"/>
                <a:gd name="T48" fmla="*/ 1238 w 1261"/>
                <a:gd name="T49" fmla="*/ 0 h 683"/>
                <a:gd name="T50" fmla="*/ 1244 w 1261"/>
                <a:gd name="T51" fmla="*/ 3 h 683"/>
                <a:gd name="T52" fmla="*/ 1248 w 1261"/>
                <a:gd name="T53" fmla="*/ 5 h 683"/>
                <a:gd name="T54" fmla="*/ 1250 w 1261"/>
                <a:gd name="T55" fmla="*/ 11 h 683"/>
                <a:gd name="T56" fmla="*/ 1261 w 1261"/>
                <a:gd name="T57" fmla="*/ 661 h 683"/>
                <a:gd name="T58" fmla="*/ 1261 w 1261"/>
                <a:gd name="T59" fmla="*/ 668 h 683"/>
                <a:gd name="T60" fmla="*/ 1257 w 1261"/>
                <a:gd name="T61" fmla="*/ 674 h 683"/>
                <a:gd name="T62" fmla="*/ 1248 w 1261"/>
                <a:gd name="T63" fmla="*/ 678 h 683"/>
                <a:gd name="T64" fmla="*/ 1238 w 1261"/>
                <a:gd name="T65" fmla="*/ 681 h 683"/>
                <a:gd name="T66" fmla="*/ 862 w 1261"/>
                <a:gd name="T67" fmla="*/ 683 h 683"/>
                <a:gd name="T68" fmla="*/ 852 w 1261"/>
                <a:gd name="T69" fmla="*/ 683 h 683"/>
                <a:gd name="T70" fmla="*/ 844 w 1261"/>
                <a:gd name="T71" fmla="*/ 682 h 683"/>
                <a:gd name="T72" fmla="*/ 836 w 1261"/>
                <a:gd name="T73" fmla="*/ 678 h 683"/>
                <a:gd name="T74" fmla="*/ 830 w 1261"/>
                <a:gd name="T75" fmla="*/ 672 h 683"/>
                <a:gd name="T76" fmla="*/ 828 w 1261"/>
                <a:gd name="T77" fmla="*/ 665 h 683"/>
                <a:gd name="T78" fmla="*/ 820 w 1261"/>
                <a:gd name="T79" fmla="*/ 331 h 683"/>
                <a:gd name="T80" fmla="*/ 811 w 1261"/>
                <a:gd name="T81" fmla="*/ 322 h 683"/>
                <a:gd name="T82" fmla="*/ 799 w 1261"/>
                <a:gd name="T83" fmla="*/ 317 h 683"/>
                <a:gd name="T84" fmla="*/ 787 w 1261"/>
                <a:gd name="T85" fmla="*/ 313 h 683"/>
                <a:gd name="T86" fmla="*/ 773 w 1261"/>
                <a:gd name="T87" fmla="*/ 311 h 6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261" h="683">
                  <a:moveTo>
                    <a:pt x="773" y="311"/>
                  </a:moveTo>
                  <a:lnTo>
                    <a:pt x="710" y="310"/>
                  </a:lnTo>
                  <a:lnTo>
                    <a:pt x="550" y="313"/>
                  </a:lnTo>
                  <a:lnTo>
                    <a:pt x="538" y="314"/>
                  </a:lnTo>
                  <a:lnTo>
                    <a:pt x="526" y="318"/>
                  </a:lnTo>
                  <a:lnTo>
                    <a:pt x="520" y="325"/>
                  </a:lnTo>
                  <a:lnTo>
                    <a:pt x="518" y="333"/>
                  </a:lnTo>
                  <a:lnTo>
                    <a:pt x="524" y="642"/>
                  </a:lnTo>
                  <a:lnTo>
                    <a:pt x="522" y="645"/>
                  </a:lnTo>
                  <a:lnTo>
                    <a:pt x="520" y="646"/>
                  </a:lnTo>
                  <a:lnTo>
                    <a:pt x="516" y="647"/>
                  </a:lnTo>
                  <a:lnTo>
                    <a:pt x="39" y="654"/>
                  </a:lnTo>
                  <a:lnTo>
                    <a:pt x="31" y="656"/>
                  </a:lnTo>
                  <a:lnTo>
                    <a:pt x="22" y="653"/>
                  </a:lnTo>
                  <a:lnTo>
                    <a:pt x="16" y="649"/>
                  </a:lnTo>
                  <a:lnTo>
                    <a:pt x="14" y="643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8" y="17"/>
                  </a:lnTo>
                  <a:lnTo>
                    <a:pt x="18" y="11"/>
                  </a:lnTo>
                  <a:lnTo>
                    <a:pt x="31" y="10"/>
                  </a:lnTo>
                  <a:lnTo>
                    <a:pt x="676" y="3"/>
                  </a:lnTo>
                  <a:lnTo>
                    <a:pt x="1230" y="1"/>
                  </a:lnTo>
                  <a:lnTo>
                    <a:pt x="1238" y="0"/>
                  </a:lnTo>
                  <a:lnTo>
                    <a:pt x="1244" y="3"/>
                  </a:lnTo>
                  <a:lnTo>
                    <a:pt x="1248" y="5"/>
                  </a:lnTo>
                  <a:lnTo>
                    <a:pt x="1250" y="11"/>
                  </a:lnTo>
                  <a:lnTo>
                    <a:pt x="1261" y="661"/>
                  </a:lnTo>
                  <a:lnTo>
                    <a:pt x="1261" y="668"/>
                  </a:lnTo>
                  <a:lnTo>
                    <a:pt x="1257" y="674"/>
                  </a:lnTo>
                  <a:lnTo>
                    <a:pt x="1248" y="678"/>
                  </a:lnTo>
                  <a:lnTo>
                    <a:pt x="1238" y="681"/>
                  </a:lnTo>
                  <a:lnTo>
                    <a:pt x="862" y="683"/>
                  </a:lnTo>
                  <a:lnTo>
                    <a:pt x="852" y="683"/>
                  </a:lnTo>
                  <a:lnTo>
                    <a:pt x="844" y="682"/>
                  </a:lnTo>
                  <a:lnTo>
                    <a:pt x="836" y="678"/>
                  </a:lnTo>
                  <a:lnTo>
                    <a:pt x="830" y="672"/>
                  </a:lnTo>
                  <a:lnTo>
                    <a:pt x="828" y="665"/>
                  </a:lnTo>
                  <a:lnTo>
                    <a:pt x="820" y="331"/>
                  </a:lnTo>
                  <a:lnTo>
                    <a:pt x="811" y="322"/>
                  </a:lnTo>
                  <a:lnTo>
                    <a:pt x="799" y="317"/>
                  </a:lnTo>
                  <a:lnTo>
                    <a:pt x="787" y="313"/>
                  </a:lnTo>
                  <a:lnTo>
                    <a:pt x="773" y="3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79" name="Freeform 79"/>
            <p:cNvSpPr>
              <a:spLocks/>
            </p:cNvSpPr>
            <p:nvPr/>
          </p:nvSpPr>
          <p:spPr bwMode="auto">
            <a:xfrm>
              <a:off x="5209227" y="6457172"/>
              <a:ext cx="455616" cy="278889"/>
            </a:xfrm>
            <a:custGeom>
              <a:avLst/>
              <a:gdLst>
                <a:gd name="T0" fmla="*/ 241 w 285"/>
                <a:gd name="T1" fmla="*/ 0 h 174"/>
                <a:gd name="T2" fmla="*/ 73 w 285"/>
                <a:gd name="T3" fmla="*/ 9 h 174"/>
                <a:gd name="T4" fmla="*/ 43 w 285"/>
                <a:gd name="T5" fmla="*/ 11 h 174"/>
                <a:gd name="T6" fmla="*/ 30 w 285"/>
                <a:gd name="T7" fmla="*/ 9 h 174"/>
                <a:gd name="T8" fmla="*/ 18 w 285"/>
                <a:gd name="T9" fmla="*/ 12 h 174"/>
                <a:gd name="T10" fmla="*/ 8 w 285"/>
                <a:gd name="T11" fmla="*/ 18 h 174"/>
                <a:gd name="T12" fmla="*/ 2 w 285"/>
                <a:gd name="T13" fmla="*/ 25 h 174"/>
                <a:gd name="T14" fmla="*/ 0 w 285"/>
                <a:gd name="T15" fmla="*/ 33 h 174"/>
                <a:gd name="T16" fmla="*/ 4 w 285"/>
                <a:gd name="T17" fmla="*/ 155 h 174"/>
                <a:gd name="T18" fmla="*/ 12 w 285"/>
                <a:gd name="T19" fmla="*/ 163 h 174"/>
                <a:gd name="T20" fmla="*/ 22 w 285"/>
                <a:gd name="T21" fmla="*/ 169 h 174"/>
                <a:gd name="T22" fmla="*/ 37 w 285"/>
                <a:gd name="T23" fmla="*/ 173 h 174"/>
                <a:gd name="T24" fmla="*/ 51 w 285"/>
                <a:gd name="T25" fmla="*/ 174 h 174"/>
                <a:gd name="T26" fmla="*/ 140 w 285"/>
                <a:gd name="T27" fmla="*/ 174 h 174"/>
                <a:gd name="T28" fmla="*/ 146 w 285"/>
                <a:gd name="T29" fmla="*/ 167 h 174"/>
                <a:gd name="T30" fmla="*/ 154 w 285"/>
                <a:gd name="T31" fmla="*/ 163 h 174"/>
                <a:gd name="T32" fmla="*/ 164 w 285"/>
                <a:gd name="T33" fmla="*/ 162 h 174"/>
                <a:gd name="T34" fmla="*/ 174 w 285"/>
                <a:gd name="T35" fmla="*/ 162 h 174"/>
                <a:gd name="T36" fmla="*/ 184 w 285"/>
                <a:gd name="T37" fmla="*/ 166 h 174"/>
                <a:gd name="T38" fmla="*/ 190 w 285"/>
                <a:gd name="T39" fmla="*/ 169 h 174"/>
                <a:gd name="T40" fmla="*/ 198 w 285"/>
                <a:gd name="T41" fmla="*/ 171 h 174"/>
                <a:gd name="T42" fmla="*/ 209 w 285"/>
                <a:gd name="T43" fmla="*/ 173 h 174"/>
                <a:gd name="T44" fmla="*/ 217 w 285"/>
                <a:gd name="T45" fmla="*/ 173 h 174"/>
                <a:gd name="T46" fmla="*/ 245 w 285"/>
                <a:gd name="T47" fmla="*/ 171 h 174"/>
                <a:gd name="T48" fmla="*/ 259 w 285"/>
                <a:gd name="T49" fmla="*/ 170 h 174"/>
                <a:gd name="T50" fmla="*/ 269 w 285"/>
                <a:gd name="T51" fmla="*/ 166 h 174"/>
                <a:gd name="T52" fmla="*/ 279 w 285"/>
                <a:gd name="T53" fmla="*/ 160 h 174"/>
                <a:gd name="T54" fmla="*/ 283 w 285"/>
                <a:gd name="T55" fmla="*/ 153 h 174"/>
                <a:gd name="T56" fmla="*/ 285 w 285"/>
                <a:gd name="T57" fmla="*/ 144 h 174"/>
                <a:gd name="T58" fmla="*/ 281 w 285"/>
                <a:gd name="T59" fmla="*/ 23 h 174"/>
                <a:gd name="T60" fmla="*/ 279 w 285"/>
                <a:gd name="T61" fmla="*/ 15 h 174"/>
                <a:gd name="T62" fmla="*/ 273 w 285"/>
                <a:gd name="T63" fmla="*/ 8 h 174"/>
                <a:gd name="T64" fmla="*/ 263 w 285"/>
                <a:gd name="T65" fmla="*/ 3 h 174"/>
                <a:gd name="T66" fmla="*/ 253 w 285"/>
                <a:gd name="T67" fmla="*/ 0 h 174"/>
                <a:gd name="T68" fmla="*/ 241 w 285"/>
                <a:gd name="T69" fmla="*/ 0 h 1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5" h="174">
                  <a:moveTo>
                    <a:pt x="241" y="0"/>
                  </a:moveTo>
                  <a:lnTo>
                    <a:pt x="73" y="9"/>
                  </a:lnTo>
                  <a:lnTo>
                    <a:pt x="43" y="11"/>
                  </a:lnTo>
                  <a:lnTo>
                    <a:pt x="30" y="9"/>
                  </a:lnTo>
                  <a:lnTo>
                    <a:pt x="18" y="12"/>
                  </a:lnTo>
                  <a:lnTo>
                    <a:pt x="8" y="18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4" y="155"/>
                  </a:lnTo>
                  <a:lnTo>
                    <a:pt x="12" y="163"/>
                  </a:lnTo>
                  <a:lnTo>
                    <a:pt x="22" y="169"/>
                  </a:lnTo>
                  <a:lnTo>
                    <a:pt x="37" y="173"/>
                  </a:lnTo>
                  <a:lnTo>
                    <a:pt x="51" y="174"/>
                  </a:lnTo>
                  <a:lnTo>
                    <a:pt x="140" y="174"/>
                  </a:lnTo>
                  <a:lnTo>
                    <a:pt x="146" y="167"/>
                  </a:lnTo>
                  <a:lnTo>
                    <a:pt x="154" y="163"/>
                  </a:lnTo>
                  <a:lnTo>
                    <a:pt x="164" y="162"/>
                  </a:lnTo>
                  <a:lnTo>
                    <a:pt x="174" y="162"/>
                  </a:lnTo>
                  <a:lnTo>
                    <a:pt x="184" y="166"/>
                  </a:lnTo>
                  <a:lnTo>
                    <a:pt x="190" y="169"/>
                  </a:lnTo>
                  <a:lnTo>
                    <a:pt x="198" y="171"/>
                  </a:lnTo>
                  <a:lnTo>
                    <a:pt x="209" y="173"/>
                  </a:lnTo>
                  <a:lnTo>
                    <a:pt x="217" y="173"/>
                  </a:lnTo>
                  <a:lnTo>
                    <a:pt x="245" y="171"/>
                  </a:lnTo>
                  <a:lnTo>
                    <a:pt x="259" y="170"/>
                  </a:lnTo>
                  <a:lnTo>
                    <a:pt x="269" y="166"/>
                  </a:lnTo>
                  <a:lnTo>
                    <a:pt x="279" y="160"/>
                  </a:lnTo>
                  <a:lnTo>
                    <a:pt x="283" y="153"/>
                  </a:lnTo>
                  <a:lnTo>
                    <a:pt x="285" y="144"/>
                  </a:lnTo>
                  <a:lnTo>
                    <a:pt x="281" y="23"/>
                  </a:lnTo>
                  <a:lnTo>
                    <a:pt x="279" y="15"/>
                  </a:lnTo>
                  <a:lnTo>
                    <a:pt x="273" y="8"/>
                  </a:lnTo>
                  <a:lnTo>
                    <a:pt x="263" y="3"/>
                  </a:lnTo>
                  <a:lnTo>
                    <a:pt x="253" y="0"/>
                  </a:lnTo>
                  <a:lnTo>
                    <a:pt x="24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0" name="Freeform 80"/>
            <p:cNvSpPr>
              <a:spLocks/>
            </p:cNvSpPr>
            <p:nvPr/>
          </p:nvSpPr>
          <p:spPr bwMode="auto">
            <a:xfrm>
              <a:off x="4931062" y="4647601"/>
              <a:ext cx="1627427" cy="504885"/>
            </a:xfrm>
            <a:custGeom>
              <a:avLst/>
              <a:gdLst>
                <a:gd name="T0" fmla="*/ 998 w 1018"/>
                <a:gd name="T1" fmla="*/ 303 h 315"/>
                <a:gd name="T2" fmla="*/ 472 w 1018"/>
                <a:gd name="T3" fmla="*/ 311 h 315"/>
                <a:gd name="T4" fmla="*/ 22 w 1018"/>
                <a:gd name="T5" fmla="*/ 314 h 315"/>
                <a:gd name="T6" fmla="*/ 14 w 1018"/>
                <a:gd name="T7" fmla="*/ 315 h 315"/>
                <a:gd name="T8" fmla="*/ 8 w 1018"/>
                <a:gd name="T9" fmla="*/ 314 h 315"/>
                <a:gd name="T10" fmla="*/ 2 w 1018"/>
                <a:gd name="T11" fmla="*/ 310 h 315"/>
                <a:gd name="T12" fmla="*/ 0 w 1018"/>
                <a:gd name="T13" fmla="*/ 306 h 315"/>
                <a:gd name="T14" fmla="*/ 0 w 1018"/>
                <a:gd name="T15" fmla="*/ 19 h 315"/>
                <a:gd name="T16" fmla="*/ 2 w 1018"/>
                <a:gd name="T17" fmla="*/ 17 h 315"/>
                <a:gd name="T18" fmla="*/ 6 w 1018"/>
                <a:gd name="T19" fmla="*/ 12 h 315"/>
                <a:gd name="T20" fmla="*/ 12 w 1018"/>
                <a:gd name="T21" fmla="*/ 11 h 315"/>
                <a:gd name="T22" fmla="*/ 18 w 1018"/>
                <a:gd name="T23" fmla="*/ 10 h 315"/>
                <a:gd name="T24" fmla="*/ 987 w 1018"/>
                <a:gd name="T25" fmla="*/ 0 h 315"/>
                <a:gd name="T26" fmla="*/ 994 w 1018"/>
                <a:gd name="T27" fmla="*/ 0 h 315"/>
                <a:gd name="T28" fmla="*/ 1000 w 1018"/>
                <a:gd name="T29" fmla="*/ 3 h 315"/>
                <a:gd name="T30" fmla="*/ 1004 w 1018"/>
                <a:gd name="T31" fmla="*/ 7 h 315"/>
                <a:gd name="T32" fmla="*/ 1006 w 1018"/>
                <a:gd name="T33" fmla="*/ 11 h 315"/>
                <a:gd name="T34" fmla="*/ 1016 w 1018"/>
                <a:gd name="T35" fmla="*/ 284 h 315"/>
                <a:gd name="T36" fmla="*/ 1018 w 1018"/>
                <a:gd name="T37" fmla="*/ 291 h 315"/>
                <a:gd name="T38" fmla="*/ 1014 w 1018"/>
                <a:gd name="T39" fmla="*/ 296 h 315"/>
                <a:gd name="T40" fmla="*/ 1006 w 1018"/>
                <a:gd name="T41" fmla="*/ 300 h 315"/>
                <a:gd name="T42" fmla="*/ 998 w 1018"/>
                <a:gd name="T43" fmla="*/ 303 h 31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18" h="315">
                  <a:moveTo>
                    <a:pt x="998" y="303"/>
                  </a:moveTo>
                  <a:lnTo>
                    <a:pt x="472" y="311"/>
                  </a:lnTo>
                  <a:lnTo>
                    <a:pt x="22" y="314"/>
                  </a:lnTo>
                  <a:lnTo>
                    <a:pt x="14" y="315"/>
                  </a:lnTo>
                  <a:lnTo>
                    <a:pt x="8" y="314"/>
                  </a:lnTo>
                  <a:lnTo>
                    <a:pt x="2" y="310"/>
                  </a:lnTo>
                  <a:lnTo>
                    <a:pt x="0" y="306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6" y="12"/>
                  </a:lnTo>
                  <a:lnTo>
                    <a:pt x="12" y="11"/>
                  </a:lnTo>
                  <a:lnTo>
                    <a:pt x="18" y="10"/>
                  </a:lnTo>
                  <a:lnTo>
                    <a:pt x="987" y="0"/>
                  </a:lnTo>
                  <a:lnTo>
                    <a:pt x="994" y="0"/>
                  </a:lnTo>
                  <a:lnTo>
                    <a:pt x="1000" y="3"/>
                  </a:lnTo>
                  <a:lnTo>
                    <a:pt x="1004" y="7"/>
                  </a:lnTo>
                  <a:lnTo>
                    <a:pt x="1006" y="11"/>
                  </a:lnTo>
                  <a:lnTo>
                    <a:pt x="1016" y="284"/>
                  </a:lnTo>
                  <a:lnTo>
                    <a:pt x="1018" y="291"/>
                  </a:lnTo>
                  <a:lnTo>
                    <a:pt x="1014" y="296"/>
                  </a:lnTo>
                  <a:lnTo>
                    <a:pt x="1006" y="300"/>
                  </a:lnTo>
                  <a:lnTo>
                    <a:pt x="998" y="30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1" name="Freeform 81"/>
            <p:cNvSpPr>
              <a:spLocks/>
            </p:cNvSpPr>
            <p:nvPr/>
          </p:nvSpPr>
          <p:spPr bwMode="auto">
            <a:xfrm>
              <a:off x="4915075" y="4203624"/>
              <a:ext cx="1200587" cy="437567"/>
            </a:xfrm>
            <a:custGeom>
              <a:avLst/>
              <a:gdLst>
                <a:gd name="T0" fmla="*/ 728 w 751"/>
                <a:gd name="T1" fmla="*/ 263 h 273"/>
                <a:gd name="T2" fmla="*/ 28 w 751"/>
                <a:gd name="T3" fmla="*/ 273 h 273"/>
                <a:gd name="T4" fmla="*/ 4 w 751"/>
                <a:gd name="T5" fmla="*/ 254 h 273"/>
                <a:gd name="T6" fmla="*/ 0 w 751"/>
                <a:gd name="T7" fmla="*/ 248 h 273"/>
                <a:gd name="T8" fmla="*/ 0 w 751"/>
                <a:gd name="T9" fmla="*/ 241 h 273"/>
                <a:gd name="T10" fmla="*/ 2 w 751"/>
                <a:gd name="T11" fmla="*/ 234 h 273"/>
                <a:gd name="T12" fmla="*/ 8 w 751"/>
                <a:gd name="T13" fmla="*/ 227 h 273"/>
                <a:gd name="T14" fmla="*/ 32 w 751"/>
                <a:gd name="T15" fmla="*/ 205 h 273"/>
                <a:gd name="T16" fmla="*/ 36 w 751"/>
                <a:gd name="T17" fmla="*/ 20 h 273"/>
                <a:gd name="T18" fmla="*/ 41 w 751"/>
                <a:gd name="T19" fmla="*/ 16 h 273"/>
                <a:gd name="T20" fmla="*/ 45 w 751"/>
                <a:gd name="T21" fmla="*/ 11 h 273"/>
                <a:gd name="T22" fmla="*/ 51 w 751"/>
                <a:gd name="T23" fmla="*/ 10 h 273"/>
                <a:gd name="T24" fmla="*/ 59 w 751"/>
                <a:gd name="T25" fmla="*/ 9 h 273"/>
                <a:gd name="T26" fmla="*/ 720 w 751"/>
                <a:gd name="T27" fmla="*/ 0 h 273"/>
                <a:gd name="T28" fmla="*/ 732 w 751"/>
                <a:gd name="T29" fmla="*/ 2 h 273"/>
                <a:gd name="T30" fmla="*/ 743 w 751"/>
                <a:gd name="T31" fmla="*/ 6 h 273"/>
                <a:gd name="T32" fmla="*/ 749 w 751"/>
                <a:gd name="T33" fmla="*/ 11 h 273"/>
                <a:gd name="T34" fmla="*/ 751 w 751"/>
                <a:gd name="T35" fmla="*/ 20 h 273"/>
                <a:gd name="T36" fmla="*/ 751 w 751"/>
                <a:gd name="T37" fmla="*/ 254 h 273"/>
                <a:gd name="T38" fmla="*/ 747 w 751"/>
                <a:gd name="T39" fmla="*/ 258 h 273"/>
                <a:gd name="T40" fmla="*/ 741 w 751"/>
                <a:gd name="T41" fmla="*/ 260 h 273"/>
                <a:gd name="T42" fmla="*/ 734 w 751"/>
                <a:gd name="T43" fmla="*/ 262 h 273"/>
                <a:gd name="T44" fmla="*/ 728 w 751"/>
                <a:gd name="T45" fmla="*/ 263 h 27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51" h="273">
                  <a:moveTo>
                    <a:pt x="728" y="263"/>
                  </a:moveTo>
                  <a:lnTo>
                    <a:pt x="28" y="273"/>
                  </a:lnTo>
                  <a:lnTo>
                    <a:pt x="4" y="254"/>
                  </a:lnTo>
                  <a:lnTo>
                    <a:pt x="0" y="248"/>
                  </a:lnTo>
                  <a:lnTo>
                    <a:pt x="0" y="241"/>
                  </a:lnTo>
                  <a:lnTo>
                    <a:pt x="2" y="234"/>
                  </a:lnTo>
                  <a:lnTo>
                    <a:pt x="8" y="227"/>
                  </a:lnTo>
                  <a:lnTo>
                    <a:pt x="32" y="205"/>
                  </a:lnTo>
                  <a:lnTo>
                    <a:pt x="36" y="20"/>
                  </a:lnTo>
                  <a:lnTo>
                    <a:pt x="41" y="16"/>
                  </a:lnTo>
                  <a:lnTo>
                    <a:pt x="45" y="11"/>
                  </a:lnTo>
                  <a:lnTo>
                    <a:pt x="51" y="10"/>
                  </a:lnTo>
                  <a:lnTo>
                    <a:pt x="59" y="9"/>
                  </a:lnTo>
                  <a:lnTo>
                    <a:pt x="720" y="0"/>
                  </a:lnTo>
                  <a:lnTo>
                    <a:pt x="732" y="2"/>
                  </a:lnTo>
                  <a:lnTo>
                    <a:pt x="743" y="6"/>
                  </a:lnTo>
                  <a:lnTo>
                    <a:pt x="749" y="11"/>
                  </a:lnTo>
                  <a:lnTo>
                    <a:pt x="751" y="20"/>
                  </a:lnTo>
                  <a:lnTo>
                    <a:pt x="751" y="254"/>
                  </a:lnTo>
                  <a:lnTo>
                    <a:pt x="747" y="258"/>
                  </a:lnTo>
                  <a:lnTo>
                    <a:pt x="741" y="260"/>
                  </a:lnTo>
                  <a:lnTo>
                    <a:pt x="734" y="262"/>
                  </a:lnTo>
                  <a:lnTo>
                    <a:pt x="728" y="2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2" name="Freeform 82"/>
            <p:cNvSpPr>
              <a:spLocks/>
            </p:cNvSpPr>
            <p:nvPr/>
          </p:nvSpPr>
          <p:spPr bwMode="auto">
            <a:xfrm>
              <a:off x="5493787" y="6117377"/>
              <a:ext cx="201430" cy="49687"/>
            </a:xfrm>
            <a:custGeom>
              <a:avLst/>
              <a:gdLst>
                <a:gd name="T0" fmla="*/ 0 w 62"/>
                <a:gd name="T1" fmla="*/ 44 h 22"/>
                <a:gd name="T2" fmla="*/ 120 w 62"/>
                <a:gd name="T3" fmla="*/ 32 h 22"/>
                <a:gd name="T4" fmla="*/ 256 w 62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22">
                  <a:moveTo>
                    <a:pt x="0" y="22"/>
                  </a:moveTo>
                  <a:lnTo>
                    <a:pt x="29" y="16"/>
                  </a:lnTo>
                  <a:lnTo>
                    <a:pt x="6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3" name="Freeform 83"/>
            <p:cNvSpPr>
              <a:spLocks/>
            </p:cNvSpPr>
            <p:nvPr/>
          </p:nvSpPr>
          <p:spPr bwMode="auto">
            <a:xfrm>
              <a:off x="5695217" y="6112568"/>
              <a:ext cx="83130" cy="14425"/>
            </a:xfrm>
            <a:custGeom>
              <a:avLst/>
              <a:gdLst>
                <a:gd name="T0" fmla="*/ 0 w 26"/>
                <a:gd name="T1" fmla="*/ 5 h 6"/>
                <a:gd name="T2" fmla="*/ 28 w 26"/>
                <a:gd name="T3" fmla="*/ 0 h 6"/>
                <a:gd name="T4" fmla="*/ 52 w 26"/>
                <a:gd name="T5" fmla="*/ 0 h 6"/>
                <a:gd name="T6" fmla="*/ 80 w 26"/>
                <a:gd name="T7" fmla="*/ 5 h 6"/>
                <a:gd name="T8" fmla="*/ 104 w 26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6">
                  <a:moveTo>
                    <a:pt x="0" y="2"/>
                  </a:moveTo>
                  <a:lnTo>
                    <a:pt x="7" y="0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6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4" name="Freeform 84"/>
            <p:cNvSpPr>
              <a:spLocks/>
            </p:cNvSpPr>
            <p:nvPr/>
          </p:nvSpPr>
          <p:spPr bwMode="auto">
            <a:xfrm>
              <a:off x="5778347" y="6126993"/>
              <a:ext cx="155069" cy="586628"/>
            </a:xfrm>
            <a:custGeom>
              <a:avLst/>
              <a:gdLst>
                <a:gd name="T0" fmla="*/ 0 w 48"/>
                <a:gd name="T1" fmla="*/ 0 h 265"/>
                <a:gd name="T2" fmla="*/ 28 w 48"/>
                <a:gd name="T3" fmla="*/ 29 h 265"/>
                <a:gd name="T4" fmla="*/ 53 w 48"/>
                <a:gd name="T5" fmla="*/ 119 h 265"/>
                <a:gd name="T6" fmla="*/ 85 w 48"/>
                <a:gd name="T7" fmla="*/ 162 h 265"/>
                <a:gd name="T8" fmla="*/ 123 w 48"/>
                <a:gd name="T9" fmla="*/ 290 h 265"/>
                <a:gd name="T10" fmla="*/ 160 w 48"/>
                <a:gd name="T11" fmla="*/ 405 h 265"/>
                <a:gd name="T12" fmla="*/ 196 w 48"/>
                <a:gd name="T13" fmla="*/ 505 h 2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8" h="265">
                  <a:moveTo>
                    <a:pt x="0" y="0"/>
                  </a:moveTo>
                  <a:lnTo>
                    <a:pt x="7" y="15"/>
                  </a:lnTo>
                  <a:lnTo>
                    <a:pt x="13" y="62"/>
                  </a:lnTo>
                  <a:lnTo>
                    <a:pt x="21" y="85"/>
                  </a:lnTo>
                  <a:lnTo>
                    <a:pt x="30" y="152"/>
                  </a:lnTo>
                  <a:lnTo>
                    <a:pt x="39" y="212"/>
                  </a:lnTo>
                  <a:lnTo>
                    <a:pt x="48" y="2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5" name="Freeform 85"/>
            <p:cNvSpPr>
              <a:spLocks/>
            </p:cNvSpPr>
            <p:nvPr/>
          </p:nvSpPr>
          <p:spPr bwMode="auto">
            <a:xfrm>
              <a:off x="5901443" y="6713621"/>
              <a:ext cx="35170" cy="78538"/>
            </a:xfrm>
            <a:custGeom>
              <a:avLst/>
              <a:gdLst>
                <a:gd name="T0" fmla="*/ 40 w 11"/>
                <a:gd name="T1" fmla="*/ 0 h 35"/>
                <a:gd name="T2" fmla="*/ 44 w 11"/>
                <a:gd name="T3" fmla="*/ 20 h 35"/>
                <a:gd name="T4" fmla="*/ 36 w 11"/>
                <a:gd name="T5" fmla="*/ 38 h 35"/>
                <a:gd name="T6" fmla="*/ 20 w 11"/>
                <a:gd name="T7" fmla="*/ 55 h 35"/>
                <a:gd name="T8" fmla="*/ 0 w 11"/>
                <a:gd name="T9" fmla="*/ 6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35">
                  <a:moveTo>
                    <a:pt x="10" y="0"/>
                  </a:moveTo>
                  <a:lnTo>
                    <a:pt x="11" y="10"/>
                  </a:lnTo>
                  <a:lnTo>
                    <a:pt x="9" y="19"/>
                  </a:lnTo>
                  <a:lnTo>
                    <a:pt x="5" y="28"/>
                  </a:lnTo>
                  <a:lnTo>
                    <a:pt x="0" y="3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6" name="Freeform 86"/>
            <p:cNvSpPr>
              <a:spLocks/>
            </p:cNvSpPr>
            <p:nvPr/>
          </p:nvSpPr>
          <p:spPr bwMode="auto">
            <a:xfrm>
              <a:off x="5597699" y="6792159"/>
              <a:ext cx="303744" cy="40070"/>
            </a:xfrm>
            <a:custGeom>
              <a:avLst/>
              <a:gdLst>
                <a:gd name="T0" fmla="*/ 384 w 94"/>
                <a:gd name="T1" fmla="*/ 0 h 18"/>
                <a:gd name="T2" fmla="*/ 336 w 94"/>
                <a:gd name="T3" fmla="*/ 15 h 18"/>
                <a:gd name="T4" fmla="*/ 303 w 94"/>
                <a:gd name="T5" fmla="*/ 24 h 18"/>
                <a:gd name="T6" fmla="*/ 0 w 94"/>
                <a:gd name="T7" fmla="*/ 35 h 1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4" h="18">
                  <a:moveTo>
                    <a:pt x="94" y="0"/>
                  </a:moveTo>
                  <a:lnTo>
                    <a:pt x="82" y="8"/>
                  </a:lnTo>
                  <a:lnTo>
                    <a:pt x="74" y="12"/>
                  </a:lnTo>
                  <a:lnTo>
                    <a:pt x="0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7" name="Freeform 87"/>
            <p:cNvSpPr>
              <a:spLocks/>
            </p:cNvSpPr>
            <p:nvPr/>
          </p:nvSpPr>
          <p:spPr bwMode="auto">
            <a:xfrm>
              <a:off x="5519365" y="6804981"/>
              <a:ext cx="78334" cy="27248"/>
            </a:xfrm>
            <a:custGeom>
              <a:avLst/>
              <a:gdLst>
                <a:gd name="T0" fmla="*/ 100 w 24"/>
                <a:gd name="T1" fmla="*/ 24 h 12"/>
                <a:gd name="T2" fmla="*/ 71 w 24"/>
                <a:gd name="T3" fmla="*/ 23 h 12"/>
                <a:gd name="T4" fmla="*/ 45 w 24"/>
                <a:gd name="T5" fmla="*/ 18 h 12"/>
                <a:gd name="T6" fmla="*/ 20 w 24"/>
                <a:gd name="T7" fmla="*/ 10 h 12"/>
                <a:gd name="T8" fmla="*/ 0 w 2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17" y="11"/>
                  </a:lnTo>
                  <a:lnTo>
                    <a:pt x="11" y="9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8" name="Line 88"/>
            <p:cNvSpPr>
              <a:spLocks noChangeShapeType="1"/>
            </p:cNvSpPr>
            <p:nvPr/>
          </p:nvSpPr>
          <p:spPr bwMode="auto">
            <a:xfrm flipH="1" flipV="1">
              <a:off x="5503379" y="6723238"/>
              <a:ext cx="15987" cy="8174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89" name="Line 89"/>
            <p:cNvSpPr>
              <a:spLocks noChangeShapeType="1"/>
            </p:cNvSpPr>
            <p:nvPr/>
          </p:nvSpPr>
          <p:spPr bwMode="auto">
            <a:xfrm flipV="1">
              <a:off x="5309942" y="1143863"/>
              <a:ext cx="190239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0" name="Freeform 90"/>
            <p:cNvSpPr>
              <a:spLocks/>
            </p:cNvSpPr>
            <p:nvPr/>
          </p:nvSpPr>
          <p:spPr bwMode="auto">
            <a:xfrm>
              <a:off x="5500182" y="1143863"/>
              <a:ext cx="68742" cy="46481"/>
            </a:xfrm>
            <a:custGeom>
              <a:avLst/>
              <a:gdLst>
                <a:gd name="T0" fmla="*/ 0 w 21"/>
                <a:gd name="T1" fmla="*/ 0 h 21"/>
                <a:gd name="T2" fmla="*/ 29 w 21"/>
                <a:gd name="T3" fmla="*/ 1 h 21"/>
                <a:gd name="T4" fmla="*/ 51 w 21"/>
                <a:gd name="T5" fmla="*/ 8 h 21"/>
                <a:gd name="T6" fmla="*/ 72 w 21"/>
                <a:gd name="T7" fmla="*/ 15 h 21"/>
                <a:gd name="T8" fmla="*/ 84 w 21"/>
                <a:gd name="T9" fmla="*/ 26 h 21"/>
                <a:gd name="T10" fmla="*/ 88 w 21"/>
                <a:gd name="T11" fmla="*/ 4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21">
                  <a:moveTo>
                    <a:pt x="0" y="0"/>
                  </a:move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1" y="2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1" name="Line 91"/>
            <p:cNvSpPr>
              <a:spLocks noChangeShapeType="1"/>
            </p:cNvSpPr>
            <p:nvPr/>
          </p:nvSpPr>
          <p:spPr bwMode="auto">
            <a:xfrm>
              <a:off x="5568924" y="1190344"/>
              <a:ext cx="31973" cy="3061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2" name="Freeform 92"/>
            <p:cNvSpPr>
              <a:spLocks/>
            </p:cNvSpPr>
            <p:nvPr/>
          </p:nvSpPr>
          <p:spPr bwMode="auto">
            <a:xfrm>
              <a:off x="5581713" y="1496481"/>
              <a:ext cx="19184" cy="32056"/>
            </a:xfrm>
            <a:custGeom>
              <a:avLst/>
              <a:gdLst>
                <a:gd name="T0" fmla="*/ 24 w 6"/>
                <a:gd name="T1" fmla="*/ 0 h 14"/>
                <a:gd name="T2" fmla="*/ 24 w 6"/>
                <a:gd name="T3" fmla="*/ 9 h 14"/>
                <a:gd name="T4" fmla="*/ 16 w 6"/>
                <a:gd name="T5" fmla="*/ 16 h 14"/>
                <a:gd name="T6" fmla="*/ 8 w 6"/>
                <a:gd name="T7" fmla="*/ 23 h 14"/>
                <a:gd name="T8" fmla="*/ 0 w 6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6" y="4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3" name="Line 93"/>
            <p:cNvSpPr>
              <a:spLocks noChangeShapeType="1"/>
            </p:cNvSpPr>
            <p:nvPr/>
          </p:nvSpPr>
          <p:spPr bwMode="auto">
            <a:xfrm flipH="1">
              <a:off x="5552937" y="1528537"/>
              <a:ext cx="28776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4" name="Freeform 94"/>
            <p:cNvSpPr>
              <a:spLocks/>
            </p:cNvSpPr>
            <p:nvPr/>
          </p:nvSpPr>
          <p:spPr bwMode="auto">
            <a:xfrm>
              <a:off x="5532155" y="1542962"/>
              <a:ext cx="20782" cy="28851"/>
            </a:xfrm>
            <a:custGeom>
              <a:avLst/>
              <a:gdLst>
                <a:gd name="T0" fmla="*/ 28 w 6"/>
                <a:gd name="T1" fmla="*/ 0 h 13"/>
                <a:gd name="T2" fmla="*/ 15 w 6"/>
                <a:gd name="T3" fmla="*/ 6 h 13"/>
                <a:gd name="T4" fmla="*/ 4 w 6"/>
                <a:gd name="T5" fmla="*/ 11 h 13"/>
                <a:gd name="T6" fmla="*/ 0 w 6"/>
                <a:gd name="T7" fmla="*/ 17 h 13"/>
                <a:gd name="T8" fmla="*/ 0 w 6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13">
                  <a:moveTo>
                    <a:pt x="6" y="0"/>
                  </a:moveTo>
                  <a:lnTo>
                    <a:pt x="3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5" name="Line 95"/>
            <p:cNvSpPr>
              <a:spLocks noChangeShapeType="1"/>
            </p:cNvSpPr>
            <p:nvPr/>
          </p:nvSpPr>
          <p:spPr bwMode="auto">
            <a:xfrm>
              <a:off x="5532155" y="1571813"/>
              <a:ext cx="52755" cy="3686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6" name="Freeform 96"/>
            <p:cNvSpPr>
              <a:spLocks/>
            </p:cNvSpPr>
            <p:nvPr/>
          </p:nvSpPr>
          <p:spPr bwMode="auto">
            <a:xfrm>
              <a:off x="5584910" y="1940458"/>
              <a:ext cx="41565" cy="17631"/>
            </a:xfrm>
            <a:custGeom>
              <a:avLst/>
              <a:gdLst>
                <a:gd name="T0" fmla="*/ 0 w 13"/>
                <a:gd name="T1" fmla="*/ 0 h 8"/>
                <a:gd name="T2" fmla="*/ 8 w 13"/>
                <a:gd name="T3" fmla="*/ 8 h 8"/>
                <a:gd name="T4" fmla="*/ 20 w 13"/>
                <a:gd name="T5" fmla="*/ 14 h 8"/>
                <a:gd name="T6" fmla="*/ 36 w 13"/>
                <a:gd name="T7" fmla="*/ 15 h 8"/>
                <a:gd name="T8" fmla="*/ 52 w 13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0"/>
                  </a:moveTo>
                  <a:lnTo>
                    <a:pt x="2" y="4"/>
                  </a:lnTo>
                  <a:lnTo>
                    <a:pt x="5" y="7"/>
                  </a:lnTo>
                  <a:lnTo>
                    <a:pt x="9" y="8"/>
                  </a:lnTo>
                  <a:lnTo>
                    <a:pt x="13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7" name="Line 97"/>
            <p:cNvSpPr>
              <a:spLocks noChangeShapeType="1"/>
            </p:cNvSpPr>
            <p:nvPr/>
          </p:nvSpPr>
          <p:spPr bwMode="auto">
            <a:xfrm flipV="1">
              <a:off x="5626475" y="1956486"/>
              <a:ext cx="14547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8" name="Line 98"/>
            <p:cNvSpPr>
              <a:spLocks noChangeShapeType="1"/>
            </p:cNvSpPr>
            <p:nvPr/>
          </p:nvSpPr>
          <p:spPr bwMode="auto">
            <a:xfrm flipH="1">
              <a:off x="5212424" y="1158288"/>
              <a:ext cx="9751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99" name="Freeform 99"/>
            <p:cNvSpPr>
              <a:spLocks/>
            </p:cNvSpPr>
            <p:nvPr/>
          </p:nvSpPr>
          <p:spPr bwMode="auto">
            <a:xfrm>
              <a:off x="5170859" y="1135849"/>
              <a:ext cx="41565" cy="28851"/>
            </a:xfrm>
            <a:custGeom>
              <a:avLst/>
              <a:gdLst>
                <a:gd name="T0" fmla="*/ 52 w 13"/>
                <a:gd name="T1" fmla="*/ 25 h 13"/>
                <a:gd name="T2" fmla="*/ 32 w 13"/>
                <a:gd name="T3" fmla="*/ 24 h 13"/>
                <a:gd name="T4" fmla="*/ 16 w 13"/>
                <a:gd name="T5" fmla="*/ 19 h 13"/>
                <a:gd name="T6" fmla="*/ 4 w 13"/>
                <a:gd name="T7" fmla="*/ 11 h 13"/>
                <a:gd name="T8" fmla="*/ 0 w 13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3">
                  <a:moveTo>
                    <a:pt x="13" y="13"/>
                  </a:moveTo>
                  <a:lnTo>
                    <a:pt x="8" y="12"/>
                  </a:lnTo>
                  <a:lnTo>
                    <a:pt x="4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0" name="Line 100"/>
            <p:cNvSpPr>
              <a:spLocks noChangeShapeType="1"/>
            </p:cNvSpPr>
            <p:nvPr/>
          </p:nvSpPr>
          <p:spPr bwMode="auto">
            <a:xfrm flipH="1" flipV="1">
              <a:off x="5158070" y="964348"/>
              <a:ext cx="12789" cy="17150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1" name="Freeform 101"/>
            <p:cNvSpPr>
              <a:spLocks/>
            </p:cNvSpPr>
            <p:nvPr/>
          </p:nvSpPr>
          <p:spPr bwMode="auto">
            <a:xfrm>
              <a:off x="5158070" y="916264"/>
              <a:ext cx="41565" cy="48084"/>
            </a:xfrm>
            <a:custGeom>
              <a:avLst/>
              <a:gdLst>
                <a:gd name="T0" fmla="*/ 0 w 13"/>
                <a:gd name="T1" fmla="*/ 41 h 22"/>
                <a:gd name="T2" fmla="*/ 4 w 13"/>
                <a:gd name="T3" fmla="*/ 27 h 22"/>
                <a:gd name="T4" fmla="*/ 12 w 13"/>
                <a:gd name="T5" fmla="*/ 16 h 22"/>
                <a:gd name="T6" fmla="*/ 32 w 13"/>
                <a:gd name="T7" fmla="*/ 7 h 22"/>
                <a:gd name="T8" fmla="*/ 52 w 13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22">
                  <a:moveTo>
                    <a:pt x="0" y="22"/>
                  </a:moveTo>
                  <a:lnTo>
                    <a:pt x="1" y="15"/>
                  </a:lnTo>
                  <a:lnTo>
                    <a:pt x="3" y="9"/>
                  </a:lnTo>
                  <a:lnTo>
                    <a:pt x="8" y="4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2" name="Line 102"/>
            <p:cNvSpPr>
              <a:spLocks noChangeShapeType="1"/>
            </p:cNvSpPr>
            <p:nvPr/>
          </p:nvSpPr>
          <p:spPr bwMode="auto">
            <a:xfrm flipV="1">
              <a:off x="5199635" y="892222"/>
              <a:ext cx="161783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3" name="Freeform 103"/>
            <p:cNvSpPr>
              <a:spLocks/>
            </p:cNvSpPr>
            <p:nvPr/>
          </p:nvSpPr>
          <p:spPr bwMode="auto">
            <a:xfrm>
              <a:off x="6817470" y="892222"/>
              <a:ext cx="31973" cy="40070"/>
            </a:xfrm>
            <a:custGeom>
              <a:avLst/>
              <a:gdLst>
                <a:gd name="T0" fmla="*/ 0 w 10"/>
                <a:gd name="T1" fmla="*/ 0 h 18"/>
                <a:gd name="T2" fmla="*/ 20 w 10"/>
                <a:gd name="T3" fmla="*/ 4 h 18"/>
                <a:gd name="T4" fmla="*/ 36 w 10"/>
                <a:gd name="T5" fmla="*/ 10 h 18"/>
                <a:gd name="T6" fmla="*/ 40 w 10"/>
                <a:gd name="T7" fmla="*/ 19 h 18"/>
                <a:gd name="T8" fmla="*/ 32 w 10"/>
                <a:gd name="T9" fmla="*/ 29 h 18"/>
                <a:gd name="T10" fmla="*/ 16 w 10"/>
                <a:gd name="T11" fmla="*/ 35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8">
                  <a:moveTo>
                    <a:pt x="0" y="0"/>
                  </a:moveTo>
                  <a:lnTo>
                    <a:pt x="5" y="2"/>
                  </a:lnTo>
                  <a:lnTo>
                    <a:pt x="9" y="5"/>
                  </a:lnTo>
                  <a:lnTo>
                    <a:pt x="10" y="10"/>
                  </a:lnTo>
                  <a:lnTo>
                    <a:pt x="8" y="15"/>
                  </a:lnTo>
                  <a:lnTo>
                    <a:pt x="4" y="1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4" name="Line 104"/>
            <p:cNvSpPr>
              <a:spLocks noChangeShapeType="1"/>
            </p:cNvSpPr>
            <p:nvPr/>
          </p:nvSpPr>
          <p:spPr bwMode="auto">
            <a:xfrm flipH="1">
              <a:off x="6804681" y="932292"/>
              <a:ext cx="25578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5" name="Line 105"/>
            <p:cNvSpPr>
              <a:spLocks noChangeShapeType="1"/>
            </p:cNvSpPr>
            <p:nvPr/>
          </p:nvSpPr>
          <p:spPr bwMode="auto">
            <a:xfrm>
              <a:off x="5493787" y="3900693"/>
              <a:ext cx="24619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6" name="Line 106"/>
            <p:cNvSpPr>
              <a:spLocks noChangeShapeType="1"/>
            </p:cNvSpPr>
            <p:nvPr/>
          </p:nvSpPr>
          <p:spPr bwMode="auto">
            <a:xfrm>
              <a:off x="5480998" y="3645846"/>
              <a:ext cx="13908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7" name="Line 107"/>
            <p:cNvSpPr>
              <a:spLocks noChangeShapeType="1"/>
            </p:cNvSpPr>
            <p:nvPr/>
          </p:nvSpPr>
          <p:spPr bwMode="auto">
            <a:xfrm>
              <a:off x="5480998" y="3565706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8" name="Freeform 108"/>
            <p:cNvSpPr>
              <a:spLocks/>
            </p:cNvSpPr>
            <p:nvPr/>
          </p:nvSpPr>
          <p:spPr bwMode="auto">
            <a:xfrm>
              <a:off x="2566657" y="3642641"/>
              <a:ext cx="362894" cy="254847"/>
            </a:xfrm>
            <a:custGeom>
              <a:avLst/>
              <a:gdLst>
                <a:gd name="T0" fmla="*/ 2 w 227"/>
                <a:gd name="T1" fmla="*/ 0 h 159"/>
                <a:gd name="T2" fmla="*/ 75 w 227"/>
                <a:gd name="T3" fmla="*/ 0 h 159"/>
                <a:gd name="T4" fmla="*/ 75 w 227"/>
                <a:gd name="T5" fmla="*/ 35 h 159"/>
                <a:gd name="T6" fmla="*/ 203 w 227"/>
                <a:gd name="T7" fmla="*/ 35 h 159"/>
                <a:gd name="T8" fmla="*/ 203 w 227"/>
                <a:gd name="T9" fmla="*/ 90 h 159"/>
                <a:gd name="T10" fmla="*/ 227 w 227"/>
                <a:gd name="T11" fmla="*/ 90 h 159"/>
                <a:gd name="T12" fmla="*/ 227 w 227"/>
                <a:gd name="T13" fmla="*/ 115 h 159"/>
                <a:gd name="T14" fmla="*/ 205 w 227"/>
                <a:gd name="T15" fmla="*/ 115 h 159"/>
                <a:gd name="T16" fmla="*/ 205 w 227"/>
                <a:gd name="T17" fmla="*/ 159 h 159"/>
                <a:gd name="T18" fmla="*/ 39 w 227"/>
                <a:gd name="T19" fmla="*/ 159 h 159"/>
                <a:gd name="T20" fmla="*/ 39 w 227"/>
                <a:gd name="T21" fmla="*/ 150 h 159"/>
                <a:gd name="T22" fmla="*/ 12 w 227"/>
                <a:gd name="T23" fmla="*/ 150 h 159"/>
                <a:gd name="T24" fmla="*/ 12 w 227"/>
                <a:gd name="T25" fmla="*/ 42 h 159"/>
                <a:gd name="T26" fmla="*/ 0 w 227"/>
                <a:gd name="T27" fmla="*/ 42 h 159"/>
                <a:gd name="T28" fmla="*/ 2 w 227"/>
                <a:gd name="T29" fmla="*/ 0 h 1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7" h="159">
                  <a:moveTo>
                    <a:pt x="2" y="0"/>
                  </a:moveTo>
                  <a:lnTo>
                    <a:pt x="75" y="0"/>
                  </a:lnTo>
                  <a:lnTo>
                    <a:pt x="75" y="35"/>
                  </a:lnTo>
                  <a:lnTo>
                    <a:pt x="203" y="35"/>
                  </a:lnTo>
                  <a:lnTo>
                    <a:pt x="203" y="90"/>
                  </a:lnTo>
                  <a:lnTo>
                    <a:pt x="227" y="90"/>
                  </a:lnTo>
                  <a:lnTo>
                    <a:pt x="227" y="115"/>
                  </a:lnTo>
                  <a:lnTo>
                    <a:pt x="205" y="115"/>
                  </a:lnTo>
                  <a:lnTo>
                    <a:pt x="205" y="159"/>
                  </a:lnTo>
                  <a:lnTo>
                    <a:pt x="39" y="159"/>
                  </a:lnTo>
                  <a:lnTo>
                    <a:pt x="39" y="150"/>
                  </a:lnTo>
                  <a:lnTo>
                    <a:pt x="12" y="150"/>
                  </a:lnTo>
                  <a:lnTo>
                    <a:pt x="12" y="42"/>
                  </a:lnTo>
                  <a:lnTo>
                    <a:pt x="0" y="42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09" name="Freeform 109"/>
            <p:cNvSpPr>
              <a:spLocks/>
            </p:cNvSpPr>
            <p:nvPr/>
          </p:nvSpPr>
          <p:spPr bwMode="auto">
            <a:xfrm>
              <a:off x="3783230" y="3602571"/>
              <a:ext cx="177450" cy="160281"/>
            </a:xfrm>
            <a:custGeom>
              <a:avLst/>
              <a:gdLst>
                <a:gd name="T0" fmla="*/ 0 w 111"/>
                <a:gd name="T1" fmla="*/ 0 h 100"/>
                <a:gd name="T2" fmla="*/ 111 w 111"/>
                <a:gd name="T3" fmla="*/ 0 h 100"/>
                <a:gd name="T4" fmla="*/ 111 w 111"/>
                <a:gd name="T5" fmla="*/ 18 h 100"/>
                <a:gd name="T6" fmla="*/ 103 w 111"/>
                <a:gd name="T7" fmla="*/ 23 h 100"/>
                <a:gd name="T8" fmla="*/ 103 w 111"/>
                <a:gd name="T9" fmla="*/ 30 h 100"/>
                <a:gd name="T10" fmla="*/ 111 w 111"/>
                <a:gd name="T11" fmla="*/ 35 h 100"/>
                <a:gd name="T12" fmla="*/ 111 w 111"/>
                <a:gd name="T13" fmla="*/ 79 h 100"/>
                <a:gd name="T14" fmla="*/ 87 w 111"/>
                <a:gd name="T15" fmla="*/ 79 h 100"/>
                <a:gd name="T16" fmla="*/ 87 w 111"/>
                <a:gd name="T17" fmla="*/ 100 h 100"/>
                <a:gd name="T18" fmla="*/ 42 w 111"/>
                <a:gd name="T19" fmla="*/ 100 h 100"/>
                <a:gd name="T20" fmla="*/ 42 w 111"/>
                <a:gd name="T21" fmla="*/ 85 h 100"/>
                <a:gd name="T22" fmla="*/ 14 w 111"/>
                <a:gd name="T23" fmla="*/ 85 h 100"/>
                <a:gd name="T24" fmla="*/ 14 w 111"/>
                <a:gd name="T25" fmla="*/ 63 h 100"/>
                <a:gd name="T26" fmla="*/ 0 w 111"/>
                <a:gd name="T27" fmla="*/ 63 h 100"/>
                <a:gd name="T28" fmla="*/ 0 w 111"/>
                <a:gd name="T29" fmla="*/ 46 h 100"/>
                <a:gd name="T30" fmla="*/ 8 w 111"/>
                <a:gd name="T31" fmla="*/ 46 h 100"/>
                <a:gd name="T32" fmla="*/ 8 w 111"/>
                <a:gd name="T33" fmla="*/ 35 h 100"/>
                <a:gd name="T34" fmla="*/ 0 w 111"/>
                <a:gd name="T35" fmla="*/ 35 h 100"/>
                <a:gd name="T36" fmla="*/ 0 w 111"/>
                <a:gd name="T37" fmla="*/ 0 h 10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1" h="100">
                  <a:moveTo>
                    <a:pt x="0" y="0"/>
                  </a:moveTo>
                  <a:lnTo>
                    <a:pt x="111" y="0"/>
                  </a:lnTo>
                  <a:lnTo>
                    <a:pt x="111" y="18"/>
                  </a:lnTo>
                  <a:lnTo>
                    <a:pt x="103" y="23"/>
                  </a:lnTo>
                  <a:lnTo>
                    <a:pt x="103" y="30"/>
                  </a:lnTo>
                  <a:lnTo>
                    <a:pt x="111" y="35"/>
                  </a:lnTo>
                  <a:lnTo>
                    <a:pt x="111" y="79"/>
                  </a:lnTo>
                  <a:lnTo>
                    <a:pt x="87" y="79"/>
                  </a:lnTo>
                  <a:lnTo>
                    <a:pt x="87" y="100"/>
                  </a:lnTo>
                  <a:lnTo>
                    <a:pt x="42" y="100"/>
                  </a:lnTo>
                  <a:lnTo>
                    <a:pt x="42" y="85"/>
                  </a:lnTo>
                  <a:lnTo>
                    <a:pt x="14" y="85"/>
                  </a:lnTo>
                  <a:lnTo>
                    <a:pt x="14" y="63"/>
                  </a:lnTo>
                  <a:lnTo>
                    <a:pt x="0" y="63"/>
                  </a:lnTo>
                  <a:lnTo>
                    <a:pt x="0" y="46"/>
                  </a:lnTo>
                  <a:lnTo>
                    <a:pt x="8" y="46"/>
                  </a:lnTo>
                  <a:lnTo>
                    <a:pt x="8" y="35"/>
                  </a:lnTo>
                  <a:lnTo>
                    <a:pt x="0" y="3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0" name="Freeform 110"/>
            <p:cNvSpPr>
              <a:spLocks/>
            </p:cNvSpPr>
            <p:nvPr/>
          </p:nvSpPr>
          <p:spPr bwMode="auto">
            <a:xfrm>
              <a:off x="3602583" y="3671491"/>
              <a:ext cx="151872" cy="97771"/>
            </a:xfrm>
            <a:custGeom>
              <a:avLst/>
              <a:gdLst>
                <a:gd name="T0" fmla="*/ 2 w 95"/>
                <a:gd name="T1" fmla="*/ 0 h 61"/>
                <a:gd name="T2" fmla="*/ 95 w 95"/>
                <a:gd name="T3" fmla="*/ 0 h 61"/>
                <a:gd name="T4" fmla="*/ 95 w 95"/>
                <a:gd name="T5" fmla="*/ 18 h 61"/>
                <a:gd name="T6" fmla="*/ 79 w 95"/>
                <a:gd name="T7" fmla="*/ 18 h 61"/>
                <a:gd name="T8" fmla="*/ 79 w 95"/>
                <a:gd name="T9" fmla="*/ 38 h 61"/>
                <a:gd name="T10" fmla="*/ 95 w 95"/>
                <a:gd name="T11" fmla="*/ 38 h 61"/>
                <a:gd name="T12" fmla="*/ 95 w 95"/>
                <a:gd name="T13" fmla="*/ 61 h 61"/>
                <a:gd name="T14" fmla="*/ 0 w 95"/>
                <a:gd name="T15" fmla="*/ 61 h 61"/>
                <a:gd name="T16" fmla="*/ 0 w 95"/>
                <a:gd name="T17" fmla="*/ 36 h 61"/>
                <a:gd name="T18" fmla="*/ 18 w 95"/>
                <a:gd name="T19" fmla="*/ 36 h 61"/>
                <a:gd name="T20" fmla="*/ 18 w 95"/>
                <a:gd name="T21" fmla="*/ 20 h 61"/>
                <a:gd name="T22" fmla="*/ 2 w 95"/>
                <a:gd name="T23" fmla="*/ 20 h 61"/>
                <a:gd name="T24" fmla="*/ 2 w 95"/>
                <a:gd name="T25" fmla="*/ 0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" h="61">
                  <a:moveTo>
                    <a:pt x="2" y="0"/>
                  </a:moveTo>
                  <a:lnTo>
                    <a:pt x="95" y="0"/>
                  </a:lnTo>
                  <a:lnTo>
                    <a:pt x="95" y="18"/>
                  </a:lnTo>
                  <a:lnTo>
                    <a:pt x="79" y="18"/>
                  </a:lnTo>
                  <a:lnTo>
                    <a:pt x="79" y="38"/>
                  </a:lnTo>
                  <a:lnTo>
                    <a:pt x="95" y="38"/>
                  </a:lnTo>
                  <a:lnTo>
                    <a:pt x="95" y="61"/>
                  </a:lnTo>
                  <a:lnTo>
                    <a:pt x="0" y="61"/>
                  </a:lnTo>
                  <a:lnTo>
                    <a:pt x="0" y="36"/>
                  </a:lnTo>
                  <a:lnTo>
                    <a:pt x="18" y="36"/>
                  </a:lnTo>
                  <a:lnTo>
                    <a:pt x="18" y="20"/>
                  </a:lnTo>
                  <a:lnTo>
                    <a:pt x="2" y="20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1" name="Line 111"/>
            <p:cNvSpPr>
              <a:spLocks noChangeShapeType="1"/>
            </p:cNvSpPr>
            <p:nvPr/>
          </p:nvSpPr>
          <p:spPr bwMode="auto">
            <a:xfrm flipH="1">
              <a:off x="2211756" y="4940915"/>
              <a:ext cx="797727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3" name="Freeform 113"/>
            <p:cNvSpPr>
              <a:spLocks/>
            </p:cNvSpPr>
            <p:nvPr/>
          </p:nvSpPr>
          <p:spPr bwMode="auto">
            <a:xfrm>
              <a:off x="1861652" y="4862378"/>
              <a:ext cx="135885" cy="64112"/>
            </a:xfrm>
            <a:custGeom>
              <a:avLst/>
              <a:gdLst>
                <a:gd name="T0" fmla="*/ 172 w 42"/>
                <a:gd name="T1" fmla="*/ 55 h 29"/>
                <a:gd name="T2" fmla="*/ 115 w 42"/>
                <a:gd name="T3" fmla="*/ 39 h 29"/>
                <a:gd name="T4" fmla="*/ 57 w 42"/>
                <a:gd name="T5" fmla="*/ 19 h 29"/>
                <a:gd name="T6" fmla="*/ 0 w 42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29">
                  <a:moveTo>
                    <a:pt x="42" y="29"/>
                  </a:moveTo>
                  <a:lnTo>
                    <a:pt x="28" y="20"/>
                  </a:lnTo>
                  <a:lnTo>
                    <a:pt x="14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4" name="Freeform 114"/>
            <p:cNvSpPr>
              <a:spLocks/>
            </p:cNvSpPr>
            <p:nvPr/>
          </p:nvSpPr>
          <p:spPr bwMode="auto">
            <a:xfrm>
              <a:off x="1751345" y="4780635"/>
              <a:ext cx="113504" cy="81743"/>
            </a:xfrm>
            <a:custGeom>
              <a:avLst/>
              <a:gdLst>
                <a:gd name="T0" fmla="*/ 144 w 35"/>
                <a:gd name="T1" fmla="*/ 70 h 37"/>
                <a:gd name="T2" fmla="*/ 103 w 35"/>
                <a:gd name="T3" fmla="*/ 55 h 37"/>
                <a:gd name="T4" fmla="*/ 65 w 35"/>
                <a:gd name="T5" fmla="*/ 39 h 37"/>
                <a:gd name="T6" fmla="*/ 32 w 35"/>
                <a:gd name="T7" fmla="*/ 19 h 37"/>
                <a:gd name="T8" fmla="*/ 0 w 35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7">
                  <a:moveTo>
                    <a:pt x="35" y="37"/>
                  </a:moveTo>
                  <a:lnTo>
                    <a:pt x="25" y="29"/>
                  </a:lnTo>
                  <a:lnTo>
                    <a:pt x="16" y="20"/>
                  </a:lnTo>
                  <a:lnTo>
                    <a:pt x="8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5" name="Freeform 115"/>
            <p:cNvSpPr>
              <a:spLocks/>
            </p:cNvSpPr>
            <p:nvPr/>
          </p:nvSpPr>
          <p:spPr bwMode="auto">
            <a:xfrm>
              <a:off x="1690596" y="4692480"/>
              <a:ext cx="60749" cy="88154"/>
            </a:xfrm>
            <a:custGeom>
              <a:avLst/>
              <a:gdLst>
                <a:gd name="T0" fmla="*/ 76 w 19"/>
                <a:gd name="T1" fmla="*/ 76 h 40"/>
                <a:gd name="T2" fmla="*/ 44 w 19"/>
                <a:gd name="T3" fmla="*/ 51 h 40"/>
                <a:gd name="T4" fmla="*/ 20 w 19"/>
                <a:gd name="T5" fmla="*/ 26 h 40"/>
                <a:gd name="T6" fmla="*/ 0 w 19"/>
                <a:gd name="T7" fmla="*/ 0 h 4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40">
                  <a:moveTo>
                    <a:pt x="19" y="40"/>
                  </a:moveTo>
                  <a:lnTo>
                    <a:pt x="11" y="27"/>
                  </a:lnTo>
                  <a:lnTo>
                    <a:pt x="5" y="1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6" name="Line 116"/>
            <p:cNvSpPr>
              <a:spLocks noChangeShapeType="1"/>
            </p:cNvSpPr>
            <p:nvPr/>
          </p:nvSpPr>
          <p:spPr bwMode="auto">
            <a:xfrm flipH="1" flipV="1">
              <a:off x="1431615" y="4024109"/>
              <a:ext cx="258981" cy="66837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7" name="Freeform 117"/>
            <p:cNvSpPr>
              <a:spLocks/>
            </p:cNvSpPr>
            <p:nvPr/>
          </p:nvSpPr>
          <p:spPr bwMode="auto">
            <a:xfrm>
              <a:off x="1393247" y="4012889"/>
              <a:ext cx="38368" cy="22439"/>
            </a:xfrm>
            <a:custGeom>
              <a:avLst/>
              <a:gdLst>
                <a:gd name="T0" fmla="*/ 48 w 12"/>
                <a:gd name="T1" fmla="*/ 10 h 10"/>
                <a:gd name="T2" fmla="*/ 44 w 12"/>
                <a:gd name="T3" fmla="*/ 4 h 10"/>
                <a:gd name="T4" fmla="*/ 36 w 12"/>
                <a:gd name="T5" fmla="*/ 1 h 10"/>
                <a:gd name="T6" fmla="*/ 24 w 12"/>
                <a:gd name="T7" fmla="*/ 0 h 10"/>
                <a:gd name="T8" fmla="*/ 4 w 12"/>
                <a:gd name="T9" fmla="*/ 4 h 10"/>
                <a:gd name="T10" fmla="*/ 0 w 12"/>
                <a:gd name="T11" fmla="*/ 10 h 10"/>
                <a:gd name="T12" fmla="*/ 0 w 12"/>
                <a:gd name="T13" fmla="*/ 15 h 10"/>
                <a:gd name="T14" fmla="*/ 4 w 12"/>
                <a:gd name="T15" fmla="*/ 2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1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19" name="Freeform 119"/>
            <p:cNvSpPr>
              <a:spLocks/>
            </p:cNvSpPr>
            <p:nvPr/>
          </p:nvSpPr>
          <p:spPr bwMode="auto">
            <a:xfrm>
              <a:off x="1137463" y="5053112"/>
              <a:ext cx="119899" cy="11220"/>
            </a:xfrm>
            <a:custGeom>
              <a:avLst/>
              <a:gdLst>
                <a:gd name="T0" fmla="*/ 152 w 37"/>
                <a:gd name="T1" fmla="*/ 6 h 5"/>
                <a:gd name="T2" fmla="*/ 111 w 37"/>
                <a:gd name="T3" fmla="*/ 10 h 5"/>
                <a:gd name="T4" fmla="*/ 73 w 37"/>
                <a:gd name="T5" fmla="*/ 10 h 5"/>
                <a:gd name="T6" fmla="*/ 36 w 37"/>
                <a:gd name="T7" fmla="*/ 6 h 5"/>
                <a:gd name="T8" fmla="*/ 0 w 3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5">
                  <a:moveTo>
                    <a:pt x="37" y="3"/>
                  </a:moveTo>
                  <a:lnTo>
                    <a:pt x="27" y="5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0" name="Line 120"/>
            <p:cNvSpPr>
              <a:spLocks noChangeShapeType="1"/>
            </p:cNvSpPr>
            <p:nvPr/>
          </p:nvSpPr>
          <p:spPr bwMode="auto">
            <a:xfrm flipH="1" flipV="1">
              <a:off x="840114" y="4896037"/>
              <a:ext cx="297349" cy="15707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1" name="Freeform 121"/>
            <p:cNvSpPr>
              <a:spLocks/>
            </p:cNvSpPr>
            <p:nvPr/>
          </p:nvSpPr>
          <p:spPr bwMode="auto">
            <a:xfrm>
              <a:off x="820930" y="4839938"/>
              <a:ext cx="19184" cy="56098"/>
            </a:xfrm>
            <a:custGeom>
              <a:avLst/>
              <a:gdLst>
                <a:gd name="T0" fmla="*/ 24 w 6"/>
                <a:gd name="T1" fmla="*/ 49 h 25"/>
                <a:gd name="T2" fmla="*/ 8 w 6"/>
                <a:gd name="T3" fmla="*/ 41 h 25"/>
                <a:gd name="T4" fmla="*/ 0 w 6"/>
                <a:gd name="T5" fmla="*/ 29 h 25"/>
                <a:gd name="T6" fmla="*/ 0 w 6"/>
                <a:gd name="T7" fmla="*/ 20 h 25"/>
                <a:gd name="T8" fmla="*/ 8 w 6"/>
                <a:gd name="T9" fmla="*/ 8 h 25"/>
                <a:gd name="T10" fmla="*/ 20 w 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5">
                  <a:moveTo>
                    <a:pt x="6" y="2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4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2" name="Freeform 122"/>
            <p:cNvSpPr>
              <a:spLocks/>
            </p:cNvSpPr>
            <p:nvPr/>
          </p:nvSpPr>
          <p:spPr bwMode="auto">
            <a:xfrm>
              <a:off x="836917" y="4695686"/>
              <a:ext cx="358098" cy="144253"/>
            </a:xfrm>
            <a:custGeom>
              <a:avLst/>
              <a:gdLst>
                <a:gd name="T0" fmla="*/ 0 w 111"/>
                <a:gd name="T1" fmla="*/ 125 h 65"/>
                <a:gd name="T2" fmla="*/ 44 w 111"/>
                <a:gd name="T3" fmla="*/ 96 h 65"/>
                <a:gd name="T4" fmla="*/ 309 w 111"/>
                <a:gd name="T5" fmla="*/ 48 h 65"/>
                <a:gd name="T6" fmla="*/ 452 w 111"/>
                <a:gd name="T7" fmla="*/ 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1" h="65">
                  <a:moveTo>
                    <a:pt x="0" y="65"/>
                  </a:moveTo>
                  <a:lnTo>
                    <a:pt x="11" y="50"/>
                  </a:lnTo>
                  <a:lnTo>
                    <a:pt x="76" y="25"/>
                  </a:lnTo>
                  <a:lnTo>
                    <a:pt x="1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3" name="Freeform 123"/>
            <p:cNvSpPr>
              <a:spLocks/>
            </p:cNvSpPr>
            <p:nvPr/>
          </p:nvSpPr>
          <p:spPr bwMode="auto">
            <a:xfrm>
              <a:off x="1195014" y="4548227"/>
              <a:ext cx="75137" cy="147458"/>
            </a:xfrm>
            <a:custGeom>
              <a:avLst/>
              <a:gdLst>
                <a:gd name="T0" fmla="*/ 0 w 23"/>
                <a:gd name="T1" fmla="*/ 126 h 67"/>
                <a:gd name="T2" fmla="*/ 37 w 23"/>
                <a:gd name="T3" fmla="*/ 111 h 67"/>
                <a:gd name="T4" fmla="*/ 67 w 23"/>
                <a:gd name="T5" fmla="*/ 91 h 67"/>
                <a:gd name="T6" fmla="*/ 88 w 23"/>
                <a:gd name="T7" fmla="*/ 70 h 67"/>
                <a:gd name="T8" fmla="*/ 96 w 23"/>
                <a:gd name="T9" fmla="*/ 47 h 67"/>
                <a:gd name="T10" fmla="*/ 92 w 23"/>
                <a:gd name="T11" fmla="*/ 22 h 67"/>
                <a:gd name="T12" fmla="*/ 76 w 23"/>
                <a:gd name="T13" fmla="*/ 0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67">
                  <a:moveTo>
                    <a:pt x="0" y="67"/>
                  </a:moveTo>
                  <a:lnTo>
                    <a:pt x="9" y="59"/>
                  </a:lnTo>
                  <a:lnTo>
                    <a:pt x="16" y="48"/>
                  </a:lnTo>
                  <a:lnTo>
                    <a:pt x="21" y="37"/>
                  </a:lnTo>
                  <a:lnTo>
                    <a:pt x="23" y="25"/>
                  </a:lnTo>
                  <a:lnTo>
                    <a:pt x="22" y="12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4" name="Line 124"/>
            <p:cNvSpPr>
              <a:spLocks noChangeShapeType="1"/>
            </p:cNvSpPr>
            <p:nvPr/>
          </p:nvSpPr>
          <p:spPr bwMode="auto">
            <a:xfrm flipH="1" flipV="1">
              <a:off x="1049537" y="3998464"/>
              <a:ext cx="204627" cy="5497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5" name="Freeform 125"/>
            <p:cNvSpPr>
              <a:spLocks/>
            </p:cNvSpPr>
            <p:nvPr/>
          </p:nvSpPr>
          <p:spPr bwMode="auto">
            <a:xfrm>
              <a:off x="1043142" y="3887870"/>
              <a:ext cx="65545" cy="110594"/>
            </a:xfrm>
            <a:custGeom>
              <a:avLst/>
              <a:gdLst>
                <a:gd name="T0" fmla="*/ 8 w 20"/>
                <a:gd name="T1" fmla="*/ 95 h 50"/>
                <a:gd name="T2" fmla="*/ 0 w 20"/>
                <a:gd name="T3" fmla="*/ 75 h 50"/>
                <a:gd name="T4" fmla="*/ 8 w 20"/>
                <a:gd name="T5" fmla="*/ 51 h 50"/>
                <a:gd name="T6" fmla="*/ 21 w 20"/>
                <a:gd name="T7" fmla="*/ 32 h 50"/>
                <a:gd name="T8" fmla="*/ 51 w 20"/>
                <a:gd name="T9" fmla="*/ 15 h 50"/>
                <a:gd name="T10" fmla="*/ 84 w 20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50">
                  <a:moveTo>
                    <a:pt x="2" y="50"/>
                  </a:moveTo>
                  <a:lnTo>
                    <a:pt x="0" y="39"/>
                  </a:lnTo>
                  <a:lnTo>
                    <a:pt x="2" y="27"/>
                  </a:lnTo>
                  <a:lnTo>
                    <a:pt x="5" y="17"/>
                  </a:lnTo>
                  <a:lnTo>
                    <a:pt x="12" y="8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6" name="Freeform 126"/>
            <p:cNvSpPr>
              <a:spLocks/>
            </p:cNvSpPr>
            <p:nvPr/>
          </p:nvSpPr>
          <p:spPr bwMode="auto">
            <a:xfrm>
              <a:off x="1108687" y="3735604"/>
              <a:ext cx="481194" cy="152267"/>
            </a:xfrm>
            <a:custGeom>
              <a:avLst/>
              <a:gdLst>
                <a:gd name="T0" fmla="*/ 0 w 149"/>
                <a:gd name="T1" fmla="*/ 133 h 68"/>
                <a:gd name="T2" fmla="*/ 85 w 149"/>
                <a:gd name="T3" fmla="*/ 103 h 68"/>
                <a:gd name="T4" fmla="*/ 440 w 149"/>
                <a:gd name="T5" fmla="*/ 43 h 68"/>
                <a:gd name="T6" fmla="*/ 608 w 149"/>
                <a:gd name="T7" fmla="*/ 0 h 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" h="68">
                  <a:moveTo>
                    <a:pt x="0" y="68"/>
                  </a:moveTo>
                  <a:lnTo>
                    <a:pt x="21" y="53"/>
                  </a:lnTo>
                  <a:lnTo>
                    <a:pt x="108" y="22"/>
                  </a:lnTo>
                  <a:lnTo>
                    <a:pt x="14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7" name="Freeform 127"/>
            <p:cNvSpPr>
              <a:spLocks/>
            </p:cNvSpPr>
            <p:nvPr/>
          </p:nvSpPr>
          <p:spPr bwMode="auto">
            <a:xfrm>
              <a:off x="1589881" y="3692328"/>
              <a:ext cx="59150" cy="43276"/>
            </a:xfrm>
            <a:custGeom>
              <a:avLst/>
              <a:gdLst>
                <a:gd name="T0" fmla="*/ 0 w 18"/>
                <a:gd name="T1" fmla="*/ 36 h 20"/>
                <a:gd name="T2" fmla="*/ 25 w 18"/>
                <a:gd name="T3" fmla="*/ 30 h 20"/>
                <a:gd name="T4" fmla="*/ 47 w 18"/>
                <a:gd name="T5" fmla="*/ 22 h 20"/>
                <a:gd name="T6" fmla="*/ 64 w 18"/>
                <a:gd name="T7" fmla="*/ 11 h 20"/>
                <a:gd name="T8" fmla="*/ 76 w 1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0">
                  <a:moveTo>
                    <a:pt x="0" y="20"/>
                  </a:moveTo>
                  <a:lnTo>
                    <a:pt x="6" y="16"/>
                  </a:lnTo>
                  <a:lnTo>
                    <a:pt x="11" y="12"/>
                  </a:lnTo>
                  <a:lnTo>
                    <a:pt x="15" y="6"/>
                  </a:lnTo>
                  <a:lnTo>
                    <a:pt x="1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8" name="Freeform 128"/>
            <p:cNvSpPr>
              <a:spLocks/>
            </p:cNvSpPr>
            <p:nvPr/>
          </p:nvSpPr>
          <p:spPr bwMode="auto">
            <a:xfrm>
              <a:off x="1649031" y="3634627"/>
              <a:ext cx="51157" cy="57701"/>
            </a:xfrm>
            <a:custGeom>
              <a:avLst/>
              <a:gdLst>
                <a:gd name="T0" fmla="*/ 0 w 16"/>
                <a:gd name="T1" fmla="*/ 50 h 26"/>
                <a:gd name="T2" fmla="*/ 12 w 16"/>
                <a:gd name="T3" fmla="*/ 36 h 26"/>
                <a:gd name="T4" fmla="*/ 24 w 16"/>
                <a:gd name="T5" fmla="*/ 24 h 26"/>
                <a:gd name="T6" fmla="*/ 44 w 16"/>
                <a:gd name="T7" fmla="*/ 11 h 26"/>
                <a:gd name="T8" fmla="*/ 64 w 16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6">
                  <a:moveTo>
                    <a:pt x="0" y="26"/>
                  </a:moveTo>
                  <a:lnTo>
                    <a:pt x="3" y="19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29" name="Freeform 129"/>
            <p:cNvSpPr>
              <a:spLocks/>
            </p:cNvSpPr>
            <p:nvPr/>
          </p:nvSpPr>
          <p:spPr bwMode="auto">
            <a:xfrm>
              <a:off x="1700188" y="2951830"/>
              <a:ext cx="145477" cy="682796"/>
            </a:xfrm>
            <a:custGeom>
              <a:avLst/>
              <a:gdLst>
                <a:gd name="T0" fmla="*/ 0 w 45"/>
                <a:gd name="T1" fmla="*/ 589 h 308"/>
                <a:gd name="T2" fmla="*/ 53 w 45"/>
                <a:gd name="T3" fmla="*/ 483 h 308"/>
                <a:gd name="T4" fmla="*/ 184 w 45"/>
                <a:gd name="T5" fmla="*/ 0 h 3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" h="308">
                  <a:moveTo>
                    <a:pt x="0" y="308"/>
                  </a:moveTo>
                  <a:lnTo>
                    <a:pt x="13" y="25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0" name="Freeform 130"/>
            <p:cNvSpPr>
              <a:spLocks/>
            </p:cNvSpPr>
            <p:nvPr/>
          </p:nvSpPr>
          <p:spPr bwMode="auto">
            <a:xfrm>
              <a:off x="1813692" y="2743465"/>
              <a:ext cx="38368" cy="208365"/>
            </a:xfrm>
            <a:custGeom>
              <a:avLst/>
              <a:gdLst>
                <a:gd name="T0" fmla="*/ 40 w 12"/>
                <a:gd name="T1" fmla="*/ 180 h 94"/>
                <a:gd name="T2" fmla="*/ 48 w 12"/>
                <a:gd name="T3" fmla="*/ 136 h 94"/>
                <a:gd name="T4" fmla="*/ 40 w 12"/>
                <a:gd name="T5" fmla="*/ 90 h 94"/>
                <a:gd name="T6" fmla="*/ 28 w 12"/>
                <a:gd name="T7" fmla="*/ 44 h 94"/>
                <a:gd name="T8" fmla="*/ 0 w 12"/>
                <a:gd name="T9" fmla="*/ 0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94">
                  <a:moveTo>
                    <a:pt x="10" y="94"/>
                  </a:moveTo>
                  <a:lnTo>
                    <a:pt x="12" y="71"/>
                  </a:lnTo>
                  <a:lnTo>
                    <a:pt x="10" y="47"/>
                  </a:lnTo>
                  <a:lnTo>
                    <a:pt x="7" y="2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1" name="Freeform 131"/>
            <p:cNvSpPr>
              <a:spLocks/>
            </p:cNvSpPr>
            <p:nvPr/>
          </p:nvSpPr>
          <p:spPr bwMode="auto">
            <a:xfrm>
              <a:off x="1748148" y="2640886"/>
              <a:ext cx="65545" cy="102580"/>
            </a:xfrm>
            <a:custGeom>
              <a:avLst/>
              <a:gdLst>
                <a:gd name="T0" fmla="*/ 84 w 20"/>
                <a:gd name="T1" fmla="*/ 89 h 46"/>
                <a:gd name="T2" fmla="*/ 59 w 20"/>
                <a:gd name="T3" fmla="*/ 60 h 46"/>
                <a:gd name="T4" fmla="*/ 29 w 20"/>
                <a:gd name="T5" fmla="*/ 29 h 46"/>
                <a:gd name="T6" fmla="*/ 0 w 20"/>
                <a:gd name="T7" fmla="*/ 0 h 4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46">
                  <a:moveTo>
                    <a:pt x="20" y="46"/>
                  </a:moveTo>
                  <a:lnTo>
                    <a:pt x="14" y="31"/>
                  </a:lnTo>
                  <a:lnTo>
                    <a:pt x="7" y="1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2" name="Line 132"/>
            <p:cNvSpPr>
              <a:spLocks noChangeShapeType="1"/>
            </p:cNvSpPr>
            <p:nvPr/>
          </p:nvSpPr>
          <p:spPr bwMode="auto">
            <a:xfrm flipH="1" flipV="1">
              <a:off x="1447601" y="2358791"/>
              <a:ext cx="300546" cy="28209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3" name="Line 133"/>
            <p:cNvSpPr>
              <a:spLocks noChangeShapeType="1"/>
            </p:cNvSpPr>
            <p:nvPr/>
          </p:nvSpPr>
          <p:spPr bwMode="auto">
            <a:xfrm>
              <a:off x="1602670" y="1345817"/>
              <a:ext cx="22381" cy="6170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4" name="Freeform 134"/>
            <p:cNvSpPr>
              <a:spLocks/>
            </p:cNvSpPr>
            <p:nvPr/>
          </p:nvSpPr>
          <p:spPr bwMode="auto">
            <a:xfrm>
              <a:off x="1625051" y="1959692"/>
              <a:ext cx="39966" cy="115402"/>
            </a:xfrm>
            <a:custGeom>
              <a:avLst/>
              <a:gdLst>
                <a:gd name="T0" fmla="*/ 0 w 12"/>
                <a:gd name="T1" fmla="*/ 0 h 52"/>
                <a:gd name="T2" fmla="*/ 4 w 12"/>
                <a:gd name="T3" fmla="*/ 26 h 52"/>
                <a:gd name="T4" fmla="*/ 13 w 12"/>
                <a:gd name="T5" fmla="*/ 51 h 52"/>
                <a:gd name="T6" fmla="*/ 31 w 12"/>
                <a:gd name="T7" fmla="*/ 76 h 52"/>
                <a:gd name="T8" fmla="*/ 52 w 12"/>
                <a:gd name="T9" fmla="*/ 10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52">
                  <a:moveTo>
                    <a:pt x="0" y="0"/>
                  </a:moveTo>
                  <a:lnTo>
                    <a:pt x="1" y="14"/>
                  </a:lnTo>
                  <a:lnTo>
                    <a:pt x="3" y="27"/>
                  </a:lnTo>
                  <a:lnTo>
                    <a:pt x="7" y="40"/>
                  </a:lnTo>
                  <a:lnTo>
                    <a:pt x="12" y="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5" name="Freeform 135"/>
            <p:cNvSpPr>
              <a:spLocks/>
            </p:cNvSpPr>
            <p:nvPr/>
          </p:nvSpPr>
          <p:spPr bwMode="auto">
            <a:xfrm>
              <a:off x="1665018" y="2075094"/>
              <a:ext cx="519562" cy="820638"/>
            </a:xfrm>
            <a:custGeom>
              <a:avLst/>
              <a:gdLst>
                <a:gd name="T0" fmla="*/ 0 w 161"/>
                <a:gd name="T1" fmla="*/ 0 h 370"/>
                <a:gd name="T2" fmla="*/ 355 w 161"/>
                <a:gd name="T3" fmla="*/ 209 h 370"/>
                <a:gd name="T4" fmla="*/ 452 w 161"/>
                <a:gd name="T5" fmla="*/ 288 h 370"/>
                <a:gd name="T6" fmla="*/ 533 w 161"/>
                <a:gd name="T7" fmla="*/ 364 h 370"/>
                <a:gd name="T8" fmla="*/ 579 w 161"/>
                <a:gd name="T9" fmla="*/ 458 h 370"/>
                <a:gd name="T10" fmla="*/ 656 w 161"/>
                <a:gd name="T11" fmla="*/ 708 h 3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" h="370">
                  <a:moveTo>
                    <a:pt x="0" y="0"/>
                  </a:moveTo>
                  <a:lnTo>
                    <a:pt x="87" y="109"/>
                  </a:lnTo>
                  <a:lnTo>
                    <a:pt x="111" y="150"/>
                  </a:lnTo>
                  <a:lnTo>
                    <a:pt x="131" y="190"/>
                  </a:lnTo>
                  <a:lnTo>
                    <a:pt x="142" y="239"/>
                  </a:lnTo>
                  <a:lnTo>
                    <a:pt x="161" y="37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6" name="Freeform 136"/>
            <p:cNvSpPr>
              <a:spLocks/>
            </p:cNvSpPr>
            <p:nvPr/>
          </p:nvSpPr>
          <p:spPr bwMode="auto">
            <a:xfrm>
              <a:off x="2184579" y="2895732"/>
              <a:ext cx="113504" cy="136239"/>
            </a:xfrm>
            <a:custGeom>
              <a:avLst/>
              <a:gdLst>
                <a:gd name="T0" fmla="*/ 0 w 35"/>
                <a:gd name="T1" fmla="*/ 0 h 61"/>
                <a:gd name="T2" fmla="*/ 12 w 35"/>
                <a:gd name="T3" fmla="*/ 28 h 61"/>
                <a:gd name="T4" fmla="*/ 32 w 35"/>
                <a:gd name="T5" fmla="*/ 54 h 61"/>
                <a:gd name="T6" fmla="*/ 61 w 35"/>
                <a:gd name="T7" fmla="*/ 78 h 61"/>
                <a:gd name="T8" fmla="*/ 99 w 35"/>
                <a:gd name="T9" fmla="*/ 99 h 61"/>
                <a:gd name="T10" fmla="*/ 144 w 35"/>
                <a:gd name="T11" fmla="*/ 11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1">
                  <a:moveTo>
                    <a:pt x="0" y="0"/>
                  </a:moveTo>
                  <a:lnTo>
                    <a:pt x="3" y="14"/>
                  </a:lnTo>
                  <a:lnTo>
                    <a:pt x="8" y="28"/>
                  </a:lnTo>
                  <a:lnTo>
                    <a:pt x="15" y="40"/>
                  </a:lnTo>
                  <a:lnTo>
                    <a:pt x="24" y="51"/>
                  </a:lnTo>
                  <a:lnTo>
                    <a:pt x="35" y="6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7" name="Freeform 137"/>
            <p:cNvSpPr>
              <a:spLocks/>
            </p:cNvSpPr>
            <p:nvPr/>
          </p:nvSpPr>
          <p:spPr bwMode="auto">
            <a:xfrm>
              <a:off x="2298084" y="3031971"/>
              <a:ext cx="220614" cy="35262"/>
            </a:xfrm>
            <a:custGeom>
              <a:avLst/>
              <a:gdLst>
                <a:gd name="T0" fmla="*/ 0 w 68"/>
                <a:gd name="T1" fmla="*/ 0 h 16"/>
                <a:gd name="T2" fmla="*/ 49 w 68"/>
                <a:gd name="T3" fmla="*/ 15 h 16"/>
                <a:gd name="T4" fmla="*/ 104 w 68"/>
                <a:gd name="T5" fmla="*/ 25 h 16"/>
                <a:gd name="T6" fmla="*/ 160 w 68"/>
                <a:gd name="T7" fmla="*/ 30 h 16"/>
                <a:gd name="T8" fmla="*/ 223 w 68"/>
                <a:gd name="T9" fmla="*/ 30 h 16"/>
                <a:gd name="T10" fmla="*/ 280 w 68"/>
                <a:gd name="T11" fmla="*/ 26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16">
                  <a:moveTo>
                    <a:pt x="0" y="0"/>
                  </a:moveTo>
                  <a:lnTo>
                    <a:pt x="12" y="8"/>
                  </a:lnTo>
                  <a:lnTo>
                    <a:pt x="25" y="13"/>
                  </a:lnTo>
                  <a:lnTo>
                    <a:pt x="39" y="16"/>
                  </a:lnTo>
                  <a:lnTo>
                    <a:pt x="54" y="16"/>
                  </a:lnTo>
                  <a:lnTo>
                    <a:pt x="68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8" name="Freeform 138"/>
            <p:cNvSpPr>
              <a:spLocks/>
            </p:cNvSpPr>
            <p:nvPr/>
          </p:nvSpPr>
          <p:spPr bwMode="auto">
            <a:xfrm>
              <a:off x="2518697" y="3035176"/>
              <a:ext cx="171056" cy="27248"/>
            </a:xfrm>
            <a:custGeom>
              <a:avLst/>
              <a:gdLst>
                <a:gd name="T0" fmla="*/ 0 w 53"/>
                <a:gd name="T1" fmla="*/ 24 h 12"/>
                <a:gd name="T2" fmla="*/ 73 w 53"/>
                <a:gd name="T3" fmla="*/ 14 h 12"/>
                <a:gd name="T4" fmla="*/ 143 w 53"/>
                <a:gd name="T5" fmla="*/ 6 h 12"/>
                <a:gd name="T6" fmla="*/ 216 w 53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3" h="12">
                  <a:moveTo>
                    <a:pt x="0" y="12"/>
                  </a:moveTo>
                  <a:lnTo>
                    <a:pt x="18" y="7"/>
                  </a:lnTo>
                  <a:lnTo>
                    <a:pt x="35" y="3"/>
                  </a:lnTo>
                  <a:lnTo>
                    <a:pt x="5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39" name="Line 139"/>
            <p:cNvSpPr>
              <a:spLocks noChangeShapeType="1"/>
            </p:cNvSpPr>
            <p:nvPr/>
          </p:nvSpPr>
          <p:spPr bwMode="auto">
            <a:xfrm>
              <a:off x="2689753" y="3035176"/>
              <a:ext cx="51476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0" name="Freeform 140"/>
            <p:cNvSpPr>
              <a:spLocks/>
            </p:cNvSpPr>
            <p:nvPr/>
          </p:nvSpPr>
          <p:spPr bwMode="auto">
            <a:xfrm>
              <a:off x="3204519" y="3035176"/>
              <a:ext cx="281363" cy="60907"/>
            </a:xfrm>
            <a:custGeom>
              <a:avLst/>
              <a:gdLst>
                <a:gd name="T0" fmla="*/ 0 w 87"/>
                <a:gd name="T1" fmla="*/ 0 h 27"/>
                <a:gd name="T2" fmla="*/ 77 w 87"/>
                <a:gd name="T3" fmla="*/ 1 h 27"/>
                <a:gd name="T4" fmla="*/ 152 w 87"/>
                <a:gd name="T5" fmla="*/ 8 h 27"/>
                <a:gd name="T6" fmla="*/ 221 w 87"/>
                <a:gd name="T7" fmla="*/ 20 h 27"/>
                <a:gd name="T8" fmla="*/ 291 w 87"/>
                <a:gd name="T9" fmla="*/ 34 h 27"/>
                <a:gd name="T10" fmla="*/ 356 w 87"/>
                <a:gd name="T11" fmla="*/ 53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7" h="27">
                  <a:moveTo>
                    <a:pt x="0" y="0"/>
                  </a:moveTo>
                  <a:lnTo>
                    <a:pt x="19" y="1"/>
                  </a:lnTo>
                  <a:lnTo>
                    <a:pt x="37" y="4"/>
                  </a:lnTo>
                  <a:lnTo>
                    <a:pt x="54" y="10"/>
                  </a:lnTo>
                  <a:lnTo>
                    <a:pt x="71" y="17"/>
                  </a:lnTo>
                  <a:lnTo>
                    <a:pt x="87" y="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1" name="Line 141"/>
            <p:cNvSpPr>
              <a:spLocks noChangeShapeType="1"/>
            </p:cNvSpPr>
            <p:nvPr/>
          </p:nvSpPr>
          <p:spPr bwMode="auto">
            <a:xfrm>
              <a:off x="3485881" y="3096083"/>
              <a:ext cx="222212" cy="22599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2" name="Freeform 142"/>
            <p:cNvSpPr>
              <a:spLocks/>
            </p:cNvSpPr>
            <p:nvPr/>
          </p:nvSpPr>
          <p:spPr bwMode="auto">
            <a:xfrm>
              <a:off x="3672923" y="3322079"/>
              <a:ext cx="38368" cy="24042"/>
            </a:xfrm>
            <a:custGeom>
              <a:avLst/>
              <a:gdLst>
                <a:gd name="T0" fmla="*/ 44 w 12"/>
                <a:gd name="T1" fmla="*/ 0 h 11"/>
                <a:gd name="T2" fmla="*/ 48 w 12"/>
                <a:gd name="T3" fmla="*/ 7 h 11"/>
                <a:gd name="T4" fmla="*/ 44 w 12"/>
                <a:gd name="T5" fmla="*/ 15 h 11"/>
                <a:gd name="T6" fmla="*/ 32 w 12"/>
                <a:gd name="T7" fmla="*/ 19 h 11"/>
                <a:gd name="T8" fmla="*/ 16 w 12"/>
                <a:gd name="T9" fmla="*/ 20 h 11"/>
                <a:gd name="T10" fmla="*/ 0 w 12"/>
                <a:gd name="T11" fmla="*/ 1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1">
                  <a:moveTo>
                    <a:pt x="11" y="0"/>
                  </a:moveTo>
                  <a:lnTo>
                    <a:pt x="12" y="4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4" y="11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3" name="Line 143"/>
            <p:cNvSpPr>
              <a:spLocks noChangeShapeType="1"/>
            </p:cNvSpPr>
            <p:nvPr/>
          </p:nvSpPr>
          <p:spPr bwMode="auto">
            <a:xfrm flipH="1" flipV="1">
              <a:off x="3501868" y="3161798"/>
              <a:ext cx="171056" cy="1779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4" name="Freeform 144"/>
            <p:cNvSpPr>
              <a:spLocks/>
            </p:cNvSpPr>
            <p:nvPr/>
          </p:nvSpPr>
          <p:spPr bwMode="auto">
            <a:xfrm>
              <a:off x="3290846" y="3064027"/>
              <a:ext cx="211022" cy="97771"/>
            </a:xfrm>
            <a:custGeom>
              <a:avLst/>
              <a:gdLst>
                <a:gd name="T0" fmla="*/ 268 w 65"/>
                <a:gd name="T1" fmla="*/ 85 h 44"/>
                <a:gd name="T2" fmla="*/ 227 w 65"/>
                <a:gd name="T3" fmla="*/ 60 h 44"/>
                <a:gd name="T4" fmla="*/ 177 w 65"/>
                <a:gd name="T5" fmla="*/ 39 h 44"/>
                <a:gd name="T6" fmla="*/ 124 w 65"/>
                <a:gd name="T7" fmla="*/ 21 h 44"/>
                <a:gd name="T8" fmla="*/ 61 w 65"/>
                <a:gd name="T9" fmla="*/ 10 h 44"/>
                <a:gd name="T10" fmla="*/ 0 w 65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5" h="44">
                  <a:moveTo>
                    <a:pt x="65" y="44"/>
                  </a:moveTo>
                  <a:lnTo>
                    <a:pt x="55" y="31"/>
                  </a:lnTo>
                  <a:lnTo>
                    <a:pt x="43" y="20"/>
                  </a:lnTo>
                  <a:lnTo>
                    <a:pt x="30" y="11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5" name="Freeform 145"/>
            <p:cNvSpPr>
              <a:spLocks/>
            </p:cNvSpPr>
            <p:nvPr/>
          </p:nvSpPr>
          <p:spPr bwMode="auto">
            <a:xfrm>
              <a:off x="2039102" y="3062424"/>
              <a:ext cx="1251744" cy="831857"/>
            </a:xfrm>
            <a:custGeom>
              <a:avLst/>
              <a:gdLst>
                <a:gd name="T0" fmla="*/ 1584 w 387"/>
                <a:gd name="T1" fmla="*/ 1 h 375"/>
                <a:gd name="T2" fmla="*/ 811 w 387"/>
                <a:gd name="T3" fmla="*/ 0 h 375"/>
                <a:gd name="T4" fmla="*/ 619 w 387"/>
                <a:gd name="T5" fmla="*/ 30 h 375"/>
                <a:gd name="T6" fmla="*/ 376 w 387"/>
                <a:gd name="T7" fmla="*/ 86 h 375"/>
                <a:gd name="T8" fmla="*/ 164 w 387"/>
                <a:gd name="T9" fmla="*/ 190 h 375"/>
                <a:gd name="T10" fmla="*/ 45 w 387"/>
                <a:gd name="T11" fmla="*/ 289 h 375"/>
                <a:gd name="T12" fmla="*/ 4 w 387"/>
                <a:gd name="T13" fmla="*/ 365 h 375"/>
                <a:gd name="T14" fmla="*/ 0 w 387"/>
                <a:gd name="T15" fmla="*/ 718 h 3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7" h="375">
                  <a:moveTo>
                    <a:pt x="387" y="1"/>
                  </a:moveTo>
                  <a:lnTo>
                    <a:pt x="198" y="0"/>
                  </a:lnTo>
                  <a:lnTo>
                    <a:pt x="151" y="16"/>
                  </a:lnTo>
                  <a:lnTo>
                    <a:pt x="92" y="45"/>
                  </a:lnTo>
                  <a:lnTo>
                    <a:pt x="40" y="99"/>
                  </a:lnTo>
                  <a:lnTo>
                    <a:pt x="11" y="151"/>
                  </a:lnTo>
                  <a:lnTo>
                    <a:pt x="1" y="191"/>
                  </a:lnTo>
                  <a:lnTo>
                    <a:pt x="0" y="3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6" name="Freeform 146"/>
            <p:cNvSpPr>
              <a:spLocks/>
            </p:cNvSpPr>
            <p:nvPr/>
          </p:nvSpPr>
          <p:spPr bwMode="auto">
            <a:xfrm>
              <a:off x="1997537" y="3894282"/>
              <a:ext cx="41565" cy="12822"/>
            </a:xfrm>
            <a:custGeom>
              <a:avLst/>
              <a:gdLst>
                <a:gd name="T0" fmla="*/ 52 w 13"/>
                <a:gd name="T1" fmla="*/ 0 h 6"/>
                <a:gd name="T2" fmla="*/ 48 w 13"/>
                <a:gd name="T3" fmla="*/ 7 h 6"/>
                <a:gd name="T4" fmla="*/ 32 w 13"/>
                <a:gd name="T5" fmla="*/ 11 h 6"/>
                <a:gd name="T6" fmla="*/ 16 w 13"/>
                <a:gd name="T7" fmla="*/ 11 h 6"/>
                <a:gd name="T8" fmla="*/ 4 w 13"/>
                <a:gd name="T9" fmla="*/ 7 h 6"/>
                <a:gd name="T10" fmla="*/ 0 w 13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6">
                  <a:moveTo>
                    <a:pt x="13" y="0"/>
                  </a:moveTo>
                  <a:lnTo>
                    <a:pt x="12" y="4"/>
                  </a:lnTo>
                  <a:lnTo>
                    <a:pt x="8" y="6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7" name="Freeform 147"/>
            <p:cNvSpPr>
              <a:spLocks/>
            </p:cNvSpPr>
            <p:nvPr/>
          </p:nvSpPr>
          <p:spPr bwMode="auto">
            <a:xfrm>
              <a:off x="1490765" y="2179277"/>
              <a:ext cx="642658" cy="1715005"/>
            </a:xfrm>
            <a:custGeom>
              <a:avLst/>
              <a:gdLst>
                <a:gd name="T0" fmla="*/ 640 w 199"/>
                <a:gd name="T1" fmla="*/ 1481 h 773"/>
                <a:gd name="T2" fmla="*/ 628 w 199"/>
                <a:gd name="T3" fmla="*/ 1159 h 773"/>
                <a:gd name="T4" fmla="*/ 665 w 199"/>
                <a:gd name="T5" fmla="*/ 1081 h 773"/>
                <a:gd name="T6" fmla="*/ 756 w 199"/>
                <a:gd name="T7" fmla="*/ 926 h 773"/>
                <a:gd name="T8" fmla="*/ 812 w 199"/>
                <a:gd name="T9" fmla="*/ 774 h 773"/>
                <a:gd name="T10" fmla="*/ 812 w 199"/>
                <a:gd name="T11" fmla="*/ 638 h 773"/>
                <a:gd name="T12" fmla="*/ 788 w 199"/>
                <a:gd name="T13" fmla="*/ 512 h 773"/>
                <a:gd name="T14" fmla="*/ 735 w 199"/>
                <a:gd name="T15" fmla="*/ 410 h 773"/>
                <a:gd name="T16" fmla="*/ 600 w 199"/>
                <a:gd name="T17" fmla="*/ 291 h 773"/>
                <a:gd name="T18" fmla="*/ 461 w 199"/>
                <a:gd name="T19" fmla="*/ 203 h 773"/>
                <a:gd name="T20" fmla="*/ 0 w 199"/>
                <a:gd name="T21" fmla="*/ 0 h 7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99" h="773">
                  <a:moveTo>
                    <a:pt x="157" y="773"/>
                  </a:moveTo>
                  <a:lnTo>
                    <a:pt x="154" y="605"/>
                  </a:lnTo>
                  <a:lnTo>
                    <a:pt x="163" y="564"/>
                  </a:lnTo>
                  <a:lnTo>
                    <a:pt x="185" y="483"/>
                  </a:lnTo>
                  <a:lnTo>
                    <a:pt x="199" y="404"/>
                  </a:lnTo>
                  <a:lnTo>
                    <a:pt x="199" y="333"/>
                  </a:lnTo>
                  <a:lnTo>
                    <a:pt x="193" y="267"/>
                  </a:lnTo>
                  <a:lnTo>
                    <a:pt x="180" y="214"/>
                  </a:lnTo>
                  <a:lnTo>
                    <a:pt x="147" y="152"/>
                  </a:lnTo>
                  <a:lnTo>
                    <a:pt x="113" y="10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8" name="Freeform 148"/>
            <p:cNvSpPr>
              <a:spLocks/>
            </p:cNvSpPr>
            <p:nvPr/>
          </p:nvSpPr>
          <p:spPr bwMode="auto">
            <a:xfrm>
              <a:off x="3052647" y="3762851"/>
              <a:ext cx="960789" cy="73729"/>
            </a:xfrm>
            <a:custGeom>
              <a:avLst/>
              <a:gdLst>
                <a:gd name="T0" fmla="*/ 61 w 297"/>
                <a:gd name="T1" fmla="*/ 0 h 33"/>
                <a:gd name="T2" fmla="*/ 16 w 297"/>
                <a:gd name="T3" fmla="*/ 4 h 33"/>
                <a:gd name="T4" fmla="*/ 0 w 297"/>
                <a:gd name="T5" fmla="*/ 25 h 33"/>
                <a:gd name="T6" fmla="*/ 12 w 297"/>
                <a:gd name="T7" fmla="*/ 49 h 33"/>
                <a:gd name="T8" fmla="*/ 49 w 297"/>
                <a:gd name="T9" fmla="*/ 64 h 33"/>
                <a:gd name="T10" fmla="*/ 1216 w 297"/>
                <a:gd name="T11" fmla="*/ 56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7" h="33">
                  <a:moveTo>
                    <a:pt x="15" y="0"/>
                  </a:moveTo>
                  <a:lnTo>
                    <a:pt x="4" y="2"/>
                  </a:lnTo>
                  <a:lnTo>
                    <a:pt x="0" y="13"/>
                  </a:lnTo>
                  <a:lnTo>
                    <a:pt x="3" y="25"/>
                  </a:lnTo>
                  <a:lnTo>
                    <a:pt x="12" y="33"/>
                  </a:lnTo>
                  <a:lnTo>
                    <a:pt x="297" y="2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49" name="Freeform 149"/>
            <p:cNvSpPr>
              <a:spLocks/>
            </p:cNvSpPr>
            <p:nvPr/>
          </p:nvSpPr>
          <p:spPr bwMode="auto">
            <a:xfrm>
              <a:off x="4013436" y="3796510"/>
              <a:ext cx="51157" cy="30453"/>
            </a:xfrm>
            <a:custGeom>
              <a:avLst/>
              <a:gdLst>
                <a:gd name="T0" fmla="*/ 0 w 16"/>
                <a:gd name="T1" fmla="*/ 26 h 14"/>
                <a:gd name="T2" fmla="*/ 20 w 16"/>
                <a:gd name="T3" fmla="*/ 24 h 14"/>
                <a:gd name="T4" fmla="*/ 40 w 16"/>
                <a:gd name="T5" fmla="*/ 19 h 14"/>
                <a:gd name="T6" fmla="*/ 56 w 16"/>
                <a:gd name="T7" fmla="*/ 10 h 14"/>
                <a:gd name="T8" fmla="*/ 64 w 16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4" y="5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0" name="Line 150"/>
            <p:cNvSpPr>
              <a:spLocks noChangeShapeType="1"/>
            </p:cNvSpPr>
            <p:nvPr/>
          </p:nvSpPr>
          <p:spPr bwMode="auto">
            <a:xfrm flipH="1" flipV="1">
              <a:off x="4058198" y="3139359"/>
              <a:ext cx="6395" cy="6571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1" name="Freeform 151"/>
            <p:cNvSpPr>
              <a:spLocks/>
            </p:cNvSpPr>
            <p:nvPr/>
          </p:nvSpPr>
          <p:spPr bwMode="auto">
            <a:xfrm>
              <a:off x="4013436" y="3108906"/>
              <a:ext cx="44762" cy="30453"/>
            </a:xfrm>
            <a:custGeom>
              <a:avLst/>
              <a:gdLst>
                <a:gd name="T0" fmla="*/ 56 w 14"/>
                <a:gd name="T1" fmla="*/ 26 h 14"/>
                <a:gd name="T2" fmla="*/ 52 w 14"/>
                <a:gd name="T3" fmla="*/ 16 h 14"/>
                <a:gd name="T4" fmla="*/ 40 w 14"/>
                <a:gd name="T5" fmla="*/ 7 h 14"/>
                <a:gd name="T6" fmla="*/ 20 w 14"/>
                <a:gd name="T7" fmla="*/ 1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13" y="9"/>
                  </a:lnTo>
                  <a:lnTo>
                    <a:pt x="10" y="4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2" name="Line 152"/>
            <p:cNvSpPr>
              <a:spLocks noChangeShapeType="1"/>
            </p:cNvSpPr>
            <p:nvPr/>
          </p:nvSpPr>
          <p:spPr bwMode="auto">
            <a:xfrm flipH="1">
              <a:off x="3896735" y="3108906"/>
              <a:ext cx="11670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3" name="Freeform 153"/>
            <p:cNvSpPr>
              <a:spLocks/>
            </p:cNvSpPr>
            <p:nvPr/>
          </p:nvSpPr>
          <p:spPr bwMode="auto">
            <a:xfrm>
              <a:off x="3827993" y="3091275"/>
              <a:ext cx="68742" cy="17631"/>
            </a:xfrm>
            <a:custGeom>
              <a:avLst/>
              <a:gdLst>
                <a:gd name="T0" fmla="*/ 88 w 21"/>
                <a:gd name="T1" fmla="*/ 15 h 8"/>
                <a:gd name="T2" fmla="*/ 68 w 21"/>
                <a:gd name="T3" fmla="*/ 14 h 8"/>
                <a:gd name="T4" fmla="*/ 41 w 21"/>
                <a:gd name="T5" fmla="*/ 11 h 8"/>
                <a:gd name="T6" fmla="*/ 20 w 21"/>
                <a:gd name="T7" fmla="*/ 6 h 8"/>
                <a:gd name="T8" fmla="*/ 0 w 21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8">
                  <a:moveTo>
                    <a:pt x="21" y="8"/>
                  </a:moveTo>
                  <a:lnTo>
                    <a:pt x="16" y="7"/>
                  </a:lnTo>
                  <a:lnTo>
                    <a:pt x="10" y="6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4" name="Line 154"/>
            <p:cNvSpPr>
              <a:spLocks noChangeShapeType="1"/>
            </p:cNvSpPr>
            <p:nvPr/>
          </p:nvSpPr>
          <p:spPr bwMode="auto">
            <a:xfrm flipH="1" flipV="1">
              <a:off x="3559419" y="2916569"/>
              <a:ext cx="268573" cy="1747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5" name="Freeform 155"/>
            <p:cNvSpPr>
              <a:spLocks/>
            </p:cNvSpPr>
            <p:nvPr/>
          </p:nvSpPr>
          <p:spPr bwMode="auto">
            <a:xfrm>
              <a:off x="3533841" y="2860470"/>
              <a:ext cx="25578" cy="56098"/>
            </a:xfrm>
            <a:custGeom>
              <a:avLst/>
              <a:gdLst>
                <a:gd name="T0" fmla="*/ 32 w 8"/>
                <a:gd name="T1" fmla="*/ 49 h 25"/>
                <a:gd name="T2" fmla="*/ 12 w 8"/>
                <a:gd name="T3" fmla="*/ 38 h 25"/>
                <a:gd name="T4" fmla="*/ 4 w 8"/>
                <a:gd name="T5" fmla="*/ 25 h 25"/>
                <a:gd name="T6" fmla="*/ 0 w 8"/>
                <a:gd name="T7" fmla="*/ 14 h 25"/>
                <a:gd name="T8" fmla="*/ 4 w 8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5">
                  <a:moveTo>
                    <a:pt x="8" y="25"/>
                  </a:moveTo>
                  <a:lnTo>
                    <a:pt x="3" y="19"/>
                  </a:lnTo>
                  <a:lnTo>
                    <a:pt x="1" y="13"/>
                  </a:lnTo>
                  <a:lnTo>
                    <a:pt x="0" y="7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6" name="Line 156"/>
            <p:cNvSpPr>
              <a:spLocks noChangeShapeType="1"/>
            </p:cNvSpPr>
            <p:nvPr/>
          </p:nvSpPr>
          <p:spPr bwMode="auto">
            <a:xfrm flipH="1" flipV="1">
              <a:off x="3521052" y="2035024"/>
              <a:ext cx="15987" cy="82544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7" name="Freeform 157"/>
            <p:cNvSpPr>
              <a:spLocks/>
            </p:cNvSpPr>
            <p:nvPr/>
          </p:nvSpPr>
          <p:spPr bwMode="auto">
            <a:xfrm>
              <a:off x="3466697" y="1999762"/>
              <a:ext cx="54354" cy="35262"/>
            </a:xfrm>
            <a:custGeom>
              <a:avLst/>
              <a:gdLst>
                <a:gd name="T0" fmla="*/ 68 w 17"/>
                <a:gd name="T1" fmla="*/ 30 h 16"/>
                <a:gd name="T2" fmla="*/ 64 w 17"/>
                <a:gd name="T3" fmla="*/ 21 h 16"/>
                <a:gd name="T4" fmla="*/ 56 w 17"/>
                <a:gd name="T5" fmla="*/ 11 h 16"/>
                <a:gd name="T6" fmla="*/ 40 w 17"/>
                <a:gd name="T7" fmla="*/ 6 h 16"/>
                <a:gd name="T8" fmla="*/ 20 w 17"/>
                <a:gd name="T9" fmla="*/ 0 h 16"/>
                <a:gd name="T10" fmla="*/ 0 w 17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17" y="16"/>
                  </a:moveTo>
                  <a:lnTo>
                    <a:pt x="16" y="11"/>
                  </a:lnTo>
                  <a:lnTo>
                    <a:pt x="14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8" name="Line 158"/>
            <p:cNvSpPr>
              <a:spLocks noChangeShapeType="1"/>
            </p:cNvSpPr>
            <p:nvPr/>
          </p:nvSpPr>
          <p:spPr bwMode="auto">
            <a:xfrm flipH="1" flipV="1">
              <a:off x="3230097" y="1998160"/>
              <a:ext cx="23660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59" name="Freeform 159"/>
            <p:cNvSpPr>
              <a:spLocks/>
            </p:cNvSpPr>
            <p:nvPr/>
          </p:nvSpPr>
          <p:spPr bwMode="auto">
            <a:xfrm>
              <a:off x="3182138" y="1964501"/>
              <a:ext cx="47960" cy="33659"/>
            </a:xfrm>
            <a:custGeom>
              <a:avLst/>
              <a:gdLst>
                <a:gd name="T0" fmla="*/ 60 w 15"/>
                <a:gd name="T1" fmla="*/ 29 h 15"/>
                <a:gd name="T2" fmla="*/ 36 w 15"/>
                <a:gd name="T3" fmla="*/ 25 h 15"/>
                <a:gd name="T4" fmla="*/ 20 w 15"/>
                <a:gd name="T5" fmla="*/ 20 h 15"/>
                <a:gd name="T6" fmla="*/ 4 w 15"/>
                <a:gd name="T7" fmla="*/ 11 h 15"/>
                <a:gd name="T8" fmla="*/ 0 w 1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5">
                  <a:moveTo>
                    <a:pt x="15" y="15"/>
                  </a:moveTo>
                  <a:lnTo>
                    <a:pt x="9" y="13"/>
                  </a:lnTo>
                  <a:lnTo>
                    <a:pt x="5" y="10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0" name="Line 160"/>
            <p:cNvSpPr>
              <a:spLocks noChangeShapeType="1"/>
            </p:cNvSpPr>
            <p:nvPr/>
          </p:nvSpPr>
          <p:spPr bwMode="auto">
            <a:xfrm flipV="1">
              <a:off x="3182138" y="1877949"/>
              <a:ext cx="1599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1" name="Freeform 161"/>
            <p:cNvSpPr>
              <a:spLocks/>
            </p:cNvSpPr>
            <p:nvPr/>
          </p:nvSpPr>
          <p:spPr bwMode="auto">
            <a:xfrm>
              <a:off x="4953443" y="3610585"/>
              <a:ext cx="426840" cy="221188"/>
            </a:xfrm>
            <a:custGeom>
              <a:avLst/>
              <a:gdLst>
                <a:gd name="T0" fmla="*/ 247 w 267"/>
                <a:gd name="T1" fmla="*/ 138 h 138"/>
                <a:gd name="T2" fmla="*/ 126 w 267"/>
                <a:gd name="T3" fmla="*/ 138 h 138"/>
                <a:gd name="T4" fmla="*/ 19 w 267"/>
                <a:gd name="T5" fmla="*/ 137 h 138"/>
                <a:gd name="T6" fmla="*/ 12 w 267"/>
                <a:gd name="T7" fmla="*/ 135 h 138"/>
                <a:gd name="T8" fmla="*/ 6 w 267"/>
                <a:gd name="T9" fmla="*/ 132 h 138"/>
                <a:gd name="T10" fmla="*/ 4 w 267"/>
                <a:gd name="T11" fmla="*/ 128 h 138"/>
                <a:gd name="T12" fmla="*/ 2 w 267"/>
                <a:gd name="T13" fmla="*/ 124 h 138"/>
                <a:gd name="T14" fmla="*/ 0 w 267"/>
                <a:gd name="T15" fmla="*/ 13 h 138"/>
                <a:gd name="T16" fmla="*/ 4 w 267"/>
                <a:gd name="T17" fmla="*/ 8 h 138"/>
                <a:gd name="T18" fmla="*/ 10 w 267"/>
                <a:gd name="T19" fmla="*/ 4 h 138"/>
                <a:gd name="T20" fmla="*/ 17 w 267"/>
                <a:gd name="T21" fmla="*/ 1 h 138"/>
                <a:gd name="T22" fmla="*/ 25 w 267"/>
                <a:gd name="T23" fmla="*/ 0 h 138"/>
                <a:gd name="T24" fmla="*/ 241 w 267"/>
                <a:gd name="T25" fmla="*/ 1 h 138"/>
                <a:gd name="T26" fmla="*/ 249 w 267"/>
                <a:gd name="T27" fmla="*/ 0 h 138"/>
                <a:gd name="T28" fmla="*/ 257 w 267"/>
                <a:gd name="T29" fmla="*/ 2 h 138"/>
                <a:gd name="T30" fmla="*/ 261 w 267"/>
                <a:gd name="T31" fmla="*/ 7 h 138"/>
                <a:gd name="T32" fmla="*/ 263 w 267"/>
                <a:gd name="T33" fmla="*/ 11 h 138"/>
                <a:gd name="T34" fmla="*/ 267 w 267"/>
                <a:gd name="T35" fmla="*/ 124 h 138"/>
                <a:gd name="T36" fmla="*/ 265 w 267"/>
                <a:gd name="T37" fmla="*/ 130 h 138"/>
                <a:gd name="T38" fmla="*/ 261 w 267"/>
                <a:gd name="T39" fmla="*/ 134 h 138"/>
                <a:gd name="T40" fmla="*/ 255 w 267"/>
                <a:gd name="T41" fmla="*/ 137 h 138"/>
                <a:gd name="T42" fmla="*/ 247 w 267"/>
                <a:gd name="T43" fmla="*/ 138 h 1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7" h="138">
                  <a:moveTo>
                    <a:pt x="247" y="138"/>
                  </a:moveTo>
                  <a:lnTo>
                    <a:pt x="126" y="138"/>
                  </a:lnTo>
                  <a:lnTo>
                    <a:pt x="19" y="137"/>
                  </a:lnTo>
                  <a:lnTo>
                    <a:pt x="12" y="135"/>
                  </a:lnTo>
                  <a:lnTo>
                    <a:pt x="6" y="132"/>
                  </a:lnTo>
                  <a:lnTo>
                    <a:pt x="4" y="128"/>
                  </a:lnTo>
                  <a:lnTo>
                    <a:pt x="2" y="124"/>
                  </a:lnTo>
                  <a:lnTo>
                    <a:pt x="0" y="13"/>
                  </a:lnTo>
                  <a:lnTo>
                    <a:pt x="4" y="8"/>
                  </a:lnTo>
                  <a:lnTo>
                    <a:pt x="10" y="4"/>
                  </a:lnTo>
                  <a:lnTo>
                    <a:pt x="17" y="1"/>
                  </a:lnTo>
                  <a:lnTo>
                    <a:pt x="25" y="0"/>
                  </a:lnTo>
                  <a:lnTo>
                    <a:pt x="241" y="1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1" y="7"/>
                  </a:lnTo>
                  <a:lnTo>
                    <a:pt x="263" y="11"/>
                  </a:lnTo>
                  <a:lnTo>
                    <a:pt x="267" y="124"/>
                  </a:lnTo>
                  <a:lnTo>
                    <a:pt x="265" y="130"/>
                  </a:lnTo>
                  <a:lnTo>
                    <a:pt x="261" y="134"/>
                  </a:lnTo>
                  <a:lnTo>
                    <a:pt x="255" y="137"/>
                  </a:lnTo>
                  <a:lnTo>
                    <a:pt x="247" y="13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2" name="Line 162"/>
            <p:cNvSpPr>
              <a:spLocks noChangeShapeType="1"/>
            </p:cNvSpPr>
            <p:nvPr/>
          </p:nvSpPr>
          <p:spPr bwMode="auto">
            <a:xfrm flipH="1">
              <a:off x="3059041" y="3669888"/>
              <a:ext cx="38368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3" name="Freeform 163"/>
            <p:cNvSpPr>
              <a:spLocks/>
            </p:cNvSpPr>
            <p:nvPr/>
          </p:nvSpPr>
          <p:spPr bwMode="auto">
            <a:xfrm>
              <a:off x="3043055" y="3679505"/>
              <a:ext cx="15987" cy="27248"/>
            </a:xfrm>
            <a:custGeom>
              <a:avLst/>
              <a:gdLst>
                <a:gd name="T0" fmla="*/ 20 w 5"/>
                <a:gd name="T1" fmla="*/ 0 h 13"/>
                <a:gd name="T2" fmla="*/ 4 w 5"/>
                <a:gd name="T3" fmla="*/ 4 h 13"/>
                <a:gd name="T4" fmla="*/ 0 w 5"/>
                <a:gd name="T5" fmla="*/ 10 h 13"/>
                <a:gd name="T6" fmla="*/ 0 w 5"/>
                <a:gd name="T7" fmla="*/ 17 h 13"/>
                <a:gd name="T8" fmla="*/ 12 w 5"/>
                <a:gd name="T9" fmla="*/ 22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13">
                  <a:moveTo>
                    <a:pt x="5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3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4" name="Line 164"/>
            <p:cNvSpPr>
              <a:spLocks noChangeShapeType="1"/>
            </p:cNvSpPr>
            <p:nvPr/>
          </p:nvSpPr>
          <p:spPr bwMode="auto">
            <a:xfrm>
              <a:off x="3052647" y="3706753"/>
              <a:ext cx="47960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5" name="Line 165"/>
            <p:cNvSpPr>
              <a:spLocks noChangeShapeType="1"/>
            </p:cNvSpPr>
            <p:nvPr/>
          </p:nvSpPr>
          <p:spPr bwMode="auto">
            <a:xfrm>
              <a:off x="2605025" y="3541664"/>
              <a:ext cx="4796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6" name="Freeform 166"/>
            <p:cNvSpPr>
              <a:spLocks/>
            </p:cNvSpPr>
            <p:nvPr/>
          </p:nvSpPr>
          <p:spPr bwMode="auto">
            <a:xfrm>
              <a:off x="2595433" y="3605776"/>
              <a:ext cx="14388" cy="8014"/>
            </a:xfrm>
            <a:custGeom>
              <a:avLst/>
              <a:gdLst>
                <a:gd name="T0" fmla="*/ 20 w 4"/>
                <a:gd name="T1" fmla="*/ 0 h 4"/>
                <a:gd name="T2" fmla="*/ 20 w 4"/>
                <a:gd name="T3" fmla="*/ 4 h 4"/>
                <a:gd name="T4" fmla="*/ 11 w 4"/>
                <a:gd name="T5" fmla="*/ 5 h 4"/>
                <a:gd name="T6" fmla="*/ 0 w 4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2"/>
                  </a:lnTo>
                  <a:lnTo>
                    <a:pt x="2" y="3"/>
                  </a:lnTo>
                  <a:lnTo>
                    <a:pt x="0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7" name="Line 167"/>
            <p:cNvSpPr>
              <a:spLocks noChangeShapeType="1"/>
            </p:cNvSpPr>
            <p:nvPr/>
          </p:nvSpPr>
          <p:spPr bwMode="auto">
            <a:xfrm flipH="1">
              <a:off x="2553868" y="3613790"/>
              <a:ext cx="4156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8" name="Freeform 168"/>
            <p:cNvSpPr>
              <a:spLocks/>
            </p:cNvSpPr>
            <p:nvPr/>
          </p:nvSpPr>
          <p:spPr bwMode="auto">
            <a:xfrm>
              <a:off x="2518697" y="3618599"/>
              <a:ext cx="35170" cy="27248"/>
            </a:xfrm>
            <a:custGeom>
              <a:avLst/>
              <a:gdLst>
                <a:gd name="T0" fmla="*/ 44 w 11"/>
                <a:gd name="T1" fmla="*/ 0 h 12"/>
                <a:gd name="T2" fmla="*/ 24 w 11"/>
                <a:gd name="T3" fmla="*/ 1 h 12"/>
                <a:gd name="T4" fmla="*/ 12 w 11"/>
                <a:gd name="T5" fmla="*/ 9 h 12"/>
                <a:gd name="T6" fmla="*/ 4 w 11"/>
                <a:gd name="T7" fmla="*/ 16 h 12"/>
                <a:gd name="T8" fmla="*/ 0 w 11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lnTo>
                    <a:pt x="6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69" name="Line 169"/>
            <p:cNvSpPr>
              <a:spLocks noChangeShapeType="1"/>
            </p:cNvSpPr>
            <p:nvPr/>
          </p:nvSpPr>
          <p:spPr bwMode="auto">
            <a:xfrm>
              <a:off x="2518697" y="3645846"/>
              <a:ext cx="319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0" name="Freeform 170"/>
            <p:cNvSpPr>
              <a:spLocks/>
            </p:cNvSpPr>
            <p:nvPr/>
          </p:nvSpPr>
          <p:spPr bwMode="auto">
            <a:xfrm>
              <a:off x="2521895" y="3883062"/>
              <a:ext cx="12789" cy="25645"/>
            </a:xfrm>
            <a:custGeom>
              <a:avLst/>
              <a:gdLst>
                <a:gd name="T0" fmla="*/ 0 w 4"/>
                <a:gd name="T1" fmla="*/ 0 h 12"/>
                <a:gd name="T2" fmla="*/ 0 w 4"/>
                <a:gd name="T3" fmla="*/ 9 h 12"/>
                <a:gd name="T4" fmla="*/ 8 w 4"/>
                <a:gd name="T5" fmla="*/ 15 h 12"/>
                <a:gd name="T6" fmla="*/ 16 w 4"/>
                <a:gd name="T7" fmla="*/ 21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0" y="0"/>
                  </a:moveTo>
                  <a:lnTo>
                    <a:pt x="0" y="5"/>
                  </a:lnTo>
                  <a:lnTo>
                    <a:pt x="2" y="8"/>
                  </a:lnTo>
                  <a:lnTo>
                    <a:pt x="4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1" name="Freeform 171"/>
            <p:cNvSpPr>
              <a:spLocks/>
            </p:cNvSpPr>
            <p:nvPr/>
          </p:nvSpPr>
          <p:spPr bwMode="auto">
            <a:xfrm>
              <a:off x="2534684" y="3908707"/>
              <a:ext cx="35170" cy="25645"/>
            </a:xfrm>
            <a:custGeom>
              <a:avLst/>
              <a:gdLst>
                <a:gd name="T0" fmla="*/ 0 w 11"/>
                <a:gd name="T1" fmla="*/ 0 h 11"/>
                <a:gd name="T2" fmla="*/ 24 w 11"/>
                <a:gd name="T3" fmla="*/ 19 h 11"/>
                <a:gd name="T4" fmla="*/ 44 w 11"/>
                <a:gd name="T5" fmla="*/ 23 h 1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11">
                  <a:moveTo>
                    <a:pt x="0" y="0"/>
                  </a:moveTo>
                  <a:lnTo>
                    <a:pt x="6" y="9"/>
                  </a:lnTo>
                  <a:lnTo>
                    <a:pt x="11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2" name="Freeform 172"/>
            <p:cNvSpPr>
              <a:spLocks/>
            </p:cNvSpPr>
            <p:nvPr/>
          </p:nvSpPr>
          <p:spPr bwMode="auto">
            <a:xfrm>
              <a:off x="2569854" y="3934352"/>
              <a:ext cx="15987" cy="12822"/>
            </a:xfrm>
            <a:custGeom>
              <a:avLst/>
              <a:gdLst>
                <a:gd name="T0" fmla="*/ 0 w 5"/>
                <a:gd name="T1" fmla="*/ 0 h 6"/>
                <a:gd name="T2" fmla="*/ 8 w 5"/>
                <a:gd name="T3" fmla="*/ 4 h 6"/>
                <a:gd name="T4" fmla="*/ 16 w 5"/>
                <a:gd name="T5" fmla="*/ 7 h 6"/>
                <a:gd name="T6" fmla="*/ 20 w 5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2" y="2"/>
                  </a:lnTo>
                  <a:lnTo>
                    <a:pt x="4" y="4"/>
                  </a:lnTo>
                  <a:lnTo>
                    <a:pt x="5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3" name="Line 173"/>
            <p:cNvSpPr>
              <a:spLocks noChangeShapeType="1"/>
            </p:cNvSpPr>
            <p:nvPr/>
          </p:nvSpPr>
          <p:spPr bwMode="auto">
            <a:xfrm flipH="1">
              <a:off x="2582643" y="3947174"/>
              <a:ext cx="3197" cy="400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4" name="Freeform 174"/>
            <p:cNvSpPr>
              <a:spLocks/>
            </p:cNvSpPr>
            <p:nvPr/>
          </p:nvSpPr>
          <p:spPr bwMode="auto">
            <a:xfrm>
              <a:off x="2576249" y="3987244"/>
              <a:ext cx="6395" cy="11220"/>
            </a:xfrm>
            <a:custGeom>
              <a:avLst/>
              <a:gdLst>
                <a:gd name="T0" fmla="*/ 8 w 2"/>
                <a:gd name="T1" fmla="*/ 0 h 5"/>
                <a:gd name="T2" fmla="*/ 4 w 2"/>
                <a:gd name="T3" fmla="*/ 4 h 5"/>
                <a:gd name="T4" fmla="*/ 4 w 2"/>
                <a:gd name="T5" fmla="*/ 8 h 5"/>
                <a:gd name="T6" fmla="*/ 0 w 2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1" y="2"/>
                  </a:lnTo>
                  <a:lnTo>
                    <a:pt x="1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5" name="Line 175"/>
            <p:cNvSpPr>
              <a:spLocks noChangeShapeType="1"/>
            </p:cNvSpPr>
            <p:nvPr/>
          </p:nvSpPr>
          <p:spPr bwMode="auto">
            <a:xfrm flipH="1">
              <a:off x="2480330" y="3998464"/>
              <a:ext cx="95919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6" name="Freeform 176"/>
            <p:cNvSpPr>
              <a:spLocks/>
            </p:cNvSpPr>
            <p:nvPr/>
          </p:nvSpPr>
          <p:spPr bwMode="auto">
            <a:xfrm>
              <a:off x="2462745" y="3992053"/>
              <a:ext cx="17585" cy="14425"/>
            </a:xfrm>
            <a:custGeom>
              <a:avLst/>
              <a:gdLst>
                <a:gd name="T0" fmla="*/ 24 w 5"/>
                <a:gd name="T1" fmla="*/ 12 h 7"/>
                <a:gd name="T2" fmla="*/ 9 w 5"/>
                <a:gd name="T3" fmla="*/ 12 h 7"/>
                <a:gd name="T4" fmla="*/ 4 w 5"/>
                <a:gd name="T5" fmla="*/ 8 h 7"/>
                <a:gd name="T6" fmla="*/ 0 w 5"/>
                <a:gd name="T7" fmla="*/ 5 h 7"/>
                <a:gd name="T8" fmla="*/ 0 w 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lnTo>
                    <a:pt x="2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7" name="Freeform 177"/>
            <p:cNvSpPr>
              <a:spLocks/>
            </p:cNvSpPr>
            <p:nvPr/>
          </p:nvSpPr>
          <p:spPr bwMode="auto">
            <a:xfrm>
              <a:off x="2440364" y="3738809"/>
              <a:ext cx="22381" cy="253244"/>
            </a:xfrm>
            <a:custGeom>
              <a:avLst/>
              <a:gdLst>
                <a:gd name="T0" fmla="*/ 28 w 7"/>
                <a:gd name="T1" fmla="*/ 219 h 114"/>
                <a:gd name="T2" fmla="*/ 28 w 7"/>
                <a:gd name="T3" fmla="*/ 0 h 114"/>
                <a:gd name="T4" fmla="*/ 0 w 7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114">
                  <a:moveTo>
                    <a:pt x="7" y="114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8" name="Line 178"/>
            <p:cNvSpPr>
              <a:spLocks noChangeShapeType="1"/>
            </p:cNvSpPr>
            <p:nvPr/>
          </p:nvSpPr>
          <p:spPr bwMode="auto">
            <a:xfrm>
              <a:off x="1402839" y="2350777"/>
              <a:ext cx="281363" cy="2644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79" name="Freeform 179"/>
            <p:cNvSpPr>
              <a:spLocks/>
            </p:cNvSpPr>
            <p:nvPr/>
          </p:nvSpPr>
          <p:spPr bwMode="auto">
            <a:xfrm>
              <a:off x="1684202" y="2615241"/>
              <a:ext cx="116702" cy="187529"/>
            </a:xfrm>
            <a:custGeom>
              <a:avLst/>
              <a:gdLst>
                <a:gd name="T0" fmla="*/ 0 w 36"/>
                <a:gd name="T1" fmla="*/ 0 h 85"/>
                <a:gd name="T2" fmla="*/ 49 w 36"/>
                <a:gd name="T3" fmla="*/ 36 h 85"/>
                <a:gd name="T4" fmla="*/ 95 w 36"/>
                <a:gd name="T5" fmla="*/ 76 h 85"/>
                <a:gd name="T6" fmla="*/ 124 w 36"/>
                <a:gd name="T7" fmla="*/ 117 h 85"/>
                <a:gd name="T8" fmla="*/ 148 w 36"/>
                <a:gd name="T9" fmla="*/ 161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" h="85">
                  <a:moveTo>
                    <a:pt x="0" y="0"/>
                  </a:moveTo>
                  <a:lnTo>
                    <a:pt x="12" y="19"/>
                  </a:lnTo>
                  <a:lnTo>
                    <a:pt x="23" y="40"/>
                  </a:lnTo>
                  <a:lnTo>
                    <a:pt x="30" y="62"/>
                  </a:lnTo>
                  <a:lnTo>
                    <a:pt x="36" y="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0" name="Freeform 180"/>
            <p:cNvSpPr>
              <a:spLocks/>
            </p:cNvSpPr>
            <p:nvPr/>
          </p:nvSpPr>
          <p:spPr bwMode="auto">
            <a:xfrm>
              <a:off x="1800903" y="2802769"/>
              <a:ext cx="9592" cy="185926"/>
            </a:xfrm>
            <a:custGeom>
              <a:avLst/>
              <a:gdLst>
                <a:gd name="T0" fmla="*/ 0 w 3"/>
                <a:gd name="T1" fmla="*/ 0 h 84"/>
                <a:gd name="T2" fmla="*/ 8 w 3"/>
                <a:gd name="T3" fmla="*/ 40 h 84"/>
                <a:gd name="T4" fmla="*/ 12 w 3"/>
                <a:gd name="T5" fmla="*/ 80 h 84"/>
                <a:gd name="T6" fmla="*/ 8 w 3"/>
                <a:gd name="T7" fmla="*/ 120 h 84"/>
                <a:gd name="T8" fmla="*/ 0 w 3"/>
                <a:gd name="T9" fmla="*/ 16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84">
                  <a:moveTo>
                    <a:pt x="0" y="0"/>
                  </a:moveTo>
                  <a:lnTo>
                    <a:pt x="2" y="21"/>
                  </a:lnTo>
                  <a:lnTo>
                    <a:pt x="3" y="42"/>
                  </a:lnTo>
                  <a:lnTo>
                    <a:pt x="2" y="63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1" name="Line 181"/>
            <p:cNvSpPr>
              <a:spLocks noChangeShapeType="1"/>
            </p:cNvSpPr>
            <p:nvPr/>
          </p:nvSpPr>
          <p:spPr bwMode="auto">
            <a:xfrm flipH="1">
              <a:off x="1677807" y="2988695"/>
              <a:ext cx="123096" cy="59624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2" name="Freeform 182"/>
            <p:cNvSpPr>
              <a:spLocks/>
            </p:cNvSpPr>
            <p:nvPr/>
          </p:nvSpPr>
          <p:spPr bwMode="auto">
            <a:xfrm>
              <a:off x="1545119" y="3584940"/>
              <a:ext cx="132688" cy="141047"/>
            </a:xfrm>
            <a:custGeom>
              <a:avLst/>
              <a:gdLst>
                <a:gd name="T0" fmla="*/ 168 w 41"/>
                <a:gd name="T1" fmla="*/ 0 h 63"/>
                <a:gd name="T2" fmla="*/ 152 w 41"/>
                <a:gd name="T3" fmla="*/ 29 h 63"/>
                <a:gd name="T4" fmla="*/ 128 w 41"/>
                <a:gd name="T5" fmla="*/ 57 h 63"/>
                <a:gd name="T6" fmla="*/ 95 w 41"/>
                <a:gd name="T7" fmla="*/ 82 h 63"/>
                <a:gd name="T8" fmla="*/ 49 w 41"/>
                <a:gd name="T9" fmla="*/ 105 h 63"/>
                <a:gd name="T10" fmla="*/ 0 w 41"/>
                <a:gd name="T11" fmla="*/ 123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63">
                  <a:moveTo>
                    <a:pt x="41" y="0"/>
                  </a:moveTo>
                  <a:lnTo>
                    <a:pt x="37" y="15"/>
                  </a:lnTo>
                  <a:lnTo>
                    <a:pt x="31" y="29"/>
                  </a:lnTo>
                  <a:lnTo>
                    <a:pt x="23" y="42"/>
                  </a:lnTo>
                  <a:lnTo>
                    <a:pt x="12" y="54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3" name="Freeform 183"/>
            <p:cNvSpPr>
              <a:spLocks/>
            </p:cNvSpPr>
            <p:nvPr/>
          </p:nvSpPr>
          <p:spPr bwMode="auto">
            <a:xfrm>
              <a:off x="1169436" y="3725987"/>
              <a:ext cx="372486" cy="94566"/>
            </a:xfrm>
            <a:custGeom>
              <a:avLst/>
              <a:gdLst>
                <a:gd name="T0" fmla="*/ 472 w 115"/>
                <a:gd name="T1" fmla="*/ 0 h 43"/>
                <a:gd name="T2" fmla="*/ 385 w 115"/>
                <a:gd name="T3" fmla="*/ 25 h 43"/>
                <a:gd name="T4" fmla="*/ 292 w 115"/>
                <a:gd name="T5" fmla="*/ 45 h 43"/>
                <a:gd name="T6" fmla="*/ 197 w 115"/>
                <a:gd name="T7" fmla="*/ 60 h 43"/>
                <a:gd name="T8" fmla="*/ 99 w 115"/>
                <a:gd name="T9" fmla="*/ 74 h 43"/>
                <a:gd name="T10" fmla="*/ 0 w 115"/>
                <a:gd name="T11" fmla="*/ 81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" h="43">
                  <a:moveTo>
                    <a:pt x="115" y="0"/>
                  </a:moveTo>
                  <a:lnTo>
                    <a:pt x="94" y="13"/>
                  </a:lnTo>
                  <a:lnTo>
                    <a:pt x="71" y="24"/>
                  </a:lnTo>
                  <a:lnTo>
                    <a:pt x="48" y="32"/>
                  </a:lnTo>
                  <a:lnTo>
                    <a:pt x="24" y="39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4" name="Freeform 184"/>
            <p:cNvSpPr>
              <a:spLocks/>
            </p:cNvSpPr>
            <p:nvPr/>
          </p:nvSpPr>
          <p:spPr bwMode="auto">
            <a:xfrm>
              <a:off x="4475446" y="3687519"/>
              <a:ext cx="332519" cy="399099"/>
            </a:xfrm>
            <a:custGeom>
              <a:avLst/>
              <a:gdLst>
                <a:gd name="T0" fmla="*/ 174 w 208"/>
                <a:gd name="T1" fmla="*/ 19 h 249"/>
                <a:gd name="T2" fmla="*/ 184 w 208"/>
                <a:gd name="T3" fmla="*/ 26 h 249"/>
                <a:gd name="T4" fmla="*/ 184 w 208"/>
                <a:gd name="T5" fmla="*/ 42 h 249"/>
                <a:gd name="T6" fmla="*/ 174 w 208"/>
                <a:gd name="T7" fmla="*/ 50 h 249"/>
                <a:gd name="T8" fmla="*/ 184 w 208"/>
                <a:gd name="T9" fmla="*/ 54 h 249"/>
                <a:gd name="T10" fmla="*/ 184 w 208"/>
                <a:gd name="T11" fmla="*/ 69 h 249"/>
                <a:gd name="T12" fmla="*/ 174 w 208"/>
                <a:gd name="T13" fmla="*/ 76 h 249"/>
                <a:gd name="T14" fmla="*/ 184 w 208"/>
                <a:gd name="T15" fmla="*/ 82 h 249"/>
                <a:gd name="T16" fmla="*/ 184 w 208"/>
                <a:gd name="T17" fmla="*/ 97 h 249"/>
                <a:gd name="T18" fmla="*/ 208 w 208"/>
                <a:gd name="T19" fmla="*/ 97 h 249"/>
                <a:gd name="T20" fmla="*/ 208 w 208"/>
                <a:gd name="T21" fmla="*/ 154 h 249"/>
                <a:gd name="T22" fmla="*/ 184 w 208"/>
                <a:gd name="T23" fmla="*/ 154 h 249"/>
                <a:gd name="T24" fmla="*/ 184 w 208"/>
                <a:gd name="T25" fmla="*/ 172 h 249"/>
                <a:gd name="T26" fmla="*/ 178 w 208"/>
                <a:gd name="T27" fmla="*/ 177 h 249"/>
                <a:gd name="T28" fmla="*/ 184 w 208"/>
                <a:gd name="T29" fmla="*/ 181 h 249"/>
                <a:gd name="T30" fmla="*/ 184 w 208"/>
                <a:gd name="T31" fmla="*/ 199 h 249"/>
                <a:gd name="T32" fmla="*/ 180 w 208"/>
                <a:gd name="T33" fmla="*/ 206 h 249"/>
                <a:gd name="T34" fmla="*/ 186 w 208"/>
                <a:gd name="T35" fmla="*/ 210 h 249"/>
                <a:gd name="T36" fmla="*/ 186 w 208"/>
                <a:gd name="T37" fmla="*/ 226 h 249"/>
                <a:gd name="T38" fmla="*/ 180 w 208"/>
                <a:gd name="T39" fmla="*/ 232 h 249"/>
                <a:gd name="T40" fmla="*/ 188 w 208"/>
                <a:gd name="T41" fmla="*/ 237 h 249"/>
                <a:gd name="T42" fmla="*/ 188 w 208"/>
                <a:gd name="T43" fmla="*/ 249 h 249"/>
                <a:gd name="T44" fmla="*/ 93 w 208"/>
                <a:gd name="T45" fmla="*/ 249 h 249"/>
                <a:gd name="T46" fmla="*/ 93 w 208"/>
                <a:gd name="T47" fmla="*/ 212 h 249"/>
                <a:gd name="T48" fmla="*/ 16 w 208"/>
                <a:gd name="T49" fmla="*/ 212 h 249"/>
                <a:gd name="T50" fmla="*/ 16 w 208"/>
                <a:gd name="T51" fmla="*/ 172 h 249"/>
                <a:gd name="T52" fmla="*/ 93 w 208"/>
                <a:gd name="T53" fmla="*/ 172 h 249"/>
                <a:gd name="T54" fmla="*/ 93 w 208"/>
                <a:gd name="T55" fmla="*/ 159 h 249"/>
                <a:gd name="T56" fmla="*/ 0 w 208"/>
                <a:gd name="T57" fmla="*/ 159 h 249"/>
                <a:gd name="T58" fmla="*/ 0 w 208"/>
                <a:gd name="T59" fmla="*/ 94 h 249"/>
                <a:gd name="T60" fmla="*/ 18 w 208"/>
                <a:gd name="T61" fmla="*/ 94 h 249"/>
                <a:gd name="T62" fmla="*/ 20 w 208"/>
                <a:gd name="T63" fmla="*/ 6 h 249"/>
                <a:gd name="T64" fmla="*/ 93 w 208"/>
                <a:gd name="T65" fmla="*/ 6 h 249"/>
                <a:gd name="T66" fmla="*/ 93 w 208"/>
                <a:gd name="T67" fmla="*/ 0 h 249"/>
                <a:gd name="T68" fmla="*/ 184 w 208"/>
                <a:gd name="T69" fmla="*/ 0 h 249"/>
                <a:gd name="T70" fmla="*/ 184 w 208"/>
                <a:gd name="T71" fmla="*/ 14 h 249"/>
                <a:gd name="T72" fmla="*/ 174 w 208"/>
                <a:gd name="T73" fmla="*/ 19 h 2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8" h="249">
                  <a:moveTo>
                    <a:pt x="174" y="19"/>
                  </a:moveTo>
                  <a:lnTo>
                    <a:pt x="184" y="26"/>
                  </a:lnTo>
                  <a:lnTo>
                    <a:pt x="184" y="42"/>
                  </a:lnTo>
                  <a:lnTo>
                    <a:pt x="174" y="50"/>
                  </a:lnTo>
                  <a:lnTo>
                    <a:pt x="184" y="54"/>
                  </a:lnTo>
                  <a:lnTo>
                    <a:pt x="184" y="69"/>
                  </a:lnTo>
                  <a:lnTo>
                    <a:pt x="174" y="76"/>
                  </a:lnTo>
                  <a:lnTo>
                    <a:pt x="184" y="82"/>
                  </a:lnTo>
                  <a:lnTo>
                    <a:pt x="184" y="97"/>
                  </a:lnTo>
                  <a:lnTo>
                    <a:pt x="208" y="97"/>
                  </a:lnTo>
                  <a:lnTo>
                    <a:pt x="208" y="154"/>
                  </a:lnTo>
                  <a:lnTo>
                    <a:pt x="184" y="154"/>
                  </a:lnTo>
                  <a:lnTo>
                    <a:pt x="184" y="172"/>
                  </a:lnTo>
                  <a:lnTo>
                    <a:pt x="178" y="177"/>
                  </a:lnTo>
                  <a:lnTo>
                    <a:pt x="184" y="181"/>
                  </a:lnTo>
                  <a:lnTo>
                    <a:pt x="184" y="199"/>
                  </a:lnTo>
                  <a:lnTo>
                    <a:pt x="180" y="206"/>
                  </a:lnTo>
                  <a:lnTo>
                    <a:pt x="186" y="210"/>
                  </a:lnTo>
                  <a:lnTo>
                    <a:pt x="186" y="226"/>
                  </a:lnTo>
                  <a:lnTo>
                    <a:pt x="180" y="232"/>
                  </a:lnTo>
                  <a:lnTo>
                    <a:pt x="188" y="237"/>
                  </a:lnTo>
                  <a:lnTo>
                    <a:pt x="188" y="249"/>
                  </a:lnTo>
                  <a:lnTo>
                    <a:pt x="93" y="249"/>
                  </a:lnTo>
                  <a:lnTo>
                    <a:pt x="93" y="212"/>
                  </a:lnTo>
                  <a:lnTo>
                    <a:pt x="16" y="212"/>
                  </a:lnTo>
                  <a:lnTo>
                    <a:pt x="16" y="172"/>
                  </a:lnTo>
                  <a:lnTo>
                    <a:pt x="93" y="172"/>
                  </a:lnTo>
                  <a:lnTo>
                    <a:pt x="93" y="159"/>
                  </a:lnTo>
                  <a:lnTo>
                    <a:pt x="0" y="15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20" y="6"/>
                  </a:lnTo>
                  <a:lnTo>
                    <a:pt x="93" y="6"/>
                  </a:lnTo>
                  <a:lnTo>
                    <a:pt x="93" y="0"/>
                  </a:lnTo>
                  <a:lnTo>
                    <a:pt x="184" y="0"/>
                  </a:lnTo>
                  <a:lnTo>
                    <a:pt x="184" y="14"/>
                  </a:lnTo>
                  <a:lnTo>
                    <a:pt x="174" y="19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985" name="Line 185"/>
            <p:cNvSpPr>
              <a:spLocks noChangeShapeType="1"/>
            </p:cNvSpPr>
            <p:nvPr/>
          </p:nvSpPr>
          <p:spPr bwMode="auto">
            <a:xfrm>
              <a:off x="4624121" y="3697136"/>
              <a:ext cx="1599" cy="33017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6" name="Rectangle 186"/>
            <p:cNvSpPr>
              <a:spLocks noChangeArrowheads="1"/>
            </p:cNvSpPr>
            <p:nvPr/>
          </p:nvSpPr>
          <p:spPr bwMode="auto">
            <a:xfrm>
              <a:off x="4351349" y="365866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10</a:t>
              </a:r>
              <a:endParaRPr lang="en-GB"/>
            </a:p>
          </p:txBody>
        </p:sp>
        <p:sp>
          <p:nvSpPr>
            <p:cNvPr id="42987" name="Line 187"/>
            <p:cNvSpPr>
              <a:spLocks noChangeShapeType="1"/>
            </p:cNvSpPr>
            <p:nvPr/>
          </p:nvSpPr>
          <p:spPr bwMode="auto">
            <a:xfrm>
              <a:off x="2686556" y="3698739"/>
              <a:ext cx="1599" cy="8815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8" name="Line 188"/>
            <p:cNvSpPr>
              <a:spLocks noChangeShapeType="1"/>
            </p:cNvSpPr>
            <p:nvPr/>
          </p:nvSpPr>
          <p:spPr bwMode="auto">
            <a:xfrm>
              <a:off x="2734515" y="3698739"/>
              <a:ext cx="1599" cy="4808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89" name="Line 189"/>
            <p:cNvSpPr>
              <a:spLocks noChangeShapeType="1"/>
            </p:cNvSpPr>
            <p:nvPr/>
          </p:nvSpPr>
          <p:spPr bwMode="auto">
            <a:xfrm flipH="1">
              <a:off x="2585841" y="3698739"/>
              <a:ext cx="100715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0" name="Line 190"/>
            <p:cNvSpPr>
              <a:spLocks noChangeShapeType="1"/>
            </p:cNvSpPr>
            <p:nvPr/>
          </p:nvSpPr>
          <p:spPr bwMode="auto">
            <a:xfrm>
              <a:off x="2686556" y="3676300"/>
              <a:ext cx="274968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1" name="Freeform 191"/>
            <p:cNvSpPr>
              <a:spLocks/>
            </p:cNvSpPr>
            <p:nvPr/>
          </p:nvSpPr>
          <p:spPr bwMode="auto">
            <a:xfrm>
              <a:off x="2961524" y="3676300"/>
              <a:ext cx="51157" cy="27248"/>
            </a:xfrm>
            <a:custGeom>
              <a:avLst/>
              <a:gdLst>
                <a:gd name="T0" fmla="*/ 0 w 16"/>
                <a:gd name="T1" fmla="*/ 0 h 12"/>
                <a:gd name="T2" fmla="*/ 20 w 16"/>
                <a:gd name="T3" fmla="*/ 1 h 12"/>
                <a:gd name="T4" fmla="*/ 40 w 16"/>
                <a:gd name="T5" fmla="*/ 6 h 12"/>
                <a:gd name="T6" fmla="*/ 52 w 16"/>
                <a:gd name="T7" fmla="*/ 14 h 12"/>
                <a:gd name="T8" fmla="*/ 64 w 16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3" y="7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2" name="Line 192"/>
            <p:cNvSpPr>
              <a:spLocks noChangeShapeType="1"/>
            </p:cNvSpPr>
            <p:nvPr/>
          </p:nvSpPr>
          <p:spPr bwMode="auto">
            <a:xfrm>
              <a:off x="3012681" y="3703547"/>
              <a:ext cx="1599" cy="17630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3" name="Freeform 193"/>
            <p:cNvSpPr>
              <a:spLocks/>
            </p:cNvSpPr>
            <p:nvPr/>
          </p:nvSpPr>
          <p:spPr bwMode="auto">
            <a:xfrm>
              <a:off x="2974313" y="3879856"/>
              <a:ext cx="38368" cy="28851"/>
            </a:xfrm>
            <a:custGeom>
              <a:avLst/>
              <a:gdLst>
                <a:gd name="T0" fmla="*/ 48 w 12"/>
                <a:gd name="T1" fmla="*/ 0 h 13"/>
                <a:gd name="T2" fmla="*/ 48 w 12"/>
                <a:gd name="T3" fmla="*/ 10 h 13"/>
                <a:gd name="T4" fmla="*/ 36 w 12"/>
                <a:gd name="T5" fmla="*/ 17 h 13"/>
                <a:gd name="T6" fmla="*/ 20 w 12"/>
                <a:gd name="T7" fmla="*/ 24 h 13"/>
                <a:gd name="T8" fmla="*/ 0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12" y="0"/>
                  </a:moveTo>
                  <a:lnTo>
                    <a:pt x="12" y="5"/>
                  </a:lnTo>
                  <a:lnTo>
                    <a:pt x="9" y="9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4" name="Line 194"/>
            <p:cNvSpPr>
              <a:spLocks noChangeShapeType="1"/>
            </p:cNvSpPr>
            <p:nvPr/>
          </p:nvSpPr>
          <p:spPr bwMode="auto">
            <a:xfrm flipH="1">
              <a:off x="2589038" y="3908707"/>
              <a:ext cx="385275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5" name="Freeform 195"/>
            <p:cNvSpPr>
              <a:spLocks/>
            </p:cNvSpPr>
            <p:nvPr/>
          </p:nvSpPr>
          <p:spPr bwMode="auto">
            <a:xfrm>
              <a:off x="2560262" y="3889473"/>
              <a:ext cx="28776" cy="22439"/>
            </a:xfrm>
            <a:custGeom>
              <a:avLst/>
              <a:gdLst>
                <a:gd name="T0" fmla="*/ 36 w 9"/>
                <a:gd name="T1" fmla="*/ 20 h 10"/>
                <a:gd name="T2" fmla="*/ 20 w 9"/>
                <a:gd name="T3" fmla="*/ 18 h 10"/>
                <a:gd name="T4" fmla="*/ 8 w 9"/>
                <a:gd name="T5" fmla="*/ 14 h 10"/>
                <a:gd name="T6" fmla="*/ 0 w 9"/>
                <a:gd name="T7" fmla="*/ 8 h 10"/>
                <a:gd name="T8" fmla="*/ 0 w 9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0">
                  <a:moveTo>
                    <a:pt x="9" y="10"/>
                  </a:moveTo>
                  <a:lnTo>
                    <a:pt x="5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6" name="Freeform 196"/>
            <p:cNvSpPr>
              <a:spLocks/>
            </p:cNvSpPr>
            <p:nvPr/>
          </p:nvSpPr>
          <p:spPr bwMode="auto">
            <a:xfrm>
              <a:off x="2550670" y="3650655"/>
              <a:ext cx="9592" cy="238818"/>
            </a:xfrm>
            <a:custGeom>
              <a:avLst/>
              <a:gdLst>
                <a:gd name="T0" fmla="*/ 12 w 3"/>
                <a:gd name="T1" fmla="*/ 206 h 108"/>
                <a:gd name="T2" fmla="*/ 0 w 3"/>
                <a:gd name="T3" fmla="*/ 1 h 108"/>
                <a:gd name="T4" fmla="*/ 0 w 3"/>
                <a:gd name="T5" fmla="*/ 0 h 1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108">
                  <a:moveTo>
                    <a:pt x="3" y="108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7" name="Freeform 197"/>
            <p:cNvSpPr>
              <a:spLocks/>
            </p:cNvSpPr>
            <p:nvPr/>
          </p:nvSpPr>
          <p:spPr bwMode="auto">
            <a:xfrm>
              <a:off x="2550670" y="3647449"/>
              <a:ext cx="3197" cy="3206"/>
            </a:xfrm>
            <a:custGeom>
              <a:avLst/>
              <a:gdLst>
                <a:gd name="T0" fmla="*/ 0 w 1"/>
                <a:gd name="T1" fmla="*/ 4 h 1"/>
                <a:gd name="T2" fmla="*/ 0 w 1"/>
                <a:gd name="T3" fmla="*/ 0 h 1"/>
                <a:gd name="T4" fmla="*/ 4 w 1"/>
                <a:gd name="T5" fmla="*/ 0 h 1"/>
                <a:gd name="T6" fmla="*/ 0 w 1"/>
                <a:gd name="T7" fmla="*/ 4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998" name="Rectangle 198"/>
            <p:cNvSpPr>
              <a:spLocks noChangeArrowheads="1"/>
            </p:cNvSpPr>
            <p:nvPr/>
          </p:nvSpPr>
          <p:spPr bwMode="auto">
            <a:xfrm>
              <a:off x="2341844" y="368110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34</a:t>
              </a:r>
              <a:endParaRPr lang="en-GB"/>
            </a:p>
          </p:txBody>
        </p:sp>
        <p:sp>
          <p:nvSpPr>
            <p:cNvPr id="42999" name="Freeform 199"/>
            <p:cNvSpPr>
              <a:spLocks/>
            </p:cNvSpPr>
            <p:nvPr/>
          </p:nvSpPr>
          <p:spPr bwMode="auto">
            <a:xfrm>
              <a:off x="3100606" y="3687519"/>
              <a:ext cx="265376" cy="99374"/>
            </a:xfrm>
            <a:custGeom>
              <a:avLst/>
              <a:gdLst>
                <a:gd name="T0" fmla="*/ 0 w 82"/>
                <a:gd name="T1" fmla="*/ 19 h 45"/>
                <a:gd name="T2" fmla="*/ 0 w 82"/>
                <a:gd name="T3" fmla="*/ 0 h 45"/>
                <a:gd name="T4" fmla="*/ 271 w 82"/>
                <a:gd name="T5" fmla="*/ 0 h 45"/>
                <a:gd name="T6" fmla="*/ 336 w 82"/>
                <a:gd name="T7" fmla="*/ 21 h 45"/>
                <a:gd name="T8" fmla="*/ 336 w 82"/>
                <a:gd name="T9" fmla="*/ 56 h 45"/>
                <a:gd name="T10" fmla="*/ 283 w 82"/>
                <a:gd name="T11" fmla="*/ 85 h 45"/>
                <a:gd name="T12" fmla="*/ 0 w 82"/>
                <a:gd name="T13" fmla="*/ 85 h 45"/>
                <a:gd name="T14" fmla="*/ 0 w 82"/>
                <a:gd name="T15" fmla="*/ 70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" h="45">
                  <a:moveTo>
                    <a:pt x="0" y="10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82" y="11"/>
                  </a:lnTo>
                  <a:lnTo>
                    <a:pt x="82" y="30"/>
                  </a:lnTo>
                  <a:lnTo>
                    <a:pt x="69" y="45"/>
                  </a:lnTo>
                  <a:lnTo>
                    <a:pt x="0" y="45"/>
                  </a:lnTo>
                  <a:lnTo>
                    <a:pt x="0" y="3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0" name="Line 200"/>
            <p:cNvSpPr>
              <a:spLocks noChangeShapeType="1"/>
            </p:cNvSpPr>
            <p:nvPr/>
          </p:nvSpPr>
          <p:spPr bwMode="auto">
            <a:xfrm flipH="1">
              <a:off x="1092701" y="3820552"/>
              <a:ext cx="79933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1" name="Freeform 201"/>
            <p:cNvSpPr>
              <a:spLocks/>
            </p:cNvSpPr>
            <p:nvPr/>
          </p:nvSpPr>
          <p:spPr bwMode="auto">
            <a:xfrm>
              <a:off x="1001578" y="3855814"/>
              <a:ext cx="91123" cy="96168"/>
            </a:xfrm>
            <a:custGeom>
              <a:avLst/>
              <a:gdLst>
                <a:gd name="T0" fmla="*/ 116 w 28"/>
                <a:gd name="T1" fmla="*/ 0 h 43"/>
                <a:gd name="T2" fmla="*/ 75 w 28"/>
                <a:gd name="T3" fmla="*/ 15 h 43"/>
                <a:gd name="T4" fmla="*/ 41 w 28"/>
                <a:gd name="T5" fmla="*/ 38 h 43"/>
                <a:gd name="T6" fmla="*/ 16 w 28"/>
                <a:gd name="T7" fmla="*/ 59 h 43"/>
                <a:gd name="T8" fmla="*/ 0 w 28"/>
                <a:gd name="T9" fmla="*/ 84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3">
                  <a:moveTo>
                    <a:pt x="28" y="0"/>
                  </a:moveTo>
                  <a:lnTo>
                    <a:pt x="18" y="8"/>
                  </a:lnTo>
                  <a:lnTo>
                    <a:pt x="10" y="19"/>
                  </a:lnTo>
                  <a:lnTo>
                    <a:pt x="4" y="30"/>
                  </a:lnTo>
                  <a:lnTo>
                    <a:pt x="0" y="4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2" name="Freeform 202"/>
            <p:cNvSpPr>
              <a:spLocks/>
            </p:cNvSpPr>
            <p:nvPr/>
          </p:nvSpPr>
          <p:spPr bwMode="auto">
            <a:xfrm>
              <a:off x="998380" y="3951983"/>
              <a:ext cx="12789" cy="88154"/>
            </a:xfrm>
            <a:custGeom>
              <a:avLst/>
              <a:gdLst>
                <a:gd name="T0" fmla="*/ 4 w 4"/>
                <a:gd name="T1" fmla="*/ 0 h 40"/>
                <a:gd name="T2" fmla="*/ 0 w 4"/>
                <a:gd name="T3" fmla="*/ 19 h 40"/>
                <a:gd name="T4" fmla="*/ 0 w 4"/>
                <a:gd name="T5" fmla="*/ 39 h 40"/>
                <a:gd name="T6" fmla="*/ 8 w 4"/>
                <a:gd name="T7" fmla="*/ 56 h 40"/>
                <a:gd name="T8" fmla="*/ 16 w 4"/>
                <a:gd name="T9" fmla="*/ 76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0">
                  <a:moveTo>
                    <a:pt x="1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2" y="30"/>
                  </a:lnTo>
                  <a:lnTo>
                    <a:pt x="4" y="4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3" name="Line 203"/>
            <p:cNvSpPr>
              <a:spLocks noChangeShapeType="1"/>
            </p:cNvSpPr>
            <p:nvPr/>
          </p:nvSpPr>
          <p:spPr bwMode="auto">
            <a:xfrm>
              <a:off x="1011169" y="4040137"/>
              <a:ext cx="214219" cy="52732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4" name="Freeform 204"/>
            <p:cNvSpPr>
              <a:spLocks/>
            </p:cNvSpPr>
            <p:nvPr/>
          </p:nvSpPr>
          <p:spPr bwMode="auto">
            <a:xfrm>
              <a:off x="1207804" y="4567461"/>
              <a:ext cx="20782" cy="51290"/>
            </a:xfrm>
            <a:custGeom>
              <a:avLst/>
              <a:gdLst>
                <a:gd name="T0" fmla="*/ 24 w 6"/>
                <a:gd name="T1" fmla="*/ 0 h 23"/>
                <a:gd name="T2" fmla="*/ 28 w 6"/>
                <a:gd name="T3" fmla="*/ 11 h 23"/>
                <a:gd name="T4" fmla="*/ 24 w 6"/>
                <a:gd name="T5" fmla="*/ 24 h 23"/>
                <a:gd name="T6" fmla="*/ 15 w 6"/>
                <a:gd name="T7" fmla="*/ 35 h 23"/>
                <a:gd name="T8" fmla="*/ 0 w 6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23">
                  <a:moveTo>
                    <a:pt x="5" y="0"/>
                  </a:moveTo>
                  <a:lnTo>
                    <a:pt x="6" y="6"/>
                  </a:lnTo>
                  <a:lnTo>
                    <a:pt x="5" y="12"/>
                  </a:lnTo>
                  <a:lnTo>
                    <a:pt x="3" y="18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5" name="Freeform 205"/>
            <p:cNvSpPr>
              <a:spLocks/>
            </p:cNvSpPr>
            <p:nvPr/>
          </p:nvSpPr>
          <p:spPr bwMode="auto">
            <a:xfrm>
              <a:off x="1198212" y="4618751"/>
              <a:ext cx="9592" cy="27248"/>
            </a:xfrm>
            <a:custGeom>
              <a:avLst/>
              <a:gdLst>
                <a:gd name="T0" fmla="*/ 12 w 3"/>
                <a:gd name="T1" fmla="*/ 0 h 12"/>
                <a:gd name="T2" fmla="*/ 4 w 3"/>
                <a:gd name="T3" fmla="*/ 9 h 12"/>
                <a:gd name="T4" fmla="*/ 0 w 3"/>
                <a:gd name="T5" fmla="*/ 16 h 12"/>
                <a:gd name="T6" fmla="*/ 0 w 3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12">
                  <a:moveTo>
                    <a:pt x="3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06" name="Freeform 206"/>
            <p:cNvSpPr>
              <a:spLocks/>
            </p:cNvSpPr>
            <p:nvPr/>
          </p:nvSpPr>
          <p:spPr bwMode="auto">
            <a:xfrm>
              <a:off x="852903" y="4645999"/>
              <a:ext cx="345309" cy="141047"/>
            </a:xfrm>
            <a:custGeom>
              <a:avLst/>
              <a:gdLst>
                <a:gd name="T0" fmla="*/ 436 w 107"/>
                <a:gd name="T1" fmla="*/ 0 h 64"/>
                <a:gd name="T2" fmla="*/ 375 w 107"/>
                <a:gd name="T3" fmla="*/ 30 h 64"/>
                <a:gd name="T4" fmla="*/ 297 w 107"/>
                <a:gd name="T5" fmla="*/ 59 h 64"/>
                <a:gd name="T6" fmla="*/ 0 w 107"/>
                <a:gd name="T7" fmla="*/ 121 h 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" h="64">
                  <a:moveTo>
                    <a:pt x="107" y="0"/>
                  </a:moveTo>
                  <a:lnTo>
                    <a:pt x="92" y="16"/>
                  </a:lnTo>
                  <a:lnTo>
                    <a:pt x="73" y="31"/>
                  </a:lnTo>
                  <a:lnTo>
                    <a:pt x="0" y="6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0" name="Freeform 208"/>
            <p:cNvSpPr>
              <a:spLocks/>
            </p:cNvSpPr>
            <p:nvPr/>
          </p:nvSpPr>
          <p:spPr bwMode="auto">
            <a:xfrm>
              <a:off x="772210" y="4854755"/>
              <a:ext cx="129491" cy="110594"/>
            </a:xfrm>
            <a:custGeom>
              <a:avLst/>
              <a:gdLst>
                <a:gd name="T0" fmla="*/ 164 w 40"/>
                <a:gd name="T1" fmla="*/ 0 h 50"/>
                <a:gd name="T2" fmla="*/ 119 w 40"/>
                <a:gd name="T3" fmla="*/ 11 h 50"/>
                <a:gd name="T4" fmla="*/ 73 w 40"/>
                <a:gd name="T5" fmla="*/ 29 h 50"/>
                <a:gd name="T6" fmla="*/ 41 w 40"/>
                <a:gd name="T7" fmla="*/ 48 h 50"/>
                <a:gd name="T8" fmla="*/ 16 w 40"/>
                <a:gd name="T9" fmla="*/ 70 h 50"/>
                <a:gd name="T10" fmla="*/ 0 w 40"/>
                <a:gd name="T11" fmla="*/ 95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29" y="6"/>
                  </a:lnTo>
                  <a:lnTo>
                    <a:pt x="18" y="15"/>
                  </a:lnTo>
                  <a:lnTo>
                    <a:pt x="10" y="25"/>
                  </a:lnTo>
                  <a:lnTo>
                    <a:pt x="4" y="37"/>
                  </a:lnTo>
                  <a:lnTo>
                    <a:pt x="0" y="5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1" name="Freeform 209"/>
            <p:cNvSpPr>
              <a:spLocks/>
            </p:cNvSpPr>
            <p:nvPr/>
          </p:nvSpPr>
          <p:spPr bwMode="auto">
            <a:xfrm>
              <a:off x="727394" y="4960366"/>
              <a:ext cx="45719" cy="144253"/>
            </a:xfrm>
            <a:custGeom>
              <a:avLst/>
              <a:gdLst>
                <a:gd name="T0" fmla="*/ 16 w 4"/>
                <a:gd name="T1" fmla="*/ 0 h 65"/>
                <a:gd name="T2" fmla="*/ 4 w 4"/>
                <a:gd name="T3" fmla="*/ 30 h 65"/>
                <a:gd name="T4" fmla="*/ 0 w 4"/>
                <a:gd name="T5" fmla="*/ 64 h 65"/>
                <a:gd name="T6" fmla="*/ 0 w 4"/>
                <a:gd name="T7" fmla="*/ 94 h 65"/>
                <a:gd name="T8" fmla="*/ 8 w 4"/>
                <a:gd name="T9" fmla="*/ 12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65">
                  <a:moveTo>
                    <a:pt x="4" y="0"/>
                  </a:moveTo>
                  <a:lnTo>
                    <a:pt x="1" y="16"/>
                  </a:lnTo>
                  <a:lnTo>
                    <a:pt x="0" y="33"/>
                  </a:lnTo>
                  <a:lnTo>
                    <a:pt x="0" y="49"/>
                  </a:lnTo>
                  <a:lnTo>
                    <a:pt x="2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2" name="Freeform 210"/>
            <p:cNvSpPr>
              <a:spLocks/>
            </p:cNvSpPr>
            <p:nvPr/>
          </p:nvSpPr>
          <p:spPr bwMode="auto">
            <a:xfrm>
              <a:off x="766127" y="5101408"/>
              <a:ext cx="91124" cy="92963"/>
            </a:xfrm>
            <a:custGeom>
              <a:avLst/>
              <a:gdLst>
                <a:gd name="T0" fmla="*/ 0 w 28"/>
                <a:gd name="T1" fmla="*/ 0 h 42"/>
                <a:gd name="T2" fmla="*/ 16 w 28"/>
                <a:gd name="T3" fmla="*/ 25 h 42"/>
                <a:gd name="T4" fmla="*/ 41 w 28"/>
                <a:gd name="T5" fmla="*/ 46 h 42"/>
                <a:gd name="T6" fmla="*/ 75 w 28"/>
                <a:gd name="T7" fmla="*/ 65 h 42"/>
                <a:gd name="T8" fmla="*/ 116 w 28"/>
                <a:gd name="T9" fmla="*/ 8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4" y="13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8" y="4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3" name="Freeform 211"/>
            <p:cNvSpPr>
              <a:spLocks/>
            </p:cNvSpPr>
            <p:nvPr/>
          </p:nvSpPr>
          <p:spPr bwMode="auto">
            <a:xfrm>
              <a:off x="856280" y="5191980"/>
              <a:ext cx="139083" cy="45719"/>
            </a:xfrm>
            <a:custGeom>
              <a:avLst/>
              <a:gdLst>
                <a:gd name="T0" fmla="*/ 0 w 43"/>
                <a:gd name="T1" fmla="*/ 0 h 20"/>
                <a:gd name="T2" fmla="*/ 57 w 43"/>
                <a:gd name="T3" fmla="*/ 15 h 20"/>
                <a:gd name="T4" fmla="*/ 115 w 43"/>
                <a:gd name="T5" fmla="*/ 29 h 20"/>
                <a:gd name="T6" fmla="*/ 176 w 43"/>
                <a:gd name="T7" fmla="*/ 39 h 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14" y="8"/>
                  </a:lnTo>
                  <a:lnTo>
                    <a:pt x="28" y="15"/>
                  </a:lnTo>
                  <a:lnTo>
                    <a:pt x="43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4" name="Line 212"/>
            <p:cNvSpPr>
              <a:spLocks noChangeShapeType="1"/>
            </p:cNvSpPr>
            <p:nvPr/>
          </p:nvSpPr>
          <p:spPr bwMode="auto">
            <a:xfrm>
              <a:off x="988215" y="5231055"/>
              <a:ext cx="1024736" cy="1923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5" name="Line 213"/>
            <p:cNvSpPr>
              <a:spLocks noChangeShapeType="1"/>
            </p:cNvSpPr>
            <p:nvPr/>
          </p:nvSpPr>
          <p:spPr bwMode="auto">
            <a:xfrm>
              <a:off x="3041632" y="5007076"/>
              <a:ext cx="2302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6" name="Freeform 214"/>
            <p:cNvSpPr>
              <a:spLocks/>
            </p:cNvSpPr>
            <p:nvPr/>
          </p:nvSpPr>
          <p:spPr bwMode="auto">
            <a:xfrm>
              <a:off x="3248344" y="4989265"/>
              <a:ext cx="45719" cy="45719"/>
            </a:xfrm>
            <a:custGeom>
              <a:avLst/>
              <a:gdLst>
                <a:gd name="T0" fmla="*/ 4 w 8"/>
                <a:gd name="T1" fmla="*/ 0 h 13"/>
                <a:gd name="T2" fmla="*/ 16 w 8"/>
                <a:gd name="T3" fmla="*/ 0 h 13"/>
                <a:gd name="T4" fmla="*/ 24 w 8"/>
                <a:gd name="T5" fmla="*/ 4 h 13"/>
                <a:gd name="T6" fmla="*/ 32 w 8"/>
                <a:gd name="T7" fmla="*/ 8 h 13"/>
                <a:gd name="T8" fmla="*/ 28 w 8"/>
                <a:gd name="T9" fmla="*/ 19 h 13"/>
                <a:gd name="T10" fmla="*/ 20 w 8"/>
                <a:gd name="T11" fmla="*/ 21 h 13"/>
                <a:gd name="T12" fmla="*/ 12 w 8"/>
                <a:gd name="T13" fmla="*/ 25 h 13"/>
                <a:gd name="T14" fmla="*/ 0 w 8"/>
                <a:gd name="T15" fmla="*/ 2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" h="13">
                  <a:moveTo>
                    <a:pt x="1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8" y="4"/>
                  </a:lnTo>
                  <a:lnTo>
                    <a:pt x="7" y="10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7" name="Freeform 215"/>
            <p:cNvSpPr>
              <a:spLocks/>
            </p:cNvSpPr>
            <p:nvPr/>
          </p:nvSpPr>
          <p:spPr bwMode="auto">
            <a:xfrm>
              <a:off x="1292730" y="5030722"/>
              <a:ext cx="1975933" cy="123416"/>
            </a:xfrm>
            <a:custGeom>
              <a:avLst/>
              <a:gdLst>
                <a:gd name="T0" fmla="*/ 2500 w 611"/>
                <a:gd name="T1" fmla="*/ 0 h 56"/>
                <a:gd name="T2" fmla="*/ 1157 w 611"/>
                <a:gd name="T3" fmla="*/ 15 h 56"/>
                <a:gd name="T4" fmla="*/ 961 w 611"/>
                <a:gd name="T5" fmla="*/ 41 h 56"/>
                <a:gd name="T6" fmla="*/ 496 w 611"/>
                <a:gd name="T7" fmla="*/ 36 h 56"/>
                <a:gd name="T8" fmla="*/ 0 w 611"/>
                <a:gd name="T9" fmla="*/ 106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1" h="56">
                  <a:moveTo>
                    <a:pt x="611" y="0"/>
                  </a:moveTo>
                  <a:lnTo>
                    <a:pt x="283" y="8"/>
                  </a:lnTo>
                  <a:lnTo>
                    <a:pt x="235" y="22"/>
                  </a:lnTo>
                  <a:lnTo>
                    <a:pt x="121" y="1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8" name="Freeform 216"/>
            <p:cNvSpPr>
              <a:spLocks/>
            </p:cNvSpPr>
            <p:nvPr/>
          </p:nvSpPr>
          <p:spPr bwMode="auto">
            <a:xfrm>
              <a:off x="1221784" y="5109965"/>
              <a:ext cx="84729" cy="45719"/>
            </a:xfrm>
            <a:custGeom>
              <a:avLst/>
              <a:gdLst>
                <a:gd name="T0" fmla="*/ 108 w 26"/>
                <a:gd name="T1" fmla="*/ 0 h 1"/>
                <a:gd name="T2" fmla="*/ 80 w 26"/>
                <a:gd name="T3" fmla="*/ 1 h 1"/>
                <a:gd name="T4" fmla="*/ 55 w 26"/>
                <a:gd name="T5" fmla="*/ 1 h 1"/>
                <a:gd name="T6" fmla="*/ 24 w 26"/>
                <a:gd name="T7" fmla="*/ 1 h 1"/>
                <a:gd name="T8" fmla="*/ 0 w 26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">
                  <a:moveTo>
                    <a:pt x="26" y="0"/>
                  </a:moveTo>
                  <a:lnTo>
                    <a:pt x="19" y="1"/>
                  </a:lnTo>
                  <a:lnTo>
                    <a:pt x="13" y="1"/>
                  </a:lnTo>
                  <a:lnTo>
                    <a:pt x="6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999" name="Freeform 217"/>
            <p:cNvSpPr>
              <a:spLocks/>
            </p:cNvSpPr>
            <p:nvPr/>
          </p:nvSpPr>
          <p:spPr bwMode="auto">
            <a:xfrm>
              <a:off x="1158429" y="5106870"/>
              <a:ext cx="63946" cy="45719"/>
            </a:xfrm>
            <a:custGeom>
              <a:avLst/>
              <a:gdLst>
                <a:gd name="T0" fmla="*/ 80 w 20"/>
                <a:gd name="T1" fmla="*/ 14 h 7"/>
                <a:gd name="T2" fmla="*/ 52 w 20"/>
                <a:gd name="T3" fmla="*/ 10 h 7"/>
                <a:gd name="T4" fmla="*/ 24 w 20"/>
                <a:gd name="T5" fmla="*/ 6 h 7"/>
                <a:gd name="T6" fmla="*/ 0 w 20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13" y="5"/>
                  </a:lnTo>
                  <a:lnTo>
                    <a:pt x="6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0" name="Line 218"/>
            <p:cNvSpPr>
              <a:spLocks noChangeShapeType="1"/>
            </p:cNvSpPr>
            <p:nvPr/>
          </p:nvSpPr>
          <p:spPr bwMode="auto">
            <a:xfrm flipH="1" flipV="1">
              <a:off x="890302" y="4999274"/>
              <a:ext cx="268573" cy="13784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Freeform 219"/>
            <p:cNvSpPr>
              <a:spLocks/>
            </p:cNvSpPr>
            <p:nvPr/>
          </p:nvSpPr>
          <p:spPr bwMode="auto">
            <a:xfrm>
              <a:off x="813842" y="4958316"/>
              <a:ext cx="78334" cy="45719"/>
            </a:xfrm>
            <a:custGeom>
              <a:avLst/>
              <a:gdLst>
                <a:gd name="T0" fmla="*/ 100 w 24"/>
                <a:gd name="T1" fmla="*/ 10 h 5"/>
                <a:gd name="T2" fmla="*/ 76 w 24"/>
                <a:gd name="T3" fmla="*/ 4 h 5"/>
                <a:gd name="T4" fmla="*/ 51 w 24"/>
                <a:gd name="T5" fmla="*/ 0 h 5"/>
                <a:gd name="T6" fmla="*/ 25 w 24"/>
                <a:gd name="T7" fmla="*/ 0 h 5"/>
                <a:gd name="T8" fmla="*/ 0 w 2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">
                  <a:moveTo>
                    <a:pt x="24" y="5"/>
                  </a:move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Freeform 220"/>
            <p:cNvSpPr>
              <a:spLocks/>
            </p:cNvSpPr>
            <p:nvPr/>
          </p:nvSpPr>
          <p:spPr bwMode="auto">
            <a:xfrm>
              <a:off x="798091" y="4982343"/>
              <a:ext cx="1425997" cy="448787"/>
            </a:xfrm>
            <a:custGeom>
              <a:avLst/>
              <a:gdLst>
                <a:gd name="T0" fmla="*/ 8 w 441"/>
                <a:gd name="T1" fmla="*/ 0 h 202"/>
                <a:gd name="T2" fmla="*/ 0 w 441"/>
                <a:gd name="T3" fmla="*/ 44 h 202"/>
                <a:gd name="T4" fmla="*/ 8 w 441"/>
                <a:gd name="T5" fmla="*/ 85 h 202"/>
                <a:gd name="T6" fmla="*/ 85 w 441"/>
                <a:gd name="T7" fmla="*/ 152 h 202"/>
                <a:gd name="T8" fmla="*/ 204 w 441"/>
                <a:gd name="T9" fmla="*/ 193 h 202"/>
                <a:gd name="T10" fmla="*/ 1804 w 441"/>
                <a:gd name="T11" fmla="*/ 388 h 2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202">
                  <a:moveTo>
                    <a:pt x="2" y="0"/>
                  </a:moveTo>
                  <a:lnTo>
                    <a:pt x="0" y="23"/>
                  </a:lnTo>
                  <a:lnTo>
                    <a:pt x="2" y="44"/>
                  </a:lnTo>
                  <a:lnTo>
                    <a:pt x="21" y="79"/>
                  </a:lnTo>
                  <a:lnTo>
                    <a:pt x="50" y="100"/>
                  </a:lnTo>
                  <a:lnTo>
                    <a:pt x="441" y="20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3" name="Line 221"/>
            <p:cNvSpPr>
              <a:spLocks noChangeShapeType="1"/>
            </p:cNvSpPr>
            <p:nvPr/>
          </p:nvSpPr>
          <p:spPr bwMode="auto">
            <a:xfrm flipH="1">
              <a:off x="5409497" y="6190482"/>
              <a:ext cx="100716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4" name="Freeform 222"/>
            <p:cNvSpPr>
              <a:spLocks/>
            </p:cNvSpPr>
            <p:nvPr/>
          </p:nvSpPr>
          <p:spPr bwMode="auto">
            <a:xfrm>
              <a:off x="5364481" y="6191629"/>
              <a:ext cx="45719" cy="45719"/>
            </a:xfrm>
            <a:custGeom>
              <a:avLst/>
              <a:gdLst>
                <a:gd name="T0" fmla="*/ 44 w 11"/>
                <a:gd name="T1" fmla="*/ 0 h 16"/>
                <a:gd name="T2" fmla="*/ 24 w 11"/>
                <a:gd name="T3" fmla="*/ 4 h 16"/>
                <a:gd name="T4" fmla="*/ 12 w 11"/>
                <a:gd name="T5" fmla="*/ 11 h 16"/>
                <a:gd name="T6" fmla="*/ 4 w 11"/>
                <a:gd name="T7" fmla="*/ 19 h 16"/>
                <a:gd name="T8" fmla="*/ 0 w 11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6" y="2"/>
                  </a:lnTo>
                  <a:lnTo>
                    <a:pt x="3" y="6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5" name="Freeform 223"/>
            <p:cNvSpPr>
              <a:spLocks/>
            </p:cNvSpPr>
            <p:nvPr/>
          </p:nvSpPr>
          <p:spPr bwMode="auto">
            <a:xfrm>
              <a:off x="5342256" y="6228601"/>
              <a:ext cx="45719" cy="253243"/>
            </a:xfrm>
            <a:custGeom>
              <a:avLst/>
              <a:gdLst>
                <a:gd name="T0" fmla="*/ 0 w 4"/>
                <a:gd name="T1" fmla="*/ 0 h 114"/>
                <a:gd name="T2" fmla="*/ 16 w 4"/>
                <a:gd name="T3" fmla="*/ 109 h 114"/>
                <a:gd name="T4" fmla="*/ 12 w 4"/>
                <a:gd name="T5" fmla="*/ 219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" h="114">
                  <a:moveTo>
                    <a:pt x="0" y="0"/>
                  </a:moveTo>
                  <a:lnTo>
                    <a:pt x="4" y="57"/>
                  </a:lnTo>
                  <a:lnTo>
                    <a:pt x="3" y="1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6" name="Line 224"/>
            <p:cNvSpPr>
              <a:spLocks noChangeShapeType="1"/>
            </p:cNvSpPr>
            <p:nvPr/>
          </p:nvSpPr>
          <p:spPr bwMode="auto">
            <a:xfrm flipH="1" flipV="1">
              <a:off x="5340283" y="6233354"/>
              <a:ext cx="9592" cy="2500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7" name="Freeform 225"/>
            <p:cNvSpPr>
              <a:spLocks/>
            </p:cNvSpPr>
            <p:nvPr/>
          </p:nvSpPr>
          <p:spPr bwMode="auto">
            <a:xfrm>
              <a:off x="5294631" y="6196272"/>
              <a:ext cx="45719" cy="45719"/>
            </a:xfrm>
            <a:custGeom>
              <a:avLst/>
              <a:gdLst>
                <a:gd name="T0" fmla="*/ 56 w 14"/>
                <a:gd name="T1" fmla="*/ 20 h 11"/>
                <a:gd name="T2" fmla="*/ 52 w 14"/>
                <a:gd name="T3" fmla="*/ 11 h 11"/>
                <a:gd name="T4" fmla="*/ 36 w 14"/>
                <a:gd name="T5" fmla="*/ 4 h 11"/>
                <a:gd name="T6" fmla="*/ 20 w 14"/>
                <a:gd name="T7" fmla="*/ 0 h 11"/>
                <a:gd name="T8" fmla="*/ 0 w 14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1">
                  <a:moveTo>
                    <a:pt x="14" y="11"/>
                  </a:moveTo>
                  <a:lnTo>
                    <a:pt x="13" y="6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8" name="Line 226"/>
            <p:cNvSpPr>
              <a:spLocks noChangeShapeType="1"/>
            </p:cNvSpPr>
            <p:nvPr/>
          </p:nvSpPr>
          <p:spPr bwMode="auto">
            <a:xfrm flipH="1">
              <a:off x="5081680" y="6218059"/>
              <a:ext cx="214219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Freeform 227"/>
            <p:cNvSpPr>
              <a:spLocks/>
            </p:cNvSpPr>
            <p:nvPr/>
          </p:nvSpPr>
          <p:spPr bwMode="auto">
            <a:xfrm>
              <a:off x="5037456" y="6207104"/>
              <a:ext cx="45719" cy="45719"/>
            </a:xfrm>
            <a:custGeom>
              <a:avLst/>
              <a:gdLst>
                <a:gd name="T0" fmla="*/ 32 w 8"/>
                <a:gd name="T1" fmla="*/ 0 h 6"/>
                <a:gd name="T2" fmla="*/ 20 w 8"/>
                <a:gd name="T3" fmla="*/ 3 h 6"/>
                <a:gd name="T4" fmla="*/ 8 w 8"/>
                <a:gd name="T5" fmla="*/ 8 h 6"/>
                <a:gd name="T6" fmla="*/ 0 w 8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Line 228"/>
            <p:cNvSpPr>
              <a:spLocks noChangeShapeType="1"/>
            </p:cNvSpPr>
            <p:nvPr/>
          </p:nvSpPr>
          <p:spPr bwMode="auto">
            <a:xfrm flipH="1">
              <a:off x="5041787" y="6252325"/>
              <a:ext cx="1598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1" name="Freeform 229"/>
            <p:cNvSpPr>
              <a:spLocks/>
            </p:cNvSpPr>
            <p:nvPr/>
          </p:nvSpPr>
          <p:spPr bwMode="auto">
            <a:xfrm>
              <a:off x="4996181" y="6247338"/>
              <a:ext cx="45719" cy="45719"/>
            </a:xfrm>
            <a:custGeom>
              <a:avLst/>
              <a:gdLst>
                <a:gd name="T0" fmla="*/ 16 w 4"/>
                <a:gd name="T1" fmla="*/ 0 h 12"/>
                <a:gd name="T2" fmla="*/ 8 w 4"/>
                <a:gd name="T3" fmla="*/ 6 h 12"/>
                <a:gd name="T4" fmla="*/ 4 w 4"/>
                <a:gd name="T5" fmla="*/ 16 h 12"/>
                <a:gd name="T6" fmla="*/ 0 w 4"/>
                <a:gd name="T7" fmla="*/ 24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3"/>
                  </a:lnTo>
                  <a:lnTo>
                    <a:pt x="1" y="8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2" name="Line 230"/>
            <p:cNvSpPr>
              <a:spLocks noChangeShapeType="1"/>
            </p:cNvSpPr>
            <p:nvPr/>
          </p:nvSpPr>
          <p:spPr bwMode="auto">
            <a:xfrm>
              <a:off x="5028956" y="6272406"/>
              <a:ext cx="35170" cy="5978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3" name="Line 231"/>
            <p:cNvSpPr>
              <a:spLocks noChangeShapeType="1"/>
            </p:cNvSpPr>
            <p:nvPr/>
          </p:nvSpPr>
          <p:spPr bwMode="auto">
            <a:xfrm flipH="1" flipV="1">
              <a:off x="4897260" y="6310762"/>
              <a:ext cx="25578" cy="56258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4" name="Freeform 232"/>
            <p:cNvSpPr>
              <a:spLocks/>
            </p:cNvSpPr>
            <p:nvPr/>
          </p:nvSpPr>
          <p:spPr bwMode="auto">
            <a:xfrm>
              <a:off x="4896713" y="6290665"/>
              <a:ext cx="103913" cy="45719"/>
            </a:xfrm>
            <a:custGeom>
              <a:avLst/>
              <a:gdLst>
                <a:gd name="T0" fmla="*/ 0 w 32"/>
                <a:gd name="T1" fmla="*/ 34 h 20"/>
                <a:gd name="T2" fmla="*/ 0 w 32"/>
                <a:gd name="T3" fmla="*/ 21 h 20"/>
                <a:gd name="T4" fmla="*/ 12 w 32"/>
                <a:gd name="T5" fmla="*/ 11 h 20"/>
                <a:gd name="T6" fmla="*/ 28 w 32"/>
                <a:gd name="T7" fmla="*/ 4 h 20"/>
                <a:gd name="T8" fmla="*/ 49 w 32"/>
                <a:gd name="T9" fmla="*/ 0 h 20"/>
                <a:gd name="T10" fmla="*/ 95 w 32"/>
                <a:gd name="T11" fmla="*/ 1 h 20"/>
                <a:gd name="T12" fmla="*/ 116 w 32"/>
                <a:gd name="T13" fmla="*/ 10 h 20"/>
                <a:gd name="T14" fmla="*/ 128 w 32"/>
                <a:gd name="T15" fmla="*/ 18 h 20"/>
                <a:gd name="T16" fmla="*/ 132 w 32"/>
                <a:gd name="T17" fmla="*/ 29 h 20"/>
                <a:gd name="T18" fmla="*/ 132 w 32"/>
                <a:gd name="T19" fmla="*/ 39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2" h="20">
                  <a:moveTo>
                    <a:pt x="0" y="17"/>
                  </a:moveTo>
                  <a:lnTo>
                    <a:pt x="0" y="11"/>
                  </a:lnTo>
                  <a:lnTo>
                    <a:pt x="3" y="6"/>
                  </a:lnTo>
                  <a:lnTo>
                    <a:pt x="7" y="2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28" y="5"/>
                  </a:lnTo>
                  <a:lnTo>
                    <a:pt x="31" y="9"/>
                  </a:lnTo>
                  <a:lnTo>
                    <a:pt x="32" y="15"/>
                  </a:lnTo>
                  <a:lnTo>
                    <a:pt x="32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5" name="Line 233"/>
            <p:cNvSpPr>
              <a:spLocks noChangeShapeType="1"/>
            </p:cNvSpPr>
            <p:nvPr/>
          </p:nvSpPr>
          <p:spPr bwMode="auto">
            <a:xfrm>
              <a:off x="5000402" y="6317175"/>
              <a:ext cx="31973" cy="5561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6" name="Freeform 234"/>
            <p:cNvSpPr>
              <a:spLocks/>
            </p:cNvSpPr>
            <p:nvPr/>
          </p:nvSpPr>
          <p:spPr bwMode="auto">
            <a:xfrm>
              <a:off x="3565769" y="5974703"/>
              <a:ext cx="1103069" cy="346207"/>
            </a:xfrm>
            <a:custGeom>
              <a:avLst/>
              <a:gdLst>
                <a:gd name="T0" fmla="*/ 0 w 341"/>
                <a:gd name="T1" fmla="*/ 0 h 156"/>
                <a:gd name="T2" fmla="*/ 263 w 341"/>
                <a:gd name="T3" fmla="*/ 101 h 156"/>
                <a:gd name="T4" fmla="*/ 433 w 341"/>
                <a:gd name="T5" fmla="*/ 150 h 156"/>
                <a:gd name="T6" fmla="*/ 953 w 341"/>
                <a:gd name="T7" fmla="*/ 228 h 156"/>
                <a:gd name="T8" fmla="*/ 1396 w 341"/>
                <a:gd name="T9" fmla="*/ 299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156">
                  <a:moveTo>
                    <a:pt x="0" y="0"/>
                  </a:moveTo>
                  <a:lnTo>
                    <a:pt x="64" y="53"/>
                  </a:lnTo>
                  <a:lnTo>
                    <a:pt x="106" y="78"/>
                  </a:lnTo>
                  <a:lnTo>
                    <a:pt x="233" y="119"/>
                  </a:lnTo>
                  <a:lnTo>
                    <a:pt x="341" y="1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7" name="Freeform 235"/>
            <p:cNvSpPr>
              <a:spLocks/>
            </p:cNvSpPr>
            <p:nvPr/>
          </p:nvSpPr>
          <p:spPr bwMode="auto">
            <a:xfrm>
              <a:off x="4667958" y="6318529"/>
              <a:ext cx="126294" cy="68921"/>
            </a:xfrm>
            <a:custGeom>
              <a:avLst/>
              <a:gdLst>
                <a:gd name="T0" fmla="*/ 0 w 39"/>
                <a:gd name="T1" fmla="*/ 0 h 31"/>
                <a:gd name="T2" fmla="*/ 45 w 39"/>
                <a:gd name="T3" fmla="*/ 10 h 31"/>
                <a:gd name="T4" fmla="*/ 91 w 39"/>
                <a:gd name="T5" fmla="*/ 24 h 31"/>
                <a:gd name="T6" fmla="*/ 128 w 39"/>
                <a:gd name="T7" fmla="*/ 40 h 31"/>
                <a:gd name="T8" fmla="*/ 160 w 39"/>
                <a:gd name="T9" fmla="*/ 6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31">
                  <a:moveTo>
                    <a:pt x="0" y="0"/>
                  </a:moveTo>
                  <a:lnTo>
                    <a:pt x="11" y="5"/>
                  </a:lnTo>
                  <a:lnTo>
                    <a:pt x="22" y="12"/>
                  </a:lnTo>
                  <a:lnTo>
                    <a:pt x="31" y="21"/>
                  </a:lnTo>
                  <a:lnTo>
                    <a:pt x="39" y="3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8" name="Freeform 236"/>
            <p:cNvSpPr>
              <a:spLocks/>
            </p:cNvSpPr>
            <p:nvPr/>
          </p:nvSpPr>
          <p:spPr bwMode="auto">
            <a:xfrm>
              <a:off x="4793592" y="6370066"/>
              <a:ext cx="94321" cy="503282"/>
            </a:xfrm>
            <a:custGeom>
              <a:avLst/>
              <a:gdLst>
                <a:gd name="T0" fmla="*/ 0 w 29"/>
                <a:gd name="T1" fmla="*/ 0 h 227"/>
                <a:gd name="T2" fmla="*/ 96 w 29"/>
                <a:gd name="T3" fmla="*/ 79 h 227"/>
                <a:gd name="T4" fmla="*/ 120 w 29"/>
                <a:gd name="T5" fmla="*/ 434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9" h="227">
                  <a:moveTo>
                    <a:pt x="0" y="0"/>
                  </a:moveTo>
                  <a:lnTo>
                    <a:pt x="23" y="41"/>
                  </a:lnTo>
                  <a:lnTo>
                    <a:pt x="29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9" name="Rectangle 237"/>
            <p:cNvSpPr>
              <a:spLocks noChangeArrowheads="1"/>
            </p:cNvSpPr>
            <p:nvPr/>
          </p:nvSpPr>
          <p:spPr bwMode="auto">
            <a:xfrm>
              <a:off x="3209741" y="4019692"/>
              <a:ext cx="254186" cy="496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238"/>
            <p:cNvSpPr>
              <a:spLocks/>
            </p:cNvSpPr>
            <p:nvPr/>
          </p:nvSpPr>
          <p:spPr bwMode="auto">
            <a:xfrm>
              <a:off x="3175645" y="4121134"/>
              <a:ext cx="362894" cy="472828"/>
            </a:xfrm>
            <a:custGeom>
              <a:avLst/>
              <a:gdLst>
                <a:gd name="T0" fmla="*/ 53 w 227"/>
                <a:gd name="T1" fmla="*/ 0 h 295"/>
                <a:gd name="T2" fmla="*/ 193 w 227"/>
                <a:gd name="T3" fmla="*/ 0 h 295"/>
                <a:gd name="T4" fmla="*/ 193 w 227"/>
                <a:gd name="T5" fmla="*/ 10 h 295"/>
                <a:gd name="T6" fmla="*/ 180 w 227"/>
                <a:gd name="T7" fmla="*/ 10 h 295"/>
                <a:gd name="T8" fmla="*/ 180 w 227"/>
                <a:gd name="T9" fmla="*/ 97 h 295"/>
                <a:gd name="T10" fmla="*/ 217 w 227"/>
                <a:gd name="T11" fmla="*/ 97 h 295"/>
                <a:gd name="T12" fmla="*/ 217 w 227"/>
                <a:gd name="T13" fmla="*/ 124 h 295"/>
                <a:gd name="T14" fmla="*/ 191 w 227"/>
                <a:gd name="T15" fmla="*/ 124 h 295"/>
                <a:gd name="T16" fmla="*/ 191 w 227"/>
                <a:gd name="T17" fmla="*/ 170 h 295"/>
                <a:gd name="T18" fmla="*/ 227 w 227"/>
                <a:gd name="T19" fmla="*/ 170 h 295"/>
                <a:gd name="T20" fmla="*/ 227 w 227"/>
                <a:gd name="T21" fmla="*/ 184 h 295"/>
                <a:gd name="T22" fmla="*/ 195 w 227"/>
                <a:gd name="T23" fmla="*/ 184 h 295"/>
                <a:gd name="T24" fmla="*/ 225 w 227"/>
                <a:gd name="T25" fmla="*/ 282 h 295"/>
                <a:gd name="T26" fmla="*/ 170 w 227"/>
                <a:gd name="T27" fmla="*/ 295 h 295"/>
                <a:gd name="T28" fmla="*/ 138 w 227"/>
                <a:gd name="T29" fmla="*/ 206 h 295"/>
                <a:gd name="T30" fmla="*/ 59 w 227"/>
                <a:gd name="T31" fmla="*/ 206 h 295"/>
                <a:gd name="T32" fmla="*/ 6 w 227"/>
                <a:gd name="T33" fmla="*/ 181 h 295"/>
                <a:gd name="T34" fmla="*/ 0 w 227"/>
                <a:gd name="T35" fmla="*/ 167 h 295"/>
                <a:gd name="T36" fmla="*/ 0 w 227"/>
                <a:gd name="T37" fmla="*/ 133 h 295"/>
                <a:gd name="T38" fmla="*/ 33 w 227"/>
                <a:gd name="T39" fmla="*/ 102 h 295"/>
                <a:gd name="T40" fmla="*/ 51 w 227"/>
                <a:gd name="T41" fmla="*/ 102 h 295"/>
                <a:gd name="T42" fmla="*/ 53 w 227"/>
                <a:gd name="T43" fmla="*/ 0 h 29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7" h="295">
                  <a:moveTo>
                    <a:pt x="53" y="0"/>
                  </a:moveTo>
                  <a:lnTo>
                    <a:pt x="193" y="0"/>
                  </a:lnTo>
                  <a:lnTo>
                    <a:pt x="193" y="10"/>
                  </a:lnTo>
                  <a:lnTo>
                    <a:pt x="180" y="10"/>
                  </a:lnTo>
                  <a:lnTo>
                    <a:pt x="180" y="97"/>
                  </a:lnTo>
                  <a:lnTo>
                    <a:pt x="217" y="97"/>
                  </a:lnTo>
                  <a:lnTo>
                    <a:pt x="217" y="124"/>
                  </a:lnTo>
                  <a:lnTo>
                    <a:pt x="191" y="124"/>
                  </a:lnTo>
                  <a:lnTo>
                    <a:pt x="191" y="170"/>
                  </a:lnTo>
                  <a:lnTo>
                    <a:pt x="227" y="170"/>
                  </a:lnTo>
                  <a:lnTo>
                    <a:pt x="227" y="184"/>
                  </a:lnTo>
                  <a:lnTo>
                    <a:pt x="195" y="184"/>
                  </a:lnTo>
                  <a:lnTo>
                    <a:pt x="225" y="282"/>
                  </a:lnTo>
                  <a:lnTo>
                    <a:pt x="170" y="295"/>
                  </a:lnTo>
                  <a:lnTo>
                    <a:pt x="138" y="206"/>
                  </a:lnTo>
                  <a:lnTo>
                    <a:pt x="59" y="206"/>
                  </a:lnTo>
                  <a:lnTo>
                    <a:pt x="6" y="181"/>
                  </a:lnTo>
                  <a:lnTo>
                    <a:pt x="0" y="167"/>
                  </a:lnTo>
                  <a:lnTo>
                    <a:pt x="0" y="133"/>
                  </a:lnTo>
                  <a:lnTo>
                    <a:pt x="33" y="102"/>
                  </a:lnTo>
                  <a:lnTo>
                    <a:pt x="51" y="10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21" name="Line 239"/>
            <p:cNvSpPr>
              <a:spLocks noChangeShapeType="1"/>
            </p:cNvSpPr>
            <p:nvPr/>
          </p:nvSpPr>
          <p:spPr bwMode="auto">
            <a:xfrm flipV="1">
              <a:off x="4810114" y="525527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2" name="Freeform 240"/>
            <p:cNvSpPr>
              <a:spLocks/>
            </p:cNvSpPr>
            <p:nvPr/>
          </p:nvSpPr>
          <p:spPr bwMode="auto">
            <a:xfrm>
              <a:off x="4764406" y="5210549"/>
              <a:ext cx="45719" cy="45719"/>
            </a:xfrm>
            <a:custGeom>
              <a:avLst/>
              <a:gdLst>
                <a:gd name="T0" fmla="*/ 36 w 9"/>
                <a:gd name="T1" fmla="*/ 12 h 7"/>
                <a:gd name="T2" fmla="*/ 32 w 9"/>
                <a:gd name="T3" fmla="*/ 6 h 7"/>
                <a:gd name="T4" fmla="*/ 24 w 9"/>
                <a:gd name="T5" fmla="*/ 1 h 7"/>
                <a:gd name="T6" fmla="*/ 12 w 9"/>
                <a:gd name="T7" fmla="*/ 0 h 7"/>
                <a:gd name="T8" fmla="*/ 0 w 9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3" name="Line 241"/>
            <p:cNvSpPr>
              <a:spLocks noChangeShapeType="1"/>
            </p:cNvSpPr>
            <p:nvPr/>
          </p:nvSpPr>
          <p:spPr bwMode="auto">
            <a:xfrm flipH="1">
              <a:off x="4186852" y="5242175"/>
              <a:ext cx="594698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4" name="Freeform 242"/>
            <p:cNvSpPr>
              <a:spLocks/>
            </p:cNvSpPr>
            <p:nvPr/>
          </p:nvSpPr>
          <p:spPr bwMode="auto">
            <a:xfrm>
              <a:off x="4144640" y="5201264"/>
              <a:ext cx="46361" cy="45719"/>
            </a:xfrm>
            <a:custGeom>
              <a:avLst/>
              <a:gdLst>
                <a:gd name="T0" fmla="*/ 60 w 14"/>
                <a:gd name="T1" fmla="*/ 18 h 8"/>
                <a:gd name="T2" fmla="*/ 39 w 14"/>
                <a:gd name="T3" fmla="*/ 18 h 8"/>
                <a:gd name="T4" fmla="*/ 25 w 14"/>
                <a:gd name="T5" fmla="*/ 14 h 8"/>
                <a:gd name="T6" fmla="*/ 8 w 14"/>
                <a:gd name="T7" fmla="*/ 8 h 8"/>
                <a:gd name="T8" fmla="*/ 0 w 14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9" y="8"/>
                  </a:lnTo>
                  <a:lnTo>
                    <a:pt x="6" y="6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5" name="Freeform 243"/>
            <p:cNvSpPr>
              <a:spLocks/>
            </p:cNvSpPr>
            <p:nvPr/>
          </p:nvSpPr>
          <p:spPr bwMode="auto">
            <a:xfrm>
              <a:off x="3702136" y="5018447"/>
              <a:ext cx="442827" cy="209968"/>
            </a:xfrm>
            <a:custGeom>
              <a:avLst/>
              <a:gdLst>
                <a:gd name="T0" fmla="*/ 560 w 137"/>
                <a:gd name="T1" fmla="*/ 181 h 95"/>
                <a:gd name="T2" fmla="*/ 548 w 137"/>
                <a:gd name="T3" fmla="*/ 0 h 95"/>
                <a:gd name="T4" fmla="*/ 0 w 137"/>
                <a:gd name="T5" fmla="*/ 4 h 9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7" h="95">
                  <a:moveTo>
                    <a:pt x="137" y="95"/>
                  </a:moveTo>
                  <a:lnTo>
                    <a:pt x="134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6" name="Freeform 244"/>
            <p:cNvSpPr>
              <a:spLocks/>
            </p:cNvSpPr>
            <p:nvPr/>
          </p:nvSpPr>
          <p:spPr bwMode="auto">
            <a:xfrm>
              <a:off x="3659506" y="4997002"/>
              <a:ext cx="45719" cy="45719"/>
            </a:xfrm>
            <a:custGeom>
              <a:avLst/>
              <a:gdLst>
                <a:gd name="T0" fmla="*/ 44 w 11"/>
                <a:gd name="T1" fmla="*/ 0 h 6"/>
                <a:gd name="T2" fmla="*/ 32 w 11"/>
                <a:gd name="T3" fmla="*/ 0 h 6"/>
                <a:gd name="T4" fmla="*/ 20 w 11"/>
                <a:gd name="T5" fmla="*/ 1 h 6"/>
                <a:gd name="T6" fmla="*/ 8 w 11"/>
                <a:gd name="T7" fmla="*/ 5 h 6"/>
                <a:gd name="T8" fmla="*/ 0 w 11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7" name="Freeform 245"/>
            <p:cNvSpPr>
              <a:spLocks/>
            </p:cNvSpPr>
            <p:nvPr/>
          </p:nvSpPr>
          <p:spPr bwMode="auto">
            <a:xfrm>
              <a:off x="3003663" y="5023123"/>
              <a:ext cx="666638" cy="567394"/>
            </a:xfrm>
            <a:custGeom>
              <a:avLst/>
              <a:gdLst>
                <a:gd name="T0" fmla="*/ 844 w 206"/>
                <a:gd name="T1" fmla="*/ 0 h 256"/>
                <a:gd name="T2" fmla="*/ 836 w 206"/>
                <a:gd name="T3" fmla="*/ 66 h 256"/>
                <a:gd name="T4" fmla="*/ 816 w 206"/>
                <a:gd name="T5" fmla="*/ 109 h 256"/>
                <a:gd name="T6" fmla="*/ 767 w 206"/>
                <a:gd name="T7" fmla="*/ 151 h 256"/>
                <a:gd name="T8" fmla="*/ 696 w 206"/>
                <a:gd name="T9" fmla="*/ 184 h 256"/>
                <a:gd name="T10" fmla="*/ 476 w 206"/>
                <a:gd name="T11" fmla="*/ 239 h 256"/>
                <a:gd name="T12" fmla="*/ 0 w 206"/>
                <a:gd name="T13" fmla="*/ 49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6" h="256">
                  <a:moveTo>
                    <a:pt x="206" y="0"/>
                  </a:moveTo>
                  <a:lnTo>
                    <a:pt x="204" y="35"/>
                  </a:lnTo>
                  <a:lnTo>
                    <a:pt x="199" y="57"/>
                  </a:lnTo>
                  <a:lnTo>
                    <a:pt x="187" y="79"/>
                  </a:lnTo>
                  <a:lnTo>
                    <a:pt x="170" y="96"/>
                  </a:lnTo>
                  <a:lnTo>
                    <a:pt x="116" y="125"/>
                  </a:lnTo>
                  <a:lnTo>
                    <a:pt x="0" y="2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8" name="Freeform 246"/>
            <p:cNvSpPr>
              <a:spLocks/>
            </p:cNvSpPr>
            <p:nvPr/>
          </p:nvSpPr>
          <p:spPr bwMode="auto">
            <a:xfrm>
              <a:off x="2972119" y="5588125"/>
              <a:ext cx="45719" cy="45719"/>
            </a:xfrm>
            <a:custGeom>
              <a:avLst/>
              <a:gdLst>
                <a:gd name="T0" fmla="*/ 16 w 7"/>
                <a:gd name="T1" fmla="*/ 0 h 20"/>
                <a:gd name="T2" fmla="*/ 4 w 7"/>
                <a:gd name="T3" fmla="*/ 8 h 20"/>
                <a:gd name="T4" fmla="*/ 0 w 7"/>
                <a:gd name="T5" fmla="*/ 15 h 20"/>
                <a:gd name="T6" fmla="*/ 4 w 7"/>
                <a:gd name="T7" fmla="*/ 25 h 20"/>
                <a:gd name="T8" fmla="*/ 12 w 7"/>
                <a:gd name="T9" fmla="*/ 34 h 20"/>
                <a:gd name="T10" fmla="*/ 28 w 7"/>
                <a:gd name="T11" fmla="*/ 3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0">
                  <a:moveTo>
                    <a:pt x="4" y="0"/>
                  </a:moveTo>
                  <a:lnTo>
                    <a:pt x="1" y="4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7"/>
                  </a:lnTo>
                  <a:lnTo>
                    <a:pt x="7" y="2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29" name="Line 247"/>
            <p:cNvSpPr>
              <a:spLocks noChangeShapeType="1"/>
            </p:cNvSpPr>
            <p:nvPr/>
          </p:nvSpPr>
          <p:spPr bwMode="auto">
            <a:xfrm>
              <a:off x="3013277" y="5621001"/>
              <a:ext cx="653849" cy="371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0" name="Line 248"/>
            <p:cNvSpPr>
              <a:spLocks noChangeShapeType="1"/>
            </p:cNvSpPr>
            <p:nvPr/>
          </p:nvSpPr>
          <p:spPr bwMode="auto">
            <a:xfrm flipV="1">
              <a:off x="2711521" y="5655830"/>
              <a:ext cx="217417" cy="16989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1" name="Freeform 249"/>
            <p:cNvSpPr>
              <a:spLocks/>
            </p:cNvSpPr>
            <p:nvPr/>
          </p:nvSpPr>
          <p:spPr bwMode="auto">
            <a:xfrm>
              <a:off x="2928581" y="5615980"/>
              <a:ext cx="51157" cy="45719"/>
            </a:xfrm>
            <a:custGeom>
              <a:avLst/>
              <a:gdLst>
                <a:gd name="T0" fmla="*/ 0 w 16"/>
                <a:gd name="T1" fmla="*/ 10 h 5"/>
                <a:gd name="T2" fmla="*/ 12 w 16"/>
                <a:gd name="T3" fmla="*/ 4 h 5"/>
                <a:gd name="T4" fmla="*/ 28 w 16"/>
                <a:gd name="T5" fmla="*/ 1 h 5"/>
                <a:gd name="T6" fmla="*/ 48 w 16"/>
                <a:gd name="T7" fmla="*/ 0 h 5"/>
                <a:gd name="T8" fmla="*/ 64 w 16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5">
                  <a:moveTo>
                    <a:pt x="0" y="5"/>
                  </a:move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2" name="Line 250"/>
            <p:cNvSpPr>
              <a:spLocks noChangeShapeType="1"/>
            </p:cNvSpPr>
            <p:nvPr/>
          </p:nvSpPr>
          <p:spPr bwMode="auto">
            <a:xfrm>
              <a:off x="2975568" y="5643661"/>
              <a:ext cx="597895" cy="3430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3" name="Freeform 251"/>
            <p:cNvSpPr>
              <a:spLocks/>
            </p:cNvSpPr>
            <p:nvPr/>
          </p:nvSpPr>
          <p:spPr bwMode="auto">
            <a:xfrm>
              <a:off x="2219215" y="5425870"/>
              <a:ext cx="698611" cy="152267"/>
            </a:xfrm>
            <a:custGeom>
              <a:avLst/>
              <a:gdLst>
                <a:gd name="T0" fmla="*/ 0 w 216"/>
                <a:gd name="T1" fmla="*/ 0 h 69"/>
                <a:gd name="T2" fmla="*/ 593 w 216"/>
                <a:gd name="T3" fmla="*/ 65 h 69"/>
                <a:gd name="T4" fmla="*/ 728 w 216"/>
                <a:gd name="T5" fmla="*/ 85 h 69"/>
                <a:gd name="T6" fmla="*/ 884 w 216"/>
                <a:gd name="T7" fmla="*/ 131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" h="69">
                  <a:moveTo>
                    <a:pt x="0" y="0"/>
                  </a:moveTo>
                  <a:lnTo>
                    <a:pt x="145" y="34"/>
                  </a:lnTo>
                  <a:lnTo>
                    <a:pt x="178" y="45"/>
                  </a:lnTo>
                  <a:lnTo>
                    <a:pt x="216" y="6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4" name="Freeform 252"/>
            <p:cNvSpPr>
              <a:spLocks/>
            </p:cNvSpPr>
            <p:nvPr/>
          </p:nvSpPr>
          <p:spPr bwMode="auto">
            <a:xfrm>
              <a:off x="2917391" y="5538608"/>
              <a:ext cx="62348" cy="45719"/>
            </a:xfrm>
            <a:custGeom>
              <a:avLst/>
              <a:gdLst>
                <a:gd name="T0" fmla="*/ 0 w 19"/>
                <a:gd name="T1" fmla="*/ 0 h 3"/>
                <a:gd name="T2" fmla="*/ 21 w 19"/>
                <a:gd name="T3" fmla="*/ 4 h 3"/>
                <a:gd name="T4" fmla="*/ 43 w 19"/>
                <a:gd name="T5" fmla="*/ 5 h 3"/>
                <a:gd name="T6" fmla="*/ 60 w 19"/>
                <a:gd name="T7" fmla="*/ 4 h 3"/>
                <a:gd name="T8" fmla="*/ 80 w 19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3">
                  <a:moveTo>
                    <a:pt x="0" y="0"/>
                  </a:moveTo>
                  <a:lnTo>
                    <a:pt x="5" y="2"/>
                  </a:lnTo>
                  <a:lnTo>
                    <a:pt x="10" y="3"/>
                  </a:lnTo>
                  <a:lnTo>
                    <a:pt x="14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5" name="Freeform 253"/>
            <p:cNvSpPr>
              <a:spLocks/>
            </p:cNvSpPr>
            <p:nvPr/>
          </p:nvSpPr>
          <p:spPr bwMode="auto">
            <a:xfrm>
              <a:off x="2975568" y="5180641"/>
              <a:ext cx="597895" cy="397496"/>
            </a:xfrm>
            <a:custGeom>
              <a:avLst/>
              <a:gdLst>
                <a:gd name="T0" fmla="*/ 0 w 185"/>
                <a:gd name="T1" fmla="*/ 344 h 179"/>
                <a:gd name="T2" fmla="*/ 491 w 185"/>
                <a:gd name="T3" fmla="*/ 90 h 179"/>
                <a:gd name="T4" fmla="*/ 596 w 185"/>
                <a:gd name="T5" fmla="*/ 64 h 179"/>
                <a:gd name="T6" fmla="*/ 756 w 185"/>
                <a:gd name="T7" fmla="*/ 0 h 1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5" h="179">
                  <a:moveTo>
                    <a:pt x="0" y="179"/>
                  </a:moveTo>
                  <a:lnTo>
                    <a:pt x="120" y="47"/>
                  </a:lnTo>
                  <a:lnTo>
                    <a:pt x="146" y="33"/>
                  </a:lnTo>
                  <a:lnTo>
                    <a:pt x="18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6" name="Freeform 254"/>
            <p:cNvSpPr>
              <a:spLocks/>
            </p:cNvSpPr>
            <p:nvPr/>
          </p:nvSpPr>
          <p:spPr bwMode="auto">
            <a:xfrm>
              <a:off x="3573029" y="5083777"/>
              <a:ext cx="62348" cy="110594"/>
            </a:xfrm>
            <a:custGeom>
              <a:avLst/>
              <a:gdLst>
                <a:gd name="T0" fmla="*/ 0 w 19"/>
                <a:gd name="T1" fmla="*/ 95 h 50"/>
                <a:gd name="T2" fmla="*/ 29 w 19"/>
                <a:gd name="T3" fmla="*/ 80 h 50"/>
                <a:gd name="T4" fmla="*/ 55 w 19"/>
                <a:gd name="T5" fmla="*/ 61 h 50"/>
                <a:gd name="T6" fmla="*/ 72 w 19"/>
                <a:gd name="T7" fmla="*/ 41 h 50"/>
                <a:gd name="T8" fmla="*/ 80 w 19"/>
                <a:gd name="T9" fmla="*/ 21 h 50"/>
                <a:gd name="T10" fmla="*/ 80 w 19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50">
                  <a:moveTo>
                    <a:pt x="0" y="50"/>
                  </a:moveTo>
                  <a:lnTo>
                    <a:pt x="7" y="42"/>
                  </a:lnTo>
                  <a:lnTo>
                    <a:pt x="13" y="32"/>
                  </a:lnTo>
                  <a:lnTo>
                    <a:pt x="17" y="22"/>
                  </a:lnTo>
                  <a:lnTo>
                    <a:pt x="19" y="11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7" name="Line 255"/>
            <p:cNvSpPr>
              <a:spLocks noChangeShapeType="1"/>
            </p:cNvSpPr>
            <p:nvPr/>
          </p:nvSpPr>
          <p:spPr bwMode="auto">
            <a:xfrm flipH="1" flipV="1">
              <a:off x="3616191" y="4675675"/>
              <a:ext cx="19184" cy="4119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8" name="Freeform 256"/>
            <p:cNvSpPr>
              <a:spLocks/>
            </p:cNvSpPr>
            <p:nvPr/>
          </p:nvSpPr>
          <p:spPr bwMode="auto">
            <a:xfrm>
              <a:off x="3570607" y="4644185"/>
              <a:ext cx="45719" cy="45719"/>
            </a:xfrm>
            <a:custGeom>
              <a:avLst/>
              <a:gdLst>
                <a:gd name="T0" fmla="*/ 36 w 8"/>
                <a:gd name="T1" fmla="*/ 20 h 11"/>
                <a:gd name="T2" fmla="*/ 36 w 8"/>
                <a:gd name="T3" fmla="*/ 15 h 11"/>
                <a:gd name="T4" fmla="*/ 28 w 8"/>
                <a:gd name="T5" fmla="*/ 7 h 11"/>
                <a:gd name="T6" fmla="*/ 13 w 8"/>
                <a:gd name="T7" fmla="*/ 4 h 11"/>
                <a:gd name="T8" fmla="*/ 0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8" y="8"/>
                  </a:lnTo>
                  <a:lnTo>
                    <a:pt x="6" y="4"/>
                  </a:lnTo>
                  <a:lnTo>
                    <a:pt x="3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39" name="Line 257"/>
            <p:cNvSpPr>
              <a:spLocks noChangeShapeType="1"/>
            </p:cNvSpPr>
            <p:nvPr/>
          </p:nvSpPr>
          <p:spPr bwMode="auto">
            <a:xfrm flipH="1" flipV="1">
              <a:off x="3149708" y="4663486"/>
              <a:ext cx="439630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0" name="Freeform 258"/>
            <p:cNvSpPr>
              <a:spLocks/>
            </p:cNvSpPr>
            <p:nvPr/>
          </p:nvSpPr>
          <p:spPr bwMode="auto">
            <a:xfrm>
              <a:off x="3098422" y="4617878"/>
              <a:ext cx="54354" cy="45719"/>
            </a:xfrm>
            <a:custGeom>
              <a:avLst/>
              <a:gdLst>
                <a:gd name="T0" fmla="*/ 68 w 17"/>
                <a:gd name="T1" fmla="*/ 15 h 8"/>
                <a:gd name="T2" fmla="*/ 48 w 17"/>
                <a:gd name="T3" fmla="*/ 15 h 8"/>
                <a:gd name="T4" fmla="*/ 28 w 17"/>
                <a:gd name="T5" fmla="*/ 11 h 8"/>
                <a:gd name="T6" fmla="*/ 12 w 17"/>
                <a:gd name="T7" fmla="*/ 8 h 8"/>
                <a:gd name="T8" fmla="*/ 0 w 1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8">
                  <a:moveTo>
                    <a:pt x="17" y="8"/>
                  </a:moveTo>
                  <a:lnTo>
                    <a:pt x="12" y="8"/>
                  </a:lnTo>
                  <a:lnTo>
                    <a:pt x="7" y="6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1" name="Line 259"/>
            <p:cNvSpPr>
              <a:spLocks noChangeShapeType="1"/>
            </p:cNvSpPr>
            <p:nvPr/>
          </p:nvSpPr>
          <p:spPr bwMode="auto">
            <a:xfrm flipH="1" flipV="1">
              <a:off x="3049241" y="4595285"/>
              <a:ext cx="49559" cy="512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2" name="Freeform 260"/>
            <p:cNvSpPr>
              <a:spLocks/>
            </p:cNvSpPr>
            <p:nvPr/>
          </p:nvSpPr>
          <p:spPr bwMode="auto">
            <a:xfrm>
              <a:off x="3003869" y="4560622"/>
              <a:ext cx="45719" cy="45719"/>
            </a:xfrm>
            <a:custGeom>
              <a:avLst/>
              <a:gdLst>
                <a:gd name="T0" fmla="*/ 56 w 14"/>
                <a:gd name="T1" fmla="*/ 6 h 7"/>
                <a:gd name="T2" fmla="*/ 44 w 14"/>
                <a:gd name="T3" fmla="*/ 0 h 7"/>
                <a:gd name="T4" fmla="*/ 28 w 14"/>
                <a:gd name="T5" fmla="*/ 0 h 7"/>
                <a:gd name="T6" fmla="*/ 16 w 14"/>
                <a:gd name="T7" fmla="*/ 1 h 7"/>
                <a:gd name="T8" fmla="*/ 4 w 14"/>
                <a:gd name="T9" fmla="*/ 9 h 7"/>
                <a:gd name="T10" fmla="*/ 0 w 14"/>
                <a:gd name="T11" fmla="*/ 14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" h="7">
                  <a:moveTo>
                    <a:pt x="14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3" name="Freeform 261"/>
            <p:cNvSpPr>
              <a:spLocks/>
            </p:cNvSpPr>
            <p:nvPr/>
          </p:nvSpPr>
          <p:spPr bwMode="auto">
            <a:xfrm>
              <a:off x="2959419" y="4603740"/>
              <a:ext cx="45719" cy="75332"/>
            </a:xfrm>
            <a:custGeom>
              <a:avLst/>
              <a:gdLst>
                <a:gd name="T0" fmla="*/ 36 w 9"/>
                <a:gd name="T1" fmla="*/ 0 h 34"/>
                <a:gd name="T2" fmla="*/ 28 w 9"/>
                <a:gd name="T3" fmla="*/ 44 h 34"/>
                <a:gd name="T4" fmla="*/ 0 w 9"/>
                <a:gd name="T5" fmla="*/ 65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4">
                  <a:moveTo>
                    <a:pt x="9" y="0"/>
                  </a:moveTo>
                  <a:lnTo>
                    <a:pt x="7" y="23"/>
                  </a:lnTo>
                  <a:lnTo>
                    <a:pt x="0" y="3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4" name="Freeform 262"/>
            <p:cNvSpPr>
              <a:spLocks/>
            </p:cNvSpPr>
            <p:nvPr/>
          </p:nvSpPr>
          <p:spPr bwMode="auto">
            <a:xfrm>
              <a:off x="2914216" y="4651921"/>
              <a:ext cx="62348" cy="45719"/>
            </a:xfrm>
            <a:custGeom>
              <a:avLst/>
              <a:gdLst>
                <a:gd name="T0" fmla="*/ 80 w 19"/>
                <a:gd name="T1" fmla="*/ 0 h 9"/>
                <a:gd name="T2" fmla="*/ 64 w 19"/>
                <a:gd name="T3" fmla="*/ 7 h 9"/>
                <a:gd name="T4" fmla="*/ 43 w 19"/>
                <a:gd name="T5" fmla="*/ 12 h 9"/>
                <a:gd name="T6" fmla="*/ 21 w 19"/>
                <a:gd name="T7" fmla="*/ 16 h 9"/>
                <a:gd name="T8" fmla="*/ 0 w 1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9">
                  <a:moveTo>
                    <a:pt x="19" y="0"/>
                  </a:moveTo>
                  <a:lnTo>
                    <a:pt x="15" y="4"/>
                  </a:lnTo>
                  <a:lnTo>
                    <a:pt x="10" y="7"/>
                  </a:lnTo>
                  <a:lnTo>
                    <a:pt x="5" y="9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5" name="Line 263"/>
            <p:cNvSpPr>
              <a:spLocks noChangeShapeType="1"/>
            </p:cNvSpPr>
            <p:nvPr/>
          </p:nvSpPr>
          <p:spPr bwMode="auto">
            <a:xfrm flipH="1">
              <a:off x="2657268" y="4697531"/>
              <a:ext cx="257383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6" name="Freeform 264"/>
            <p:cNvSpPr>
              <a:spLocks/>
            </p:cNvSpPr>
            <p:nvPr/>
          </p:nvSpPr>
          <p:spPr bwMode="auto">
            <a:xfrm>
              <a:off x="2613344" y="4655017"/>
              <a:ext cx="45719" cy="45719"/>
            </a:xfrm>
            <a:custGeom>
              <a:avLst/>
              <a:gdLst>
                <a:gd name="T0" fmla="*/ 28 w 6"/>
                <a:gd name="T1" fmla="*/ 5 h 3"/>
                <a:gd name="T2" fmla="*/ 15 w 6"/>
                <a:gd name="T3" fmla="*/ 5 h 3"/>
                <a:gd name="T4" fmla="*/ 4 w 6"/>
                <a:gd name="T5" fmla="*/ 4 h 3"/>
                <a:gd name="T6" fmla="*/ 0 w 6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7" name="Line 265"/>
            <p:cNvSpPr>
              <a:spLocks noChangeShapeType="1"/>
            </p:cNvSpPr>
            <p:nvPr/>
          </p:nvSpPr>
          <p:spPr bwMode="auto">
            <a:xfrm flipV="1">
              <a:off x="2638414" y="4651270"/>
              <a:ext cx="1599" cy="432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8" name="Line 266"/>
            <p:cNvSpPr>
              <a:spLocks noChangeShapeType="1"/>
            </p:cNvSpPr>
            <p:nvPr/>
          </p:nvSpPr>
          <p:spPr bwMode="auto">
            <a:xfrm flipH="1">
              <a:off x="3136041" y="4233353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49" name="Freeform 267"/>
            <p:cNvSpPr>
              <a:spLocks/>
            </p:cNvSpPr>
            <p:nvPr/>
          </p:nvSpPr>
          <p:spPr bwMode="auto">
            <a:xfrm>
              <a:off x="3091181" y="4218637"/>
              <a:ext cx="45719" cy="45719"/>
            </a:xfrm>
            <a:custGeom>
              <a:avLst/>
              <a:gdLst>
                <a:gd name="T0" fmla="*/ 48 w 12"/>
                <a:gd name="T1" fmla="*/ 0 h 14"/>
                <a:gd name="T2" fmla="*/ 28 w 12"/>
                <a:gd name="T3" fmla="*/ 1 h 14"/>
                <a:gd name="T4" fmla="*/ 12 w 12"/>
                <a:gd name="T5" fmla="*/ 10 h 14"/>
                <a:gd name="T6" fmla="*/ 0 w 12"/>
                <a:gd name="T7" fmla="*/ 19 h 14"/>
                <a:gd name="T8" fmla="*/ 0 w 12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0"/>
                  </a:moveTo>
                  <a:lnTo>
                    <a:pt x="7" y="1"/>
                  </a:lnTo>
                  <a:lnTo>
                    <a:pt x="3" y="5"/>
                  </a:lnTo>
                  <a:lnTo>
                    <a:pt x="0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0" name="Line 268"/>
            <p:cNvSpPr>
              <a:spLocks noChangeShapeType="1"/>
            </p:cNvSpPr>
            <p:nvPr/>
          </p:nvSpPr>
          <p:spPr bwMode="auto">
            <a:xfrm>
              <a:off x="3098755" y="4251900"/>
              <a:ext cx="6395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1" name="Freeform 269"/>
            <p:cNvSpPr>
              <a:spLocks/>
            </p:cNvSpPr>
            <p:nvPr/>
          </p:nvSpPr>
          <p:spPr bwMode="auto">
            <a:xfrm>
              <a:off x="3100706" y="4590024"/>
              <a:ext cx="45719" cy="45719"/>
            </a:xfrm>
            <a:custGeom>
              <a:avLst/>
              <a:gdLst>
                <a:gd name="T0" fmla="*/ 0 w 13"/>
                <a:gd name="T1" fmla="*/ 0 h 11"/>
                <a:gd name="T2" fmla="*/ 4 w 13"/>
                <a:gd name="T3" fmla="*/ 10 h 11"/>
                <a:gd name="T4" fmla="*/ 16 w 13"/>
                <a:gd name="T5" fmla="*/ 16 h 11"/>
                <a:gd name="T6" fmla="*/ 32 w 13"/>
                <a:gd name="T7" fmla="*/ 20 h 11"/>
                <a:gd name="T8" fmla="*/ 52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1"/>
                  </a:lnTo>
                  <a:lnTo>
                    <a:pt x="1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2" name="Line 270"/>
            <p:cNvSpPr>
              <a:spLocks noChangeShapeType="1"/>
            </p:cNvSpPr>
            <p:nvPr/>
          </p:nvSpPr>
          <p:spPr bwMode="auto">
            <a:xfrm flipV="1">
              <a:off x="3143381" y="4632537"/>
              <a:ext cx="436432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3" name="Freeform 271"/>
            <p:cNvSpPr>
              <a:spLocks/>
            </p:cNvSpPr>
            <p:nvPr/>
          </p:nvSpPr>
          <p:spPr bwMode="auto">
            <a:xfrm>
              <a:off x="3576957" y="4586929"/>
              <a:ext cx="45719" cy="45719"/>
            </a:xfrm>
            <a:custGeom>
              <a:avLst/>
              <a:gdLst>
                <a:gd name="T0" fmla="*/ 0 w 13"/>
                <a:gd name="T1" fmla="*/ 29 h 14"/>
                <a:gd name="T2" fmla="*/ 21 w 13"/>
                <a:gd name="T3" fmla="*/ 27 h 14"/>
                <a:gd name="T4" fmla="*/ 44 w 13"/>
                <a:gd name="T5" fmla="*/ 20 h 14"/>
                <a:gd name="T6" fmla="*/ 52 w 13"/>
                <a:gd name="T7" fmla="*/ 10 h 14"/>
                <a:gd name="T8" fmla="*/ 56 w 13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4">
                  <a:moveTo>
                    <a:pt x="0" y="14"/>
                  </a:moveTo>
                  <a:lnTo>
                    <a:pt x="5" y="13"/>
                  </a:lnTo>
                  <a:lnTo>
                    <a:pt x="10" y="10"/>
                  </a:lnTo>
                  <a:lnTo>
                    <a:pt x="12" y="5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4" name="Line 272"/>
            <p:cNvSpPr>
              <a:spLocks noChangeShapeType="1"/>
            </p:cNvSpPr>
            <p:nvPr/>
          </p:nvSpPr>
          <p:spPr bwMode="auto">
            <a:xfrm flipH="1" flipV="1">
              <a:off x="3598696" y="3968590"/>
              <a:ext cx="23980" cy="6331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5" name="Freeform 273"/>
            <p:cNvSpPr>
              <a:spLocks/>
            </p:cNvSpPr>
            <p:nvPr/>
          </p:nvSpPr>
          <p:spPr bwMode="auto">
            <a:xfrm>
              <a:off x="3553144" y="3944740"/>
              <a:ext cx="45719" cy="45719"/>
            </a:xfrm>
            <a:custGeom>
              <a:avLst/>
              <a:gdLst>
                <a:gd name="T0" fmla="*/ 48 w 12"/>
                <a:gd name="T1" fmla="*/ 24 h 12"/>
                <a:gd name="T2" fmla="*/ 44 w 12"/>
                <a:gd name="T3" fmla="*/ 14 h 12"/>
                <a:gd name="T4" fmla="*/ 32 w 12"/>
                <a:gd name="T5" fmla="*/ 6 h 12"/>
                <a:gd name="T6" fmla="*/ 16 w 12"/>
                <a:gd name="T7" fmla="*/ 1 h 12"/>
                <a:gd name="T8" fmla="*/ 0 w 12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1" y="7"/>
                  </a:lnTo>
                  <a:lnTo>
                    <a:pt x="8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6" name="Line 274"/>
            <p:cNvSpPr>
              <a:spLocks noChangeShapeType="1"/>
            </p:cNvSpPr>
            <p:nvPr/>
          </p:nvSpPr>
          <p:spPr bwMode="auto">
            <a:xfrm flipH="1">
              <a:off x="3133923" y="3963986"/>
              <a:ext cx="426840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7" name="Freeform 275"/>
            <p:cNvSpPr>
              <a:spLocks/>
            </p:cNvSpPr>
            <p:nvPr/>
          </p:nvSpPr>
          <p:spPr bwMode="auto">
            <a:xfrm>
              <a:off x="3088941" y="3957119"/>
              <a:ext cx="47960" cy="45719"/>
            </a:xfrm>
            <a:custGeom>
              <a:avLst/>
              <a:gdLst>
                <a:gd name="T0" fmla="*/ 60 w 15"/>
                <a:gd name="T1" fmla="*/ 0 h 16"/>
                <a:gd name="T2" fmla="*/ 36 w 15"/>
                <a:gd name="T3" fmla="*/ 4 h 16"/>
                <a:gd name="T4" fmla="*/ 20 w 15"/>
                <a:gd name="T5" fmla="*/ 10 h 16"/>
                <a:gd name="T6" fmla="*/ 4 w 15"/>
                <a:gd name="T7" fmla="*/ 19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9" y="2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8" name="Line 276"/>
            <p:cNvSpPr>
              <a:spLocks noChangeShapeType="1"/>
            </p:cNvSpPr>
            <p:nvPr/>
          </p:nvSpPr>
          <p:spPr bwMode="auto">
            <a:xfrm>
              <a:off x="3089253" y="3996471"/>
              <a:ext cx="3197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59" name="Freeform 277"/>
            <p:cNvSpPr>
              <a:spLocks/>
            </p:cNvSpPr>
            <p:nvPr/>
          </p:nvSpPr>
          <p:spPr bwMode="auto">
            <a:xfrm>
              <a:off x="3092116" y="4164476"/>
              <a:ext cx="47960" cy="45719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1 h 14"/>
                <a:gd name="T4" fmla="*/ 16 w 15"/>
                <a:gd name="T5" fmla="*/ 19 h 14"/>
                <a:gd name="T6" fmla="*/ 36 w 15"/>
                <a:gd name="T7" fmla="*/ 24 h 14"/>
                <a:gd name="T8" fmla="*/ 6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4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0" name="Line 278"/>
            <p:cNvSpPr>
              <a:spLocks noChangeShapeType="1"/>
            </p:cNvSpPr>
            <p:nvPr/>
          </p:nvSpPr>
          <p:spPr bwMode="auto">
            <a:xfrm>
              <a:off x="3139216" y="4210142"/>
              <a:ext cx="12309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1" name="Rectangle 279"/>
            <p:cNvSpPr>
              <a:spLocks noChangeArrowheads="1"/>
            </p:cNvSpPr>
            <p:nvPr/>
          </p:nvSpPr>
          <p:spPr bwMode="auto">
            <a:xfrm>
              <a:off x="3264798" y="4339568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24</a:t>
              </a:r>
              <a:endParaRPr lang="en-GB"/>
            </a:p>
          </p:txBody>
        </p:sp>
        <p:sp>
          <p:nvSpPr>
            <p:cNvPr id="42062" name="Freeform 280"/>
            <p:cNvSpPr>
              <a:spLocks/>
            </p:cNvSpPr>
            <p:nvPr/>
          </p:nvSpPr>
          <p:spPr bwMode="auto">
            <a:xfrm>
              <a:off x="3289673" y="3966912"/>
              <a:ext cx="174253" cy="54495"/>
            </a:xfrm>
            <a:custGeom>
              <a:avLst/>
              <a:gdLst>
                <a:gd name="T0" fmla="*/ 0 w 54"/>
                <a:gd name="T1" fmla="*/ 0 h 25"/>
                <a:gd name="T2" fmla="*/ 0 w 54"/>
                <a:gd name="T3" fmla="*/ 27 h 25"/>
                <a:gd name="T4" fmla="*/ 220 w 54"/>
                <a:gd name="T5" fmla="*/ 27 h 25"/>
                <a:gd name="T6" fmla="*/ 220 w 54"/>
                <a:gd name="T7" fmla="*/ 46 h 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25">
                  <a:moveTo>
                    <a:pt x="0" y="0"/>
                  </a:moveTo>
                  <a:lnTo>
                    <a:pt x="0" y="15"/>
                  </a:lnTo>
                  <a:lnTo>
                    <a:pt x="54" y="15"/>
                  </a:lnTo>
                  <a:lnTo>
                    <a:pt x="54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3" name="Freeform 281"/>
            <p:cNvSpPr>
              <a:spLocks/>
            </p:cNvSpPr>
            <p:nvPr/>
          </p:nvSpPr>
          <p:spPr bwMode="auto">
            <a:xfrm>
              <a:off x="2006818" y="5417082"/>
              <a:ext cx="879258" cy="182720"/>
            </a:xfrm>
            <a:custGeom>
              <a:avLst/>
              <a:gdLst>
                <a:gd name="T0" fmla="*/ 0 w 272"/>
                <a:gd name="T1" fmla="*/ 0 h 82"/>
                <a:gd name="T2" fmla="*/ 896 w 272"/>
                <a:gd name="T3" fmla="*/ 97 h 82"/>
                <a:gd name="T4" fmla="*/ 1112 w 272"/>
                <a:gd name="T5" fmla="*/ 158 h 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2" h="82">
                  <a:moveTo>
                    <a:pt x="0" y="0"/>
                  </a:moveTo>
                  <a:lnTo>
                    <a:pt x="219" y="50"/>
                  </a:lnTo>
                  <a:lnTo>
                    <a:pt x="272" y="8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4" name="Freeform 282"/>
            <p:cNvSpPr>
              <a:spLocks/>
            </p:cNvSpPr>
            <p:nvPr/>
          </p:nvSpPr>
          <p:spPr bwMode="auto">
            <a:xfrm>
              <a:off x="2859406" y="5598141"/>
              <a:ext cx="45719" cy="48084"/>
            </a:xfrm>
            <a:custGeom>
              <a:avLst/>
              <a:gdLst>
                <a:gd name="T0" fmla="*/ 4 w 7"/>
                <a:gd name="T1" fmla="*/ 0 h 22"/>
                <a:gd name="T2" fmla="*/ 20 w 7"/>
                <a:gd name="T3" fmla="*/ 5 h 22"/>
                <a:gd name="T4" fmla="*/ 28 w 7"/>
                <a:gd name="T5" fmla="*/ 15 h 22"/>
                <a:gd name="T6" fmla="*/ 28 w 7"/>
                <a:gd name="T7" fmla="*/ 26 h 22"/>
                <a:gd name="T8" fmla="*/ 16 w 7"/>
                <a:gd name="T9" fmla="*/ 34 h 22"/>
                <a:gd name="T10" fmla="*/ 0 w 7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2">
                  <a:moveTo>
                    <a:pt x="1" y="0"/>
                  </a:moveTo>
                  <a:lnTo>
                    <a:pt x="5" y="3"/>
                  </a:lnTo>
                  <a:lnTo>
                    <a:pt x="7" y="8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5" name="Line 283"/>
            <p:cNvSpPr>
              <a:spLocks noChangeShapeType="1"/>
            </p:cNvSpPr>
            <p:nvPr/>
          </p:nvSpPr>
          <p:spPr bwMode="auto">
            <a:xfrm flipH="1">
              <a:off x="2679871" y="5640466"/>
              <a:ext cx="203029" cy="16669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6" name="Freeform 285"/>
            <p:cNvSpPr>
              <a:spLocks/>
            </p:cNvSpPr>
            <p:nvPr/>
          </p:nvSpPr>
          <p:spPr bwMode="auto">
            <a:xfrm>
              <a:off x="8940188" y="1755503"/>
              <a:ext cx="87926" cy="57701"/>
            </a:xfrm>
            <a:custGeom>
              <a:avLst/>
              <a:gdLst>
                <a:gd name="T0" fmla="*/ 36 w 55"/>
                <a:gd name="T1" fmla="*/ 0 h 36"/>
                <a:gd name="T2" fmla="*/ 55 w 55"/>
                <a:gd name="T3" fmla="*/ 36 h 36"/>
                <a:gd name="T4" fmla="*/ 0 w 55"/>
                <a:gd name="T5" fmla="*/ 25 h 36"/>
                <a:gd name="T6" fmla="*/ 36 w 55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" h="36">
                  <a:moveTo>
                    <a:pt x="36" y="0"/>
                  </a:moveTo>
                  <a:lnTo>
                    <a:pt x="55" y="36"/>
                  </a:lnTo>
                  <a:lnTo>
                    <a:pt x="0" y="25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7" name="Freeform 287"/>
            <p:cNvSpPr>
              <a:spLocks/>
            </p:cNvSpPr>
            <p:nvPr/>
          </p:nvSpPr>
          <p:spPr bwMode="auto">
            <a:xfrm>
              <a:off x="2622227" y="4429432"/>
              <a:ext cx="46361" cy="59303"/>
            </a:xfrm>
            <a:custGeom>
              <a:avLst/>
              <a:gdLst>
                <a:gd name="T0" fmla="*/ 60 w 14"/>
                <a:gd name="T1" fmla="*/ 51 h 27"/>
                <a:gd name="T2" fmla="*/ 60 w 14"/>
                <a:gd name="T3" fmla="*/ 15 h 27"/>
                <a:gd name="T4" fmla="*/ 0 w 14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27">
                  <a:moveTo>
                    <a:pt x="14" y="27"/>
                  </a:moveTo>
                  <a:lnTo>
                    <a:pt x="14" y="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8" name="Freeform 288"/>
            <p:cNvSpPr>
              <a:spLocks/>
            </p:cNvSpPr>
            <p:nvPr/>
          </p:nvSpPr>
          <p:spPr bwMode="auto">
            <a:xfrm>
              <a:off x="2576831" y="4385762"/>
              <a:ext cx="45719" cy="45719"/>
            </a:xfrm>
            <a:custGeom>
              <a:avLst/>
              <a:gdLst>
                <a:gd name="T0" fmla="*/ 40 w 10"/>
                <a:gd name="T1" fmla="*/ 19 h 9"/>
                <a:gd name="T2" fmla="*/ 24 w 10"/>
                <a:gd name="T3" fmla="*/ 14 h 9"/>
                <a:gd name="T4" fmla="*/ 12 w 10"/>
                <a:gd name="T5" fmla="*/ 9 h 9"/>
                <a:gd name="T6" fmla="*/ 0 w 10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69" name="Freeform 289"/>
            <p:cNvSpPr>
              <a:spLocks/>
            </p:cNvSpPr>
            <p:nvPr/>
          </p:nvSpPr>
          <p:spPr bwMode="auto">
            <a:xfrm>
              <a:off x="2542617" y="4105228"/>
              <a:ext cx="79933" cy="306136"/>
            </a:xfrm>
            <a:custGeom>
              <a:avLst/>
              <a:gdLst>
                <a:gd name="T0" fmla="*/ 60 w 25"/>
                <a:gd name="T1" fmla="*/ 264 h 138"/>
                <a:gd name="T2" fmla="*/ 56 w 25"/>
                <a:gd name="T3" fmla="*/ 134 h 138"/>
                <a:gd name="T4" fmla="*/ 100 w 25"/>
                <a:gd name="T5" fmla="*/ 105 h 138"/>
                <a:gd name="T6" fmla="*/ 100 w 25"/>
                <a:gd name="T7" fmla="*/ 0 h 138"/>
                <a:gd name="T8" fmla="*/ 0 w 25"/>
                <a:gd name="T9" fmla="*/ 4 h 138"/>
                <a:gd name="T10" fmla="*/ 8 w 25"/>
                <a:gd name="T11" fmla="*/ 215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" h="138">
                  <a:moveTo>
                    <a:pt x="15" y="138"/>
                  </a:moveTo>
                  <a:lnTo>
                    <a:pt x="14" y="70"/>
                  </a:lnTo>
                  <a:lnTo>
                    <a:pt x="25" y="55"/>
                  </a:lnTo>
                  <a:lnTo>
                    <a:pt x="25" y="0"/>
                  </a:lnTo>
                  <a:lnTo>
                    <a:pt x="0" y="2"/>
                  </a:lnTo>
                  <a:lnTo>
                    <a:pt x="2" y="1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0" name="Freeform 290"/>
            <p:cNvSpPr>
              <a:spLocks/>
            </p:cNvSpPr>
            <p:nvPr/>
          </p:nvSpPr>
          <p:spPr bwMode="auto">
            <a:xfrm>
              <a:off x="2503806" y="4333149"/>
              <a:ext cx="45719" cy="45719"/>
            </a:xfrm>
            <a:custGeom>
              <a:avLst/>
              <a:gdLst>
                <a:gd name="T0" fmla="*/ 44 w 11"/>
                <a:gd name="T1" fmla="*/ 0 h 11"/>
                <a:gd name="T2" fmla="*/ 44 w 11"/>
                <a:gd name="T3" fmla="*/ 7 h 11"/>
                <a:gd name="T4" fmla="*/ 32 w 11"/>
                <a:gd name="T5" fmla="*/ 15 h 11"/>
                <a:gd name="T6" fmla="*/ 20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1" y="4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1" name="Line 291"/>
            <p:cNvSpPr>
              <a:spLocks noChangeShapeType="1"/>
            </p:cNvSpPr>
            <p:nvPr/>
          </p:nvSpPr>
          <p:spPr bwMode="auto">
            <a:xfrm flipH="1">
              <a:off x="2199666" y="4378813"/>
              <a:ext cx="31493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2" name="Freeform 292"/>
            <p:cNvSpPr>
              <a:spLocks/>
            </p:cNvSpPr>
            <p:nvPr/>
          </p:nvSpPr>
          <p:spPr bwMode="auto">
            <a:xfrm>
              <a:off x="2096330" y="4374493"/>
              <a:ext cx="108708" cy="126622"/>
            </a:xfrm>
            <a:custGeom>
              <a:avLst/>
              <a:gdLst>
                <a:gd name="T0" fmla="*/ 0 w 34"/>
                <a:gd name="T1" fmla="*/ 0 h 57"/>
                <a:gd name="T2" fmla="*/ 0 w 34"/>
                <a:gd name="T3" fmla="*/ 108 h 57"/>
                <a:gd name="T4" fmla="*/ 136 w 34"/>
                <a:gd name="T5" fmla="*/ 109 h 57"/>
                <a:gd name="T6" fmla="*/ 132 w 34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" h="57">
                  <a:moveTo>
                    <a:pt x="0" y="0"/>
                  </a:moveTo>
                  <a:lnTo>
                    <a:pt x="0" y="56"/>
                  </a:lnTo>
                  <a:lnTo>
                    <a:pt x="34" y="57"/>
                  </a:lnTo>
                  <a:lnTo>
                    <a:pt x="3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3" name="Rectangle 293"/>
            <p:cNvSpPr>
              <a:spLocks noChangeArrowheads="1"/>
            </p:cNvSpPr>
            <p:nvPr/>
          </p:nvSpPr>
          <p:spPr bwMode="auto">
            <a:xfrm>
              <a:off x="2096398" y="451907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19</a:t>
              </a:r>
              <a:endParaRPr lang="en-GB"/>
            </a:p>
          </p:txBody>
        </p:sp>
        <p:sp>
          <p:nvSpPr>
            <p:cNvPr id="42074" name="Rectangle 294"/>
            <p:cNvSpPr>
              <a:spLocks noChangeArrowheads="1"/>
            </p:cNvSpPr>
            <p:nvPr/>
          </p:nvSpPr>
          <p:spPr bwMode="auto">
            <a:xfrm>
              <a:off x="2166248" y="4245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21</a:t>
              </a:r>
              <a:endParaRPr lang="en-GB"/>
            </a:p>
          </p:txBody>
        </p:sp>
        <p:sp>
          <p:nvSpPr>
            <p:cNvPr id="42075" name="Line 295"/>
            <p:cNvSpPr>
              <a:spLocks noChangeShapeType="1"/>
            </p:cNvSpPr>
            <p:nvPr/>
          </p:nvSpPr>
          <p:spPr bwMode="auto">
            <a:xfrm>
              <a:off x="2096352" y="4378813"/>
              <a:ext cx="10551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6" name="Rectangle 296"/>
            <p:cNvSpPr>
              <a:spLocks noChangeArrowheads="1"/>
            </p:cNvSpPr>
            <p:nvPr/>
          </p:nvSpPr>
          <p:spPr bwMode="auto">
            <a:xfrm>
              <a:off x="2156723" y="400520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33</a:t>
              </a:r>
              <a:endParaRPr lang="en-GB"/>
            </a:p>
          </p:txBody>
        </p:sp>
        <p:sp>
          <p:nvSpPr>
            <p:cNvPr id="42077" name="Freeform 297"/>
            <p:cNvSpPr>
              <a:spLocks/>
            </p:cNvSpPr>
            <p:nvPr/>
          </p:nvSpPr>
          <p:spPr bwMode="auto">
            <a:xfrm>
              <a:off x="2332900" y="4394610"/>
              <a:ext cx="103913" cy="126622"/>
            </a:xfrm>
            <a:custGeom>
              <a:avLst/>
              <a:gdLst>
                <a:gd name="T0" fmla="*/ 45 w 65"/>
                <a:gd name="T1" fmla="*/ 0 h 79"/>
                <a:gd name="T2" fmla="*/ 65 w 65"/>
                <a:gd name="T3" fmla="*/ 0 h 79"/>
                <a:gd name="T4" fmla="*/ 65 w 65"/>
                <a:gd name="T5" fmla="*/ 47 h 79"/>
                <a:gd name="T6" fmla="*/ 49 w 65"/>
                <a:gd name="T7" fmla="*/ 47 h 79"/>
                <a:gd name="T8" fmla="*/ 49 w 65"/>
                <a:gd name="T9" fmla="*/ 79 h 79"/>
                <a:gd name="T10" fmla="*/ 0 w 65"/>
                <a:gd name="T11" fmla="*/ 79 h 79"/>
                <a:gd name="T12" fmla="*/ 0 w 65"/>
                <a:gd name="T13" fmla="*/ 22 h 79"/>
                <a:gd name="T14" fmla="*/ 45 w 65"/>
                <a:gd name="T15" fmla="*/ 22 h 79"/>
                <a:gd name="T16" fmla="*/ 45 w 65"/>
                <a:gd name="T17" fmla="*/ 0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" h="79">
                  <a:moveTo>
                    <a:pt x="45" y="0"/>
                  </a:moveTo>
                  <a:lnTo>
                    <a:pt x="65" y="0"/>
                  </a:lnTo>
                  <a:lnTo>
                    <a:pt x="65" y="47"/>
                  </a:lnTo>
                  <a:lnTo>
                    <a:pt x="49" y="47"/>
                  </a:lnTo>
                  <a:lnTo>
                    <a:pt x="49" y="79"/>
                  </a:lnTo>
                  <a:lnTo>
                    <a:pt x="0" y="79"/>
                  </a:lnTo>
                  <a:lnTo>
                    <a:pt x="0" y="22"/>
                  </a:lnTo>
                  <a:lnTo>
                    <a:pt x="45" y="22"/>
                  </a:lnTo>
                  <a:lnTo>
                    <a:pt x="4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8" name="Line 298"/>
            <p:cNvSpPr>
              <a:spLocks noChangeShapeType="1"/>
            </p:cNvSpPr>
            <p:nvPr/>
          </p:nvSpPr>
          <p:spPr bwMode="auto">
            <a:xfrm flipV="1">
              <a:off x="2697152" y="4448832"/>
              <a:ext cx="1599" cy="3526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79" name="Freeform 299"/>
            <p:cNvSpPr>
              <a:spLocks/>
            </p:cNvSpPr>
            <p:nvPr/>
          </p:nvSpPr>
          <p:spPr bwMode="auto">
            <a:xfrm>
              <a:off x="2670494" y="4404331"/>
              <a:ext cx="45719" cy="45719"/>
            </a:xfrm>
            <a:custGeom>
              <a:avLst/>
              <a:gdLst>
                <a:gd name="T0" fmla="*/ 0 w 6"/>
                <a:gd name="T1" fmla="*/ 11 h 6"/>
                <a:gd name="T2" fmla="*/ 4 w 6"/>
                <a:gd name="T3" fmla="*/ 7 h 6"/>
                <a:gd name="T4" fmla="*/ 8 w 6"/>
                <a:gd name="T5" fmla="*/ 4 h 6"/>
                <a:gd name="T6" fmla="*/ 16 w 6"/>
                <a:gd name="T7" fmla="*/ 1 h 6"/>
                <a:gd name="T8" fmla="*/ 24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0" name="Freeform 300"/>
            <p:cNvSpPr>
              <a:spLocks/>
            </p:cNvSpPr>
            <p:nvPr/>
          </p:nvSpPr>
          <p:spPr bwMode="auto">
            <a:xfrm>
              <a:off x="2714161" y="4391951"/>
              <a:ext cx="294152" cy="45719"/>
            </a:xfrm>
            <a:custGeom>
              <a:avLst/>
              <a:gdLst>
                <a:gd name="T0" fmla="*/ 0 w 91"/>
                <a:gd name="T1" fmla="*/ 29 h 15"/>
                <a:gd name="T2" fmla="*/ 287 w 91"/>
                <a:gd name="T3" fmla="*/ 28 h 15"/>
                <a:gd name="T4" fmla="*/ 372 w 91"/>
                <a:gd name="T5" fmla="*/ 0 h 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1" h="15">
                  <a:moveTo>
                    <a:pt x="0" y="15"/>
                  </a:moveTo>
                  <a:lnTo>
                    <a:pt x="70" y="14"/>
                  </a:lnTo>
                  <a:lnTo>
                    <a:pt x="9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1" name="Freeform 301"/>
            <p:cNvSpPr>
              <a:spLocks/>
            </p:cNvSpPr>
            <p:nvPr/>
          </p:nvSpPr>
          <p:spPr bwMode="auto">
            <a:xfrm>
              <a:off x="3007923" y="4365644"/>
              <a:ext cx="55953" cy="45719"/>
            </a:xfrm>
            <a:custGeom>
              <a:avLst/>
              <a:gdLst>
                <a:gd name="T0" fmla="*/ 0 w 17"/>
                <a:gd name="T1" fmla="*/ 4 h 5"/>
                <a:gd name="T2" fmla="*/ 21 w 17"/>
                <a:gd name="T3" fmla="*/ 0 h 5"/>
                <a:gd name="T4" fmla="*/ 39 w 17"/>
                <a:gd name="T5" fmla="*/ 0 h 5"/>
                <a:gd name="T6" fmla="*/ 60 w 17"/>
                <a:gd name="T7" fmla="*/ 4 h 5"/>
                <a:gd name="T8" fmla="*/ 72 w 17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lnTo>
                    <a:pt x="5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2" name="Freeform 302"/>
            <p:cNvSpPr>
              <a:spLocks/>
            </p:cNvSpPr>
            <p:nvPr/>
          </p:nvSpPr>
          <p:spPr bwMode="auto">
            <a:xfrm>
              <a:off x="3021332" y="4406547"/>
              <a:ext cx="45719" cy="139445"/>
            </a:xfrm>
            <a:custGeom>
              <a:avLst/>
              <a:gdLst>
                <a:gd name="T0" fmla="*/ 12 w 3"/>
                <a:gd name="T1" fmla="*/ 0 h 63"/>
                <a:gd name="T2" fmla="*/ 16 w 3"/>
                <a:gd name="T3" fmla="*/ 110 h 63"/>
                <a:gd name="T4" fmla="*/ 0 w 3"/>
                <a:gd name="T5" fmla="*/ 120 h 6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" h="63">
                  <a:moveTo>
                    <a:pt x="2" y="0"/>
                  </a:moveTo>
                  <a:lnTo>
                    <a:pt x="3" y="58"/>
                  </a:lnTo>
                  <a:lnTo>
                    <a:pt x="0" y="6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3" name="Freeform 303"/>
            <p:cNvSpPr>
              <a:spLocks/>
            </p:cNvSpPr>
            <p:nvPr/>
          </p:nvSpPr>
          <p:spPr bwMode="auto">
            <a:xfrm>
              <a:off x="3010219" y="4514199"/>
              <a:ext cx="45719" cy="45719"/>
            </a:xfrm>
            <a:custGeom>
              <a:avLst/>
              <a:gdLst>
                <a:gd name="T0" fmla="*/ 48 w 12"/>
                <a:gd name="T1" fmla="*/ 0 h 6"/>
                <a:gd name="T2" fmla="*/ 40 w 12"/>
                <a:gd name="T3" fmla="*/ 5 h 6"/>
                <a:gd name="T4" fmla="*/ 28 w 12"/>
                <a:gd name="T5" fmla="*/ 9 h 6"/>
                <a:gd name="T6" fmla="*/ 12 w 12"/>
                <a:gd name="T7" fmla="*/ 12 h 6"/>
                <a:gd name="T8" fmla="*/ 0 w 12"/>
                <a:gd name="T9" fmla="*/ 14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0" y="2"/>
                  </a:lnTo>
                  <a:lnTo>
                    <a:pt x="7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4" name="Freeform 304"/>
            <p:cNvSpPr>
              <a:spLocks/>
            </p:cNvSpPr>
            <p:nvPr/>
          </p:nvSpPr>
          <p:spPr bwMode="auto">
            <a:xfrm>
              <a:off x="2972119" y="4514199"/>
              <a:ext cx="45719" cy="45719"/>
            </a:xfrm>
            <a:custGeom>
              <a:avLst/>
              <a:gdLst>
                <a:gd name="T0" fmla="*/ 28 w 7"/>
                <a:gd name="T1" fmla="*/ 14 h 6"/>
                <a:gd name="T2" fmla="*/ 16 w 7"/>
                <a:gd name="T3" fmla="*/ 12 h 6"/>
                <a:gd name="T4" fmla="*/ 8 w 7"/>
                <a:gd name="T5" fmla="*/ 9 h 6"/>
                <a:gd name="T6" fmla="*/ 4 w 7"/>
                <a:gd name="T7" fmla="*/ 5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5" name="Line 305"/>
            <p:cNvSpPr>
              <a:spLocks noChangeShapeType="1"/>
            </p:cNvSpPr>
            <p:nvPr/>
          </p:nvSpPr>
          <p:spPr bwMode="auto">
            <a:xfrm flipV="1">
              <a:off x="2995602" y="4491495"/>
              <a:ext cx="1599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6" name="Freeform 306"/>
            <p:cNvSpPr>
              <a:spLocks/>
            </p:cNvSpPr>
            <p:nvPr/>
          </p:nvSpPr>
          <p:spPr bwMode="auto">
            <a:xfrm>
              <a:off x="2650483" y="4487898"/>
              <a:ext cx="319730" cy="158678"/>
            </a:xfrm>
            <a:custGeom>
              <a:avLst/>
              <a:gdLst>
                <a:gd name="T0" fmla="*/ 32 w 200"/>
                <a:gd name="T1" fmla="*/ 0 h 99"/>
                <a:gd name="T2" fmla="*/ 200 w 200"/>
                <a:gd name="T3" fmla="*/ 0 h 99"/>
                <a:gd name="T4" fmla="*/ 200 w 200"/>
                <a:gd name="T5" fmla="*/ 87 h 99"/>
                <a:gd name="T6" fmla="*/ 46 w 200"/>
                <a:gd name="T7" fmla="*/ 87 h 99"/>
                <a:gd name="T8" fmla="*/ 46 w 200"/>
                <a:gd name="T9" fmla="*/ 99 h 99"/>
                <a:gd name="T10" fmla="*/ 0 w 200"/>
                <a:gd name="T11" fmla="*/ 99 h 99"/>
                <a:gd name="T12" fmla="*/ 0 w 200"/>
                <a:gd name="T13" fmla="*/ 74 h 99"/>
                <a:gd name="T14" fmla="*/ 30 w 200"/>
                <a:gd name="T15" fmla="*/ 74 h 99"/>
                <a:gd name="T16" fmla="*/ 32 w 200"/>
                <a:gd name="T17" fmla="*/ 0 h 9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" h="99">
                  <a:moveTo>
                    <a:pt x="32" y="0"/>
                  </a:moveTo>
                  <a:lnTo>
                    <a:pt x="200" y="0"/>
                  </a:lnTo>
                  <a:lnTo>
                    <a:pt x="200" y="87"/>
                  </a:lnTo>
                  <a:lnTo>
                    <a:pt x="46" y="87"/>
                  </a:lnTo>
                  <a:lnTo>
                    <a:pt x="46" y="99"/>
                  </a:lnTo>
                  <a:lnTo>
                    <a:pt x="0" y="99"/>
                  </a:lnTo>
                  <a:lnTo>
                    <a:pt x="0" y="74"/>
                  </a:lnTo>
                  <a:lnTo>
                    <a:pt x="30" y="7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87" name="Freeform 307"/>
            <p:cNvSpPr>
              <a:spLocks/>
            </p:cNvSpPr>
            <p:nvPr/>
          </p:nvSpPr>
          <p:spPr bwMode="auto">
            <a:xfrm>
              <a:off x="2749666" y="4624068"/>
              <a:ext cx="211022" cy="45719"/>
            </a:xfrm>
            <a:custGeom>
              <a:avLst/>
              <a:gdLst>
                <a:gd name="T0" fmla="*/ 16 w 132"/>
                <a:gd name="T1" fmla="*/ 1 h 20"/>
                <a:gd name="T2" fmla="*/ 132 w 132"/>
                <a:gd name="T3" fmla="*/ 0 h 20"/>
                <a:gd name="T4" fmla="*/ 132 w 132"/>
                <a:gd name="T5" fmla="*/ 7 h 20"/>
                <a:gd name="T6" fmla="*/ 130 w 132"/>
                <a:gd name="T7" fmla="*/ 12 h 20"/>
                <a:gd name="T8" fmla="*/ 126 w 132"/>
                <a:gd name="T9" fmla="*/ 16 h 20"/>
                <a:gd name="T10" fmla="*/ 118 w 132"/>
                <a:gd name="T11" fmla="*/ 18 h 20"/>
                <a:gd name="T12" fmla="*/ 110 w 132"/>
                <a:gd name="T13" fmla="*/ 19 h 20"/>
                <a:gd name="T14" fmla="*/ 0 w 132"/>
                <a:gd name="T15" fmla="*/ 20 h 20"/>
                <a:gd name="T16" fmla="*/ 0 w 132"/>
                <a:gd name="T17" fmla="*/ 8 h 20"/>
                <a:gd name="T18" fmla="*/ 0 w 132"/>
                <a:gd name="T19" fmla="*/ 5 h 20"/>
                <a:gd name="T20" fmla="*/ 2 w 132"/>
                <a:gd name="T21" fmla="*/ 2 h 20"/>
                <a:gd name="T22" fmla="*/ 6 w 132"/>
                <a:gd name="T23" fmla="*/ 1 h 20"/>
                <a:gd name="T24" fmla="*/ 10 w 132"/>
                <a:gd name="T25" fmla="*/ 1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0">
                  <a:moveTo>
                    <a:pt x="16" y="1"/>
                  </a:moveTo>
                  <a:lnTo>
                    <a:pt x="132" y="0"/>
                  </a:lnTo>
                  <a:lnTo>
                    <a:pt x="132" y="7"/>
                  </a:lnTo>
                  <a:lnTo>
                    <a:pt x="130" y="12"/>
                  </a:lnTo>
                  <a:lnTo>
                    <a:pt x="126" y="16"/>
                  </a:lnTo>
                  <a:lnTo>
                    <a:pt x="118" y="18"/>
                  </a:lnTo>
                  <a:lnTo>
                    <a:pt x="110" y="19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8" name="Line 308"/>
            <p:cNvSpPr>
              <a:spLocks noChangeShapeType="1"/>
            </p:cNvSpPr>
            <p:nvPr/>
          </p:nvSpPr>
          <p:spPr bwMode="auto">
            <a:xfrm>
              <a:off x="2698442" y="4597003"/>
              <a:ext cx="271771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89" name="Line 309"/>
            <p:cNvSpPr>
              <a:spLocks noChangeShapeType="1"/>
            </p:cNvSpPr>
            <p:nvPr/>
          </p:nvSpPr>
          <p:spPr bwMode="auto">
            <a:xfrm>
              <a:off x="2701640" y="4521178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0" name="Rectangle 310"/>
            <p:cNvSpPr>
              <a:spLocks noChangeArrowheads="1"/>
            </p:cNvSpPr>
            <p:nvPr/>
          </p:nvSpPr>
          <p:spPr bwMode="auto">
            <a:xfrm>
              <a:off x="2769498" y="452979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23</a:t>
              </a:r>
              <a:endParaRPr lang="en-GB"/>
            </a:p>
          </p:txBody>
        </p:sp>
        <p:sp>
          <p:nvSpPr>
            <p:cNvPr id="42091" name="Rectangle 311"/>
            <p:cNvSpPr>
              <a:spLocks noChangeArrowheads="1"/>
            </p:cNvSpPr>
            <p:nvPr/>
          </p:nvSpPr>
          <p:spPr bwMode="auto">
            <a:xfrm>
              <a:off x="2313885" y="453133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20</a:t>
              </a:r>
              <a:endParaRPr lang="en-GB"/>
            </a:p>
          </p:txBody>
        </p:sp>
        <p:sp>
          <p:nvSpPr>
            <p:cNvPr id="42092" name="Line 312"/>
            <p:cNvSpPr>
              <a:spLocks noChangeShapeType="1"/>
            </p:cNvSpPr>
            <p:nvPr/>
          </p:nvSpPr>
          <p:spPr bwMode="auto">
            <a:xfrm>
              <a:off x="2671752" y="4645800"/>
              <a:ext cx="1599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3" name="Line 313"/>
            <p:cNvSpPr>
              <a:spLocks noChangeShapeType="1"/>
            </p:cNvSpPr>
            <p:nvPr/>
          </p:nvSpPr>
          <p:spPr bwMode="auto">
            <a:xfrm flipH="1" flipV="1">
              <a:off x="2671204" y="4668184"/>
              <a:ext cx="79933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4" name="Line 314"/>
            <p:cNvSpPr>
              <a:spLocks noChangeShapeType="1"/>
            </p:cNvSpPr>
            <p:nvPr/>
          </p:nvSpPr>
          <p:spPr bwMode="auto">
            <a:xfrm>
              <a:off x="2700327" y="4607169"/>
              <a:ext cx="1599" cy="208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5" name="Line 315"/>
            <p:cNvSpPr>
              <a:spLocks noChangeShapeType="1"/>
            </p:cNvSpPr>
            <p:nvPr/>
          </p:nvSpPr>
          <p:spPr bwMode="auto">
            <a:xfrm>
              <a:off x="2700160" y="4627952"/>
              <a:ext cx="25578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6" name="Line 316"/>
            <p:cNvSpPr>
              <a:spLocks noChangeShapeType="1"/>
            </p:cNvSpPr>
            <p:nvPr/>
          </p:nvSpPr>
          <p:spPr bwMode="auto">
            <a:xfrm flipH="1">
              <a:off x="2970035" y="4493324"/>
              <a:ext cx="25578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7" name="Freeform 317"/>
            <p:cNvSpPr>
              <a:spLocks/>
            </p:cNvSpPr>
            <p:nvPr/>
          </p:nvSpPr>
          <p:spPr bwMode="auto">
            <a:xfrm>
              <a:off x="2727965" y="4091425"/>
              <a:ext cx="135886" cy="78538"/>
            </a:xfrm>
            <a:custGeom>
              <a:avLst/>
              <a:gdLst>
                <a:gd name="T0" fmla="*/ 0 w 85"/>
                <a:gd name="T1" fmla="*/ 0 h 49"/>
                <a:gd name="T2" fmla="*/ 59 w 85"/>
                <a:gd name="T3" fmla="*/ 0 h 49"/>
                <a:gd name="T4" fmla="*/ 59 w 85"/>
                <a:gd name="T5" fmla="*/ 13 h 49"/>
                <a:gd name="T6" fmla="*/ 85 w 85"/>
                <a:gd name="T7" fmla="*/ 13 h 49"/>
                <a:gd name="T8" fmla="*/ 85 w 85"/>
                <a:gd name="T9" fmla="*/ 49 h 49"/>
                <a:gd name="T10" fmla="*/ 51 w 85"/>
                <a:gd name="T11" fmla="*/ 49 h 49"/>
                <a:gd name="T12" fmla="*/ 51 w 85"/>
                <a:gd name="T13" fmla="*/ 17 h 49"/>
                <a:gd name="T14" fmla="*/ 0 w 85"/>
                <a:gd name="T15" fmla="*/ 17 h 49"/>
                <a:gd name="T16" fmla="*/ 0 w 85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49">
                  <a:moveTo>
                    <a:pt x="0" y="0"/>
                  </a:moveTo>
                  <a:lnTo>
                    <a:pt x="59" y="0"/>
                  </a:lnTo>
                  <a:lnTo>
                    <a:pt x="59" y="13"/>
                  </a:lnTo>
                  <a:lnTo>
                    <a:pt x="85" y="13"/>
                  </a:lnTo>
                  <a:lnTo>
                    <a:pt x="85" y="49"/>
                  </a:lnTo>
                  <a:lnTo>
                    <a:pt x="51" y="49"/>
                  </a:lnTo>
                  <a:lnTo>
                    <a:pt x="51" y="17"/>
                  </a:lnTo>
                  <a:lnTo>
                    <a:pt x="0" y="1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98" name="Freeform 318"/>
            <p:cNvSpPr>
              <a:spLocks/>
            </p:cNvSpPr>
            <p:nvPr/>
          </p:nvSpPr>
          <p:spPr bwMode="auto">
            <a:xfrm>
              <a:off x="2653904" y="4245059"/>
              <a:ext cx="284560" cy="155472"/>
            </a:xfrm>
            <a:custGeom>
              <a:avLst/>
              <a:gdLst>
                <a:gd name="T0" fmla="*/ 18 w 178"/>
                <a:gd name="T1" fmla="*/ 0 h 97"/>
                <a:gd name="T2" fmla="*/ 168 w 178"/>
                <a:gd name="T3" fmla="*/ 0 h 97"/>
                <a:gd name="T4" fmla="*/ 168 w 178"/>
                <a:gd name="T5" fmla="*/ 45 h 97"/>
                <a:gd name="T6" fmla="*/ 178 w 178"/>
                <a:gd name="T7" fmla="*/ 45 h 97"/>
                <a:gd name="T8" fmla="*/ 178 w 178"/>
                <a:gd name="T9" fmla="*/ 83 h 97"/>
                <a:gd name="T10" fmla="*/ 123 w 178"/>
                <a:gd name="T11" fmla="*/ 83 h 97"/>
                <a:gd name="T12" fmla="*/ 123 w 178"/>
                <a:gd name="T13" fmla="*/ 97 h 97"/>
                <a:gd name="T14" fmla="*/ 22 w 178"/>
                <a:gd name="T15" fmla="*/ 97 h 97"/>
                <a:gd name="T16" fmla="*/ 22 w 178"/>
                <a:gd name="T17" fmla="*/ 83 h 97"/>
                <a:gd name="T18" fmla="*/ 0 w 178"/>
                <a:gd name="T19" fmla="*/ 83 h 97"/>
                <a:gd name="T20" fmla="*/ 0 w 178"/>
                <a:gd name="T21" fmla="*/ 11 h 97"/>
                <a:gd name="T22" fmla="*/ 18 w 178"/>
                <a:gd name="T23" fmla="*/ 0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8" h="97">
                  <a:moveTo>
                    <a:pt x="18" y="0"/>
                  </a:moveTo>
                  <a:lnTo>
                    <a:pt x="168" y="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78" y="83"/>
                  </a:lnTo>
                  <a:lnTo>
                    <a:pt x="123" y="83"/>
                  </a:lnTo>
                  <a:lnTo>
                    <a:pt x="123" y="97"/>
                  </a:lnTo>
                  <a:lnTo>
                    <a:pt x="22" y="97"/>
                  </a:lnTo>
                  <a:lnTo>
                    <a:pt x="22" y="83"/>
                  </a:lnTo>
                  <a:lnTo>
                    <a:pt x="0" y="83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099" name="Freeform 319"/>
            <p:cNvSpPr>
              <a:spLocks/>
            </p:cNvSpPr>
            <p:nvPr/>
          </p:nvSpPr>
          <p:spPr bwMode="auto">
            <a:xfrm>
              <a:off x="2625867" y="4233396"/>
              <a:ext cx="434833" cy="179515"/>
            </a:xfrm>
            <a:custGeom>
              <a:avLst/>
              <a:gdLst>
                <a:gd name="T0" fmla="*/ 0 w 272"/>
                <a:gd name="T1" fmla="*/ 100 h 112"/>
                <a:gd name="T2" fmla="*/ 0 w 272"/>
                <a:gd name="T3" fmla="*/ 17 h 112"/>
                <a:gd name="T4" fmla="*/ 31 w 272"/>
                <a:gd name="T5" fmla="*/ 0 h 112"/>
                <a:gd name="T6" fmla="*/ 122 w 272"/>
                <a:gd name="T7" fmla="*/ 0 h 112"/>
                <a:gd name="T8" fmla="*/ 249 w 272"/>
                <a:gd name="T9" fmla="*/ 0 h 112"/>
                <a:gd name="T10" fmla="*/ 257 w 272"/>
                <a:gd name="T11" fmla="*/ 2 h 112"/>
                <a:gd name="T12" fmla="*/ 263 w 272"/>
                <a:gd name="T13" fmla="*/ 5 h 112"/>
                <a:gd name="T14" fmla="*/ 267 w 272"/>
                <a:gd name="T15" fmla="*/ 9 h 112"/>
                <a:gd name="T16" fmla="*/ 269 w 272"/>
                <a:gd name="T17" fmla="*/ 14 h 112"/>
                <a:gd name="T18" fmla="*/ 272 w 272"/>
                <a:gd name="T19" fmla="*/ 74 h 112"/>
                <a:gd name="T20" fmla="*/ 269 w 272"/>
                <a:gd name="T21" fmla="*/ 78 h 112"/>
                <a:gd name="T22" fmla="*/ 267 w 272"/>
                <a:gd name="T23" fmla="*/ 82 h 112"/>
                <a:gd name="T24" fmla="*/ 263 w 272"/>
                <a:gd name="T25" fmla="*/ 85 h 112"/>
                <a:gd name="T26" fmla="*/ 257 w 272"/>
                <a:gd name="T27" fmla="*/ 88 h 112"/>
                <a:gd name="T28" fmla="*/ 245 w 272"/>
                <a:gd name="T29" fmla="*/ 89 h 112"/>
                <a:gd name="T30" fmla="*/ 241 w 272"/>
                <a:gd name="T31" fmla="*/ 90 h 112"/>
                <a:gd name="T32" fmla="*/ 235 w 272"/>
                <a:gd name="T33" fmla="*/ 92 h 112"/>
                <a:gd name="T34" fmla="*/ 229 w 272"/>
                <a:gd name="T35" fmla="*/ 94 h 112"/>
                <a:gd name="T36" fmla="*/ 229 w 272"/>
                <a:gd name="T37" fmla="*/ 94 h 112"/>
                <a:gd name="T38" fmla="*/ 201 w 272"/>
                <a:gd name="T39" fmla="*/ 108 h 112"/>
                <a:gd name="T40" fmla="*/ 195 w 272"/>
                <a:gd name="T41" fmla="*/ 110 h 112"/>
                <a:gd name="T42" fmla="*/ 189 w 272"/>
                <a:gd name="T43" fmla="*/ 110 h 112"/>
                <a:gd name="T44" fmla="*/ 182 w 272"/>
                <a:gd name="T45" fmla="*/ 110 h 112"/>
                <a:gd name="T46" fmla="*/ 182 w 272"/>
                <a:gd name="T47" fmla="*/ 110 h 112"/>
                <a:gd name="T48" fmla="*/ 13 w 272"/>
                <a:gd name="T49" fmla="*/ 112 h 112"/>
                <a:gd name="T50" fmla="*/ 6 w 272"/>
                <a:gd name="T51" fmla="*/ 110 h 112"/>
                <a:gd name="T52" fmla="*/ 4 w 272"/>
                <a:gd name="T53" fmla="*/ 107 h 112"/>
                <a:gd name="T54" fmla="*/ 0 w 272"/>
                <a:gd name="T55" fmla="*/ 104 h 112"/>
                <a:gd name="T56" fmla="*/ 0 w 272"/>
                <a:gd name="T57" fmla="*/ 100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2" h="112">
                  <a:moveTo>
                    <a:pt x="0" y="100"/>
                  </a:moveTo>
                  <a:lnTo>
                    <a:pt x="0" y="17"/>
                  </a:lnTo>
                  <a:lnTo>
                    <a:pt x="31" y="0"/>
                  </a:lnTo>
                  <a:lnTo>
                    <a:pt x="122" y="0"/>
                  </a:lnTo>
                  <a:lnTo>
                    <a:pt x="249" y="0"/>
                  </a:lnTo>
                  <a:lnTo>
                    <a:pt x="257" y="2"/>
                  </a:lnTo>
                  <a:lnTo>
                    <a:pt x="263" y="5"/>
                  </a:lnTo>
                  <a:lnTo>
                    <a:pt x="267" y="9"/>
                  </a:lnTo>
                  <a:lnTo>
                    <a:pt x="269" y="14"/>
                  </a:lnTo>
                  <a:lnTo>
                    <a:pt x="272" y="74"/>
                  </a:lnTo>
                  <a:lnTo>
                    <a:pt x="269" y="78"/>
                  </a:lnTo>
                  <a:lnTo>
                    <a:pt x="267" y="82"/>
                  </a:lnTo>
                  <a:lnTo>
                    <a:pt x="263" y="85"/>
                  </a:lnTo>
                  <a:lnTo>
                    <a:pt x="257" y="88"/>
                  </a:lnTo>
                  <a:lnTo>
                    <a:pt x="245" y="89"/>
                  </a:lnTo>
                  <a:lnTo>
                    <a:pt x="241" y="90"/>
                  </a:lnTo>
                  <a:lnTo>
                    <a:pt x="235" y="92"/>
                  </a:lnTo>
                  <a:lnTo>
                    <a:pt x="229" y="94"/>
                  </a:lnTo>
                  <a:lnTo>
                    <a:pt x="201" y="108"/>
                  </a:lnTo>
                  <a:lnTo>
                    <a:pt x="195" y="110"/>
                  </a:lnTo>
                  <a:lnTo>
                    <a:pt x="189" y="110"/>
                  </a:lnTo>
                  <a:lnTo>
                    <a:pt x="182" y="110"/>
                  </a:lnTo>
                  <a:lnTo>
                    <a:pt x="13" y="112"/>
                  </a:lnTo>
                  <a:lnTo>
                    <a:pt x="6" y="110"/>
                  </a:lnTo>
                  <a:lnTo>
                    <a:pt x="4" y="107"/>
                  </a:lnTo>
                  <a:lnTo>
                    <a:pt x="0" y="104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0" name="Freeform 320"/>
            <p:cNvSpPr>
              <a:spLocks/>
            </p:cNvSpPr>
            <p:nvPr/>
          </p:nvSpPr>
          <p:spPr bwMode="auto">
            <a:xfrm>
              <a:off x="2656298" y="4025707"/>
              <a:ext cx="396465" cy="189131"/>
            </a:xfrm>
            <a:custGeom>
              <a:avLst/>
              <a:gdLst>
                <a:gd name="T0" fmla="*/ 216 w 248"/>
                <a:gd name="T1" fmla="*/ 0 h 118"/>
                <a:gd name="T2" fmla="*/ 22 w 248"/>
                <a:gd name="T3" fmla="*/ 2 h 118"/>
                <a:gd name="T4" fmla="*/ 10 w 248"/>
                <a:gd name="T5" fmla="*/ 2 h 118"/>
                <a:gd name="T6" fmla="*/ 6 w 248"/>
                <a:gd name="T7" fmla="*/ 2 h 118"/>
                <a:gd name="T8" fmla="*/ 2 w 248"/>
                <a:gd name="T9" fmla="*/ 4 h 118"/>
                <a:gd name="T10" fmla="*/ 0 w 248"/>
                <a:gd name="T11" fmla="*/ 6 h 118"/>
                <a:gd name="T12" fmla="*/ 0 w 248"/>
                <a:gd name="T13" fmla="*/ 9 h 118"/>
                <a:gd name="T14" fmla="*/ 0 w 248"/>
                <a:gd name="T15" fmla="*/ 107 h 118"/>
                <a:gd name="T16" fmla="*/ 2 w 248"/>
                <a:gd name="T17" fmla="*/ 111 h 118"/>
                <a:gd name="T18" fmla="*/ 4 w 248"/>
                <a:gd name="T19" fmla="*/ 115 h 118"/>
                <a:gd name="T20" fmla="*/ 10 w 248"/>
                <a:gd name="T21" fmla="*/ 116 h 118"/>
                <a:gd name="T22" fmla="*/ 16 w 248"/>
                <a:gd name="T23" fmla="*/ 118 h 118"/>
                <a:gd name="T24" fmla="*/ 222 w 248"/>
                <a:gd name="T25" fmla="*/ 116 h 118"/>
                <a:gd name="T26" fmla="*/ 232 w 248"/>
                <a:gd name="T27" fmla="*/ 116 h 118"/>
                <a:gd name="T28" fmla="*/ 240 w 248"/>
                <a:gd name="T29" fmla="*/ 114 h 118"/>
                <a:gd name="T30" fmla="*/ 246 w 248"/>
                <a:gd name="T31" fmla="*/ 108 h 118"/>
                <a:gd name="T32" fmla="*/ 248 w 248"/>
                <a:gd name="T33" fmla="*/ 101 h 118"/>
                <a:gd name="T34" fmla="*/ 244 w 248"/>
                <a:gd name="T35" fmla="*/ 13 h 118"/>
                <a:gd name="T36" fmla="*/ 240 w 248"/>
                <a:gd name="T37" fmla="*/ 9 h 118"/>
                <a:gd name="T38" fmla="*/ 234 w 248"/>
                <a:gd name="T39" fmla="*/ 4 h 118"/>
                <a:gd name="T40" fmla="*/ 226 w 248"/>
                <a:gd name="T41" fmla="*/ 2 h 118"/>
                <a:gd name="T42" fmla="*/ 216 w 248"/>
                <a:gd name="T43" fmla="*/ 0 h 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8" h="118">
                  <a:moveTo>
                    <a:pt x="216" y="0"/>
                  </a:moveTo>
                  <a:lnTo>
                    <a:pt x="22" y="2"/>
                  </a:lnTo>
                  <a:lnTo>
                    <a:pt x="10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07"/>
                  </a:lnTo>
                  <a:lnTo>
                    <a:pt x="2" y="111"/>
                  </a:lnTo>
                  <a:lnTo>
                    <a:pt x="4" y="115"/>
                  </a:lnTo>
                  <a:lnTo>
                    <a:pt x="10" y="116"/>
                  </a:lnTo>
                  <a:lnTo>
                    <a:pt x="16" y="118"/>
                  </a:lnTo>
                  <a:lnTo>
                    <a:pt x="222" y="116"/>
                  </a:lnTo>
                  <a:lnTo>
                    <a:pt x="232" y="116"/>
                  </a:lnTo>
                  <a:lnTo>
                    <a:pt x="240" y="114"/>
                  </a:lnTo>
                  <a:lnTo>
                    <a:pt x="246" y="108"/>
                  </a:lnTo>
                  <a:lnTo>
                    <a:pt x="248" y="101"/>
                  </a:lnTo>
                  <a:lnTo>
                    <a:pt x="244" y="13"/>
                  </a:lnTo>
                  <a:lnTo>
                    <a:pt x="240" y="9"/>
                  </a:lnTo>
                  <a:lnTo>
                    <a:pt x="234" y="4"/>
                  </a:lnTo>
                  <a:lnTo>
                    <a:pt x="226" y="2"/>
                  </a:lnTo>
                  <a:lnTo>
                    <a:pt x="2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1" name="Line 321"/>
            <p:cNvSpPr>
              <a:spLocks noChangeShapeType="1"/>
            </p:cNvSpPr>
            <p:nvPr/>
          </p:nvSpPr>
          <p:spPr bwMode="auto">
            <a:xfrm flipH="1">
              <a:off x="2620419" y="3892916"/>
              <a:ext cx="30534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2" name="Line 322"/>
            <p:cNvSpPr>
              <a:spLocks noChangeShapeType="1"/>
            </p:cNvSpPr>
            <p:nvPr/>
          </p:nvSpPr>
          <p:spPr bwMode="auto">
            <a:xfrm flipH="1">
              <a:off x="2620398" y="3931602"/>
              <a:ext cx="3085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3" name="Rectangle 323"/>
            <p:cNvSpPr>
              <a:spLocks noChangeArrowheads="1"/>
            </p:cNvSpPr>
            <p:nvPr/>
          </p:nvSpPr>
          <p:spPr bwMode="auto">
            <a:xfrm>
              <a:off x="2721873" y="392938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35</a:t>
              </a:r>
              <a:endParaRPr lang="en-GB"/>
            </a:p>
          </p:txBody>
        </p:sp>
        <p:sp>
          <p:nvSpPr>
            <p:cNvPr id="42104" name="Line 324"/>
            <p:cNvSpPr>
              <a:spLocks noChangeShapeType="1"/>
            </p:cNvSpPr>
            <p:nvPr/>
          </p:nvSpPr>
          <p:spPr bwMode="auto">
            <a:xfrm>
              <a:off x="2654015" y="4275134"/>
              <a:ext cx="26857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5" name="Line 325"/>
            <p:cNvSpPr>
              <a:spLocks noChangeShapeType="1"/>
            </p:cNvSpPr>
            <p:nvPr/>
          </p:nvSpPr>
          <p:spPr bwMode="auto">
            <a:xfrm>
              <a:off x="2689687" y="4378813"/>
              <a:ext cx="161464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06" name="Rectangle 326"/>
            <p:cNvSpPr>
              <a:spLocks noChangeArrowheads="1"/>
            </p:cNvSpPr>
            <p:nvPr/>
          </p:nvSpPr>
          <p:spPr bwMode="auto">
            <a:xfrm>
              <a:off x="2763148" y="430386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22</a:t>
              </a:r>
              <a:endParaRPr lang="en-GB"/>
            </a:p>
          </p:txBody>
        </p:sp>
        <p:sp>
          <p:nvSpPr>
            <p:cNvPr id="42107" name="Rectangle 327"/>
            <p:cNvSpPr>
              <a:spLocks noChangeArrowheads="1"/>
            </p:cNvSpPr>
            <p:nvPr/>
          </p:nvSpPr>
          <p:spPr bwMode="auto">
            <a:xfrm>
              <a:off x="2671073" y="4130551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32</a:t>
              </a:r>
              <a:endParaRPr lang="en-GB"/>
            </a:p>
          </p:txBody>
        </p:sp>
        <p:sp>
          <p:nvSpPr>
            <p:cNvPr id="42108" name="Rectangle 328"/>
            <p:cNvSpPr>
              <a:spLocks noChangeArrowheads="1"/>
            </p:cNvSpPr>
            <p:nvPr/>
          </p:nvSpPr>
          <p:spPr bwMode="auto">
            <a:xfrm>
              <a:off x="2300459" y="4152550"/>
              <a:ext cx="203029" cy="5609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9" name="Rectangle 329"/>
            <p:cNvSpPr>
              <a:spLocks noChangeArrowheads="1"/>
            </p:cNvSpPr>
            <p:nvPr/>
          </p:nvSpPr>
          <p:spPr bwMode="auto">
            <a:xfrm>
              <a:off x="2300269" y="4217154"/>
              <a:ext cx="230206" cy="1121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0" name="Rectangle 330"/>
            <p:cNvSpPr>
              <a:spLocks noChangeArrowheads="1"/>
            </p:cNvSpPr>
            <p:nvPr/>
          </p:nvSpPr>
          <p:spPr bwMode="auto">
            <a:xfrm>
              <a:off x="2385367" y="3844387"/>
              <a:ext cx="92722" cy="6250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1" name="Rectangle 331"/>
            <p:cNvSpPr>
              <a:spLocks noChangeArrowheads="1"/>
            </p:cNvSpPr>
            <p:nvPr/>
          </p:nvSpPr>
          <p:spPr bwMode="auto">
            <a:xfrm>
              <a:off x="2326818" y="3951714"/>
              <a:ext cx="65545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2" name="Freeform 332"/>
            <p:cNvSpPr>
              <a:spLocks/>
            </p:cNvSpPr>
            <p:nvPr/>
          </p:nvSpPr>
          <p:spPr bwMode="auto">
            <a:xfrm>
              <a:off x="2313449" y="4006637"/>
              <a:ext cx="161464" cy="45719"/>
            </a:xfrm>
            <a:custGeom>
              <a:avLst/>
              <a:gdLst>
                <a:gd name="T0" fmla="*/ 2 w 101"/>
                <a:gd name="T1" fmla="*/ 0 h 28"/>
                <a:gd name="T2" fmla="*/ 101 w 101"/>
                <a:gd name="T3" fmla="*/ 0 h 28"/>
                <a:gd name="T4" fmla="*/ 101 w 101"/>
                <a:gd name="T5" fmla="*/ 28 h 28"/>
                <a:gd name="T6" fmla="*/ 0 w 101"/>
                <a:gd name="T7" fmla="*/ 28 h 28"/>
                <a:gd name="T8" fmla="*/ 2 w 101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28">
                  <a:moveTo>
                    <a:pt x="2" y="0"/>
                  </a:moveTo>
                  <a:lnTo>
                    <a:pt x="101" y="0"/>
                  </a:lnTo>
                  <a:lnTo>
                    <a:pt x="101" y="28"/>
                  </a:lnTo>
                  <a:lnTo>
                    <a:pt x="0" y="2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3" name="Rectangle 333"/>
            <p:cNvSpPr>
              <a:spLocks noChangeArrowheads="1"/>
            </p:cNvSpPr>
            <p:nvPr/>
          </p:nvSpPr>
          <p:spPr bwMode="auto">
            <a:xfrm>
              <a:off x="2366273" y="4065441"/>
              <a:ext cx="99116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4" name="Freeform 334"/>
            <p:cNvSpPr>
              <a:spLocks/>
            </p:cNvSpPr>
            <p:nvPr/>
          </p:nvSpPr>
          <p:spPr bwMode="auto">
            <a:xfrm>
              <a:off x="2850202" y="4060971"/>
              <a:ext cx="135886" cy="108991"/>
            </a:xfrm>
            <a:custGeom>
              <a:avLst/>
              <a:gdLst>
                <a:gd name="T0" fmla="*/ 0 w 85"/>
                <a:gd name="T1" fmla="*/ 0 h 68"/>
                <a:gd name="T2" fmla="*/ 85 w 85"/>
                <a:gd name="T3" fmla="*/ 0 h 68"/>
                <a:gd name="T4" fmla="*/ 85 w 85"/>
                <a:gd name="T5" fmla="*/ 68 h 68"/>
                <a:gd name="T6" fmla="*/ 28 w 85"/>
                <a:gd name="T7" fmla="*/ 68 h 68"/>
                <a:gd name="T8" fmla="*/ 28 w 85"/>
                <a:gd name="T9" fmla="*/ 26 h 68"/>
                <a:gd name="T10" fmla="*/ 0 w 85"/>
                <a:gd name="T11" fmla="*/ 26 h 68"/>
                <a:gd name="T12" fmla="*/ 0 w 85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85" y="0"/>
                  </a:lnTo>
                  <a:lnTo>
                    <a:pt x="85" y="68"/>
                  </a:lnTo>
                  <a:lnTo>
                    <a:pt x="28" y="68"/>
                  </a:lnTo>
                  <a:lnTo>
                    <a:pt x="28" y="26"/>
                  </a:lnTo>
                  <a:lnTo>
                    <a:pt x="0" y="2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5" name="Freeform 335"/>
            <p:cNvSpPr>
              <a:spLocks/>
            </p:cNvSpPr>
            <p:nvPr/>
          </p:nvSpPr>
          <p:spPr bwMode="auto">
            <a:xfrm>
              <a:off x="3193593" y="4135528"/>
              <a:ext cx="65545" cy="56099"/>
            </a:xfrm>
            <a:custGeom>
              <a:avLst/>
              <a:gdLst>
                <a:gd name="T0" fmla="*/ 21 w 41"/>
                <a:gd name="T1" fmla="*/ 0 h 35"/>
                <a:gd name="T2" fmla="*/ 41 w 41"/>
                <a:gd name="T3" fmla="*/ 0 h 35"/>
                <a:gd name="T4" fmla="*/ 41 w 41"/>
                <a:gd name="T5" fmla="*/ 14 h 35"/>
                <a:gd name="T6" fmla="*/ 33 w 41"/>
                <a:gd name="T7" fmla="*/ 14 h 35"/>
                <a:gd name="T8" fmla="*/ 33 w 41"/>
                <a:gd name="T9" fmla="*/ 35 h 35"/>
                <a:gd name="T10" fmla="*/ 0 w 41"/>
                <a:gd name="T11" fmla="*/ 35 h 35"/>
                <a:gd name="T12" fmla="*/ 0 w 41"/>
                <a:gd name="T13" fmla="*/ 12 h 35"/>
                <a:gd name="T14" fmla="*/ 21 w 41"/>
                <a:gd name="T15" fmla="*/ 12 h 35"/>
                <a:gd name="T16" fmla="*/ 21 w 41"/>
                <a:gd name="T17" fmla="*/ 0 h 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35">
                  <a:moveTo>
                    <a:pt x="21" y="0"/>
                  </a:moveTo>
                  <a:lnTo>
                    <a:pt x="41" y="0"/>
                  </a:lnTo>
                  <a:lnTo>
                    <a:pt x="41" y="14"/>
                  </a:lnTo>
                  <a:lnTo>
                    <a:pt x="33" y="14"/>
                  </a:lnTo>
                  <a:lnTo>
                    <a:pt x="33" y="35"/>
                  </a:lnTo>
                  <a:lnTo>
                    <a:pt x="0" y="35"/>
                  </a:lnTo>
                  <a:lnTo>
                    <a:pt x="0" y="12"/>
                  </a:lnTo>
                  <a:lnTo>
                    <a:pt x="21" y="12"/>
                  </a:lnTo>
                  <a:lnTo>
                    <a:pt x="2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6" name="Rectangle 336"/>
            <p:cNvSpPr>
              <a:spLocks noChangeArrowheads="1"/>
            </p:cNvSpPr>
            <p:nvPr/>
          </p:nvSpPr>
          <p:spPr bwMode="auto">
            <a:xfrm>
              <a:off x="3132231" y="3816644"/>
              <a:ext cx="214219" cy="5930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7" name="Line 337"/>
            <p:cNvSpPr>
              <a:spLocks noChangeShapeType="1"/>
            </p:cNvSpPr>
            <p:nvPr/>
          </p:nvSpPr>
          <p:spPr bwMode="auto">
            <a:xfrm>
              <a:off x="2297072" y="4298346"/>
              <a:ext cx="23340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8" name="Line 338"/>
            <p:cNvSpPr>
              <a:spLocks noChangeShapeType="1"/>
            </p:cNvSpPr>
            <p:nvPr/>
          </p:nvSpPr>
          <p:spPr bwMode="auto">
            <a:xfrm>
              <a:off x="2300269" y="4261207"/>
              <a:ext cx="23020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19" name="Line 339"/>
            <p:cNvSpPr>
              <a:spLocks noChangeShapeType="1"/>
            </p:cNvSpPr>
            <p:nvPr/>
          </p:nvSpPr>
          <p:spPr bwMode="auto">
            <a:xfrm>
              <a:off x="2754291" y="4271480"/>
              <a:ext cx="3197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0" name="Line 340"/>
            <p:cNvSpPr>
              <a:spLocks noChangeShapeType="1"/>
            </p:cNvSpPr>
            <p:nvPr/>
          </p:nvSpPr>
          <p:spPr bwMode="auto">
            <a:xfrm>
              <a:off x="2806689" y="4271480"/>
              <a:ext cx="1599" cy="107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1" name="Line 341"/>
            <p:cNvSpPr>
              <a:spLocks noChangeShapeType="1"/>
            </p:cNvSpPr>
            <p:nvPr/>
          </p:nvSpPr>
          <p:spPr bwMode="auto">
            <a:xfrm>
              <a:off x="2769686" y="3854173"/>
              <a:ext cx="71940" cy="320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2" name="Line 342"/>
            <p:cNvSpPr>
              <a:spLocks noChangeShapeType="1"/>
            </p:cNvSpPr>
            <p:nvPr/>
          </p:nvSpPr>
          <p:spPr bwMode="auto">
            <a:xfrm>
              <a:off x="2841614" y="3856106"/>
              <a:ext cx="1599" cy="3686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3" name="Line 343"/>
            <p:cNvSpPr>
              <a:spLocks noChangeShapeType="1"/>
            </p:cNvSpPr>
            <p:nvPr/>
          </p:nvSpPr>
          <p:spPr bwMode="auto">
            <a:xfrm flipV="1">
              <a:off x="4652897" y="5348838"/>
              <a:ext cx="9592" cy="801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4" name="Freeform 344"/>
            <p:cNvSpPr>
              <a:spLocks/>
            </p:cNvSpPr>
            <p:nvPr/>
          </p:nvSpPr>
          <p:spPr bwMode="auto">
            <a:xfrm>
              <a:off x="4635819" y="5308039"/>
              <a:ext cx="45719" cy="45719"/>
            </a:xfrm>
            <a:custGeom>
              <a:avLst/>
              <a:gdLst>
                <a:gd name="T0" fmla="*/ 0 w 6"/>
                <a:gd name="T1" fmla="*/ 1 h 3"/>
                <a:gd name="T2" fmla="*/ 8 w 6"/>
                <a:gd name="T3" fmla="*/ 0 h 3"/>
                <a:gd name="T4" fmla="*/ 16 w 6"/>
                <a:gd name="T5" fmla="*/ 0 h 3"/>
                <a:gd name="T6" fmla="*/ 24 w 6"/>
                <a:gd name="T7" fmla="*/ 1 h 3"/>
                <a:gd name="T8" fmla="*/ 24 w 6"/>
                <a:gd name="T9" fmla="*/ 5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5" name="Freeform 345"/>
            <p:cNvSpPr>
              <a:spLocks/>
            </p:cNvSpPr>
            <p:nvPr/>
          </p:nvSpPr>
          <p:spPr bwMode="auto">
            <a:xfrm>
              <a:off x="4491299" y="5346283"/>
              <a:ext cx="190240" cy="216379"/>
            </a:xfrm>
            <a:custGeom>
              <a:avLst/>
              <a:gdLst>
                <a:gd name="T0" fmla="*/ 240 w 59"/>
                <a:gd name="T1" fmla="*/ 0 h 98"/>
                <a:gd name="T2" fmla="*/ 155 w 59"/>
                <a:gd name="T3" fmla="*/ 95 h 98"/>
                <a:gd name="T4" fmla="*/ 0 w 59"/>
                <a:gd name="T5" fmla="*/ 186 h 9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98">
                  <a:moveTo>
                    <a:pt x="59" y="0"/>
                  </a:moveTo>
                  <a:lnTo>
                    <a:pt x="38" y="50"/>
                  </a:lnTo>
                  <a:lnTo>
                    <a:pt x="0" y="9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6" name="Freeform 346"/>
            <p:cNvSpPr>
              <a:spLocks/>
            </p:cNvSpPr>
            <p:nvPr/>
          </p:nvSpPr>
          <p:spPr bwMode="auto">
            <a:xfrm>
              <a:off x="4446906" y="5559174"/>
              <a:ext cx="45719" cy="100977"/>
            </a:xfrm>
            <a:custGeom>
              <a:avLst/>
              <a:gdLst>
                <a:gd name="T0" fmla="*/ 44 w 11"/>
                <a:gd name="T1" fmla="*/ 0 h 45"/>
                <a:gd name="T2" fmla="*/ 24 w 11"/>
                <a:gd name="T3" fmla="*/ 15 h 45"/>
                <a:gd name="T4" fmla="*/ 8 w 11"/>
                <a:gd name="T5" fmla="*/ 34 h 45"/>
                <a:gd name="T6" fmla="*/ 0 w 11"/>
                <a:gd name="T7" fmla="*/ 50 h 45"/>
                <a:gd name="T8" fmla="*/ 0 w 11"/>
                <a:gd name="T9" fmla="*/ 70 h 45"/>
                <a:gd name="T10" fmla="*/ 8 w 11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45">
                  <a:moveTo>
                    <a:pt x="11" y="0"/>
                  </a:moveTo>
                  <a:lnTo>
                    <a:pt x="6" y="8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2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7" name="Line 347"/>
            <p:cNvSpPr>
              <a:spLocks noChangeShapeType="1"/>
            </p:cNvSpPr>
            <p:nvPr/>
          </p:nvSpPr>
          <p:spPr bwMode="auto">
            <a:xfrm>
              <a:off x="4463448" y="5651957"/>
              <a:ext cx="86327" cy="2372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8" name="Freeform 348"/>
            <p:cNvSpPr>
              <a:spLocks/>
            </p:cNvSpPr>
            <p:nvPr/>
          </p:nvSpPr>
          <p:spPr bwMode="auto">
            <a:xfrm>
              <a:off x="4549407" y="5868213"/>
              <a:ext cx="52756" cy="45719"/>
            </a:xfrm>
            <a:custGeom>
              <a:avLst/>
              <a:gdLst>
                <a:gd name="T0" fmla="*/ 0 w 16"/>
                <a:gd name="T1" fmla="*/ 0 h 12"/>
                <a:gd name="T2" fmla="*/ 8 w 16"/>
                <a:gd name="T3" fmla="*/ 9 h 12"/>
                <a:gd name="T4" fmla="*/ 25 w 16"/>
                <a:gd name="T5" fmla="*/ 16 h 12"/>
                <a:gd name="T6" fmla="*/ 47 w 16"/>
                <a:gd name="T7" fmla="*/ 20 h 12"/>
                <a:gd name="T8" fmla="*/ 68 w 16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5"/>
                  </a:lnTo>
                  <a:lnTo>
                    <a:pt x="6" y="9"/>
                  </a:lnTo>
                  <a:lnTo>
                    <a:pt x="11" y="11"/>
                  </a:lnTo>
                  <a:lnTo>
                    <a:pt x="16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29" name="Line 349"/>
            <p:cNvSpPr>
              <a:spLocks noChangeShapeType="1"/>
            </p:cNvSpPr>
            <p:nvPr/>
          </p:nvSpPr>
          <p:spPr bwMode="auto">
            <a:xfrm flipV="1">
              <a:off x="4599097" y="5912330"/>
              <a:ext cx="439630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0" name="Line 350"/>
            <p:cNvSpPr>
              <a:spLocks noChangeShapeType="1"/>
            </p:cNvSpPr>
            <p:nvPr/>
          </p:nvSpPr>
          <p:spPr bwMode="auto">
            <a:xfrm flipH="1">
              <a:off x="4605424" y="5935543"/>
              <a:ext cx="442827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1" name="Freeform 351"/>
            <p:cNvSpPr>
              <a:spLocks/>
            </p:cNvSpPr>
            <p:nvPr/>
          </p:nvSpPr>
          <p:spPr bwMode="auto">
            <a:xfrm>
              <a:off x="4498206" y="5876237"/>
              <a:ext cx="110307" cy="60907"/>
            </a:xfrm>
            <a:custGeom>
              <a:avLst/>
              <a:gdLst>
                <a:gd name="T0" fmla="*/ 140 w 34"/>
                <a:gd name="T1" fmla="*/ 52 h 28"/>
                <a:gd name="T2" fmla="*/ 99 w 34"/>
                <a:gd name="T3" fmla="*/ 50 h 28"/>
                <a:gd name="T4" fmla="*/ 61 w 34"/>
                <a:gd name="T5" fmla="*/ 42 h 28"/>
                <a:gd name="T6" fmla="*/ 32 w 34"/>
                <a:gd name="T7" fmla="*/ 31 h 28"/>
                <a:gd name="T8" fmla="*/ 12 w 34"/>
                <a:gd name="T9" fmla="*/ 16 h 28"/>
                <a:gd name="T10" fmla="*/ 0 w 34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8">
                  <a:moveTo>
                    <a:pt x="34" y="28"/>
                  </a:moveTo>
                  <a:lnTo>
                    <a:pt x="24" y="27"/>
                  </a:lnTo>
                  <a:lnTo>
                    <a:pt x="15" y="23"/>
                  </a:lnTo>
                  <a:lnTo>
                    <a:pt x="8" y="17"/>
                  </a:lnTo>
                  <a:lnTo>
                    <a:pt x="3" y="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2" name="Freeform 352"/>
            <p:cNvSpPr>
              <a:spLocks/>
            </p:cNvSpPr>
            <p:nvPr/>
          </p:nvSpPr>
          <p:spPr bwMode="auto">
            <a:xfrm>
              <a:off x="4295297" y="5475162"/>
              <a:ext cx="68742" cy="45719"/>
            </a:xfrm>
            <a:custGeom>
              <a:avLst/>
              <a:gdLst>
                <a:gd name="T0" fmla="*/ 88 w 21"/>
                <a:gd name="T1" fmla="*/ 38 h 19"/>
                <a:gd name="T2" fmla="*/ 76 w 21"/>
                <a:gd name="T3" fmla="*/ 24 h 19"/>
                <a:gd name="T4" fmla="*/ 55 w 21"/>
                <a:gd name="T5" fmla="*/ 13 h 19"/>
                <a:gd name="T6" fmla="*/ 29 w 21"/>
                <a:gd name="T7" fmla="*/ 4 h 19"/>
                <a:gd name="T8" fmla="*/ 0 w 21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9">
                  <a:moveTo>
                    <a:pt x="21" y="19"/>
                  </a:moveTo>
                  <a:lnTo>
                    <a:pt x="18" y="12"/>
                  </a:lnTo>
                  <a:lnTo>
                    <a:pt x="13" y="6"/>
                  </a:lnTo>
                  <a:lnTo>
                    <a:pt x="7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3" name="Freeform 353"/>
            <p:cNvSpPr>
              <a:spLocks/>
            </p:cNvSpPr>
            <p:nvPr/>
          </p:nvSpPr>
          <p:spPr bwMode="auto">
            <a:xfrm>
              <a:off x="3742642" y="5461716"/>
              <a:ext cx="553133" cy="503282"/>
            </a:xfrm>
            <a:custGeom>
              <a:avLst/>
              <a:gdLst>
                <a:gd name="T0" fmla="*/ 700 w 171"/>
                <a:gd name="T1" fmla="*/ 0 h 227"/>
                <a:gd name="T2" fmla="*/ 332 w 171"/>
                <a:gd name="T3" fmla="*/ 21 h 227"/>
                <a:gd name="T4" fmla="*/ 267 w 171"/>
                <a:gd name="T5" fmla="*/ 35 h 227"/>
                <a:gd name="T6" fmla="*/ 196 w 171"/>
                <a:gd name="T7" fmla="*/ 57 h 227"/>
                <a:gd name="T8" fmla="*/ 160 w 171"/>
                <a:gd name="T9" fmla="*/ 89 h 227"/>
                <a:gd name="T10" fmla="*/ 0 w 171"/>
                <a:gd name="T11" fmla="*/ 220 h 227"/>
                <a:gd name="T12" fmla="*/ 4 w 171"/>
                <a:gd name="T13" fmla="*/ 295 h 227"/>
                <a:gd name="T14" fmla="*/ 20 w 171"/>
                <a:gd name="T15" fmla="*/ 333 h 227"/>
                <a:gd name="T16" fmla="*/ 91 w 171"/>
                <a:gd name="T17" fmla="*/ 396 h 227"/>
                <a:gd name="T18" fmla="*/ 176 w 171"/>
                <a:gd name="T19" fmla="*/ 434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1" h="227">
                  <a:moveTo>
                    <a:pt x="171" y="0"/>
                  </a:moveTo>
                  <a:lnTo>
                    <a:pt x="81" y="11"/>
                  </a:lnTo>
                  <a:lnTo>
                    <a:pt x="65" y="18"/>
                  </a:lnTo>
                  <a:lnTo>
                    <a:pt x="48" y="30"/>
                  </a:lnTo>
                  <a:lnTo>
                    <a:pt x="39" y="46"/>
                  </a:lnTo>
                  <a:lnTo>
                    <a:pt x="0" y="115"/>
                  </a:lnTo>
                  <a:lnTo>
                    <a:pt x="1" y="154"/>
                  </a:lnTo>
                  <a:lnTo>
                    <a:pt x="5" y="174"/>
                  </a:lnTo>
                  <a:lnTo>
                    <a:pt x="22" y="207"/>
                  </a:lnTo>
                  <a:lnTo>
                    <a:pt x="43" y="22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4" name="Freeform 354"/>
            <p:cNvSpPr>
              <a:spLocks/>
            </p:cNvSpPr>
            <p:nvPr/>
          </p:nvSpPr>
          <p:spPr bwMode="auto">
            <a:xfrm>
              <a:off x="3878971" y="5953815"/>
              <a:ext cx="808917" cy="323767"/>
            </a:xfrm>
            <a:custGeom>
              <a:avLst/>
              <a:gdLst>
                <a:gd name="T0" fmla="*/ 0 w 250"/>
                <a:gd name="T1" fmla="*/ 0 h 146"/>
                <a:gd name="T2" fmla="*/ 164 w 250"/>
                <a:gd name="T3" fmla="*/ 79 h 146"/>
                <a:gd name="T4" fmla="*/ 664 w 250"/>
                <a:gd name="T5" fmla="*/ 159 h 146"/>
                <a:gd name="T6" fmla="*/ 761 w 250"/>
                <a:gd name="T7" fmla="*/ 174 h 146"/>
                <a:gd name="T8" fmla="*/ 909 w 250"/>
                <a:gd name="T9" fmla="*/ 224 h 146"/>
                <a:gd name="T10" fmla="*/ 1024 w 250"/>
                <a:gd name="T11" fmla="*/ 279 h 1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0" h="146">
                  <a:moveTo>
                    <a:pt x="0" y="0"/>
                  </a:moveTo>
                  <a:lnTo>
                    <a:pt x="40" y="41"/>
                  </a:lnTo>
                  <a:lnTo>
                    <a:pt x="162" y="83"/>
                  </a:lnTo>
                  <a:lnTo>
                    <a:pt x="186" y="91"/>
                  </a:lnTo>
                  <a:lnTo>
                    <a:pt x="222" y="117"/>
                  </a:lnTo>
                  <a:lnTo>
                    <a:pt x="250" y="14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5" name="Freeform 355"/>
            <p:cNvSpPr>
              <a:spLocks/>
            </p:cNvSpPr>
            <p:nvPr/>
          </p:nvSpPr>
          <p:spPr bwMode="auto">
            <a:xfrm>
              <a:off x="4686762" y="6253527"/>
              <a:ext cx="161464" cy="45719"/>
            </a:xfrm>
            <a:custGeom>
              <a:avLst/>
              <a:gdLst>
                <a:gd name="T0" fmla="*/ 0 w 50"/>
                <a:gd name="T1" fmla="*/ 1 h 11"/>
                <a:gd name="T2" fmla="*/ 36 w 50"/>
                <a:gd name="T3" fmla="*/ 15 h 11"/>
                <a:gd name="T4" fmla="*/ 81 w 50"/>
                <a:gd name="T5" fmla="*/ 20 h 11"/>
                <a:gd name="T6" fmla="*/ 127 w 50"/>
                <a:gd name="T7" fmla="*/ 20 h 11"/>
                <a:gd name="T8" fmla="*/ 168 w 50"/>
                <a:gd name="T9" fmla="*/ 14 h 11"/>
                <a:gd name="T10" fmla="*/ 204 w 5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0" h="11">
                  <a:moveTo>
                    <a:pt x="0" y="1"/>
                  </a:moveTo>
                  <a:lnTo>
                    <a:pt x="9" y="8"/>
                  </a:lnTo>
                  <a:lnTo>
                    <a:pt x="20" y="11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5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6" name="Line 356"/>
            <p:cNvSpPr>
              <a:spLocks noChangeShapeType="1"/>
            </p:cNvSpPr>
            <p:nvPr/>
          </p:nvSpPr>
          <p:spPr bwMode="auto">
            <a:xfrm flipV="1">
              <a:off x="4847835" y="6226347"/>
              <a:ext cx="55953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7" name="Freeform 357"/>
            <p:cNvSpPr>
              <a:spLocks/>
            </p:cNvSpPr>
            <p:nvPr/>
          </p:nvSpPr>
          <p:spPr bwMode="auto">
            <a:xfrm>
              <a:off x="4903297" y="6182344"/>
              <a:ext cx="70341" cy="45719"/>
            </a:xfrm>
            <a:custGeom>
              <a:avLst/>
              <a:gdLst>
                <a:gd name="T0" fmla="*/ 0 w 22"/>
                <a:gd name="T1" fmla="*/ 26 h 14"/>
                <a:gd name="T2" fmla="*/ 20 w 22"/>
                <a:gd name="T3" fmla="*/ 19 h 14"/>
                <a:gd name="T4" fmla="*/ 40 w 22"/>
                <a:gd name="T5" fmla="*/ 11 h 14"/>
                <a:gd name="T6" fmla="*/ 64 w 22"/>
                <a:gd name="T7" fmla="*/ 4 h 14"/>
                <a:gd name="T8" fmla="*/ 88 w 2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14">
                  <a:moveTo>
                    <a:pt x="0" y="14"/>
                  </a:moveTo>
                  <a:lnTo>
                    <a:pt x="5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8" name="Freeform 358"/>
            <p:cNvSpPr>
              <a:spLocks/>
            </p:cNvSpPr>
            <p:nvPr/>
          </p:nvSpPr>
          <p:spPr bwMode="auto">
            <a:xfrm>
              <a:off x="4970316" y="6136153"/>
              <a:ext cx="476398" cy="62509"/>
            </a:xfrm>
            <a:custGeom>
              <a:avLst/>
              <a:gdLst>
                <a:gd name="T0" fmla="*/ 0 w 147"/>
                <a:gd name="T1" fmla="*/ 54 h 28"/>
                <a:gd name="T2" fmla="*/ 168 w 147"/>
                <a:gd name="T3" fmla="*/ 33 h 28"/>
                <a:gd name="T4" fmla="*/ 604 w 147"/>
                <a:gd name="T5" fmla="*/ 0 h 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7" h="28">
                  <a:moveTo>
                    <a:pt x="0" y="28"/>
                  </a:moveTo>
                  <a:lnTo>
                    <a:pt x="41" y="17"/>
                  </a:lnTo>
                  <a:lnTo>
                    <a:pt x="14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39" name="Freeform 359"/>
            <p:cNvSpPr>
              <a:spLocks/>
            </p:cNvSpPr>
            <p:nvPr/>
          </p:nvSpPr>
          <p:spPr bwMode="auto">
            <a:xfrm>
              <a:off x="3660289" y="5820284"/>
              <a:ext cx="979974" cy="471226"/>
            </a:xfrm>
            <a:custGeom>
              <a:avLst/>
              <a:gdLst>
                <a:gd name="T0" fmla="*/ 0 w 303"/>
                <a:gd name="T1" fmla="*/ 140 h 212"/>
                <a:gd name="T2" fmla="*/ 267 w 303"/>
                <a:gd name="T3" fmla="*/ 247 h 212"/>
                <a:gd name="T4" fmla="*/ 364 w 303"/>
                <a:gd name="T5" fmla="*/ 273 h 212"/>
                <a:gd name="T6" fmla="*/ 1240 w 303"/>
                <a:gd name="T7" fmla="*/ 408 h 212"/>
                <a:gd name="T8" fmla="*/ 1137 w 303"/>
                <a:gd name="T9" fmla="*/ 349 h 212"/>
                <a:gd name="T10" fmla="*/ 1048 w 303"/>
                <a:gd name="T11" fmla="*/ 318 h 212"/>
                <a:gd name="T12" fmla="*/ 823 w 303"/>
                <a:gd name="T13" fmla="*/ 277 h 212"/>
                <a:gd name="T14" fmla="*/ 479 w 303"/>
                <a:gd name="T15" fmla="*/ 223 h 212"/>
                <a:gd name="T16" fmla="*/ 344 w 303"/>
                <a:gd name="T17" fmla="*/ 184 h 212"/>
                <a:gd name="T18" fmla="*/ 156 w 303"/>
                <a:gd name="T19" fmla="*/ 90 h 212"/>
                <a:gd name="T20" fmla="*/ 85 w 303"/>
                <a:gd name="T21" fmla="*/ 40 h 212"/>
                <a:gd name="T22" fmla="*/ 65 w 303"/>
                <a:gd name="T23" fmla="*/ 0 h 2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03" h="212">
                  <a:moveTo>
                    <a:pt x="0" y="73"/>
                  </a:moveTo>
                  <a:lnTo>
                    <a:pt x="65" y="128"/>
                  </a:lnTo>
                  <a:lnTo>
                    <a:pt x="89" y="142"/>
                  </a:lnTo>
                  <a:lnTo>
                    <a:pt x="303" y="212"/>
                  </a:lnTo>
                  <a:lnTo>
                    <a:pt x="278" y="182"/>
                  </a:lnTo>
                  <a:lnTo>
                    <a:pt x="256" y="165"/>
                  </a:lnTo>
                  <a:lnTo>
                    <a:pt x="201" y="144"/>
                  </a:lnTo>
                  <a:lnTo>
                    <a:pt x="117" y="116"/>
                  </a:lnTo>
                  <a:lnTo>
                    <a:pt x="84" y="96"/>
                  </a:lnTo>
                  <a:lnTo>
                    <a:pt x="38" y="47"/>
                  </a:lnTo>
                  <a:lnTo>
                    <a:pt x="21" y="21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0" name="Freeform 360"/>
            <p:cNvSpPr>
              <a:spLocks/>
            </p:cNvSpPr>
            <p:nvPr/>
          </p:nvSpPr>
          <p:spPr bwMode="auto">
            <a:xfrm>
              <a:off x="4465920" y="5348551"/>
              <a:ext cx="187043" cy="195542"/>
            </a:xfrm>
            <a:custGeom>
              <a:avLst/>
              <a:gdLst>
                <a:gd name="T0" fmla="*/ 236 w 58"/>
                <a:gd name="T1" fmla="*/ 0 h 88"/>
                <a:gd name="T2" fmla="*/ 135 w 58"/>
                <a:gd name="T3" fmla="*/ 85 h 88"/>
                <a:gd name="T4" fmla="*/ 0 w 58"/>
                <a:gd name="T5" fmla="*/ 169 h 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88">
                  <a:moveTo>
                    <a:pt x="58" y="0"/>
                  </a:moveTo>
                  <a:lnTo>
                    <a:pt x="33" y="44"/>
                  </a:lnTo>
                  <a:lnTo>
                    <a:pt x="0" y="8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1" name="Freeform 361"/>
            <p:cNvSpPr>
              <a:spLocks/>
            </p:cNvSpPr>
            <p:nvPr/>
          </p:nvSpPr>
          <p:spPr bwMode="auto">
            <a:xfrm>
              <a:off x="4417667" y="5504563"/>
              <a:ext cx="49559" cy="45719"/>
            </a:xfrm>
            <a:custGeom>
              <a:avLst/>
              <a:gdLst>
                <a:gd name="T0" fmla="*/ 64 w 15"/>
                <a:gd name="T1" fmla="*/ 9 h 7"/>
                <a:gd name="T2" fmla="*/ 52 w 15"/>
                <a:gd name="T3" fmla="*/ 13 h 7"/>
                <a:gd name="T4" fmla="*/ 35 w 15"/>
                <a:gd name="T5" fmla="*/ 14 h 7"/>
                <a:gd name="T6" fmla="*/ 17 w 15"/>
                <a:gd name="T7" fmla="*/ 13 h 7"/>
                <a:gd name="T8" fmla="*/ 4 w 15"/>
                <a:gd name="T9" fmla="*/ 9 h 7"/>
                <a:gd name="T10" fmla="*/ 0 w 15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7">
                  <a:moveTo>
                    <a:pt x="15" y="4"/>
                  </a:moveTo>
                  <a:lnTo>
                    <a:pt x="12" y="6"/>
                  </a:lnTo>
                  <a:lnTo>
                    <a:pt x="8" y="7"/>
                  </a:lnTo>
                  <a:lnTo>
                    <a:pt x="4" y="6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2" name="Line 362"/>
            <p:cNvSpPr>
              <a:spLocks noChangeShapeType="1"/>
            </p:cNvSpPr>
            <p:nvPr/>
          </p:nvSpPr>
          <p:spPr bwMode="auto">
            <a:xfrm flipH="1" flipV="1">
              <a:off x="4389237" y="5448256"/>
              <a:ext cx="28776" cy="8655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3" name="Freeform 363"/>
            <p:cNvSpPr>
              <a:spLocks/>
            </p:cNvSpPr>
            <p:nvPr/>
          </p:nvSpPr>
          <p:spPr bwMode="auto">
            <a:xfrm>
              <a:off x="4338281" y="5401560"/>
              <a:ext cx="51157" cy="49687"/>
            </a:xfrm>
            <a:custGeom>
              <a:avLst/>
              <a:gdLst>
                <a:gd name="T0" fmla="*/ 64 w 16"/>
                <a:gd name="T1" fmla="*/ 42 h 23"/>
                <a:gd name="T2" fmla="*/ 56 w 16"/>
                <a:gd name="T3" fmla="*/ 30 h 23"/>
                <a:gd name="T4" fmla="*/ 40 w 16"/>
                <a:gd name="T5" fmla="*/ 18 h 23"/>
                <a:gd name="T6" fmla="*/ 24 w 16"/>
                <a:gd name="T7" fmla="*/ 7 h 23"/>
                <a:gd name="T8" fmla="*/ 0 w 16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23">
                  <a:moveTo>
                    <a:pt x="16" y="23"/>
                  </a:moveTo>
                  <a:lnTo>
                    <a:pt x="14" y="16"/>
                  </a:lnTo>
                  <a:lnTo>
                    <a:pt x="10" y="10"/>
                  </a:lnTo>
                  <a:lnTo>
                    <a:pt x="6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4" name="Freeform 364"/>
            <p:cNvSpPr>
              <a:spLocks/>
            </p:cNvSpPr>
            <p:nvPr/>
          </p:nvSpPr>
          <p:spPr bwMode="auto">
            <a:xfrm>
              <a:off x="3460978" y="5344184"/>
              <a:ext cx="877660" cy="187529"/>
            </a:xfrm>
            <a:custGeom>
              <a:avLst/>
              <a:gdLst>
                <a:gd name="T0" fmla="*/ 1112 w 271"/>
                <a:gd name="T1" fmla="*/ 46 h 84"/>
                <a:gd name="T2" fmla="*/ 1029 w 271"/>
                <a:gd name="T3" fmla="*/ 21 h 84"/>
                <a:gd name="T4" fmla="*/ 845 w 271"/>
                <a:gd name="T5" fmla="*/ 0 h 84"/>
                <a:gd name="T6" fmla="*/ 549 w 271"/>
                <a:gd name="T7" fmla="*/ 0 h 84"/>
                <a:gd name="T8" fmla="*/ 415 w 271"/>
                <a:gd name="T9" fmla="*/ 15 h 84"/>
                <a:gd name="T10" fmla="*/ 308 w 271"/>
                <a:gd name="T11" fmla="*/ 40 h 84"/>
                <a:gd name="T12" fmla="*/ 201 w 271"/>
                <a:gd name="T13" fmla="*/ 84 h 84"/>
                <a:gd name="T14" fmla="*/ 156 w 271"/>
                <a:gd name="T15" fmla="*/ 109 h 84"/>
                <a:gd name="T16" fmla="*/ 103 w 271"/>
                <a:gd name="T17" fmla="*/ 128 h 84"/>
                <a:gd name="T18" fmla="*/ 0 w 271"/>
                <a:gd name="T19" fmla="*/ 163 h 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71" h="84">
                  <a:moveTo>
                    <a:pt x="271" y="24"/>
                  </a:moveTo>
                  <a:lnTo>
                    <a:pt x="251" y="11"/>
                  </a:lnTo>
                  <a:lnTo>
                    <a:pt x="206" y="0"/>
                  </a:lnTo>
                  <a:lnTo>
                    <a:pt x="134" y="0"/>
                  </a:lnTo>
                  <a:lnTo>
                    <a:pt x="101" y="8"/>
                  </a:lnTo>
                  <a:lnTo>
                    <a:pt x="75" y="21"/>
                  </a:lnTo>
                  <a:lnTo>
                    <a:pt x="49" y="43"/>
                  </a:lnTo>
                  <a:lnTo>
                    <a:pt x="38" y="56"/>
                  </a:lnTo>
                  <a:lnTo>
                    <a:pt x="25" y="66"/>
                  </a:lnTo>
                  <a:lnTo>
                    <a:pt x="0" y="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5" name="Freeform 365"/>
            <p:cNvSpPr>
              <a:spLocks/>
            </p:cNvSpPr>
            <p:nvPr/>
          </p:nvSpPr>
          <p:spPr bwMode="auto">
            <a:xfrm>
              <a:off x="3424556" y="5530053"/>
              <a:ext cx="45719" cy="48084"/>
            </a:xfrm>
            <a:custGeom>
              <a:avLst/>
              <a:gdLst>
                <a:gd name="T0" fmla="*/ 20 w 6"/>
                <a:gd name="T1" fmla="*/ 0 h 22"/>
                <a:gd name="T2" fmla="*/ 4 w 6"/>
                <a:gd name="T3" fmla="*/ 7 h 22"/>
                <a:gd name="T4" fmla="*/ 0 w 6"/>
                <a:gd name="T5" fmla="*/ 16 h 22"/>
                <a:gd name="T6" fmla="*/ 0 w 6"/>
                <a:gd name="T7" fmla="*/ 26 h 22"/>
                <a:gd name="T8" fmla="*/ 8 w 6"/>
                <a:gd name="T9" fmla="*/ 34 h 22"/>
                <a:gd name="T10" fmla="*/ 24 w 6"/>
                <a:gd name="T11" fmla="*/ 41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2">
                  <a:moveTo>
                    <a:pt x="5" y="0"/>
                  </a:moveTo>
                  <a:lnTo>
                    <a:pt x="1" y="4"/>
                  </a:lnTo>
                  <a:lnTo>
                    <a:pt x="0" y="9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6" name="Freeform 366"/>
            <p:cNvSpPr>
              <a:spLocks/>
            </p:cNvSpPr>
            <p:nvPr/>
          </p:nvSpPr>
          <p:spPr bwMode="auto">
            <a:xfrm>
              <a:off x="3469841" y="5537060"/>
              <a:ext cx="62348" cy="45719"/>
            </a:xfrm>
            <a:custGeom>
              <a:avLst/>
              <a:gdLst>
                <a:gd name="T0" fmla="*/ 0 w 19"/>
                <a:gd name="T1" fmla="*/ 0 h 2"/>
                <a:gd name="T2" fmla="*/ 21 w 19"/>
                <a:gd name="T3" fmla="*/ 5 h 2"/>
                <a:gd name="T4" fmla="*/ 43 w 19"/>
                <a:gd name="T5" fmla="*/ 5 h 2"/>
                <a:gd name="T6" fmla="*/ 64 w 19"/>
                <a:gd name="T7" fmla="*/ 5 h 2"/>
                <a:gd name="T8" fmla="*/ 80 w 19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7" name="Freeform 367"/>
            <p:cNvSpPr>
              <a:spLocks/>
            </p:cNvSpPr>
            <p:nvPr/>
          </p:nvSpPr>
          <p:spPr bwMode="auto">
            <a:xfrm>
              <a:off x="3518219" y="5532418"/>
              <a:ext cx="45719" cy="45719"/>
            </a:xfrm>
            <a:custGeom>
              <a:avLst/>
              <a:gdLst>
                <a:gd name="T0" fmla="*/ 0 w 10"/>
                <a:gd name="T1" fmla="*/ 25 h 13"/>
                <a:gd name="T2" fmla="*/ 16 w 10"/>
                <a:gd name="T3" fmla="*/ 21 h 13"/>
                <a:gd name="T4" fmla="*/ 28 w 10"/>
                <a:gd name="T5" fmla="*/ 15 h 13"/>
                <a:gd name="T6" fmla="*/ 36 w 10"/>
                <a:gd name="T7" fmla="*/ 8 h 13"/>
                <a:gd name="T8" fmla="*/ 40 w 10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0" y="13"/>
                  </a:moveTo>
                  <a:lnTo>
                    <a:pt x="4" y="11"/>
                  </a:lnTo>
                  <a:lnTo>
                    <a:pt x="7" y="8"/>
                  </a:lnTo>
                  <a:lnTo>
                    <a:pt x="9" y="4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8" name="Freeform 368"/>
            <p:cNvSpPr>
              <a:spLocks/>
            </p:cNvSpPr>
            <p:nvPr/>
          </p:nvSpPr>
          <p:spPr bwMode="auto">
            <a:xfrm>
              <a:off x="3558864" y="5370768"/>
              <a:ext cx="727387" cy="179515"/>
            </a:xfrm>
            <a:custGeom>
              <a:avLst/>
              <a:gdLst>
                <a:gd name="T0" fmla="*/ 0 w 225"/>
                <a:gd name="T1" fmla="*/ 155 h 81"/>
                <a:gd name="T2" fmla="*/ 61 w 225"/>
                <a:gd name="T3" fmla="*/ 100 h 81"/>
                <a:gd name="T4" fmla="*/ 140 w 225"/>
                <a:gd name="T5" fmla="*/ 61 h 81"/>
                <a:gd name="T6" fmla="*/ 220 w 225"/>
                <a:gd name="T7" fmla="*/ 29 h 81"/>
                <a:gd name="T8" fmla="*/ 352 w 225"/>
                <a:gd name="T9" fmla="*/ 6 h 81"/>
                <a:gd name="T10" fmla="*/ 471 w 225"/>
                <a:gd name="T11" fmla="*/ 1 h 81"/>
                <a:gd name="T12" fmla="*/ 675 w 225"/>
                <a:gd name="T13" fmla="*/ 0 h 81"/>
                <a:gd name="T14" fmla="*/ 764 w 225"/>
                <a:gd name="T15" fmla="*/ 4 h 81"/>
                <a:gd name="T16" fmla="*/ 920 w 225"/>
                <a:gd name="T17" fmla="*/ 29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5" h="81">
                  <a:moveTo>
                    <a:pt x="0" y="81"/>
                  </a:moveTo>
                  <a:lnTo>
                    <a:pt x="15" y="52"/>
                  </a:lnTo>
                  <a:lnTo>
                    <a:pt x="34" y="32"/>
                  </a:lnTo>
                  <a:lnTo>
                    <a:pt x="54" y="15"/>
                  </a:lnTo>
                  <a:lnTo>
                    <a:pt x="86" y="3"/>
                  </a:lnTo>
                  <a:lnTo>
                    <a:pt x="115" y="1"/>
                  </a:lnTo>
                  <a:lnTo>
                    <a:pt x="165" y="0"/>
                  </a:lnTo>
                  <a:lnTo>
                    <a:pt x="187" y="2"/>
                  </a:lnTo>
                  <a:lnTo>
                    <a:pt x="225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49" name="Freeform 369"/>
            <p:cNvSpPr>
              <a:spLocks/>
            </p:cNvSpPr>
            <p:nvPr/>
          </p:nvSpPr>
          <p:spPr bwMode="auto">
            <a:xfrm>
              <a:off x="4256406" y="5397790"/>
              <a:ext cx="45719" cy="45719"/>
            </a:xfrm>
            <a:custGeom>
              <a:avLst/>
              <a:gdLst>
                <a:gd name="T0" fmla="*/ 24 w 11"/>
                <a:gd name="T1" fmla="*/ 0 h 16"/>
                <a:gd name="T2" fmla="*/ 40 w 11"/>
                <a:gd name="T3" fmla="*/ 6 h 16"/>
                <a:gd name="T4" fmla="*/ 44 w 11"/>
                <a:gd name="T5" fmla="*/ 11 h 16"/>
                <a:gd name="T6" fmla="*/ 44 w 11"/>
                <a:gd name="T7" fmla="*/ 19 h 16"/>
                <a:gd name="T8" fmla="*/ 36 w 11"/>
                <a:gd name="T9" fmla="*/ 26 h 16"/>
                <a:gd name="T10" fmla="*/ 20 w 11"/>
                <a:gd name="T11" fmla="*/ 30 h 16"/>
                <a:gd name="T12" fmla="*/ 0 w 11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" h="16">
                  <a:moveTo>
                    <a:pt x="6" y="0"/>
                  </a:moveTo>
                  <a:lnTo>
                    <a:pt x="10" y="3"/>
                  </a:lnTo>
                  <a:lnTo>
                    <a:pt x="11" y="6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0" name="Freeform 370"/>
            <p:cNvSpPr>
              <a:spLocks/>
            </p:cNvSpPr>
            <p:nvPr/>
          </p:nvSpPr>
          <p:spPr bwMode="auto">
            <a:xfrm>
              <a:off x="3704475" y="5429447"/>
              <a:ext cx="562725" cy="407113"/>
            </a:xfrm>
            <a:custGeom>
              <a:avLst/>
              <a:gdLst>
                <a:gd name="T0" fmla="*/ 712 w 174"/>
                <a:gd name="T1" fmla="*/ 0 h 184"/>
                <a:gd name="T2" fmla="*/ 605 w 174"/>
                <a:gd name="T3" fmla="*/ 14 h 184"/>
                <a:gd name="T4" fmla="*/ 409 w 174"/>
                <a:gd name="T5" fmla="*/ 29 h 184"/>
                <a:gd name="T6" fmla="*/ 328 w 174"/>
                <a:gd name="T7" fmla="*/ 41 h 184"/>
                <a:gd name="T8" fmla="*/ 257 w 174"/>
                <a:gd name="T9" fmla="*/ 55 h 184"/>
                <a:gd name="T10" fmla="*/ 180 w 174"/>
                <a:gd name="T11" fmla="*/ 97 h 184"/>
                <a:gd name="T12" fmla="*/ 57 w 174"/>
                <a:gd name="T13" fmla="*/ 191 h 184"/>
                <a:gd name="T14" fmla="*/ 24 w 174"/>
                <a:gd name="T15" fmla="*/ 219 h 184"/>
                <a:gd name="T16" fmla="*/ 0 w 174"/>
                <a:gd name="T17" fmla="*/ 255 h 184"/>
                <a:gd name="T18" fmla="*/ 4 w 174"/>
                <a:gd name="T19" fmla="*/ 312 h 184"/>
                <a:gd name="T20" fmla="*/ 12 w 174"/>
                <a:gd name="T21" fmla="*/ 351 h 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4" h="184">
                  <a:moveTo>
                    <a:pt x="174" y="0"/>
                  </a:moveTo>
                  <a:lnTo>
                    <a:pt x="148" y="7"/>
                  </a:lnTo>
                  <a:lnTo>
                    <a:pt x="100" y="15"/>
                  </a:lnTo>
                  <a:lnTo>
                    <a:pt x="80" y="22"/>
                  </a:lnTo>
                  <a:lnTo>
                    <a:pt x="63" y="29"/>
                  </a:lnTo>
                  <a:lnTo>
                    <a:pt x="44" y="51"/>
                  </a:lnTo>
                  <a:lnTo>
                    <a:pt x="14" y="100"/>
                  </a:lnTo>
                  <a:lnTo>
                    <a:pt x="6" y="115"/>
                  </a:lnTo>
                  <a:lnTo>
                    <a:pt x="0" y="134"/>
                  </a:lnTo>
                  <a:lnTo>
                    <a:pt x="1" y="164"/>
                  </a:lnTo>
                  <a:lnTo>
                    <a:pt x="3" y="18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1" name="Line 371"/>
            <p:cNvSpPr>
              <a:spLocks noChangeShapeType="1"/>
            </p:cNvSpPr>
            <p:nvPr/>
          </p:nvSpPr>
          <p:spPr bwMode="auto">
            <a:xfrm flipV="1">
              <a:off x="3513026" y="5532264"/>
              <a:ext cx="15987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2" name="Line 372"/>
            <p:cNvSpPr>
              <a:spLocks noChangeShapeType="1"/>
            </p:cNvSpPr>
            <p:nvPr/>
          </p:nvSpPr>
          <p:spPr bwMode="auto">
            <a:xfrm flipH="1">
              <a:off x="3500237" y="5532873"/>
              <a:ext cx="28776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3" name="Freeform 373"/>
            <p:cNvSpPr>
              <a:spLocks/>
            </p:cNvSpPr>
            <p:nvPr/>
          </p:nvSpPr>
          <p:spPr bwMode="auto">
            <a:xfrm>
              <a:off x="3467419" y="5515396"/>
              <a:ext cx="45719" cy="45719"/>
            </a:xfrm>
            <a:custGeom>
              <a:avLst/>
              <a:gdLst>
                <a:gd name="T0" fmla="*/ 8 w 6"/>
                <a:gd name="T1" fmla="*/ 0 h 8"/>
                <a:gd name="T2" fmla="*/ 0 w 6"/>
                <a:gd name="T3" fmla="*/ 4 h 8"/>
                <a:gd name="T4" fmla="*/ 0 w 6"/>
                <a:gd name="T5" fmla="*/ 8 h 8"/>
                <a:gd name="T6" fmla="*/ 4 w 6"/>
                <a:gd name="T7" fmla="*/ 11 h 8"/>
                <a:gd name="T8" fmla="*/ 12 w 6"/>
                <a:gd name="T9" fmla="*/ 15 h 8"/>
                <a:gd name="T10" fmla="*/ 24 w 6"/>
                <a:gd name="T11" fmla="*/ 15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8">
                  <a:moveTo>
                    <a:pt x="2" y="0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1" y="6"/>
                  </a:lnTo>
                  <a:lnTo>
                    <a:pt x="3" y="8"/>
                  </a:lnTo>
                  <a:lnTo>
                    <a:pt x="6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4" name="Line 374"/>
            <p:cNvSpPr>
              <a:spLocks noChangeShapeType="1"/>
            </p:cNvSpPr>
            <p:nvPr/>
          </p:nvSpPr>
          <p:spPr bwMode="auto">
            <a:xfrm>
              <a:off x="5036673" y="5912331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5" name="Freeform 375"/>
            <p:cNvSpPr>
              <a:spLocks/>
            </p:cNvSpPr>
            <p:nvPr/>
          </p:nvSpPr>
          <p:spPr bwMode="auto">
            <a:xfrm>
              <a:off x="5304156" y="5889878"/>
              <a:ext cx="45719" cy="45719"/>
            </a:xfrm>
            <a:custGeom>
              <a:avLst/>
              <a:gdLst>
                <a:gd name="T0" fmla="*/ 0 w 6"/>
                <a:gd name="T1" fmla="*/ 0 h 11"/>
                <a:gd name="T2" fmla="*/ 12 w 6"/>
                <a:gd name="T3" fmla="*/ 1 h 11"/>
                <a:gd name="T4" fmla="*/ 20 w 6"/>
                <a:gd name="T5" fmla="*/ 5 h 11"/>
                <a:gd name="T6" fmla="*/ 24 w 6"/>
                <a:gd name="T7" fmla="*/ 10 h 11"/>
                <a:gd name="T8" fmla="*/ 20 w 6"/>
                <a:gd name="T9" fmla="*/ 15 h 11"/>
                <a:gd name="T10" fmla="*/ 12 w 6"/>
                <a:gd name="T11" fmla="*/ 2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11">
                  <a:moveTo>
                    <a:pt x="0" y="0"/>
                  </a:moveTo>
                  <a:lnTo>
                    <a:pt x="3" y="1"/>
                  </a:lnTo>
                  <a:lnTo>
                    <a:pt x="5" y="3"/>
                  </a:lnTo>
                  <a:lnTo>
                    <a:pt x="6" y="5"/>
                  </a:lnTo>
                  <a:lnTo>
                    <a:pt x="5" y="8"/>
                  </a:lnTo>
                  <a:lnTo>
                    <a:pt x="3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6" name="Line 376"/>
            <p:cNvSpPr>
              <a:spLocks noChangeShapeType="1"/>
            </p:cNvSpPr>
            <p:nvPr/>
          </p:nvSpPr>
          <p:spPr bwMode="auto">
            <a:xfrm flipH="1">
              <a:off x="5046198" y="5935543"/>
              <a:ext cx="29415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7" name="Freeform 377"/>
            <p:cNvSpPr>
              <a:spLocks/>
            </p:cNvSpPr>
            <p:nvPr/>
          </p:nvSpPr>
          <p:spPr bwMode="auto">
            <a:xfrm>
              <a:off x="4752183" y="6305043"/>
              <a:ext cx="113505" cy="100977"/>
            </a:xfrm>
            <a:custGeom>
              <a:avLst/>
              <a:gdLst>
                <a:gd name="T0" fmla="*/ 71 w 71"/>
                <a:gd name="T1" fmla="*/ 0 h 63"/>
                <a:gd name="T2" fmla="*/ 71 w 71"/>
                <a:gd name="T3" fmla="*/ 63 h 63"/>
                <a:gd name="T4" fmla="*/ 54 w 71"/>
                <a:gd name="T5" fmla="*/ 47 h 63"/>
                <a:gd name="T6" fmla="*/ 22 w 71"/>
                <a:gd name="T7" fmla="*/ 23 h 63"/>
                <a:gd name="T8" fmla="*/ 0 w 71"/>
                <a:gd name="T9" fmla="*/ 12 h 63"/>
                <a:gd name="T10" fmla="*/ 71 w 71"/>
                <a:gd name="T11" fmla="*/ 0 h 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1" h="63">
                  <a:moveTo>
                    <a:pt x="71" y="0"/>
                  </a:moveTo>
                  <a:lnTo>
                    <a:pt x="71" y="63"/>
                  </a:lnTo>
                  <a:lnTo>
                    <a:pt x="54" y="47"/>
                  </a:lnTo>
                  <a:lnTo>
                    <a:pt x="22" y="23"/>
                  </a:lnTo>
                  <a:lnTo>
                    <a:pt x="0" y="12"/>
                  </a:lnTo>
                  <a:lnTo>
                    <a:pt x="7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8" name="Line 378"/>
            <p:cNvSpPr>
              <a:spLocks noChangeShapeType="1"/>
            </p:cNvSpPr>
            <p:nvPr/>
          </p:nvSpPr>
          <p:spPr bwMode="auto">
            <a:xfrm>
              <a:off x="4857694" y="5630415"/>
              <a:ext cx="799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59" name="Freeform 379"/>
            <p:cNvSpPr>
              <a:spLocks/>
            </p:cNvSpPr>
            <p:nvPr/>
          </p:nvSpPr>
          <p:spPr bwMode="auto">
            <a:xfrm>
              <a:off x="4865086" y="5667046"/>
              <a:ext cx="86327" cy="45719"/>
            </a:xfrm>
            <a:custGeom>
              <a:avLst/>
              <a:gdLst>
                <a:gd name="T0" fmla="*/ 0 w 27"/>
                <a:gd name="T1" fmla="*/ 0 h 13"/>
                <a:gd name="T2" fmla="*/ 8 w 27"/>
                <a:gd name="T3" fmla="*/ 14 h 13"/>
                <a:gd name="T4" fmla="*/ 24 w 27"/>
                <a:gd name="T5" fmla="*/ 21 h 13"/>
                <a:gd name="T6" fmla="*/ 48 w 27"/>
                <a:gd name="T7" fmla="*/ 25 h 13"/>
                <a:gd name="T8" fmla="*/ 72 w 27"/>
                <a:gd name="T9" fmla="*/ 25 h 13"/>
                <a:gd name="T10" fmla="*/ 92 w 27"/>
                <a:gd name="T11" fmla="*/ 19 h 13"/>
                <a:gd name="T12" fmla="*/ 108 w 27"/>
                <a:gd name="T13" fmla="*/ 1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13">
                  <a:moveTo>
                    <a:pt x="0" y="0"/>
                  </a:moveTo>
                  <a:lnTo>
                    <a:pt x="2" y="7"/>
                  </a:lnTo>
                  <a:lnTo>
                    <a:pt x="6" y="11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3" y="10"/>
                  </a:lnTo>
                  <a:lnTo>
                    <a:pt x="27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0" name="Line 380"/>
            <p:cNvSpPr>
              <a:spLocks noChangeShapeType="1"/>
            </p:cNvSpPr>
            <p:nvPr/>
          </p:nvSpPr>
          <p:spPr bwMode="auto">
            <a:xfrm flipV="1">
              <a:off x="4951391" y="5631630"/>
              <a:ext cx="3197" cy="64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1" name="Line 381"/>
            <p:cNvSpPr>
              <a:spLocks noChangeShapeType="1"/>
            </p:cNvSpPr>
            <p:nvPr/>
          </p:nvSpPr>
          <p:spPr bwMode="auto">
            <a:xfrm flipH="1" flipV="1">
              <a:off x="4945018" y="5260136"/>
              <a:ext cx="6395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2" name="Freeform 382"/>
            <p:cNvSpPr>
              <a:spLocks/>
            </p:cNvSpPr>
            <p:nvPr/>
          </p:nvSpPr>
          <p:spPr bwMode="auto">
            <a:xfrm>
              <a:off x="4844348" y="5215192"/>
              <a:ext cx="100716" cy="45719"/>
            </a:xfrm>
            <a:custGeom>
              <a:avLst/>
              <a:gdLst>
                <a:gd name="T0" fmla="*/ 128 w 31"/>
                <a:gd name="T1" fmla="*/ 25 h 13"/>
                <a:gd name="T2" fmla="*/ 120 w 31"/>
                <a:gd name="T3" fmla="*/ 11 h 13"/>
                <a:gd name="T4" fmla="*/ 100 w 31"/>
                <a:gd name="T5" fmla="*/ 4 h 13"/>
                <a:gd name="T6" fmla="*/ 71 w 31"/>
                <a:gd name="T7" fmla="*/ 0 h 13"/>
                <a:gd name="T8" fmla="*/ 45 w 31"/>
                <a:gd name="T9" fmla="*/ 0 h 13"/>
                <a:gd name="T10" fmla="*/ 20 w 31"/>
                <a:gd name="T11" fmla="*/ 6 h 13"/>
                <a:gd name="T12" fmla="*/ 0 w 31"/>
                <a:gd name="T13" fmla="*/ 17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9" y="6"/>
                  </a:lnTo>
                  <a:lnTo>
                    <a:pt x="24" y="2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5" y="3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3" name="Line 383"/>
            <p:cNvSpPr>
              <a:spLocks noChangeShapeType="1"/>
            </p:cNvSpPr>
            <p:nvPr/>
          </p:nvSpPr>
          <p:spPr bwMode="auto">
            <a:xfrm>
              <a:off x="4845039" y="5252121"/>
              <a:ext cx="1599" cy="304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4" name="Freeform 384"/>
            <p:cNvSpPr>
              <a:spLocks/>
            </p:cNvSpPr>
            <p:nvPr/>
          </p:nvSpPr>
          <p:spPr bwMode="auto">
            <a:xfrm>
              <a:off x="5142769" y="5626812"/>
              <a:ext cx="332519" cy="45719"/>
            </a:xfrm>
            <a:custGeom>
              <a:avLst/>
              <a:gdLst>
                <a:gd name="T0" fmla="*/ 0 w 103"/>
                <a:gd name="T1" fmla="*/ 20 h 10"/>
                <a:gd name="T2" fmla="*/ 77 w 103"/>
                <a:gd name="T3" fmla="*/ 0 h 10"/>
                <a:gd name="T4" fmla="*/ 420 w 103"/>
                <a:gd name="T5" fmla="*/ 1 h 1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3" h="10">
                  <a:moveTo>
                    <a:pt x="0" y="10"/>
                  </a:moveTo>
                  <a:lnTo>
                    <a:pt x="19" y="0"/>
                  </a:lnTo>
                  <a:lnTo>
                    <a:pt x="103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5" name="Line 385"/>
            <p:cNvSpPr>
              <a:spLocks noChangeShapeType="1"/>
            </p:cNvSpPr>
            <p:nvPr/>
          </p:nvSpPr>
          <p:spPr bwMode="auto">
            <a:xfrm>
              <a:off x="3149589" y="3966304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6" name="Rectangle 386"/>
            <p:cNvSpPr>
              <a:spLocks noChangeArrowheads="1"/>
            </p:cNvSpPr>
            <p:nvPr/>
          </p:nvSpPr>
          <p:spPr bwMode="auto">
            <a:xfrm>
              <a:off x="4457076" y="4240851"/>
              <a:ext cx="89524" cy="277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7" name="Freeform 387"/>
            <p:cNvSpPr>
              <a:spLocks/>
            </p:cNvSpPr>
            <p:nvPr/>
          </p:nvSpPr>
          <p:spPr bwMode="auto">
            <a:xfrm>
              <a:off x="4425096" y="4679947"/>
              <a:ext cx="350105" cy="153870"/>
            </a:xfrm>
            <a:custGeom>
              <a:avLst/>
              <a:gdLst>
                <a:gd name="T0" fmla="*/ 31 w 219"/>
                <a:gd name="T1" fmla="*/ 96 h 96"/>
                <a:gd name="T2" fmla="*/ 164 w 219"/>
                <a:gd name="T3" fmla="*/ 96 h 96"/>
                <a:gd name="T4" fmla="*/ 164 w 219"/>
                <a:gd name="T5" fmla="*/ 80 h 96"/>
                <a:gd name="T6" fmla="*/ 219 w 219"/>
                <a:gd name="T7" fmla="*/ 80 h 96"/>
                <a:gd name="T8" fmla="*/ 219 w 219"/>
                <a:gd name="T9" fmla="*/ 0 h 96"/>
                <a:gd name="T10" fmla="*/ 154 w 219"/>
                <a:gd name="T11" fmla="*/ 0 h 96"/>
                <a:gd name="T12" fmla="*/ 154 w 219"/>
                <a:gd name="T13" fmla="*/ 17 h 96"/>
                <a:gd name="T14" fmla="*/ 63 w 219"/>
                <a:gd name="T15" fmla="*/ 17 h 96"/>
                <a:gd name="T16" fmla="*/ 63 w 219"/>
                <a:gd name="T17" fmla="*/ 0 h 96"/>
                <a:gd name="T18" fmla="*/ 0 w 219"/>
                <a:gd name="T19" fmla="*/ 0 h 96"/>
                <a:gd name="T20" fmla="*/ 0 w 219"/>
                <a:gd name="T21" fmla="*/ 80 h 96"/>
                <a:gd name="T22" fmla="*/ 31 w 219"/>
                <a:gd name="T23" fmla="*/ 80 h 96"/>
                <a:gd name="T24" fmla="*/ 31 w 219"/>
                <a:gd name="T25" fmla="*/ 96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9" h="96">
                  <a:moveTo>
                    <a:pt x="31" y="96"/>
                  </a:moveTo>
                  <a:lnTo>
                    <a:pt x="164" y="96"/>
                  </a:lnTo>
                  <a:lnTo>
                    <a:pt x="164" y="80"/>
                  </a:lnTo>
                  <a:lnTo>
                    <a:pt x="219" y="80"/>
                  </a:lnTo>
                  <a:lnTo>
                    <a:pt x="219" y="0"/>
                  </a:lnTo>
                  <a:lnTo>
                    <a:pt x="154" y="0"/>
                  </a:lnTo>
                  <a:lnTo>
                    <a:pt x="154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1" y="80"/>
                  </a:lnTo>
                  <a:lnTo>
                    <a:pt x="31" y="9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8" name="Freeform 388"/>
            <p:cNvSpPr>
              <a:spLocks/>
            </p:cNvSpPr>
            <p:nvPr/>
          </p:nvSpPr>
          <p:spPr bwMode="auto">
            <a:xfrm>
              <a:off x="4376211" y="4579521"/>
              <a:ext cx="530752" cy="283697"/>
            </a:xfrm>
            <a:custGeom>
              <a:avLst/>
              <a:gdLst>
                <a:gd name="T0" fmla="*/ 304 w 332"/>
                <a:gd name="T1" fmla="*/ 174 h 177"/>
                <a:gd name="T2" fmla="*/ 117 w 332"/>
                <a:gd name="T3" fmla="*/ 177 h 177"/>
                <a:gd name="T4" fmla="*/ 32 w 332"/>
                <a:gd name="T5" fmla="*/ 176 h 177"/>
                <a:gd name="T6" fmla="*/ 22 w 332"/>
                <a:gd name="T7" fmla="*/ 177 h 177"/>
                <a:gd name="T8" fmla="*/ 12 w 332"/>
                <a:gd name="T9" fmla="*/ 173 h 177"/>
                <a:gd name="T10" fmla="*/ 6 w 332"/>
                <a:gd name="T11" fmla="*/ 169 h 177"/>
                <a:gd name="T12" fmla="*/ 4 w 332"/>
                <a:gd name="T13" fmla="*/ 160 h 177"/>
                <a:gd name="T14" fmla="*/ 0 w 332"/>
                <a:gd name="T15" fmla="*/ 15 h 177"/>
                <a:gd name="T16" fmla="*/ 4 w 332"/>
                <a:gd name="T17" fmla="*/ 8 h 177"/>
                <a:gd name="T18" fmla="*/ 8 w 332"/>
                <a:gd name="T19" fmla="*/ 4 h 177"/>
                <a:gd name="T20" fmla="*/ 16 w 332"/>
                <a:gd name="T21" fmla="*/ 1 h 177"/>
                <a:gd name="T22" fmla="*/ 26 w 332"/>
                <a:gd name="T23" fmla="*/ 0 h 177"/>
                <a:gd name="T24" fmla="*/ 316 w 332"/>
                <a:gd name="T25" fmla="*/ 12 h 177"/>
                <a:gd name="T26" fmla="*/ 322 w 332"/>
                <a:gd name="T27" fmla="*/ 14 h 177"/>
                <a:gd name="T28" fmla="*/ 328 w 332"/>
                <a:gd name="T29" fmla="*/ 16 h 177"/>
                <a:gd name="T30" fmla="*/ 332 w 332"/>
                <a:gd name="T31" fmla="*/ 21 h 177"/>
                <a:gd name="T32" fmla="*/ 332 w 332"/>
                <a:gd name="T33" fmla="*/ 25 h 177"/>
                <a:gd name="T34" fmla="*/ 332 w 332"/>
                <a:gd name="T35" fmla="*/ 162 h 177"/>
                <a:gd name="T36" fmla="*/ 328 w 332"/>
                <a:gd name="T37" fmla="*/ 167 h 177"/>
                <a:gd name="T38" fmla="*/ 320 w 332"/>
                <a:gd name="T39" fmla="*/ 171 h 177"/>
                <a:gd name="T40" fmla="*/ 314 w 332"/>
                <a:gd name="T41" fmla="*/ 174 h 177"/>
                <a:gd name="T42" fmla="*/ 304 w 332"/>
                <a:gd name="T43" fmla="*/ 174 h 1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32" h="177">
                  <a:moveTo>
                    <a:pt x="304" y="174"/>
                  </a:moveTo>
                  <a:lnTo>
                    <a:pt x="117" y="177"/>
                  </a:lnTo>
                  <a:lnTo>
                    <a:pt x="32" y="176"/>
                  </a:lnTo>
                  <a:lnTo>
                    <a:pt x="22" y="177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4" y="160"/>
                  </a:lnTo>
                  <a:lnTo>
                    <a:pt x="0" y="15"/>
                  </a:lnTo>
                  <a:lnTo>
                    <a:pt x="4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6" y="0"/>
                  </a:lnTo>
                  <a:lnTo>
                    <a:pt x="316" y="12"/>
                  </a:lnTo>
                  <a:lnTo>
                    <a:pt x="322" y="14"/>
                  </a:lnTo>
                  <a:lnTo>
                    <a:pt x="328" y="16"/>
                  </a:lnTo>
                  <a:lnTo>
                    <a:pt x="332" y="21"/>
                  </a:lnTo>
                  <a:lnTo>
                    <a:pt x="332" y="25"/>
                  </a:lnTo>
                  <a:lnTo>
                    <a:pt x="332" y="162"/>
                  </a:lnTo>
                  <a:lnTo>
                    <a:pt x="328" y="167"/>
                  </a:lnTo>
                  <a:lnTo>
                    <a:pt x="320" y="171"/>
                  </a:lnTo>
                  <a:lnTo>
                    <a:pt x="314" y="174"/>
                  </a:lnTo>
                  <a:lnTo>
                    <a:pt x="304" y="17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69" name="Line 389"/>
            <p:cNvSpPr>
              <a:spLocks noChangeShapeType="1"/>
            </p:cNvSpPr>
            <p:nvPr/>
          </p:nvSpPr>
          <p:spPr bwMode="auto">
            <a:xfrm flipH="1">
              <a:off x="4153561" y="4250097"/>
              <a:ext cx="132689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0" name="Freeform 390"/>
            <p:cNvSpPr>
              <a:spLocks/>
            </p:cNvSpPr>
            <p:nvPr/>
          </p:nvSpPr>
          <p:spPr bwMode="auto">
            <a:xfrm>
              <a:off x="4108769" y="4215542"/>
              <a:ext cx="45719" cy="45719"/>
            </a:xfrm>
            <a:custGeom>
              <a:avLst/>
              <a:gdLst>
                <a:gd name="T0" fmla="*/ 4 w 1"/>
                <a:gd name="T1" fmla="*/ 0 h 1"/>
                <a:gd name="T2" fmla="*/ 0 w 1"/>
                <a:gd name="T3" fmla="*/ 0 h 1"/>
                <a:gd name="T4" fmla="*/ 4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1" name="Freeform 391"/>
            <p:cNvSpPr>
              <a:spLocks/>
            </p:cNvSpPr>
            <p:nvPr/>
          </p:nvSpPr>
          <p:spPr bwMode="auto">
            <a:xfrm>
              <a:off x="4142919" y="4250687"/>
              <a:ext cx="748169" cy="306136"/>
            </a:xfrm>
            <a:custGeom>
              <a:avLst/>
              <a:gdLst>
                <a:gd name="T0" fmla="*/ 0 w 231"/>
                <a:gd name="T1" fmla="*/ 0 h 138"/>
                <a:gd name="T2" fmla="*/ 0 w 231"/>
                <a:gd name="T3" fmla="*/ 224 h 138"/>
                <a:gd name="T4" fmla="*/ 61 w 231"/>
                <a:gd name="T5" fmla="*/ 264 h 138"/>
                <a:gd name="T6" fmla="*/ 948 w 231"/>
                <a:gd name="T7" fmla="*/ 260 h 1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1" h="138">
                  <a:moveTo>
                    <a:pt x="0" y="0"/>
                  </a:moveTo>
                  <a:lnTo>
                    <a:pt x="0" y="117"/>
                  </a:lnTo>
                  <a:lnTo>
                    <a:pt x="15" y="138"/>
                  </a:lnTo>
                  <a:lnTo>
                    <a:pt x="231" y="13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2" name="Freeform 392"/>
            <p:cNvSpPr>
              <a:spLocks/>
            </p:cNvSpPr>
            <p:nvPr/>
          </p:nvSpPr>
          <p:spPr bwMode="auto">
            <a:xfrm>
              <a:off x="4890576" y="4504098"/>
              <a:ext cx="73538" cy="48084"/>
            </a:xfrm>
            <a:custGeom>
              <a:avLst/>
              <a:gdLst>
                <a:gd name="T0" fmla="*/ 0 w 23"/>
                <a:gd name="T1" fmla="*/ 41 h 22"/>
                <a:gd name="T2" fmla="*/ 28 w 23"/>
                <a:gd name="T3" fmla="*/ 37 h 22"/>
                <a:gd name="T4" fmla="*/ 52 w 23"/>
                <a:gd name="T5" fmla="*/ 31 h 22"/>
                <a:gd name="T6" fmla="*/ 72 w 23"/>
                <a:gd name="T7" fmla="*/ 25 h 22"/>
                <a:gd name="T8" fmla="*/ 84 w 23"/>
                <a:gd name="T9" fmla="*/ 14 h 22"/>
                <a:gd name="T10" fmla="*/ 92 w 23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2">
                  <a:moveTo>
                    <a:pt x="0" y="22"/>
                  </a:moveTo>
                  <a:lnTo>
                    <a:pt x="7" y="20"/>
                  </a:lnTo>
                  <a:lnTo>
                    <a:pt x="13" y="17"/>
                  </a:lnTo>
                  <a:lnTo>
                    <a:pt x="18" y="13"/>
                  </a:lnTo>
                  <a:lnTo>
                    <a:pt x="21" y="7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3" name="Line 393"/>
            <p:cNvSpPr>
              <a:spLocks noChangeShapeType="1"/>
            </p:cNvSpPr>
            <p:nvPr/>
          </p:nvSpPr>
          <p:spPr bwMode="auto">
            <a:xfrm flipH="1" flipV="1">
              <a:off x="4954521" y="4238087"/>
              <a:ext cx="9592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4" name="Freeform 394"/>
            <p:cNvSpPr>
              <a:spLocks/>
            </p:cNvSpPr>
            <p:nvPr/>
          </p:nvSpPr>
          <p:spPr bwMode="auto">
            <a:xfrm>
              <a:off x="4908869" y="4201615"/>
              <a:ext cx="45719" cy="45719"/>
            </a:xfrm>
            <a:custGeom>
              <a:avLst/>
              <a:gdLst>
                <a:gd name="T0" fmla="*/ 4 w 1"/>
                <a:gd name="T1" fmla="*/ 5 h 2"/>
                <a:gd name="T2" fmla="*/ 0 w 1"/>
                <a:gd name="T3" fmla="*/ 3 h 2"/>
                <a:gd name="T4" fmla="*/ 0 w 1"/>
                <a:gd name="T5" fmla="*/ 0 h 2"/>
                <a:gd name="T6" fmla="*/ 0 w 1"/>
                <a:gd name="T7" fmla="*/ 3 h 2"/>
                <a:gd name="T8" fmla="*/ 4 w 1"/>
                <a:gd name="T9" fmla="*/ 5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5" name="Line 395"/>
            <p:cNvSpPr>
              <a:spLocks noChangeShapeType="1"/>
            </p:cNvSpPr>
            <p:nvPr/>
          </p:nvSpPr>
          <p:spPr bwMode="auto">
            <a:xfrm flipH="1" flipV="1">
              <a:off x="4799585" y="4239486"/>
              <a:ext cx="14547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6" name="Line 396"/>
            <p:cNvSpPr>
              <a:spLocks noChangeShapeType="1"/>
            </p:cNvSpPr>
            <p:nvPr/>
          </p:nvSpPr>
          <p:spPr bwMode="auto">
            <a:xfrm flipH="1" flipV="1">
              <a:off x="4913246" y="4900730"/>
              <a:ext cx="9592" cy="21317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7" name="Freeform 397"/>
            <p:cNvSpPr>
              <a:spLocks/>
            </p:cNvSpPr>
            <p:nvPr/>
          </p:nvSpPr>
          <p:spPr bwMode="auto">
            <a:xfrm>
              <a:off x="4867594" y="4862374"/>
              <a:ext cx="45719" cy="45719"/>
            </a:xfrm>
            <a:custGeom>
              <a:avLst/>
              <a:gdLst>
                <a:gd name="T0" fmla="*/ 56 w 14"/>
                <a:gd name="T1" fmla="*/ 20 h 10"/>
                <a:gd name="T2" fmla="*/ 52 w 14"/>
                <a:gd name="T3" fmla="*/ 10 h 10"/>
                <a:gd name="T4" fmla="*/ 40 w 14"/>
                <a:gd name="T5" fmla="*/ 1 h 10"/>
                <a:gd name="T6" fmla="*/ 20 w 14"/>
                <a:gd name="T7" fmla="*/ 0 h 10"/>
                <a:gd name="T8" fmla="*/ 0 w 14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14" y="10"/>
                  </a:moveTo>
                  <a:lnTo>
                    <a:pt x="13" y="5"/>
                  </a:lnTo>
                  <a:lnTo>
                    <a:pt x="10" y="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8" name="Line 398"/>
            <p:cNvSpPr>
              <a:spLocks noChangeShapeType="1"/>
            </p:cNvSpPr>
            <p:nvPr/>
          </p:nvSpPr>
          <p:spPr bwMode="auto">
            <a:xfrm flipH="1">
              <a:off x="4427635" y="4886319"/>
              <a:ext cx="44122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79" name="Freeform 399"/>
            <p:cNvSpPr>
              <a:spLocks/>
            </p:cNvSpPr>
            <p:nvPr/>
          </p:nvSpPr>
          <p:spPr bwMode="auto">
            <a:xfrm>
              <a:off x="4384994" y="4867017"/>
              <a:ext cx="45719" cy="45719"/>
            </a:xfrm>
            <a:custGeom>
              <a:avLst/>
              <a:gdLst>
                <a:gd name="T0" fmla="*/ 52 w 13"/>
                <a:gd name="T1" fmla="*/ 0 h 11"/>
                <a:gd name="T2" fmla="*/ 36 w 13"/>
                <a:gd name="T3" fmla="*/ 1 h 11"/>
                <a:gd name="T4" fmla="*/ 20 w 13"/>
                <a:gd name="T5" fmla="*/ 5 h 11"/>
                <a:gd name="T6" fmla="*/ 4 w 13"/>
                <a:gd name="T7" fmla="*/ 11 h 11"/>
                <a:gd name="T8" fmla="*/ 0 w 13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11">
                  <a:moveTo>
                    <a:pt x="13" y="0"/>
                  </a:moveTo>
                  <a:lnTo>
                    <a:pt x="9" y="1"/>
                  </a:lnTo>
                  <a:lnTo>
                    <a:pt x="5" y="3"/>
                  </a:lnTo>
                  <a:lnTo>
                    <a:pt x="1" y="6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0" name="Line 400"/>
            <p:cNvSpPr>
              <a:spLocks noChangeShapeType="1"/>
            </p:cNvSpPr>
            <p:nvPr/>
          </p:nvSpPr>
          <p:spPr bwMode="auto">
            <a:xfrm flipH="1">
              <a:off x="4386240" y="4910743"/>
              <a:ext cx="3197" cy="5770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1" name="Freeform 401"/>
            <p:cNvSpPr>
              <a:spLocks/>
            </p:cNvSpPr>
            <p:nvPr/>
          </p:nvSpPr>
          <p:spPr bwMode="auto">
            <a:xfrm>
              <a:off x="4365944" y="4944389"/>
              <a:ext cx="45719" cy="45719"/>
            </a:xfrm>
            <a:custGeom>
              <a:avLst/>
              <a:gdLst>
                <a:gd name="T0" fmla="*/ 0 w 8"/>
                <a:gd name="T1" fmla="*/ 0 h 10"/>
                <a:gd name="T2" fmla="*/ 4 w 8"/>
                <a:gd name="T3" fmla="*/ 8 h 10"/>
                <a:gd name="T4" fmla="*/ 8 w 8"/>
                <a:gd name="T5" fmla="*/ 11 h 10"/>
                <a:gd name="T6" fmla="*/ 20 w 8"/>
                <a:gd name="T7" fmla="*/ 18 h 10"/>
                <a:gd name="T8" fmla="*/ 32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1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2" name="Line 402"/>
            <p:cNvSpPr>
              <a:spLocks noChangeShapeType="1"/>
            </p:cNvSpPr>
            <p:nvPr/>
          </p:nvSpPr>
          <p:spPr bwMode="auto">
            <a:xfrm>
              <a:off x="4410492" y="4990054"/>
              <a:ext cx="16785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3" name="Line 403"/>
            <p:cNvSpPr>
              <a:spLocks noChangeShapeType="1"/>
            </p:cNvSpPr>
            <p:nvPr/>
          </p:nvSpPr>
          <p:spPr bwMode="auto">
            <a:xfrm flipV="1">
              <a:off x="4191454" y="5013265"/>
              <a:ext cx="39007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4" name="Rectangle 404"/>
            <p:cNvSpPr>
              <a:spLocks noChangeArrowheads="1"/>
            </p:cNvSpPr>
            <p:nvPr/>
          </p:nvSpPr>
          <p:spPr bwMode="auto">
            <a:xfrm>
              <a:off x="4470054" y="4423018"/>
              <a:ext cx="49559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</a:t>
              </a:r>
              <a:endParaRPr lang="en-GB"/>
            </a:p>
          </p:txBody>
        </p:sp>
        <p:sp>
          <p:nvSpPr>
            <p:cNvPr id="42185" name="Freeform 405"/>
            <p:cNvSpPr>
              <a:spLocks/>
            </p:cNvSpPr>
            <p:nvPr/>
          </p:nvSpPr>
          <p:spPr bwMode="auto">
            <a:xfrm>
              <a:off x="4170980" y="4262571"/>
              <a:ext cx="139083" cy="275683"/>
            </a:xfrm>
            <a:custGeom>
              <a:avLst/>
              <a:gdLst>
                <a:gd name="T0" fmla="*/ 70 w 87"/>
                <a:gd name="T1" fmla="*/ 0 h 172"/>
                <a:gd name="T2" fmla="*/ 70 w 87"/>
                <a:gd name="T3" fmla="*/ 133 h 172"/>
                <a:gd name="T4" fmla="*/ 87 w 87"/>
                <a:gd name="T5" fmla="*/ 133 h 172"/>
                <a:gd name="T6" fmla="*/ 87 w 87"/>
                <a:gd name="T7" fmla="*/ 165 h 172"/>
                <a:gd name="T8" fmla="*/ 52 w 87"/>
                <a:gd name="T9" fmla="*/ 165 h 172"/>
                <a:gd name="T10" fmla="*/ 52 w 87"/>
                <a:gd name="T11" fmla="*/ 172 h 172"/>
                <a:gd name="T12" fmla="*/ 24 w 87"/>
                <a:gd name="T13" fmla="*/ 172 h 172"/>
                <a:gd name="T14" fmla="*/ 0 w 87"/>
                <a:gd name="T15" fmla="*/ 158 h 172"/>
                <a:gd name="T16" fmla="*/ 0 w 87"/>
                <a:gd name="T17" fmla="*/ 0 h 172"/>
                <a:gd name="T18" fmla="*/ 70 w 87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7" h="172">
                  <a:moveTo>
                    <a:pt x="70" y="0"/>
                  </a:moveTo>
                  <a:lnTo>
                    <a:pt x="70" y="133"/>
                  </a:lnTo>
                  <a:lnTo>
                    <a:pt x="87" y="133"/>
                  </a:lnTo>
                  <a:lnTo>
                    <a:pt x="87" y="165"/>
                  </a:lnTo>
                  <a:lnTo>
                    <a:pt x="52" y="165"/>
                  </a:lnTo>
                  <a:lnTo>
                    <a:pt x="52" y="172"/>
                  </a:lnTo>
                  <a:lnTo>
                    <a:pt x="24" y="172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6" name="Freeform 406"/>
            <p:cNvSpPr>
              <a:spLocks/>
            </p:cNvSpPr>
            <p:nvPr/>
          </p:nvSpPr>
          <p:spPr bwMode="auto">
            <a:xfrm>
              <a:off x="3942081" y="4240865"/>
              <a:ext cx="45719" cy="52893"/>
            </a:xfrm>
            <a:custGeom>
              <a:avLst/>
              <a:gdLst>
                <a:gd name="T0" fmla="*/ 16 w 4"/>
                <a:gd name="T1" fmla="*/ 0 h 24"/>
                <a:gd name="T2" fmla="*/ 16 w 4"/>
                <a:gd name="T3" fmla="*/ 8 h 24"/>
                <a:gd name="T4" fmla="*/ 0 w 4"/>
                <a:gd name="T5" fmla="*/ 8 h 24"/>
                <a:gd name="T6" fmla="*/ 0 w 4"/>
                <a:gd name="T7" fmla="*/ 45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24">
                  <a:moveTo>
                    <a:pt x="4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87" name="Freeform 407"/>
            <p:cNvSpPr>
              <a:spLocks/>
            </p:cNvSpPr>
            <p:nvPr/>
          </p:nvSpPr>
          <p:spPr bwMode="auto">
            <a:xfrm>
              <a:off x="3957956" y="4263513"/>
              <a:ext cx="45719" cy="45719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6 h 7"/>
                <a:gd name="T4" fmla="*/ 12 w 9"/>
                <a:gd name="T5" fmla="*/ 13 h 7"/>
                <a:gd name="T6" fmla="*/ 24 w 9"/>
                <a:gd name="T7" fmla="*/ 14 h 7"/>
                <a:gd name="T8" fmla="*/ 36 w 9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6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7" name="Line 409"/>
            <p:cNvSpPr>
              <a:spLocks noChangeShapeType="1"/>
            </p:cNvSpPr>
            <p:nvPr/>
          </p:nvSpPr>
          <p:spPr bwMode="auto">
            <a:xfrm>
              <a:off x="3992346" y="4278561"/>
              <a:ext cx="8472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8" name="Freeform 410"/>
            <p:cNvSpPr>
              <a:spLocks/>
            </p:cNvSpPr>
            <p:nvPr/>
          </p:nvSpPr>
          <p:spPr bwMode="auto">
            <a:xfrm>
              <a:off x="4077074" y="4278561"/>
              <a:ext cx="25578" cy="11220"/>
            </a:xfrm>
            <a:custGeom>
              <a:avLst/>
              <a:gdLst>
                <a:gd name="T0" fmla="*/ 0 w 8"/>
                <a:gd name="T1" fmla="*/ 0 h 5"/>
                <a:gd name="T2" fmla="*/ 12 w 8"/>
                <a:gd name="T3" fmla="*/ 1 h 5"/>
                <a:gd name="T4" fmla="*/ 24 w 8"/>
                <a:gd name="T5" fmla="*/ 6 h 5"/>
                <a:gd name="T6" fmla="*/ 32 w 8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9" name="Line 411"/>
            <p:cNvSpPr>
              <a:spLocks noChangeShapeType="1"/>
            </p:cNvSpPr>
            <p:nvPr/>
          </p:nvSpPr>
          <p:spPr bwMode="auto">
            <a:xfrm>
              <a:off x="4102652" y="4289781"/>
              <a:ext cx="3197" cy="20996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0" name="Freeform 412"/>
            <p:cNvSpPr>
              <a:spLocks/>
            </p:cNvSpPr>
            <p:nvPr/>
          </p:nvSpPr>
          <p:spPr bwMode="auto">
            <a:xfrm>
              <a:off x="4070679" y="4499749"/>
              <a:ext cx="35170" cy="28851"/>
            </a:xfrm>
            <a:custGeom>
              <a:avLst/>
              <a:gdLst>
                <a:gd name="T0" fmla="*/ 44 w 11"/>
                <a:gd name="T1" fmla="*/ 0 h 13"/>
                <a:gd name="T2" fmla="*/ 40 w 11"/>
                <a:gd name="T3" fmla="*/ 8 h 13"/>
                <a:gd name="T4" fmla="*/ 32 w 11"/>
                <a:gd name="T5" fmla="*/ 15 h 13"/>
                <a:gd name="T6" fmla="*/ 20 w 11"/>
                <a:gd name="T7" fmla="*/ 24 h 13"/>
                <a:gd name="T8" fmla="*/ 0 w 11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3">
                  <a:moveTo>
                    <a:pt x="11" y="0"/>
                  </a:moveTo>
                  <a:lnTo>
                    <a:pt x="10" y="4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1" name="Line 413"/>
            <p:cNvSpPr>
              <a:spLocks noChangeShapeType="1"/>
            </p:cNvSpPr>
            <p:nvPr/>
          </p:nvSpPr>
          <p:spPr bwMode="auto">
            <a:xfrm flipH="1" flipV="1">
              <a:off x="3679010" y="4515777"/>
              <a:ext cx="391670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2" name="Freeform 414"/>
            <p:cNvSpPr>
              <a:spLocks/>
            </p:cNvSpPr>
            <p:nvPr/>
          </p:nvSpPr>
          <p:spPr bwMode="auto">
            <a:xfrm>
              <a:off x="3640642" y="4499749"/>
              <a:ext cx="38368" cy="16028"/>
            </a:xfrm>
            <a:custGeom>
              <a:avLst/>
              <a:gdLst>
                <a:gd name="T0" fmla="*/ 48 w 12"/>
                <a:gd name="T1" fmla="*/ 14 h 7"/>
                <a:gd name="T2" fmla="*/ 32 w 12"/>
                <a:gd name="T3" fmla="*/ 13 h 7"/>
                <a:gd name="T4" fmla="*/ 20 w 12"/>
                <a:gd name="T5" fmla="*/ 10 h 7"/>
                <a:gd name="T6" fmla="*/ 8 w 12"/>
                <a:gd name="T7" fmla="*/ 4 h 7"/>
                <a:gd name="T8" fmla="*/ 0 w 12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7">
                  <a:moveTo>
                    <a:pt x="12" y="7"/>
                  </a:moveTo>
                  <a:lnTo>
                    <a:pt x="8" y="6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3" name="Line 415"/>
            <p:cNvSpPr>
              <a:spLocks noChangeShapeType="1"/>
            </p:cNvSpPr>
            <p:nvPr/>
          </p:nvSpPr>
          <p:spPr bwMode="auto">
            <a:xfrm flipH="1" flipV="1">
              <a:off x="3627853" y="4139117"/>
              <a:ext cx="12789" cy="3606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4" name="Freeform 416"/>
            <p:cNvSpPr>
              <a:spLocks/>
            </p:cNvSpPr>
            <p:nvPr/>
          </p:nvSpPr>
          <p:spPr bwMode="auto">
            <a:xfrm>
              <a:off x="3627853" y="4119883"/>
              <a:ext cx="22381" cy="19234"/>
            </a:xfrm>
            <a:custGeom>
              <a:avLst/>
              <a:gdLst>
                <a:gd name="T0" fmla="*/ 0 w 7"/>
                <a:gd name="T1" fmla="*/ 18 h 8"/>
                <a:gd name="T2" fmla="*/ 4 w 7"/>
                <a:gd name="T3" fmla="*/ 12 h 8"/>
                <a:gd name="T4" fmla="*/ 8 w 7"/>
                <a:gd name="T5" fmla="*/ 8 h 8"/>
                <a:gd name="T6" fmla="*/ 20 w 7"/>
                <a:gd name="T7" fmla="*/ 3 h 8"/>
                <a:gd name="T8" fmla="*/ 28 w 7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lnTo>
                    <a:pt x="1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5" name="Line 417"/>
            <p:cNvSpPr>
              <a:spLocks noChangeShapeType="1"/>
            </p:cNvSpPr>
            <p:nvPr/>
          </p:nvSpPr>
          <p:spPr bwMode="auto">
            <a:xfrm flipV="1">
              <a:off x="3650234" y="4116678"/>
              <a:ext cx="417248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6" name="Freeform 418"/>
            <p:cNvSpPr>
              <a:spLocks/>
            </p:cNvSpPr>
            <p:nvPr/>
          </p:nvSpPr>
          <p:spPr bwMode="auto">
            <a:xfrm>
              <a:off x="4067482" y="4116678"/>
              <a:ext cx="28776" cy="8014"/>
            </a:xfrm>
            <a:custGeom>
              <a:avLst/>
              <a:gdLst>
                <a:gd name="T0" fmla="*/ 0 w 9"/>
                <a:gd name="T1" fmla="*/ 0 h 4"/>
                <a:gd name="T2" fmla="*/ 12 w 9"/>
                <a:gd name="T3" fmla="*/ 1 h 4"/>
                <a:gd name="T4" fmla="*/ 24 w 9"/>
                <a:gd name="T5" fmla="*/ 4 h 4"/>
                <a:gd name="T6" fmla="*/ 36 w 9"/>
                <a:gd name="T7" fmla="*/ 6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9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7" name="Line 419"/>
            <p:cNvSpPr>
              <a:spLocks noChangeShapeType="1"/>
            </p:cNvSpPr>
            <p:nvPr/>
          </p:nvSpPr>
          <p:spPr bwMode="auto">
            <a:xfrm>
              <a:off x="4096258" y="4124692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8" name="Freeform 420"/>
            <p:cNvSpPr>
              <a:spLocks/>
            </p:cNvSpPr>
            <p:nvPr/>
          </p:nvSpPr>
          <p:spPr bwMode="auto">
            <a:xfrm>
              <a:off x="4316872" y="4198421"/>
              <a:ext cx="25578" cy="336590"/>
            </a:xfrm>
            <a:custGeom>
              <a:avLst/>
              <a:gdLst>
                <a:gd name="T0" fmla="*/ 0 w 8"/>
                <a:gd name="T1" fmla="*/ 0 h 152"/>
                <a:gd name="T2" fmla="*/ 4 w 8"/>
                <a:gd name="T3" fmla="*/ 116 h 152"/>
                <a:gd name="T4" fmla="*/ 32 w 8"/>
                <a:gd name="T5" fmla="*/ 134 h 152"/>
                <a:gd name="T6" fmla="*/ 32 w 8"/>
                <a:gd name="T7" fmla="*/ 153 h 152"/>
                <a:gd name="T8" fmla="*/ 4 w 8"/>
                <a:gd name="T9" fmla="*/ 162 h 152"/>
                <a:gd name="T10" fmla="*/ 8 w 8"/>
                <a:gd name="T11" fmla="*/ 290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152">
                  <a:moveTo>
                    <a:pt x="0" y="0"/>
                  </a:moveTo>
                  <a:lnTo>
                    <a:pt x="1" y="61"/>
                  </a:lnTo>
                  <a:lnTo>
                    <a:pt x="8" y="70"/>
                  </a:lnTo>
                  <a:lnTo>
                    <a:pt x="8" y="80"/>
                  </a:lnTo>
                  <a:lnTo>
                    <a:pt x="1" y="85"/>
                  </a:lnTo>
                  <a:lnTo>
                    <a:pt x="2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19" name="Freeform 421"/>
            <p:cNvSpPr>
              <a:spLocks/>
            </p:cNvSpPr>
            <p:nvPr/>
          </p:nvSpPr>
          <p:spPr bwMode="auto">
            <a:xfrm>
              <a:off x="4368029" y="4195215"/>
              <a:ext cx="35170" cy="338193"/>
            </a:xfrm>
            <a:custGeom>
              <a:avLst/>
              <a:gdLst>
                <a:gd name="T0" fmla="*/ 28 w 11"/>
                <a:gd name="T1" fmla="*/ 0 h 152"/>
                <a:gd name="T2" fmla="*/ 28 w 11"/>
                <a:gd name="T3" fmla="*/ 115 h 152"/>
                <a:gd name="T4" fmla="*/ 0 w 11"/>
                <a:gd name="T5" fmla="*/ 139 h 152"/>
                <a:gd name="T6" fmla="*/ 0 w 11"/>
                <a:gd name="T7" fmla="*/ 150 h 152"/>
                <a:gd name="T8" fmla="*/ 40 w 11"/>
                <a:gd name="T9" fmla="*/ 168 h 152"/>
                <a:gd name="T10" fmla="*/ 44 w 11"/>
                <a:gd name="T11" fmla="*/ 293 h 1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" h="152">
                  <a:moveTo>
                    <a:pt x="7" y="0"/>
                  </a:moveTo>
                  <a:lnTo>
                    <a:pt x="7" y="60"/>
                  </a:lnTo>
                  <a:lnTo>
                    <a:pt x="0" y="72"/>
                  </a:lnTo>
                  <a:lnTo>
                    <a:pt x="0" y="78"/>
                  </a:lnTo>
                  <a:lnTo>
                    <a:pt x="10" y="87"/>
                  </a:lnTo>
                  <a:lnTo>
                    <a:pt x="11" y="15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0" name="Rectangle 422"/>
            <p:cNvSpPr>
              <a:spLocks noChangeArrowheads="1"/>
            </p:cNvSpPr>
            <p:nvPr/>
          </p:nvSpPr>
          <p:spPr bwMode="auto">
            <a:xfrm>
              <a:off x="4196472" y="4403580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</a:t>
              </a:r>
              <a:endParaRPr lang="en-GB"/>
            </a:p>
          </p:txBody>
        </p:sp>
        <p:sp>
          <p:nvSpPr>
            <p:cNvPr id="42621" name="Freeform 423"/>
            <p:cNvSpPr>
              <a:spLocks/>
            </p:cNvSpPr>
            <p:nvPr/>
          </p:nvSpPr>
          <p:spPr bwMode="auto">
            <a:xfrm>
              <a:off x="3647037" y="4538216"/>
              <a:ext cx="695413" cy="455198"/>
            </a:xfrm>
            <a:custGeom>
              <a:avLst/>
              <a:gdLst>
                <a:gd name="T0" fmla="*/ 417 w 435"/>
                <a:gd name="T1" fmla="*/ 279 h 284"/>
                <a:gd name="T2" fmla="*/ 164 w 435"/>
                <a:gd name="T3" fmla="*/ 283 h 284"/>
                <a:gd name="T4" fmla="*/ 10 w 435"/>
                <a:gd name="T5" fmla="*/ 284 h 284"/>
                <a:gd name="T6" fmla="*/ 0 w 435"/>
                <a:gd name="T7" fmla="*/ 5 h 284"/>
                <a:gd name="T8" fmla="*/ 6 w 435"/>
                <a:gd name="T9" fmla="*/ 2 h 284"/>
                <a:gd name="T10" fmla="*/ 10 w 435"/>
                <a:gd name="T11" fmla="*/ 0 h 284"/>
                <a:gd name="T12" fmla="*/ 18 w 435"/>
                <a:gd name="T13" fmla="*/ 0 h 284"/>
                <a:gd name="T14" fmla="*/ 18 w 435"/>
                <a:gd name="T15" fmla="*/ 0 h 284"/>
                <a:gd name="T16" fmla="*/ 402 w 435"/>
                <a:gd name="T17" fmla="*/ 16 h 284"/>
                <a:gd name="T18" fmla="*/ 413 w 435"/>
                <a:gd name="T19" fmla="*/ 16 h 284"/>
                <a:gd name="T20" fmla="*/ 421 w 435"/>
                <a:gd name="T21" fmla="*/ 19 h 284"/>
                <a:gd name="T22" fmla="*/ 427 w 435"/>
                <a:gd name="T23" fmla="*/ 24 h 284"/>
                <a:gd name="T24" fmla="*/ 429 w 435"/>
                <a:gd name="T25" fmla="*/ 31 h 284"/>
                <a:gd name="T26" fmla="*/ 435 w 435"/>
                <a:gd name="T27" fmla="*/ 268 h 284"/>
                <a:gd name="T28" fmla="*/ 433 w 435"/>
                <a:gd name="T29" fmla="*/ 272 h 284"/>
                <a:gd name="T30" fmla="*/ 429 w 435"/>
                <a:gd name="T31" fmla="*/ 276 h 284"/>
                <a:gd name="T32" fmla="*/ 425 w 435"/>
                <a:gd name="T33" fmla="*/ 278 h 284"/>
                <a:gd name="T34" fmla="*/ 417 w 435"/>
                <a:gd name="T35" fmla="*/ 279 h 28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5" h="284">
                  <a:moveTo>
                    <a:pt x="417" y="279"/>
                  </a:moveTo>
                  <a:lnTo>
                    <a:pt x="164" y="283"/>
                  </a:lnTo>
                  <a:lnTo>
                    <a:pt x="10" y="284"/>
                  </a:lnTo>
                  <a:lnTo>
                    <a:pt x="0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402" y="16"/>
                  </a:lnTo>
                  <a:lnTo>
                    <a:pt x="413" y="16"/>
                  </a:lnTo>
                  <a:lnTo>
                    <a:pt x="421" y="19"/>
                  </a:lnTo>
                  <a:lnTo>
                    <a:pt x="427" y="24"/>
                  </a:lnTo>
                  <a:lnTo>
                    <a:pt x="429" y="31"/>
                  </a:lnTo>
                  <a:lnTo>
                    <a:pt x="435" y="268"/>
                  </a:lnTo>
                  <a:lnTo>
                    <a:pt x="433" y="272"/>
                  </a:lnTo>
                  <a:lnTo>
                    <a:pt x="429" y="276"/>
                  </a:lnTo>
                  <a:lnTo>
                    <a:pt x="425" y="278"/>
                  </a:lnTo>
                  <a:lnTo>
                    <a:pt x="417" y="2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2" name="Rectangle 424"/>
            <p:cNvSpPr>
              <a:spLocks noChangeArrowheads="1"/>
            </p:cNvSpPr>
            <p:nvPr/>
          </p:nvSpPr>
          <p:spPr bwMode="auto">
            <a:xfrm>
              <a:off x="3931597" y="3980439"/>
              <a:ext cx="73538" cy="721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3" name="Line 425"/>
            <p:cNvSpPr>
              <a:spLocks noChangeShapeType="1"/>
            </p:cNvSpPr>
            <p:nvPr/>
          </p:nvSpPr>
          <p:spPr bwMode="auto">
            <a:xfrm>
              <a:off x="3792514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4" name="Freeform 426"/>
            <p:cNvSpPr>
              <a:spLocks/>
            </p:cNvSpPr>
            <p:nvPr/>
          </p:nvSpPr>
          <p:spPr bwMode="auto">
            <a:xfrm>
              <a:off x="3773330" y="4087827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20 w 6"/>
                <a:gd name="T5" fmla="*/ 7 h 6"/>
                <a:gd name="T6" fmla="*/ 12 w 6"/>
                <a:gd name="T7" fmla="*/ 11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5" name="Line 427"/>
            <p:cNvSpPr>
              <a:spLocks noChangeShapeType="1"/>
            </p:cNvSpPr>
            <p:nvPr/>
          </p:nvSpPr>
          <p:spPr bwMode="auto">
            <a:xfrm flipH="1">
              <a:off x="3659826" y="4100650"/>
              <a:ext cx="11350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6" name="Freeform 428"/>
            <p:cNvSpPr>
              <a:spLocks/>
            </p:cNvSpPr>
            <p:nvPr/>
          </p:nvSpPr>
          <p:spPr bwMode="auto">
            <a:xfrm>
              <a:off x="3627853" y="4083019"/>
              <a:ext cx="31973" cy="17631"/>
            </a:xfrm>
            <a:custGeom>
              <a:avLst/>
              <a:gdLst>
                <a:gd name="T0" fmla="*/ 40 w 10"/>
                <a:gd name="T1" fmla="*/ 15 h 8"/>
                <a:gd name="T2" fmla="*/ 24 w 10"/>
                <a:gd name="T3" fmla="*/ 15 h 8"/>
                <a:gd name="T4" fmla="*/ 12 w 10"/>
                <a:gd name="T5" fmla="*/ 14 h 8"/>
                <a:gd name="T6" fmla="*/ 4 w 10"/>
                <a:gd name="T7" fmla="*/ 8 h 8"/>
                <a:gd name="T8" fmla="*/ 0 w 10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6" y="8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7" name="Line 429"/>
            <p:cNvSpPr>
              <a:spLocks noChangeShapeType="1"/>
            </p:cNvSpPr>
            <p:nvPr/>
          </p:nvSpPr>
          <p:spPr bwMode="auto">
            <a:xfrm flipV="1">
              <a:off x="3627853" y="3948383"/>
              <a:ext cx="1599" cy="13463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8" name="Freeform 430"/>
            <p:cNvSpPr>
              <a:spLocks/>
            </p:cNvSpPr>
            <p:nvPr/>
          </p:nvSpPr>
          <p:spPr bwMode="auto">
            <a:xfrm>
              <a:off x="3627853" y="3922738"/>
              <a:ext cx="38368" cy="25645"/>
            </a:xfrm>
            <a:custGeom>
              <a:avLst/>
              <a:gdLst>
                <a:gd name="T0" fmla="*/ 0 w 12"/>
                <a:gd name="T1" fmla="*/ 23 h 11"/>
                <a:gd name="T2" fmla="*/ 4 w 12"/>
                <a:gd name="T3" fmla="*/ 15 h 11"/>
                <a:gd name="T4" fmla="*/ 16 w 12"/>
                <a:gd name="T5" fmla="*/ 6 h 11"/>
                <a:gd name="T6" fmla="*/ 28 w 12"/>
                <a:gd name="T7" fmla="*/ 1 h 11"/>
                <a:gd name="T8" fmla="*/ 48 w 12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11"/>
                  </a:move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29" name="Freeform 431"/>
            <p:cNvSpPr>
              <a:spLocks/>
            </p:cNvSpPr>
            <p:nvPr/>
          </p:nvSpPr>
          <p:spPr bwMode="auto">
            <a:xfrm>
              <a:off x="3666221" y="3914724"/>
              <a:ext cx="391670" cy="8014"/>
            </a:xfrm>
            <a:custGeom>
              <a:avLst/>
              <a:gdLst>
                <a:gd name="T0" fmla="*/ 0 w 121"/>
                <a:gd name="T1" fmla="*/ 6 h 4"/>
                <a:gd name="T2" fmla="*/ 73 w 121"/>
                <a:gd name="T3" fmla="*/ 5 h 4"/>
                <a:gd name="T4" fmla="*/ 233 w 121"/>
                <a:gd name="T5" fmla="*/ 0 h 4"/>
                <a:gd name="T6" fmla="*/ 496 w 121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" h="4">
                  <a:moveTo>
                    <a:pt x="0" y="4"/>
                  </a:moveTo>
                  <a:lnTo>
                    <a:pt x="18" y="3"/>
                  </a:lnTo>
                  <a:lnTo>
                    <a:pt x="57" y="0"/>
                  </a:lnTo>
                  <a:lnTo>
                    <a:pt x="12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0" name="Freeform 432"/>
            <p:cNvSpPr>
              <a:spLocks/>
            </p:cNvSpPr>
            <p:nvPr/>
          </p:nvSpPr>
          <p:spPr bwMode="auto">
            <a:xfrm>
              <a:off x="4057890" y="3914724"/>
              <a:ext cx="28776" cy="19234"/>
            </a:xfrm>
            <a:custGeom>
              <a:avLst/>
              <a:gdLst>
                <a:gd name="T0" fmla="*/ 0 w 9"/>
                <a:gd name="T1" fmla="*/ 0 h 9"/>
                <a:gd name="T2" fmla="*/ 12 w 9"/>
                <a:gd name="T3" fmla="*/ 1 h 9"/>
                <a:gd name="T4" fmla="*/ 24 w 9"/>
                <a:gd name="T5" fmla="*/ 5 h 9"/>
                <a:gd name="T6" fmla="*/ 32 w 9"/>
                <a:gd name="T7" fmla="*/ 9 h 9"/>
                <a:gd name="T8" fmla="*/ 36 w 9"/>
                <a:gd name="T9" fmla="*/ 1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3" y="1"/>
                  </a:lnTo>
                  <a:lnTo>
                    <a:pt x="6" y="3"/>
                  </a:lnTo>
                  <a:lnTo>
                    <a:pt x="8" y="5"/>
                  </a:lnTo>
                  <a:lnTo>
                    <a:pt x="9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1" name="Line 433"/>
            <p:cNvSpPr>
              <a:spLocks noChangeShapeType="1"/>
            </p:cNvSpPr>
            <p:nvPr/>
          </p:nvSpPr>
          <p:spPr bwMode="auto">
            <a:xfrm>
              <a:off x="4086666" y="3933957"/>
              <a:ext cx="3197" cy="149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2" name="Freeform 434"/>
            <p:cNvSpPr>
              <a:spLocks/>
            </p:cNvSpPr>
            <p:nvPr/>
          </p:nvSpPr>
          <p:spPr bwMode="auto">
            <a:xfrm>
              <a:off x="4070679" y="4083019"/>
              <a:ext cx="19184" cy="12822"/>
            </a:xfrm>
            <a:custGeom>
              <a:avLst/>
              <a:gdLst>
                <a:gd name="T0" fmla="*/ 24 w 6"/>
                <a:gd name="T1" fmla="*/ 0 h 6"/>
                <a:gd name="T2" fmla="*/ 24 w 6"/>
                <a:gd name="T3" fmla="*/ 4 h 6"/>
                <a:gd name="T4" fmla="*/ 16 w 6"/>
                <a:gd name="T5" fmla="*/ 7 h 6"/>
                <a:gd name="T6" fmla="*/ 12 w 6"/>
                <a:gd name="T7" fmla="*/ 9 h 6"/>
                <a:gd name="T8" fmla="*/ 0 w 6"/>
                <a:gd name="T9" fmla="*/ 1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3" name="Line 435"/>
            <p:cNvSpPr>
              <a:spLocks noChangeShapeType="1"/>
            </p:cNvSpPr>
            <p:nvPr/>
          </p:nvSpPr>
          <p:spPr bwMode="auto">
            <a:xfrm flipH="1">
              <a:off x="3840474" y="4095841"/>
              <a:ext cx="230206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4" name="Freeform 436"/>
            <p:cNvSpPr>
              <a:spLocks/>
            </p:cNvSpPr>
            <p:nvPr/>
          </p:nvSpPr>
          <p:spPr bwMode="auto">
            <a:xfrm>
              <a:off x="3821290" y="4087827"/>
              <a:ext cx="19184" cy="12822"/>
            </a:xfrm>
            <a:custGeom>
              <a:avLst/>
              <a:gdLst>
                <a:gd name="T0" fmla="*/ 24 w 6"/>
                <a:gd name="T1" fmla="*/ 11 h 6"/>
                <a:gd name="T2" fmla="*/ 16 w 6"/>
                <a:gd name="T3" fmla="*/ 9 h 6"/>
                <a:gd name="T4" fmla="*/ 8 w 6"/>
                <a:gd name="T5" fmla="*/ 7 h 6"/>
                <a:gd name="T6" fmla="*/ 4 w 6"/>
                <a:gd name="T7" fmla="*/ 4 h 6"/>
                <a:gd name="T8" fmla="*/ 0 w 6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4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5" name="Line 437"/>
            <p:cNvSpPr>
              <a:spLocks noChangeShapeType="1"/>
            </p:cNvSpPr>
            <p:nvPr/>
          </p:nvSpPr>
          <p:spPr bwMode="auto">
            <a:xfrm flipV="1">
              <a:off x="3821290" y="4007687"/>
              <a:ext cx="1599" cy="8014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6" name="Rectangle 438"/>
            <p:cNvSpPr>
              <a:spLocks noChangeArrowheads="1"/>
            </p:cNvSpPr>
            <p:nvPr/>
          </p:nvSpPr>
          <p:spPr bwMode="auto">
            <a:xfrm>
              <a:off x="3599675" y="41807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26</a:t>
              </a:r>
              <a:endParaRPr lang="en-GB"/>
            </a:p>
          </p:txBody>
        </p:sp>
        <p:sp>
          <p:nvSpPr>
            <p:cNvPr id="42637" name="Freeform 439"/>
            <p:cNvSpPr>
              <a:spLocks/>
            </p:cNvSpPr>
            <p:nvPr/>
          </p:nvSpPr>
          <p:spPr bwMode="auto">
            <a:xfrm>
              <a:off x="3723772" y="4131103"/>
              <a:ext cx="169457" cy="118608"/>
            </a:xfrm>
            <a:custGeom>
              <a:avLst/>
              <a:gdLst>
                <a:gd name="T0" fmla="*/ 0 w 106"/>
                <a:gd name="T1" fmla="*/ 0 h 74"/>
                <a:gd name="T2" fmla="*/ 106 w 106"/>
                <a:gd name="T3" fmla="*/ 0 h 74"/>
                <a:gd name="T4" fmla="*/ 106 w 106"/>
                <a:gd name="T5" fmla="*/ 22 h 74"/>
                <a:gd name="T6" fmla="*/ 73 w 106"/>
                <a:gd name="T7" fmla="*/ 22 h 74"/>
                <a:gd name="T8" fmla="*/ 73 w 106"/>
                <a:gd name="T9" fmla="*/ 74 h 74"/>
                <a:gd name="T10" fmla="*/ 0 w 106"/>
                <a:gd name="T11" fmla="*/ 74 h 74"/>
                <a:gd name="T12" fmla="*/ 0 w 10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" h="74">
                  <a:moveTo>
                    <a:pt x="0" y="0"/>
                  </a:moveTo>
                  <a:lnTo>
                    <a:pt x="106" y="0"/>
                  </a:lnTo>
                  <a:lnTo>
                    <a:pt x="106" y="22"/>
                  </a:lnTo>
                  <a:lnTo>
                    <a:pt x="73" y="22"/>
                  </a:lnTo>
                  <a:lnTo>
                    <a:pt x="73" y="74"/>
                  </a:lnTo>
                  <a:lnTo>
                    <a:pt x="0" y="7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38" name="Rectangle 440"/>
            <p:cNvSpPr>
              <a:spLocks noChangeArrowheads="1"/>
            </p:cNvSpPr>
            <p:nvPr/>
          </p:nvSpPr>
          <p:spPr bwMode="auto">
            <a:xfrm>
              <a:off x="3733364" y="4262533"/>
              <a:ext cx="211022" cy="8655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9" name="Line 441"/>
            <p:cNvSpPr>
              <a:spLocks noChangeShapeType="1"/>
            </p:cNvSpPr>
            <p:nvPr/>
          </p:nvSpPr>
          <p:spPr bwMode="auto">
            <a:xfrm>
              <a:off x="3733364" y="4307412"/>
              <a:ext cx="21102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0" name="Line 442"/>
            <p:cNvSpPr>
              <a:spLocks noChangeShapeType="1"/>
            </p:cNvSpPr>
            <p:nvPr/>
          </p:nvSpPr>
          <p:spPr bwMode="auto">
            <a:xfrm>
              <a:off x="3782922" y="4131103"/>
              <a:ext cx="1599" cy="11860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1" name="Line 443"/>
            <p:cNvSpPr>
              <a:spLocks noChangeShapeType="1"/>
            </p:cNvSpPr>
            <p:nvPr/>
          </p:nvSpPr>
          <p:spPr bwMode="auto">
            <a:xfrm flipV="1">
              <a:off x="3840474" y="4131103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2" name="Rectangle 444"/>
            <p:cNvSpPr>
              <a:spLocks noChangeArrowheads="1"/>
            </p:cNvSpPr>
            <p:nvPr/>
          </p:nvSpPr>
          <p:spPr bwMode="auto">
            <a:xfrm>
              <a:off x="3810697" y="436190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25</a:t>
              </a:r>
              <a:endParaRPr lang="en-GB"/>
            </a:p>
          </p:txBody>
        </p:sp>
        <p:sp>
          <p:nvSpPr>
            <p:cNvPr id="42643" name="Freeform 445"/>
            <p:cNvSpPr>
              <a:spLocks/>
            </p:cNvSpPr>
            <p:nvPr/>
          </p:nvSpPr>
          <p:spPr bwMode="auto">
            <a:xfrm>
              <a:off x="3650234" y="4055771"/>
              <a:ext cx="126293" cy="35262"/>
            </a:xfrm>
            <a:custGeom>
              <a:avLst/>
              <a:gdLst>
                <a:gd name="T0" fmla="*/ 0 w 79"/>
                <a:gd name="T1" fmla="*/ 0 h 22"/>
                <a:gd name="T2" fmla="*/ 79 w 79"/>
                <a:gd name="T3" fmla="*/ 0 h 22"/>
                <a:gd name="T4" fmla="*/ 79 w 79"/>
                <a:gd name="T5" fmla="*/ 22 h 22"/>
                <a:gd name="T6" fmla="*/ 2 w 79"/>
                <a:gd name="T7" fmla="*/ 22 h 22"/>
                <a:gd name="T8" fmla="*/ 0 w 79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22">
                  <a:moveTo>
                    <a:pt x="0" y="0"/>
                  </a:moveTo>
                  <a:lnTo>
                    <a:pt x="79" y="0"/>
                  </a:lnTo>
                  <a:lnTo>
                    <a:pt x="79" y="22"/>
                  </a:lnTo>
                  <a:lnTo>
                    <a:pt x="2" y="2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4" name="Rectangle 446"/>
            <p:cNvSpPr>
              <a:spLocks noChangeArrowheads="1"/>
            </p:cNvSpPr>
            <p:nvPr/>
          </p:nvSpPr>
          <p:spPr bwMode="auto">
            <a:xfrm>
              <a:off x="3460592" y="4039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29</a:t>
              </a:r>
              <a:endParaRPr lang="en-GB"/>
            </a:p>
          </p:txBody>
        </p:sp>
        <p:sp>
          <p:nvSpPr>
            <p:cNvPr id="42645" name="Rectangle 447"/>
            <p:cNvSpPr>
              <a:spLocks noChangeArrowheads="1"/>
            </p:cNvSpPr>
            <p:nvPr/>
          </p:nvSpPr>
          <p:spPr bwMode="auto">
            <a:xfrm>
              <a:off x="3422224" y="379932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36</a:t>
              </a:r>
              <a:endParaRPr lang="en-GB"/>
            </a:p>
          </p:txBody>
        </p:sp>
        <p:sp>
          <p:nvSpPr>
            <p:cNvPr id="42646" name="Rectangle 448"/>
            <p:cNvSpPr>
              <a:spLocks noChangeArrowheads="1"/>
            </p:cNvSpPr>
            <p:nvPr/>
          </p:nvSpPr>
          <p:spPr bwMode="auto">
            <a:xfrm>
              <a:off x="3490966" y="397563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31</a:t>
              </a:r>
              <a:endParaRPr lang="en-GB"/>
            </a:p>
          </p:txBody>
        </p:sp>
        <p:sp>
          <p:nvSpPr>
            <p:cNvPr id="42647" name="Freeform 449"/>
            <p:cNvSpPr>
              <a:spLocks/>
            </p:cNvSpPr>
            <p:nvPr/>
          </p:nvSpPr>
          <p:spPr bwMode="auto">
            <a:xfrm>
              <a:off x="3707786" y="3958000"/>
              <a:ext cx="145477" cy="49687"/>
            </a:xfrm>
            <a:custGeom>
              <a:avLst/>
              <a:gdLst>
                <a:gd name="T0" fmla="*/ 2 w 91"/>
                <a:gd name="T1" fmla="*/ 0 h 31"/>
                <a:gd name="T2" fmla="*/ 91 w 91"/>
                <a:gd name="T3" fmla="*/ 0 h 31"/>
                <a:gd name="T4" fmla="*/ 91 w 91"/>
                <a:gd name="T5" fmla="*/ 31 h 31"/>
                <a:gd name="T6" fmla="*/ 0 w 91"/>
                <a:gd name="T7" fmla="*/ 31 h 31"/>
                <a:gd name="T8" fmla="*/ 2 w 91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" h="31">
                  <a:moveTo>
                    <a:pt x="2" y="0"/>
                  </a:moveTo>
                  <a:lnTo>
                    <a:pt x="91" y="0"/>
                  </a:lnTo>
                  <a:lnTo>
                    <a:pt x="91" y="31"/>
                  </a:lnTo>
                  <a:lnTo>
                    <a:pt x="0" y="3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48" name="Rectangle 450"/>
            <p:cNvSpPr>
              <a:spLocks noChangeArrowheads="1"/>
            </p:cNvSpPr>
            <p:nvPr/>
          </p:nvSpPr>
          <p:spPr bwMode="auto">
            <a:xfrm>
              <a:off x="3765934" y="389869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30</a:t>
              </a:r>
              <a:endParaRPr lang="en-GB"/>
            </a:p>
          </p:txBody>
        </p:sp>
        <p:sp>
          <p:nvSpPr>
            <p:cNvPr id="42649" name="Rectangle 451"/>
            <p:cNvSpPr>
              <a:spLocks noChangeArrowheads="1"/>
            </p:cNvSpPr>
            <p:nvPr/>
          </p:nvSpPr>
          <p:spPr bwMode="auto">
            <a:xfrm>
              <a:off x="3995543" y="4209640"/>
              <a:ext cx="97518" cy="5129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0" name="Rectangle 452"/>
            <p:cNvSpPr>
              <a:spLocks noChangeArrowheads="1"/>
            </p:cNvSpPr>
            <p:nvPr/>
          </p:nvSpPr>
          <p:spPr bwMode="auto">
            <a:xfrm>
              <a:off x="3978555" y="41471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27</a:t>
              </a:r>
              <a:endParaRPr lang="en-GB"/>
            </a:p>
          </p:txBody>
        </p:sp>
        <p:sp>
          <p:nvSpPr>
            <p:cNvPr id="42651" name="Rectangle 453"/>
            <p:cNvSpPr>
              <a:spLocks noChangeArrowheads="1"/>
            </p:cNvSpPr>
            <p:nvPr/>
          </p:nvSpPr>
          <p:spPr bwMode="auto">
            <a:xfrm>
              <a:off x="4212959" y="3781691"/>
              <a:ext cx="177450" cy="5449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2" name="Rectangle 454"/>
            <p:cNvSpPr>
              <a:spLocks noChangeArrowheads="1"/>
            </p:cNvSpPr>
            <p:nvPr/>
          </p:nvSpPr>
          <p:spPr bwMode="auto">
            <a:xfrm>
              <a:off x="4168197" y="3929149"/>
              <a:ext cx="5435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3" name="Rectangle 455"/>
            <p:cNvSpPr>
              <a:spLocks noChangeArrowheads="1"/>
            </p:cNvSpPr>
            <p:nvPr/>
          </p:nvSpPr>
          <p:spPr bwMode="auto">
            <a:xfrm>
              <a:off x="4053692" y="399646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28</a:t>
              </a:r>
              <a:endParaRPr lang="en-GB"/>
            </a:p>
          </p:txBody>
        </p:sp>
        <p:sp>
          <p:nvSpPr>
            <p:cNvPr id="42654" name="Freeform 456"/>
            <p:cNvSpPr>
              <a:spLocks/>
            </p:cNvSpPr>
            <p:nvPr/>
          </p:nvSpPr>
          <p:spPr bwMode="auto">
            <a:xfrm>
              <a:off x="4244932" y="3858625"/>
              <a:ext cx="148675" cy="131430"/>
            </a:xfrm>
            <a:custGeom>
              <a:avLst/>
              <a:gdLst>
                <a:gd name="T0" fmla="*/ 49 w 93"/>
                <a:gd name="T1" fmla="*/ 0 h 82"/>
                <a:gd name="T2" fmla="*/ 93 w 93"/>
                <a:gd name="T3" fmla="*/ 0 h 82"/>
                <a:gd name="T4" fmla="*/ 93 w 93"/>
                <a:gd name="T5" fmla="*/ 82 h 82"/>
                <a:gd name="T6" fmla="*/ 0 w 93"/>
                <a:gd name="T7" fmla="*/ 82 h 82"/>
                <a:gd name="T8" fmla="*/ 0 w 93"/>
                <a:gd name="T9" fmla="*/ 24 h 82"/>
                <a:gd name="T10" fmla="*/ 47 w 93"/>
                <a:gd name="T11" fmla="*/ 24 h 82"/>
                <a:gd name="T12" fmla="*/ 49 w 93"/>
                <a:gd name="T13" fmla="*/ 0 h 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" h="82">
                  <a:moveTo>
                    <a:pt x="49" y="0"/>
                  </a:moveTo>
                  <a:lnTo>
                    <a:pt x="93" y="0"/>
                  </a:lnTo>
                  <a:lnTo>
                    <a:pt x="93" y="82"/>
                  </a:lnTo>
                  <a:lnTo>
                    <a:pt x="0" y="82"/>
                  </a:lnTo>
                  <a:lnTo>
                    <a:pt x="0" y="24"/>
                  </a:lnTo>
                  <a:lnTo>
                    <a:pt x="47" y="24"/>
                  </a:lnTo>
                  <a:lnTo>
                    <a:pt x="4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5" name="Rectangle 457"/>
            <p:cNvSpPr>
              <a:spLocks noChangeArrowheads="1"/>
            </p:cNvSpPr>
            <p:nvPr/>
          </p:nvSpPr>
          <p:spPr bwMode="auto">
            <a:xfrm>
              <a:off x="4307877" y="391632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11</a:t>
              </a:r>
              <a:endParaRPr lang="en-GB"/>
            </a:p>
          </p:txBody>
        </p:sp>
        <p:sp>
          <p:nvSpPr>
            <p:cNvPr id="42656" name="Freeform 458"/>
            <p:cNvSpPr>
              <a:spLocks/>
            </p:cNvSpPr>
            <p:nvPr/>
          </p:nvSpPr>
          <p:spPr bwMode="auto">
            <a:xfrm>
              <a:off x="5015482" y="4310617"/>
              <a:ext cx="364492" cy="165089"/>
            </a:xfrm>
            <a:custGeom>
              <a:avLst/>
              <a:gdLst>
                <a:gd name="T0" fmla="*/ 0 w 228"/>
                <a:gd name="T1" fmla="*/ 0 h 103"/>
                <a:gd name="T2" fmla="*/ 44 w 228"/>
                <a:gd name="T3" fmla="*/ 0 h 103"/>
                <a:gd name="T4" fmla="*/ 44 w 228"/>
                <a:gd name="T5" fmla="*/ 11 h 103"/>
                <a:gd name="T6" fmla="*/ 180 w 228"/>
                <a:gd name="T7" fmla="*/ 11 h 103"/>
                <a:gd name="T8" fmla="*/ 180 w 228"/>
                <a:gd name="T9" fmla="*/ 20 h 103"/>
                <a:gd name="T10" fmla="*/ 192 w 228"/>
                <a:gd name="T11" fmla="*/ 20 h 103"/>
                <a:gd name="T12" fmla="*/ 192 w 228"/>
                <a:gd name="T13" fmla="*/ 5 h 103"/>
                <a:gd name="T14" fmla="*/ 228 w 228"/>
                <a:gd name="T15" fmla="*/ 5 h 103"/>
                <a:gd name="T16" fmla="*/ 228 w 228"/>
                <a:gd name="T17" fmla="*/ 47 h 103"/>
                <a:gd name="T18" fmla="*/ 196 w 228"/>
                <a:gd name="T19" fmla="*/ 47 h 103"/>
                <a:gd name="T20" fmla="*/ 196 w 228"/>
                <a:gd name="T21" fmla="*/ 42 h 103"/>
                <a:gd name="T22" fmla="*/ 182 w 228"/>
                <a:gd name="T23" fmla="*/ 42 h 103"/>
                <a:gd name="T24" fmla="*/ 182 w 228"/>
                <a:gd name="T25" fmla="*/ 65 h 103"/>
                <a:gd name="T26" fmla="*/ 176 w 228"/>
                <a:gd name="T27" fmla="*/ 65 h 103"/>
                <a:gd name="T28" fmla="*/ 176 w 228"/>
                <a:gd name="T29" fmla="*/ 72 h 103"/>
                <a:gd name="T30" fmla="*/ 190 w 228"/>
                <a:gd name="T31" fmla="*/ 79 h 103"/>
                <a:gd name="T32" fmla="*/ 190 w 228"/>
                <a:gd name="T33" fmla="*/ 92 h 103"/>
                <a:gd name="T34" fmla="*/ 182 w 228"/>
                <a:gd name="T35" fmla="*/ 103 h 103"/>
                <a:gd name="T36" fmla="*/ 161 w 228"/>
                <a:gd name="T37" fmla="*/ 103 h 103"/>
                <a:gd name="T38" fmla="*/ 149 w 228"/>
                <a:gd name="T39" fmla="*/ 96 h 103"/>
                <a:gd name="T40" fmla="*/ 127 w 228"/>
                <a:gd name="T41" fmla="*/ 96 h 103"/>
                <a:gd name="T42" fmla="*/ 119 w 228"/>
                <a:gd name="T43" fmla="*/ 103 h 103"/>
                <a:gd name="T44" fmla="*/ 93 w 228"/>
                <a:gd name="T45" fmla="*/ 103 h 103"/>
                <a:gd name="T46" fmla="*/ 77 w 228"/>
                <a:gd name="T47" fmla="*/ 94 h 103"/>
                <a:gd name="T48" fmla="*/ 58 w 228"/>
                <a:gd name="T49" fmla="*/ 94 h 103"/>
                <a:gd name="T50" fmla="*/ 46 w 228"/>
                <a:gd name="T51" fmla="*/ 103 h 103"/>
                <a:gd name="T52" fmla="*/ 30 w 228"/>
                <a:gd name="T53" fmla="*/ 103 h 103"/>
                <a:gd name="T54" fmla="*/ 10 w 228"/>
                <a:gd name="T55" fmla="*/ 92 h 103"/>
                <a:gd name="T56" fmla="*/ 10 w 228"/>
                <a:gd name="T57" fmla="*/ 79 h 103"/>
                <a:gd name="T58" fmla="*/ 26 w 228"/>
                <a:gd name="T59" fmla="*/ 72 h 103"/>
                <a:gd name="T60" fmla="*/ 26 w 228"/>
                <a:gd name="T61" fmla="*/ 65 h 103"/>
                <a:gd name="T62" fmla="*/ 0 w 228"/>
                <a:gd name="T63" fmla="*/ 65 h 103"/>
                <a:gd name="T64" fmla="*/ 0 w 228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28" h="103">
                  <a:moveTo>
                    <a:pt x="0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180" y="11"/>
                  </a:lnTo>
                  <a:lnTo>
                    <a:pt x="180" y="20"/>
                  </a:lnTo>
                  <a:lnTo>
                    <a:pt x="192" y="20"/>
                  </a:lnTo>
                  <a:lnTo>
                    <a:pt x="192" y="5"/>
                  </a:lnTo>
                  <a:lnTo>
                    <a:pt x="228" y="5"/>
                  </a:lnTo>
                  <a:lnTo>
                    <a:pt x="228" y="47"/>
                  </a:lnTo>
                  <a:lnTo>
                    <a:pt x="196" y="47"/>
                  </a:lnTo>
                  <a:lnTo>
                    <a:pt x="196" y="42"/>
                  </a:lnTo>
                  <a:lnTo>
                    <a:pt x="182" y="42"/>
                  </a:lnTo>
                  <a:lnTo>
                    <a:pt x="182" y="65"/>
                  </a:lnTo>
                  <a:lnTo>
                    <a:pt x="176" y="65"/>
                  </a:lnTo>
                  <a:lnTo>
                    <a:pt x="176" y="72"/>
                  </a:lnTo>
                  <a:lnTo>
                    <a:pt x="190" y="79"/>
                  </a:lnTo>
                  <a:lnTo>
                    <a:pt x="190" y="92"/>
                  </a:lnTo>
                  <a:lnTo>
                    <a:pt x="182" y="103"/>
                  </a:lnTo>
                  <a:lnTo>
                    <a:pt x="161" y="103"/>
                  </a:lnTo>
                  <a:lnTo>
                    <a:pt x="149" y="96"/>
                  </a:lnTo>
                  <a:lnTo>
                    <a:pt x="127" y="96"/>
                  </a:lnTo>
                  <a:lnTo>
                    <a:pt x="119" y="103"/>
                  </a:lnTo>
                  <a:lnTo>
                    <a:pt x="93" y="103"/>
                  </a:lnTo>
                  <a:lnTo>
                    <a:pt x="77" y="94"/>
                  </a:lnTo>
                  <a:lnTo>
                    <a:pt x="58" y="94"/>
                  </a:lnTo>
                  <a:lnTo>
                    <a:pt x="46" y="103"/>
                  </a:lnTo>
                  <a:lnTo>
                    <a:pt x="30" y="103"/>
                  </a:lnTo>
                  <a:lnTo>
                    <a:pt x="10" y="92"/>
                  </a:lnTo>
                  <a:lnTo>
                    <a:pt x="10" y="79"/>
                  </a:lnTo>
                  <a:lnTo>
                    <a:pt x="26" y="72"/>
                  </a:lnTo>
                  <a:lnTo>
                    <a:pt x="26" y="65"/>
                  </a:lnTo>
                  <a:lnTo>
                    <a:pt x="0" y="6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7" name="Freeform 459"/>
            <p:cNvSpPr>
              <a:spLocks/>
            </p:cNvSpPr>
            <p:nvPr/>
          </p:nvSpPr>
          <p:spPr bwMode="auto">
            <a:xfrm>
              <a:off x="5335212" y="4401977"/>
              <a:ext cx="126293" cy="64112"/>
            </a:xfrm>
            <a:custGeom>
              <a:avLst/>
              <a:gdLst>
                <a:gd name="T0" fmla="*/ 0 w 79"/>
                <a:gd name="T1" fmla="*/ 0 h 40"/>
                <a:gd name="T2" fmla="*/ 79 w 79"/>
                <a:gd name="T3" fmla="*/ 0 h 40"/>
                <a:gd name="T4" fmla="*/ 79 w 79"/>
                <a:gd name="T5" fmla="*/ 40 h 40"/>
                <a:gd name="T6" fmla="*/ 2 w 79"/>
                <a:gd name="T7" fmla="*/ 40 h 40"/>
                <a:gd name="T8" fmla="*/ 0 w 79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40">
                  <a:moveTo>
                    <a:pt x="0" y="0"/>
                  </a:moveTo>
                  <a:lnTo>
                    <a:pt x="79" y="0"/>
                  </a:lnTo>
                  <a:lnTo>
                    <a:pt x="79" y="40"/>
                  </a:lnTo>
                  <a:lnTo>
                    <a:pt x="2" y="4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8" name="Freeform 460"/>
            <p:cNvSpPr>
              <a:spLocks/>
            </p:cNvSpPr>
            <p:nvPr/>
          </p:nvSpPr>
          <p:spPr bwMode="auto">
            <a:xfrm>
              <a:off x="4555071" y="5003031"/>
              <a:ext cx="334118" cy="110594"/>
            </a:xfrm>
            <a:custGeom>
              <a:avLst/>
              <a:gdLst>
                <a:gd name="T0" fmla="*/ 138 w 209"/>
                <a:gd name="T1" fmla="*/ 0 h 69"/>
                <a:gd name="T2" fmla="*/ 209 w 209"/>
                <a:gd name="T3" fmla="*/ 0 h 69"/>
                <a:gd name="T4" fmla="*/ 209 w 209"/>
                <a:gd name="T5" fmla="*/ 69 h 69"/>
                <a:gd name="T6" fmla="*/ 0 w 209"/>
                <a:gd name="T7" fmla="*/ 69 h 69"/>
                <a:gd name="T8" fmla="*/ 0 w 209"/>
                <a:gd name="T9" fmla="*/ 19 h 69"/>
                <a:gd name="T10" fmla="*/ 53 w 209"/>
                <a:gd name="T11" fmla="*/ 19 h 69"/>
                <a:gd name="T12" fmla="*/ 53 w 209"/>
                <a:gd name="T13" fmla="*/ 37 h 69"/>
                <a:gd name="T14" fmla="*/ 118 w 209"/>
                <a:gd name="T15" fmla="*/ 37 h 69"/>
                <a:gd name="T16" fmla="*/ 118 w 209"/>
                <a:gd name="T17" fmla="*/ 15 h 69"/>
                <a:gd name="T18" fmla="*/ 136 w 209"/>
                <a:gd name="T19" fmla="*/ 15 h 69"/>
                <a:gd name="T20" fmla="*/ 138 w 209"/>
                <a:gd name="T21" fmla="*/ 0 h 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9" h="69">
                  <a:moveTo>
                    <a:pt x="138" y="0"/>
                  </a:moveTo>
                  <a:lnTo>
                    <a:pt x="209" y="0"/>
                  </a:lnTo>
                  <a:lnTo>
                    <a:pt x="209" y="69"/>
                  </a:lnTo>
                  <a:lnTo>
                    <a:pt x="0" y="69"/>
                  </a:lnTo>
                  <a:lnTo>
                    <a:pt x="0" y="19"/>
                  </a:lnTo>
                  <a:lnTo>
                    <a:pt x="53" y="19"/>
                  </a:lnTo>
                  <a:lnTo>
                    <a:pt x="53" y="37"/>
                  </a:lnTo>
                  <a:lnTo>
                    <a:pt x="118" y="37"/>
                  </a:lnTo>
                  <a:lnTo>
                    <a:pt x="118" y="15"/>
                  </a:lnTo>
                  <a:lnTo>
                    <a:pt x="136" y="15"/>
                  </a:lnTo>
                  <a:lnTo>
                    <a:pt x="13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59" name="Line 461"/>
            <p:cNvSpPr>
              <a:spLocks noChangeShapeType="1"/>
            </p:cNvSpPr>
            <p:nvPr/>
          </p:nvSpPr>
          <p:spPr bwMode="auto">
            <a:xfrm>
              <a:off x="5180143" y="4414800"/>
              <a:ext cx="1599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0" name="Line 462"/>
            <p:cNvSpPr>
              <a:spLocks noChangeShapeType="1"/>
            </p:cNvSpPr>
            <p:nvPr/>
          </p:nvSpPr>
          <p:spPr bwMode="auto">
            <a:xfrm>
              <a:off x="4571057" y="4983797"/>
              <a:ext cx="1599" cy="49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1" name="Rectangle 463"/>
            <p:cNvSpPr>
              <a:spLocks noChangeArrowheads="1"/>
            </p:cNvSpPr>
            <p:nvPr/>
          </p:nvSpPr>
          <p:spPr bwMode="auto">
            <a:xfrm>
              <a:off x="4813551" y="503348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</a:t>
              </a:r>
              <a:endParaRPr lang="en-GB"/>
            </a:p>
          </p:txBody>
        </p:sp>
        <p:sp>
          <p:nvSpPr>
            <p:cNvPr id="42662" name="Rectangle 464"/>
            <p:cNvSpPr>
              <a:spLocks noChangeArrowheads="1"/>
            </p:cNvSpPr>
            <p:nvPr/>
          </p:nvSpPr>
          <p:spPr bwMode="auto">
            <a:xfrm>
              <a:off x="4567359" y="473055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2</a:t>
              </a:r>
              <a:endParaRPr lang="en-GB"/>
            </a:p>
          </p:txBody>
        </p:sp>
        <p:sp>
          <p:nvSpPr>
            <p:cNvPr id="42663" name="Rectangle 465"/>
            <p:cNvSpPr>
              <a:spLocks noChangeArrowheads="1"/>
            </p:cNvSpPr>
            <p:nvPr/>
          </p:nvSpPr>
          <p:spPr bwMode="auto">
            <a:xfrm>
              <a:off x="5480188" y="5055923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</a:t>
              </a:r>
              <a:endParaRPr lang="en-GB"/>
            </a:p>
          </p:txBody>
        </p:sp>
        <p:sp>
          <p:nvSpPr>
            <p:cNvPr id="42664" name="Freeform 466"/>
            <p:cNvSpPr>
              <a:spLocks/>
            </p:cNvSpPr>
            <p:nvPr/>
          </p:nvSpPr>
          <p:spPr bwMode="auto">
            <a:xfrm>
              <a:off x="5057047" y="4062182"/>
              <a:ext cx="63946" cy="36865"/>
            </a:xfrm>
            <a:custGeom>
              <a:avLst/>
              <a:gdLst>
                <a:gd name="T0" fmla="*/ 80 w 20"/>
                <a:gd name="T1" fmla="*/ 33 h 16"/>
                <a:gd name="T2" fmla="*/ 0 w 20"/>
                <a:gd name="T3" fmla="*/ 33 h 16"/>
                <a:gd name="T4" fmla="*/ 0 w 20"/>
                <a:gd name="T5" fmla="*/ 0 h 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16">
                  <a:moveTo>
                    <a:pt x="20" y="16"/>
                  </a:move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5" name="Line 467"/>
            <p:cNvSpPr>
              <a:spLocks noChangeShapeType="1"/>
            </p:cNvSpPr>
            <p:nvPr/>
          </p:nvSpPr>
          <p:spPr bwMode="auto">
            <a:xfrm>
              <a:off x="5057047" y="4062182"/>
              <a:ext cx="6394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6" name="Freeform 468"/>
            <p:cNvSpPr>
              <a:spLocks/>
            </p:cNvSpPr>
            <p:nvPr/>
          </p:nvSpPr>
          <p:spPr bwMode="auto">
            <a:xfrm>
              <a:off x="4978713" y="3914724"/>
              <a:ext cx="423643" cy="338193"/>
            </a:xfrm>
            <a:custGeom>
              <a:avLst/>
              <a:gdLst>
                <a:gd name="T0" fmla="*/ 243 w 265"/>
                <a:gd name="T1" fmla="*/ 209 h 211"/>
                <a:gd name="T2" fmla="*/ 124 w 265"/>
                <a:gd name="T3" fmla="*/ 211 h 211"/>
                <a:gd name="T4" fmla="*/ 33 w 265"/>
                <a:gd name="T5" fmla="*/ 210 h 211"/>
                <a:gd name="T6" fmla="*/ 25 w 265"/>
                <a:gd name="T7" fmla="*/ 210 h 211"/>
                <a:gd name="T8" fmla="*/ 17 w 265"/>
                <a:gd name="T9" fmla="*/ 209 h 211"/>
                <a:gd name="T10" fmla="*/ 11 w 265"/>
                <a:gd name="T11" fmla="*/ 205 h 211"/>
                <a:gd name="T12" fmla="*/ 8 w 265"/>
                <a:gd name="T13" fmla="*/ 199 h 211"/>
                <a:gd name="T14" fmla="*/ 0 w 265"/>
                <a:gd name="T15" fmla="*/ 14 h 211"/>
                <a:gd name="T16" fmla="*/ 6 w 265"/>
                <a:gd name="T17" fmla="*/ 8 h 211"/>
                <a:gd name="T18" fmla="*/ 13 w 265"/>
                <a:gd name="T19" fmla="*/ 4 h 211"/>
                <a:gd name="T20" fmla="*/ 21 w 265"/>
                <a:gd name="T21" fmla="*/ 1 h 211"/>
                <a:gd name="T22" fmla="*/ 31 w 265"/>
                <a:gd name="T23" fmla="*/ 0 h 211"/>
                <a:gd name="T24" fmla="*/ 243 w 265"/>
                <a:gd name="T25" fmla="*/ 1 h 211"/>
                <a:gd name="T26" fmla="*/ 249 w 265"/>
                <a:gd name="T27" fmla="*/ 1 h 211"/>
                <a:gd name="T28" fmla="*/ 253 w 265"/>
                <a:gd name="T29" fmla="*/ 3 h 211"/>
                <a:gd name="T30" fmla="*/ 257 w 265"/>
                <a:gd name="T31" fmla="*/ 5 h 211"/>
                <a:gd name="T32" fmla="*/ 259 w 265"/>
                <a:gd name="T33" fmla="*/ 9 h 211"/>
                <a:gd name="T34" fmla="*/ 265 w 265"/>
                <a:gd name="T35" fmla="*/ 192 h 211"/>
                <a:gd name="T36" fmla="*/ 263 w 265"/>
                <a:gd name="T37" fmla="*/ 199 h 211"/>
                <a:gd name="T38" fmla="*/ 259 w 265"/>
                <a:gd name="T39" fmla="*/ 205 h 211"/>
                <a:gd name="T40" fmla="*/ 253 w 265"/>
                <a:gd name="T41" fmla="*/ 207 h 211"/>
                <a:gd name="T42" fmla="*/ 243 w 265"/>
                <a:gd name="T43" fmla="*/ 209 h 2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65" h="211">
                  <a:moveTo>
                    <a:pt x="243" y="209"/>
                  </a:moveTo>
                  <a:lnTo>
                    <a:pt x="124" y="211"/>
                  </a:lnTo>
                  <a:lnTo>
                    <a:pt x="33" y="210"/>
                  </a:lnTo>
                  <a:lnTo>
                    <a:pt x="25" y="210"/>
                  </a:lnTo>
                  <a:lnTo>
                    <a:pt x="17" y="209"/>
                  </a:lnTo>
                  <a:lnTo>
                    <a:pt x="11" y="205"/>
                  </a:lnTo>
                  <a:lnTo>
                    <a:pt x="8" y="199"/>
                  </a:lnTo>
                  <a:lnTo>
                    <a:pt x="0" y="14"/>
                  </a:lnTo>
                  <a:lnTo>
                    <a:pt x="6" y="8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31" y="0"/>
                  </a:lnTo>
                  <a:lnTo>
                    <a:pt x="243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5"/>
                  </a:lnTo>
                  <a:lnTo>
                    <a:pt x="259" y="9"/>
                  </a:lnTo>
                  <a:lnTo>
                    <a:pt x="265" y="192"/>
                  </a:lnTo>
                  <a:lnTo>
                    <a:pt x="263" y="199"/>
                  </a:lnTo>
                  <a:lnTo>
                    <a:pt x="259" y="205"/>
                  </a:lnTo>
                  <a:lnTo>
                    <a:pt x="253" y="207"/>
                  </a:lnTo>
                  <a:lnTo>
                    <a:pt x="243" y="20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7" name="Line 469"/>
            <p:cNvSpPr>
              <a:spLocks noChangeShapeType="1"/>
            </p:cNvSpPr>
            <p:nvPr/>
          </p:nvSpPr>
          <p:spPr bwMode="auto">
            <a:xfrm>
              <a:off x="5057047" y="4414800"/>
              <a:ext cx="23979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8" name="Freeform 470"/>
            <p:cNvSpPr>
              <a:spLocks/>
            </p:cNvSpPr>
            <p:nvPr/>
          </p:nvSpPr>
          <p:spPr bwMode="auto">
            <a:xfrm>
              <a:off x="4620615" y="4321837"/>
              <a:ext cx="215818" cy="125019"/>
            </a:xfrm>
            <a:custGeom>
              <a:avLst/>
              <a:gdLst>
                <a:gd name="T0" fmla="*/ 0 w 135"/>
                <a:gd name="T1" fmla="*/ 0 h 78"/>
                <a:gd name="T2" fmla="*/ 103 w 135"/>
                <a:gd name="T3" fmla="*/ 0 h 78"/>
                <a:gd name="T4" fmla="*/ 103 w 135"/>
                <a:gd name="T5" fmla="*/ 4 h 78"/>
                <a:gd name="T6" fmla="*/ 135 w 135"/>
                <a:gd name="T7" fmla="*/ 4 h 78"/>
                <a:gd name="T8" fmla="*/ 135 w 135"/>
                <a:gd name="T9" fmla="*/ 78 h 78"/>
                <a:gd name="T10" fmla="*/ 75 w 135"/>
                <a:gd name="T11" fmla="*/ 78 h 78"/>
                <a:gd name="T12" fmla="*/ 75 w 135"/>
                <a:gd name="T13" fmla="*/ 29 h 78"/>
                <a:gd name="T14" fmla="*/ 0 w 135"/>
                <a:gd name="T15" fmla="*/ 29 h 78"/>
                <a:gd name="T16" fmla="*/ 0 w 135"/>
                <a:gd name="T17" fmla="*/ 0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5" h="78">
                  <a:moveTo>
                    <a:pt x="0" y="0"/>
                  </a:moveTo>
                  <a:lnTo>
                    <a:pt x="103" y="0"/>
                  </a:lnTo>
                  <a:lnTo>
                    <a:pt x="103" y="4"/>
                  </a:lnTo>
                  <a:lnTo>
                    <a:pt x="135" y="4"/>
                  </a:lnTo>
                  <a:lnTo>
                    <a:pt x="135" y="78"/>
                  </a:lnTo>
                  <a:lnTo>
                    <a:pt x="75" y="78"/>
                  </a:lnTo>
                  <a:lnTo>
                    <a:pt x="75" y="29"/>
                  </a:lnTo>
                  <a:lnTo>
                    <a:pt x="0" y="2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69" name="Line 471"/>
            <p:cNvSpPr>
              <a:spLocks noChangeShapeType="1"/>
            </p:cNvSpPr>
            <p:nvPr/>
          </p:nvSpPr>
          <p:spPr bwMode="auto">
            <a:xfrm>
              <a:off x="5057047" y="4426020"/>
              <a:ext cx="3197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0" name="Rectangle 472"/>
            <p:cNvSpPr>
              <a:spLocks noChangeArrowheads="1"/>
            </p:cNvSpPr>
            <p:nvPr/>
          </p:nvSpPr>
          <p:spPr bwMode="auto">
            <a:xfrm>
              <a:off x="4778381" y="437793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</a:t>
              </a:r>
              <a:endParaRPr lang="en-GB"/>
            </a:p>
          </p:txBody>
        </p:sp>
        <p:sp>
          <p:nvSpPr>
            <p:cNvPr id="42671" name="Freeform 473"/>
            <p:cNvSpPr>
              <a:spLocks/>
            </p:cNvSpPr>
            <p:nvPr/>
          </p:nvSpPr>
          <p:spPr bwMode="auto">
            <a:xfrm>
              <a:off x="4555071" y="4214449"/>
              <a:ext cx="191838" cy="100977"/>
            </a:xfrm>
            <a:custGeom>
              <a:avLst/>
              <a:gdLst>
                <a:gd name="T0" fmla="*/ 0 w 120"/>
                <a:gd name="T1" fmla="*/ 0 h 63"/>
                <a:gd name="T2" fmla="*/ 120 w 120"/>
                <a:gd name="T3" fmla="*/ 0 h 63"/>
                <a:gd name="T4" fmla="*/ 120 w 120"/>
                <a:gd name="T5" fmla="*/ 27 h 63"/>
                <a:gd name="T6" fmla="*/ 93 w 120"/>
                <a:gd name="T7" fmla="*/ 27 h 63"/>
                <a:gd name="T8" fmla="*/ 93 w 120"/>
                <a:gd name="T9" fmla="*/ 16 h 63"/>
                <a:gd name="T10" fmla="*/ 69 w 120"/>
                <a:gd name="T11" fmla="*/ 16 h 63"/>
                <a:gd name="T12" fmla="*/ 69 w 120"/>
                <a:gd name="T13" fmla="*/ 41 h 63"/>
                <a:gd name="T14" fmla="*/ 91 w 120"/>
                <a:gd name="T15" fmla="*/ 41 h 63"/>
                <a:gd name="T16" fmla="*/ 91 w 120"/>
                <a:gd name="T17" fmla="*/ 34 h 63"/>
                <a:gd name="T18" fmla="*/ 120 w 120"/>
                <a:gd name="T19" fmla="*/ 34 h 63"/>
                <a:gd name="T20" fmla="*/ 120 w 120"/>
                <a:gd name="T21" fmla="*/ 63 h 63"/>
                <a:gd name="T22" fmla="*/ 0 w 120"/>
                <a:gd name="T23" fmla="*/ 63 h 63"/>
                <a:gd name="T24" fmla="*/ 0 w 120"/>
                <a:gd name="T25" fmla="*/ 0 h 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0" h="63">
                  <a:moveTo>
                    <a:pt x="0" y="0"/>
                  </a:moveTo>
                  <a:lnTo>
                    <a:pt x="120" y="0"/>
                  </a:lnTo>
                  <a:lnTo>
                    <a:pt x="120" y="27"/>
                  </a:lnTo>
                  <a:lnTo>
                    <a:pt x="93" y="27"/>
                  </a:lnTo>
                  <a:lnTo>
                    <a:pt x="93" y="16"/>
                  </a:lnTo>
                  <a:lnTo>
                    <a:pt x="69" y="16"/>
                  </a:lnTo>
                  <a:lnTo>
                    <a:pt x="69" y="41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120" y="34"/>
                  </a:lnTo>
                  <a:lnTo>
                    <a:pt x="120" y="63"/>
                  </a:lnTo>
                  <a:lnTo>
                    <a:pt x="0" y="6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2" name="Line 474"/>
            <p:cNvSpPr>
              <a:spLocks noChangeShapeType="1"/>
            </p:cNvSpPr>
            <p:nvPr/>
          </p:nvSpPr>
          <p:spPr bwMode="auto">
            <a:xfrm flipV="1">
              <a:off x="4740514" y="4321837"/>
              <a:ext cx="1599" cy="4648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3" name="Line 475"/>
            <p:cNvSpPr>
              <a:spLocks noChangeShapeType="1"/>
            </p:cNvSpPr>
            <p:nvPr/>
          </p:nvSpPr>
          <p:spPr bwMode="auto">
            <a:xfrm>
              <a:off x="4665378" y="4216052"/>
              <a:ext cx="1599" cy="9937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4" name="Line 476"/>
            <p:cNvSpPr>
              <a:spLocks noChangeShapeType="1"/>
            </p:cNvSpPr>
            <p:nvPr/>
          </p:nvSpPr>
          <p:spPr bwMode="auto">
            <a:xfrm>
              <a:off x="4519900" y="3898696"/>
              <a:ext cx="11989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5" name="Line 477"/>
            <p:cNvSpPr>
              <a:spLocks noChangeShapeType="1"/>
            </p:cNvSpPr>
            <p:nvPr/>
          </p:nvSpPr>
          <p:spPr bwMode="auto">
            <a:xfrm>
              <a:off x="4564663" y="3898696"/>
              <a:ext cx="1599" cy="10418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6" name="Line 478"/>
            <p:cNvSpPr>
              <a:spLocks noChangeShapeType="1"/>
            </p:cNvSpPr>
            <p:nvPr/>
          </p:nvSpPr>
          <p:spPr bwMode="auto">
            <a:xfrm>
              <a:off x="4523098" y="3818555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7" name="Line 479"/>
            <p:cNvSpPr>
              <a:spLocks noChangeShapeType="1"/>
            </p:cNvSpPr>
            <p:nvPr/>
          </p:nvSpPr>
          <p:spPr bwMode="auto">
            <a:xfrm>
              <a:off x="4523098" y="3786499"/>
              <a:ext cx="116702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78" name="Rectangle 480"/>
            <p:cNvSpPr>
              <a:spLocks noChangeArrowheads="1"/>
            </p:cNvSpPr>
            <p:nvPr/>
          </p:nvSpPr>
          <p:spPr bwMode="auto">
            <a:xfrm>
              <a:off x="4684060" y="3982042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</a:t>
              </a:r>
              <a:endParaRPr lang="en-GB"/>
            </a:p>
          </p:txBody>
        </p:sp>
        <p:sp>
          <p:nvSpPr>
            <p:cNvPr id="42679" name="Freeform 481"/>
            <p:cNvSpPr>
              <a:spLocks/>
            </p:cNvSpPr>
            <p:nvPr/>
          </p:nvSpPr>
          <p:spPr bwMode="auto">
            <a:xfrm>
              <a:off x="5512663" y="4094238"/>
              <a:ext cx="103912" cy="117005"/>
            </a:xfrm>
            <a:custGeom>
              <a:avLst/>
              <a:gdLst>
                <a:gd name="T0" fmla="*/ 2 w 65"/>
                <a:gd name="T1" fmla="*/ 0 h 73"/>
                <a:gd name="T2" fmla="*/ 65 w 65"/>
                <a:gd name="T3" fmla="*/ 0 h 73"/>
                <a:gd name="T4" fmla="*/ 65 w 65"/>
                <a:gd name="T5" fmla="*/ 73 h 73"/>
                <a:gd name="T6" fmla="*/ 0 w 65"/>
                <a:gd name="T7" fmla="*/ 73 h 73"/>
                <a:gd name="T8" fmla="*/ 2 w 65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73">
                  <a:moveTo>
                    <a:pt x="2" y="0"/>
                  </a:moveTo>
                  <a:lnTo>
                    <a:pt x="65" y="0"/>
                  </a:lnTo>
                  <a:lnTo>
                    <a:pt x="65" y="73"/>
                  </a:lnTo>
                  <a:lnTo>
                    <a:pt x="0" y="7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0" name="Freeform 482"/>
            <p:cNvSpPr>
              <a:spLocks/>
            </p:cNvSpPr>
            <p:nvPr/>
          </p:nvSpPr>
          <p:spPr bwMode="auto">
            <a:xfrm>
              <a:off x="5120993" y="4099047"/>
              <a:ext cx="139083" cy="30453"/>
            </a:xfrm>
            <a:custGeom>
              <a:avLst/>
              <a:gdLst>
                <a:gd name="T0" fmla="*/ 0 w 43"/>
                <a:gd name="T1" fmla="*/ 0 h 14"/>
                <a:gd name="T2" fmla="*/ 20 w 43"/>
                <a:gd name="T3" fmla="*/ 15 h 14"/>
                <a:gd name="T4" fmla="*/ 53 w 43"/>
                <a:gd name="T5" fmla="*/ 24 h 14"/>
                <a:gd name="T6" fmla="*/ 91 w 43"/>
                <a:gd name="T7" fmla="*/ 26 h 14"/>
                <a:gd name="T8" fmla="*/ 123 w 43"/>
                <a:gd name="T9" fmla="*/ 24 h 14"/>
                <a:gd name="T10" fmla="*/ 156 w 43"/>
                <a:gd name="T11" fmla="*/ 15 h 14"/>
                <a:gd name="T12" fmla="*/ 176 w 43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4">
                  <a:moveTo>
                    <a:pt x="0" y="0"/>
                  </a:moveTo>
                  <a:lnTo>
                    <a:pt x="5" y="8"/>
                  </a:lnTo>
                  <a:lnTo>
                    <a:pt x="13" y="13"/>
                  </a:lnTo>
                  <a:lnTo>
                    <a:pt x="22" y="14"/>
                  </a:lnTo>
                  <a:lnTo>
                    <a:pt x="30" y="13"/>
                  </a:lnTo>
                  <a:lnTo>
                    <a:pt x="38" y="8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1" name="Line 483"/>
            <p:cNvSpPr>
              <a:spLocks noChangeShapeType="1"/>
            </p:cNvSpPr>
            <p:nvPr/>
          </p:nvSpPr>
          <p:spPr bwMode="auto">
            <a:xfrm>
              <a:off x="5089020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2" name="Line 484"/>
            <p:cNvSpPr>
              <a:spLocks noChangeShapeType="1"/>
            </p:cNvSpPr>
            <p:nvPr/>
          </p:nvSpPr>
          <p:spPr bwMode="auto">
            <a:xfrm>
              <a:off x="5108204" y="4437239"/>
              <a:ext cx="2557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3" name="Line 485"/>
            <p:cNvSpPr>
              <a:spLocks noChangeShapeType="1"/>
            </p:cNvSpPr>
            <p:nvPr/>
          </p:nvSpPr>
          <p:spPr bwMode="auto">
            <a:xfrm flipV="1">
              <a:off x="5133782" y="4426020"/>
              <a:ext cx="2717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4" name="Line 486"/>
            <p:cNvSpPr>
              <a:spLocks noChangeShapeType="1"/>
            </p:cNvSpPr>
            <p:nvPr/>
          </p:nvSpPr>
          <p:spPr bwMode="auto">
            <a:xfrm>
              <a:off x="5160959" y="4426020"/>
              <a:ext cx="38368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5" name="Line 487"/>
            <p:cNvSpPr>
              <a:spLocks noChangeShapeType="1"/>
            </p:cNvSpPr>
            <p:nvPr/>
          </p:nvSpPr>
          <p:spPr bwMode="auto">
            <a:xfrm>
              <a:off x="5199327" y="4426020"/>
              <a:ext cx="15987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6" name="Line 488"/>
            <p:cNvSpPr>
              <a:spLocks noChangeShapeType="1"/>
            </p:cNvSpPr>
            <p:nvPr/>
          </p:nvSpPr>
          <p:spPr bwMode="auto">
            <a:xfrm>
              <a:off x="5215314" y="4437239"/>
              <a:ext cx="35170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7" name="Line 489"/>
            <p:cNvSpPr>
              <a:spLocks noChangeShapeType="1"/>
            </p:cNvSpPr>
            <p:nvPr/>
          </p:nvSpPr>
          <p:spPr bwMode="auto">
            <a:xfrm flipV="1">
              <a:off x="5250484" y="4426020"/>
              <a:ext cx="19184" cy="112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8" name="Line 490"/>
            <p:cNvSpPr>
              <a:spLocks noChangeShapeType="1"/>
            </p:cNvSpPr>
            <p:nvPr/>
          </p:nvSpPr>
          <p:spPr bwMode="auto">
            <a:xfrm>
              <a:off x="5269668" y="4426020"/>
              <a:ext cx="27177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89" name="Rectangle 491"/>
            <p:cNvSpPr>
              <a:spLocks noChangeArrowheads="1"/>
            </p:cNvSpPr>
            <p:nvPr/>
          </p:nvSpPr>
          <p:spPr bwMode="auto">
            <a:xfrm>
              <a:off x="5142873" y="4349085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</a:t>
              </a:r>
              <a:endParaRPr lang="en-GB"/>
            </a:p>
          </p:txBody>
        </p:sp>
        <p:sp>
          <p:nvSpPr>
            <p:cNvPr id="42690" name="Freeform 492"/>
            <p:cNvSpPr>
              <a:spLocks/>
            </p:cNvSpPr>
            <p:nvPr/>
          </p:nvSpPr>
          <p:spPr bwMode="auto">
            <a:xfrm>
              <a:off x="5120993" y="4026920"/>
              <a:ext cx="139083" cy="35262"/>
            </a:xfrm>
            <a:custGeom>
              <a:avLst/>
              <a:gdLst>
                <a:gd name="T0" fmla="*/ 176 w 43"/>
                <a:gd name="T1" fmla="*/ 30 h 16"/>
                <a:gd name="T2" fmla="*/ 156 w 43"/>
                <a:gd name="T3" fmla="*/ 14 h 16"/>
                <a:gd name="T4" fmla="*/ 127 w 43"/>
                <a:gd name="T5" fmla="*/ 4 h 16"/>
                <a:gd name="T6" fmla="*/ 91 w 43"/>
                <a:gd name="T7" fmla="*/ 0 h 16"/>
                <a:gd name="T8" fmla="*/ 53 w 43"/>
                <a:gd name="T9" fmla="*/ 4 h 16"/>
                <a:gd name="T10" fmla="*/ 20 w 43"/>
                <a:gd name="T11" fmla="*/ 14 h 16"/>
                <a:gd name="T12" fmla="*/ 0 w 43"/>
                <a:gd name="T13" fmla="*/ 3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6">
                  <a:moveTo>
                    <a:pt x="43" y="16"/>
                  </a:moveTo>
                  <a:lnTo>
                    <a:pt x="38" y="7"/>
                  </a:lnTo>
                  <a:lnTo>
                    <a:pt x="31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5" y="7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1" name="Freeform 493"/>
            <p:cNvSpPr>
              <a:spLocks/>
            </p:cNvSpPr>
            <p:nvPr/>
          </p:nvSpPr>
          <p:spPr bwMode="auto">
            <a:xfrm>
              <a:off x="5260076" y="4062182"/>
              <a:ext cx="65545" cy="36865"/>
            </a:xfrm>
            <a:custGeom>
              <a:avLst/>
              <a:gdLst>
                <a:gd name="T0" fmla="*/ 0 w 20"/>
                <a:gd name="T1" fmla="*/ 0 h 16"/>
                <a:gd name="T2" fmla="*/ 84 w 20"/>
                <a:gd name="T3" fmla="*/ 0 h 16"/>
                <a:gd name="T4" fmla="*/ 84 w 20"/>
                <a:gd name="T5" fmla="*/ 33 h 16"/>
                <a:gd name="T6" fmla="*/ 0 w 20"/>
                <a:gd name="T7" fmla="*/ 33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6">
                  <a:moveTo>
                    <a:pt x="0" y="0"/>
                  </a:moveTo>
                  <a:lnTo>
                    <a:pt x="20" y="0"/>
                  </a:lnTo>
                  <a:lnTo>
                    <a:pt x="20" y="16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2" name="Line 494"/>
            <p:cNvSpPr>
              <a:spLocks noChangeShapeType="1"/>
            </p:cNvSpPr>
            <p:nvPr/>
          </p:nvSpPr>
          <p:spPr bwMode="auto">
            <a:xfrm flipH="1" flipV="1">
              <a:off x="628784" y="1741316"/>
              <a:ext cx="789734" cy="66997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3" name="Freeform 495"/>
            <p:cNvSpPr>
              <a:spLocks/>
            </p:cNvSpPr>
            <p:nvPr/>
          </p:nvSpPr>
          <p:spPr bwMode="auto">
            <a:xfrm>
              <a:off x="609600" y="1637133"/>
              <a:ext cx="126293" cy="104183"/>
            </a:xfrm>
            <a:custGeom>
              <a:avLst/>
              <a:gdLst>
                <a:gd name="T0" fmla="*/ 24 w 39"/>
                <a:gd name="T1" fmla="*/ 90 h 47"/>
                <a:gd name="T2" fmla="*/ 4 w 39"/>
                <a:gd name="T3" fmla="*/ 71 h 47"/>
                <a:gd name="T4" fmla="*/ 0 w 39"/>
                <a:gd name="T5" fmla="*/ 50 h 47"/>
                <a:gd name="T6" fmla="*/ 12 w 39"/>
                <a:gd name="T7" fmla="*/ 33 h 47"/>
                <a:gd name="T8" fmla="*/ 36 w 39"/>
                <a:gd name="T9" fmla="*/ 15 h 47"/>
                <a:gd name="T10" fmla="*/ 69 w 39"/>
                <a:gd name="T11" fmla="*/ 6 h 47"/>
                <a:gd name="T12" fmla="*/ 111 w 39"/>
                <a:gd name="T13" fmla="*/ 0 h 47"/>
                <a:gd name="T14" fmla="*/ 160 w 39"/>
                <a:gd name="T15" fmla="*/ 4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47">
                  <a:moveTo>
                    <a:pt x="6" y="47"/>
                  </a:moveTo>
                  <a:lnTo>
                    <a:pt x="1" y="37"/>
                  </a:lnTo>
                  <a:lnTo>
                    <a:pt x="0" y="26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7" y="0"/>
                  </a:lnTo>
                  <a:lnTo>
                    <a:pt x="39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4" name="Line 496"/>
            <p:cNvSpPr>
              <a:spLocks noChangeShapeType="1"/>
            </p:cNvSpPr>
            <p:nvPr/>
          </p:nvSpPr>
          <p:spPr bwMode="auto">
            <a:xfrm>
              <a:off x="735893" y="1641942"/>
              <a:ext cx="452418" cy="35422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5" name="Freeform 497"/>
            <p:cNvSpPr>
              <a:spLocks/>
            </p:cNvSpPr>
            <p:nvPr/>
          </p:nvSpPr>
          <p:spPr bwMode="auto">
            <a:xfrm>
              <a:off x="1188312" y="1956092"/>
              <a:ext cx="198233" cy="64112"/>
            </a:xfrm>
            <a:custGeom>
              <a:avLst/>
              <a:gdLst>
                <a:gd name="T0" fmla="*/ 0 w 61"/>
                <a:gd name="T1" fmla="*/ 34 h 29"/>
                <a:gd name="T2" fmla="*/ 37 w 61"/>
                <a:gd name="T3" fmla="*/ 47 h 29"/>
                <a:gd name="T4" fmla="*/ 79 w 61"/>
                <a:gd name="T5" fmla="*/ 55 h 29"/>
                <a:gd name="T6" fmla="*/ 124 w 61"/>
                <a:gd name="T7" fmla="*/ 55 h 29"/>
                <a:gd name="T8" fmla="*/ 169 w 61"/>
                <a:gd name="T9" fmla="*/ 50 h 29"/>
                <a:gd name="T10" fmla="*/ 207 w 61"/>
                <a:gd name="T11" fmla="*/ 39 h 29"/>
                <a:gd name="T12" fmla="*/ 236 w 61"/>
                <a:gd name="T13" fmla="*/ 23 h 29"/>
                <a:gd name="T14" fmla="*/ 252 w 61"/>
                <a:gd name="T15" fmla="*/ 0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1" h="29">
                  <a:moveTo>
                    <a:pt x="0" y="18"/>
                  </a:moveTo>
                  <a:lnTo>
                    <a:pt x="9" y="25"/>
                  </a:lnTo>
                  <a:lnTo>
                    <a:pt x="19" y="29"/>
                  </a:lnTo>
                  <a:lnTo>
                    <a:pt x="30" y="29"/>
                  </a:lnTo>
                  <a:lnTo>
                    <a:pt x="41" y="26"/>
                  </a:lnTo>
                  <a:lnTo>
                    <a:pt x="50" y="20"/>
                  </a:lnTo>
                  <a:lnTo>
                    <a:pt x="57" y="12"/>
                  </a:lnTo>
                  <a:lnTo>
                    <a:pt x="6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6" name="Freeform 498"/>
            <p:cNvSpPr>
              <a:spLocks/>
            </p:cNvSpPr>
            <p:nvPr/>
          </p:nvSpPr>
          <p:spPr bwMode="auto">
            <a:xfrm>
              <a:off x="1386544" y="1016847"/>
              <a:ext cx="187042" cy="939246"/>
            </a:xfrm>
            <a:custGeom>
              <a:avLst/>
              <a:gdLst>
                <a:gd name="T0" fmla="*/ 0 w 58"/>
                <a:gd name="T1" fmla="*/ 810 h 424"/>
                <a:gd name="T2" fmla="*/ 236 w 58"/>
                <a:gd name="T3" fmla="*/ 314 h 424"/>
                <a:gd name="T4" fmla="*/ 236 w 58"/>
                <a:gd name="T5" fmla="*/ 0 h 4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8" h="424">
                  <a:moveTo>
                    <a:pt x="0" y="424"/>
                  </a:moveTo>
                  <a:lnTo>
                    <a:pt x="58" y="164"/>
                  </a:lnTo>
                  <a:lnTo>
                    <a:pt x="5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7" name="Freeform 499"/>
            <p:cNvSpPr>
              <a:spLocks/>
            </p:cNvSpPr>
            <p:nvPr/>
          </p:nvSpPr>
          <p:spPr bwMode="auto">
            <a:xfrm>
              <a:off x="1573587" y="768411"/>
              <a:ext cx="290954" cy="248435"/>
            </a:xfrm>
            <a:custGeom>
              <a:avLst/>
              <a:gdLst>
                <a:gd name="T0" fmla="*/ 0 w 90"/>
                <a:gd name="T1" fmla="*/ 215 h 112"/>
                <a:gd name="T2" fmla="*/ 12 w 90"/>
                <a:gd name="T3" fmla="*/ 173 h 112"/>
                <a:gd name="T4" fmla="*/ 36 w 90"/>
                <a:gd name="T5" fmla="*/ 130 h 112"/>
                <a:gd name="T6" fmla="*/ 77 w 90"/>
                <a:gd name="T7" fmla="*/ 94 h 112"/>
                <a:gd name="T8" fmla="*/ 135 w 90"/>
                <a:gd name="T9" fmla="*/ 61 h 112"/>
                <a:gd name="T10" fmla="*/ 200 w 90"/>
                <a:gd name="T11" fmla="*/ 35 h 112"/>
                <a:gd name="T12" fmla="*/ 283 w 90"/>
                <a:gd name="T13" fmla="*/ 14 h 112"/>
                <a:gd name="T14" fmla="*/ 368 w 90"/>
                <a:gd name="T15" fmla="*/ 0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112">
                  <a:moveTo>
                    <a:pt x="0" y="112"/>
                  </a:moveTo>
                  <a:lnTo>
                    <a:pt x="3" y="90"/>
                  </a:lnTo>
                  <a:lnTo>
                    <a:pt x="9" y="68"/>
                  </a:lnTo>
                  <a:lnTo>
                    <a:pt x="19" y="49"/>
                  </a:lnTo>
                  <a:lnTo>
                    <a:pt x="33" y="32"/>
                  </a:lnTo>
                  <a:lnTo>
                    <a:pt x="49" y="18"/>
                  </a:lnTo>
                  <a:lnTo>
                    <a:pt x="69" y="7"/>
                  </a:lnTo>
                  <a:lnTo>
                    <a:pt x="9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8" name="Line 500"/>
            <p:cNvSpPr>
              <a:spLocks noChangeShapeType="1"/>
            </p:cNvSpPr>
            <p:nvPr/>
          </p:nvSpPr>
          <p:spPr bwMode="auto">
            <a:xfrm flipV="1">
              <a:off x="1864541" y="762000"/>
              <a:ext cx="449221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99" name="Line 501"/>
            <p:cNvSpPr>
              <a:spLocks noChangeShapeType="1"/>
            </p:cNvSpPr>
            <p:nvPr/>
          </p:nvSpPr>
          <p:spPr bwMode="auto">
            <a:xfrm flipH="1" flipV="1">
              <a:off x="660757" y="1730096"/>
              <a:ext cx="802523" cy="6892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0" name="Freeform 502"/>
            <p:cNvSpPr>
              <a:spLocks/>
            </p:cNvSpPr>
            <p:nvPr/>
          </p:nvSpPr>
          <p:spPr bwMode="auto">
            <a:xfrm>
              <a:off x="651165" y="1670792"/>
              <a:ext cx="84729" cy="59304"/>
            </a:xfrm>
            <a:custGeom>
              <a:avLst/>
              <a:gdLst>
                <a:gd name="T0" fmla="*/ 12 w 26"/>
                <a:gd name="T1" fmla="*/ 51 h 27"/>
                <a:gd name="T2" fmla="*/ 0 w 26"/>
                <a:gd name="T3" fmla="*/ 36 h 27"/>
                <a:gd name="T4" fmla="*/ 0 w 26"/>
                <a:gd name="T5" fmla="*/ 21 h 27"/>
                <a:gd name="T6" fmla="*/ 16 w 26"/>
                <a:gd name="T7" fmla="*/ 10 h 27"/>
                <a:gd name="T8" fmla="*/ 45 w 26"/>
                <a:gd name="T9" fmla="*/ 1 h 27"/>
                <a:gd name="T10" fmla="*/ 75 w 26"/>
                <a:gd name="T11" fmla="*/ 0 h 27"/>
                <a:gd name="T12" fmla="*/ 108 w 26"/>
                <a:gd name="T13" fmla="*/ 5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" h="27">
                  <a:moveTo>
                    <a:pt x="3" y="27"/>
                  </a:move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6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1" name="Freeform 503"/>
            <p:cNvSpPr>
              <a:spLocks/>
            </p:cNvSpPr>
            <p:nvPr/>
          </p:nvSpPr>
          <p:spPr bwMode="auto">
            <a:xfrm>
              <a:off x="735893" y="1677203"/>
              <a:ext cx="770550" cy="562586"/>
            </a:xfrm>
            <a:custGeom>
              <a:avLst/>
              <a:gdLst>
                <a:gd name="T0" fmla="*/ 0 w 238"/>
                <a:gd name="T1" fmla="*/ 0 h 254"/>
                <a:gd name="T2" fmla="*/ 476 w 238"/>
                <a:gd name="T3" fmla="*/ 261 h 254"/>
                <a:gd name="T4" fmla="*/ 976 w 238"/>
                <a:gd name="T5" fmla="*/ 485 h 25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8" h="254">
                  <a:moveTo>
                    <a:pt x="0" y="0"/>
                  </a:moveTo>
                  <a:lnTo>
                    <a:pt x="116" y="137"/>
                  </a:lnTo>
                  <a:lnTo>
                    <a:pt x="238" y="25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2" name="Line 504"/>
            <p:cNvSpPr>
              <a:spLocks noChangeShapeType="1"/>
            </p:cNvSpPr>
            <p:nvPr/>
          </p:nvSpPr>
          <p:spPr bwMode="auto">
            <a:xfrm>
              <a:off x="4746909" y="1013641"/>
              <a:ext cx="19184" cy="16765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3" name="Freeform 505"/>
            <p:cNvSpPr>
              <a:spLocks/>
            </p:cNvSpPr>
            <p:nvPr/>
          </p:nvSpPr>
          <p:spPr bwMode="auto">
            <a:xfrm>
              <a:off x="4766093" y="2690178"/>
              <a:ext cx="203029" cy="144253"/>
            </a:xfrm>
            <a:custGeom>
              <a:avLst/>
              <a:gdLst>
                <a:gd name="T0" fmla="*/ 0 w 63"/>
                <a:gd name="T1" fmla="*/ 0 h 65"/>
                <a:gd name="T2" fmla="*/ 12 w 63"/>
                <a:gd name="T3" fmla="*/ 33 h 65"/>
                <a:gd name="T4" fmla="*/ 36 w 63"/>
                <a:gd name="T5" fmla="*/ 61 h 65"/>
                <a:gd name="T6" fmla="*/ 77 w 63"/>
                <a:gd name="T7" fmla="*/ 86 h 65"/>
                <a:gd name="T8" fmla="*/ 125 w 63"/>
                <a:gd name="T9" fmla="*/ 108 h 65"/>
                <a:gd name="T10" fmla="*/ 187 w 63"/>
                <a:gd name="T11" fmla="*/ 119 h 65"/>
                <a:gd name="T12" fmla="*/ 256 w 63"/>
                <a:gd name="T13" fmla="*/ 125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3" y="17"/>
                  </a:lnTo>
                  <a:lnTo>
                    <a:pt x="9" y="32"/>
                  </a:lnTo>
                  <a:lnTo>
                    <a:pt x="19" y="45"/>
                  </a:lnTo>
                  <a:lnTo>
                    <a:pt x="31" y="56"/>
                  </a:lnTo>
                  <a:lnTo>
                    <a:pt x="46" y="62"/>
                  </a:lnTo>
                  <a:lnTo>
                    <a:pt x="63" y="6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4" name="Line 506"/>
            <p:cNvSpPr>
              <a:spLocks noChangeShapeType="1"/>
            </p:cNvSpPr>
            <p:nvPr/>
          </p:nvSpPr>
          <p:spPr bwMode="auto">
            <a:xfrm>
              <a:off x="4969121" y="2834431"/>
              <a:ext cx="439629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6" name="Freeform 508"/>
            <p:cNvSpPr>
              <a:spLocks/>
            </p:cNvSpPr>
            <p:nvPr/>
          </p:nvSpPr>
          <p:spPr bwMode="auto">
            <a:xfrm>
              <a:off x="4804460" y="2685370"/>
              <a:ext cx="191838" cy="125019"/>
            </a:xfrm>
            <a:custGeom>
              <a:avLst/>
              <a:gdLst>
                <a:gd name="T0" fmla="*/ 0 w 59"/>
                <a:gd name="T1" fmla="*/ 0 h 56"/>
                <a:gd name="T2" fmla="*/ 8 w 59"/>
                <a:gd name="T3" fmla="*/ 29 h 56"/>
                <a:gd name="T4" fmla="*/ 33 w 59"/>
                <a:gd name="T5" fmla="*/ 56 h 56"/>
                <a:gd name="T6" fmla="*/ 75 w 59"/>
                <a:gd name="T7" fmla="*/ 78 h 56"/>
                <a:gd name="T8" fmla="*/ 120 w 59"/>
                <a:gd name="T9" fmla="*/ 95 h 56"/>
                <a:gd name="T10" fmla="*/ 177 w 59"/>
                <a:gd name="T11" fmla="*/ 104 h 56"/>
                <a:gd name="T12" fmla="*/ 244 w 59"/>
                <a:gd name="T13" fmla="*/ 109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" h="56">
                  <a:moveTo>
                    <a:pt x="0" y="0"/>
                  </a:moveTo>
                  <a:lnTo>
                    <a:pt x="2" y="15"/>
                  </a:lnTo>
                  <a:lnTo>
                    <a:pt x="8" y="29"/>
                  </a:lnTo>
                  <a:lnTo>
                    <a:pt x="18" y="40"/>
                  </a:lnTo>
                  <a:lnTo>
                    <a:pt x="29" y="49"/>
                  </a:lnTo>
                  <a:lnTo>
                    <a:pt x="43" y="54"/>
                  </a:lnTo>
                  <a:lnTo>
                    <a:pt x="59" y="5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7" name="Line 509"/>
            <p:cNvSpPr>
              <a:spLocks noChangeShapeType="1"/>
            </p:cNvSpPr>
            <p:nvPr/>
          </p:nvSpPr>
          <p:spPr bwMode="auto">
            <a:xfrm>
              <a:off x="4996298" y="2810389"/>
              <a:ext cx="406057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8" name="Line 510"/>
            <p:cNvSpPr>
              <a:spLocks noChangeShapeType="1"/>
            </p:cNvSpPr>
            <p:nvPr/>
          </p:nvSpPr>
          <p:spPr bwMode="auto">
            <a:xfrm flipH="1" flipV="1">
              <a:off x="1615151" y="999216"/>
              <a:ext cx="3197" cy="4071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09" name="Freeform 511"/>
            <p:cNvSpPr>
              <a:spLocks/>
            </p:cNvSpPr>
            <p:nvPr/>
          </p:nvSpPr>
          <p:spPr bwMode="auto">
            <a:xfrm>
              <a:off x="1615151" y="845346"/>
              <a:ext cx="116702" cy="153870"/>
            </a:xfrm>
            <a:custGeom>
              <a:avLst/>
              <a:gdLst>
                <a:gd name="T0" fmla="*/ 0 w 36"/>
                <a:gd name="T1" fmla="*/ 134 h 69"/>
                <a:gd name="T2" fmla="*/ 4 w 36"/>
                <a:gd name="T3" fmla="*/ 103 h 69"/>
                <a:gd name="T4" fmla="*/ 24 w 36"/>
                <a:gd name="T5" fmla="*/ 71 h 69"/>
                <a:gd name="T6" fmla="*/ 53 w 36"/>
                <a:gd name="T7" fmla="*/ 45 h 69"/>
                <a:gd name="T8" fmla="*/ 99 w 36"/>
                <a:gd name="T9" fmla="*/ 21 h 69"/>
                <a:gd name="T10" fmla="*/ 148 w 36"/>
                <a:gd name="T11" fmla="*/ 0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69">
                  <a:moveTo>
                    <a:pt x="0" y="69"/>
                  </a:moveTo>
                  <a:lnTo>
                    <a:pt x="1" y="53"/>
                  </a:lnTo>
                  <a:lnTo>
                    <a:pt x="6" y="37"/>
                  </a:lnTo>
                  <a:lnTo>
                    <a:pt x="13" y="23"/>
                  </a:lnTo>
                  <a:lnTo>
                    <a:pt x="24" y="11"/>
                  </a:lnTo>
                  <a:lnTo>
                    <a:pt x="36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0" name="Freeform 512"/>
            <p:cNvSpPr>
              <a:spLocks/>
            </p:cNvSpPr>
            <p:nvPr/>
          </p:nvSpPr>
          <p:spPr bwMode="auto">
            <a:xfrm>
              <a:off x="1731853" y="784439"/>
              <a:ext cx="195035" cy="60907"/>
            </a:xfrm>
            <a:custGeom>
              <a:avLst/>
              <a:gdLst>
                <a:gd name="T0" fmla="*/ 0 w 60"/>
                <a:gd name="T1" fmla="*/ 52 h 28"/>
                <a:gd name="T2" fmla="*/ 57 w 60"/>
                <a:gd name="T3" fmla="*/ 37 h 28"/>
                <a:gd name="T4" fmla="*/ 120 w 60"/>
                <a:gd name="T5" fmla="*/ 22 h 28"/>
                <a:gd name="T6" fmla="*/ 181 w 60"/>
                <a:gd name="T7" fmla="*/ 11 h 28"/>
                <a:gd name="T8" fmla="*/ 248 w 60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8">
                  <a:moveTo>
                    <a:pt x="0" y="28"/>
                  </a:moveTo>
                  <a:lnTo>
                    <a:pt x="14" y="20"/>
                  </a:lnTo>
                  <a:lnTo>
                    <a:pt x="29" y="12"/>
                  </a:lnTo>
                  <a:lnTo>
                    <a:pt x="44" y="6"/>
                  </a:lnTo>
                  <a:lnTo>
                    <a:pt x="6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1" name="Line 513"/>
            <p:cNvSpPr>
              <a:spLocks noChangeShapeType="1"/>
            </p:cNvSpPr>
            <p:nvPr/>
          </p:nvSpPr>
          <p:spPr bwMode="auto">
            <a:xfrm flipV="1">
              <a:off x="1926888" y="762000"/>
              <a:ext cx="2621788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2" name="Freeform 514"/>
            <p:cNvSpPr>
              <a:spLocks/>
            </p:cNvSpPr>
            <p:nvPr/>
          </p:nvSpPr>
          <p:spPr bwMode="auto">
            <a:xfrm>
              <a:off x="4548676" y="762000"/>
              <a:ext cx="188641" cy="128225"/>
            </a:xfrm>
            <a:custGeom>
              <a:avLst/>
              <a:gdLst>
                <a:gd name="T0" fmla="*/ 0 w 58"/>
                <a:gd name="T1" fmla="*/ 0 h 58"/>
                <a:gd name="T2" fmla="*/ 67 w 58"/>
                <a:gd name="T3" fmla="*/ 4 h 58"/>
                <a:gd name="T4" fmla="*/ 124 w 58"/>
                <a:gd name="T5" fmla="*/ 15 h 58"/>
                <a:gd name="T6" fmla="*/ 173 w 58"/>
                <a:gd name="T7" fmla="*/ 32 h 58"/>
                <a:gd name="T8" fmla="*/ 212 w 58"/>
                <a:gd name="T9" fmla="*/ 55 h 58"/>
                <a:gd name="T10" fmla="*/ 236 w 58"/>
                <a:gd name="T11" fmla="*/ 81 h 58"/>
                <a:gd name="T12" fmla="*/ 240 w 58"/>
                <a:gd name="T13" fmla="*/ 110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" h="58">
                  <a:moveTo>
                    <a:pt x="0" y="0"/>
                  </a:moveTo>
                  <a:lnTo>
                    <a:pt x="16" y="2"/>
                  </a:lnTo>
                  <a:lnTo>
                    <a:pt x="30" y="8"/>
                  </a:lnTo>
                  <a:lnTo>
                    <a:pt x="42" y="17"/>
                  </a:lnTo>
                  <a:lnTo>
                    <a:pt x="51" y="29"/>
                  </a:lnTo>
                  <a:lnTo>
                    <a:pt x="57" y="43"/>
                  </a:lnTo>
                  <a:lnTo>
                    <a:pt x="58" y="5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3" name="Line 515"/>
            <p:cNvSpPr>
              <a:spLocks noChangeShapeType="1"/>
            </p:cNvSpPr>
            <p:nvPr/>
          </p:nvSpPr>
          <p:spPr bwMode="auto">
            <a:xfrm>
              <a:off x="4737317" y="890225"/>
              <a:ext cx="9592" cy="1234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4" name="Rectangle 516"/>
            <p:cNvSpPr>
              <a:spLocks noChangeArrowheads="1"/>
            </p:cNvSpPr>
            <p:nvPr/>
          </p:nvSpPr>
          <p:spPr bwMode="auto">
            <a:xfrm>
              <a:off x="3388055" y="1548979"/>
              <a:ext cx="63946" cy="11059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5" name="Freeform 517"/>
            <p:cNvSpPr>
              <a:spLocks/>
            </p:cNvSpPr>
            <p:nvPr/>
          </p:nvSpPr>
          <p:spPr bwMode="auto">
            <a:xfrm>
              <a:off x="3381661" y="1664381"/>
              <a:ext cx="51157" cy="133033"/>
            </a:xfrm>
            <a:custGeom>
              <a:avLst/>
              <a:gdLst>
                <a:gd name="T0" fmla="*/ 4 w 32"/>
                <a:gd name="T1" fmla="*/ 0 h 83"/>
                <a:gd name="T2" fmla="*/ 32 w 32"/>
                <a:gd name="T3" fmla="*/ 0 h 83"/>
                <a:gd name="T4" fmla="*/ 32 w 32"/>
                <a:gd name="T5" fmla="*/ 83 h 83"/>
                <a:gd name="T6" fmla="*/ 0 w 32"/>
                <a:gd name="T7" fmla="*/ 83 h 83"/>
                <a:gd name="T8" fmla="*/ 0 w 32"/>
                <a:gd name="T9" fmla="*/ 61 h 83"/>
                <a:gd name="T10" fmla="*/ 22 w 32"/>
                <a:gd name="T11" fmla="*/ 61 h 83"/>
                <a:gd name="T12" fmla="*/ 22 w 32"/>
                <a:gd name="T13" fmla="*/ 36 h 83"/>
                <a:gd name="T14" fmla="*/ 4 w 32"/>
                <a:gd name="T15" fmla="*/ 36 h 83"/>
                <a:gd name="T16" fmla="*/ 4 w 3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" h="83">
                  <a:moveTo>
                    <a:pt x="4" y="0"/>
                  </a:moveTo>
                  <a:lnTo>
                    <a:pt x="32" y="0"/>
                  </a:lnTo>
                  <a:lnTo>
                    <a:pt x="32" y="83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22" y="61"/>
                  </a:lnTo>
                  <a:lnTo>
                    <a:pt x="22" y="36"/>
                  </a:lnTo>
                  <a:lnTo>
                    <a:pt x="4" y="36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6" name="Rectangle 518"/>
            <p:cNvSpPr>
              <a:spLocks noChangeArrowheads="1"/>
            </p:cNvSpPr>
            <p:nvPr/>
          </p:nvSpPr>
          <p:spPr bwMode="auto">
            <a:xfrm>
              <a:off x="3113088" y="3616601"/>
              <a:ext cx="290954" cy="1186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7" name="Line 519"/>
            <p:cNvSpPr>
              <a:spLocks noChangeShapeType="1"/>
            </p:cNvSpPr>
            <p:nvPr/>
          </p:nvSpPr>
          <p:spPr bwMode="auto">
            <a:xfrm flipH="1">
              <a:off x="3271354" y="2029821"/>
              <a:ext cx="31653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8" name="Freeform 520"/>
            <p:cNvSpPr>
              <a:spLocks/>
            </p:cNvSpPr>
            <p:nvPr/>
          </p:nvSpPr>
          <p:spPr bwMode="auto">
            <a:xfrm>
              <a:off x="3229789" y="1999368"/>
              <a:ext cx="41565" cy="36865"/>
            </a:xfrm>
            <a:custGeom>
              <a:avLst/>
              <a:gdLst>
                <a:gd name="T0" fmla="*/ 52 w 13"/>
                <a:gd name="T1" fmla="*/ 31 h 17"/>
                <a:gd name="T2" fmla="*/ 32 w 13"/>
                <a:gd name="T3" fmla="*/ 30 h 17"/>
                <a:gd name="T4" fmla="*/ 16 w 13"/>
                <a:gd name="T5" fmla="*/ 26 h 17"/>
                <a:gd name="T6" fmla="*/ 4 w 13"/>
                <a:gd name="T7" fmla="*/ 19 h 17"/>
                <a:gd name="T8" fmla="*/ 0 w 13"/>
                <a:gd name="T9" fmla="*/ 9 h 17"/>
                <a:gd name="T10" fmla="*/ 4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lnTo>
                    <a:pt x="8" y="16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19" name="Line 521"/>
            <p:cNvSpPr>
              <a:spLocks noChangeShapeType="1"/>
            </p:cNvSpPr>
            <p:nvPr/>
          </p:nvSpPr>
          <p:spPr bwMode="auto">
            <a:xfrm flipH="1" flipV="1">
              <a:off x="3217000" y="1127440"/>
              <a:ext cx="15987" cy="8719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0" name="Freeform 522"/>
            <p:cNvSpPr>
              <a:spLocks/>
            </p:cNvSpPr>
            <p:nvPr/>
          </p:nvSpPr>
          <p:spPr bwMode="auto">
            <a:xfrm>
              <a:off x="3181829" y="1114618"/>
              <a:ext cx="35170" cy="14425"/>
            </a:xfrm>
            <a:custGeom>
              <a:avLst/>
              <a:gdLst>
                <a:gd name="T0" fmla="*/ 44 w 11"/>
                <a:gd name="T1" fmla="*/ 10 h 7"/>
                <a:gd name="T2" fmla="*/ 40 w 11"/>
                <a:gd name="T3" fmla="*/ 5 h 7"/>
                <a:gd name="T4" fmla="*/ 36 w 11"/>
                <a:gd name="T5" fmla="*/ 1 h 7"/>
                <a:gd name="T6" fmla="*/ 28 w 11"/>
                <a:gd name="T7" fmla="*/ 0 h 7"/>
                <a:gd name="T8" fmla="*/ 8 w 11"/>
                <a:gd name="T9" fmla="*/ 1 h 7"/>
                <a:gd name="T10" fmla="*/ 4 w 11"/>
                <a:gd name="T11" fmla="*/ 4 h 7"/>
                <a:gd name="T12" fmla="*/ 0 w 11"/>
                <a:gd name="T13" fmla="*/ 6 h 7"/>
                <a:gd name="T14" fmla="*/ 0 w 11"/>
                <a:gd name="T15" fmla="*/ 12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" h="7">
                  <a:moveTo>
                    <a:pt x="11" y="6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1" name="Line 523"/>
            <p:cNvSpPr>
              <a:spLocks noChangeShapeType="1"/>
            </p:cNvSpPr>
            <p:nvPr/>
          </p:nvSpPr>
          <p:spPr bwMode="auto">
            <a:xfrm>
              <a:off x="3181829" y="1129043"/>
              <a:ext cx="12789" cy="6106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2" name="Freeform 524"/>
            <p:cNvSpPr>
              <a:spLocks/>
            </p:cNvSpPr>
            <p:nvPr/>
          </p:nvSpPr>
          <p:spPr bwMode="auto">
            <a:xfrm>
              <a:off x="3157850" y="1739713"/>
              <a:ext cx="36769" cy="24042"/>
            </a:xfrm>
            <a:custGeom>
              <a:avLst/>
              <a:gdLst>
                <a:gd name="T0" fmla="*/ 48 w 11"/>
                <a:gd name="T1" fmla="*/ 0 h 11"/>
                <a:gd name="T2" fmla="*/ 44 w 11"/>
                <a:gd name="T3" fmla="*/ 10 h 11"/>
                <a:gd name="T4" fmla="*/ 36 w 11"/>
                <a:gd name="T5" fmla="*/ 15 h 11"/>
                <a:gd name="T6" fmla="*/ 21 w 11"/>
                <a:gd name="T7" fmla="*/ 19 h 11"/>
                <a:gd name="T8" fmla="*/ 0 w 11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10" y="5"/>
                  </a:lnTo>
                  <a:lnTo>
                    <a:pt x="8" y="8"/>
                  </a:lnTo>
                  <a:lnTo>
                    <a:pt x="5" y="1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3" name="Line 525"/>
            <p:cNvSpPr>
              <a:spLocks noChangeShapeType="1"/>
            </p:cNvSpPr>
            <p:nvPr/>
          </p:nvSpPr>
          <p:spPr bwMode="auto">
            <a:xfrm flipH="1">
              <a:off x="2475226" y="1763755"/>
              <a:ext cx="68262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4" name="Freeform 526"/>
            <p:cNvSpPr>
              <a:spLocks/>
            </p:cNvSpPr>
            <p:nvPr/>
          </p:nvSpPr>
          <p:spPr bwMode="auto">
            <a:xfrm>
              <a:off x="2446450" y="1734905"/>
              <a:ext cx="28776" cy="35262"/>
            </a:xfrm>
            <a:custGeom>
              <a:avLst/>
              <a:gdLst>
                <a:gd name="T0" fmla="*/ 36 w 9"/>
                <a:gd name="T1" fmla="*/ 30 h 16"/>
                <a:gd name="T2" fmla="*/ 20 w 9"/>
                <a:gd name="T3" fmla="*/ 29 h 16"/>
                <a:gd name="T4" fmla="*/ 8 w 9"/>
                <a:gd name="T5" fmla="*/ 23 h 16"/>
                <a:gd name="T6" fmla="*/ 0 w 9"/>
                <a:gd name="T7" fmla="*/ 15 h 16"/>
                <a:gd name="T8" fmla="*/ 0 w 9"/>
                <a:gd name="T9" fmla="*/ 8 h 16"/>
                <a:gd name="T10" fmla="*/ 8 w 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6">
                  <a:moveTo>
                    <a:pt x="9" y="16"/>
                  </a:moveTo>
                  <a:lnTo>
                    <a:pt x="5" y="15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5" name="Line 527"/>
            <p:cNvSpPr>
              <a:spLocks noChangeShapeType="1"/>
            </p:cNvSpPr>
            <p:nvPr/>
          </p:nvSpPr>
          <p:spPr bwMode="auto">
            <a:xfrm flipH="1" flipV="1">
              <a:off x="2440055" y="1316572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6" name="Freeform 528"/>
            <p:cNvSpPr>
              <a:spLocks/>
            </p:cNvSpPr>
            <p:nvPr/>
          </p:nvSpPr>
          <p:spPr bwMode="auto">
            <a:xfrm>
              <a:off x="2401688" y="1302146"/>
              <a:ext cx="38368" cy="14425"/>
            </a:xfrm>
            <a:custGeom>
              <a:avLst/>
              <a:gdLst>
                <a:gd name="T0" fmla="*/ 48 w 12"/>
                <a:gd name="T1" fmla="*/ 14 h 6"/>
                <a:gd name="T2" fmla="*/ 44 w 12"/>
                <a:gd name="T3" fmla="*/ 8 h 6"/>
                <a:gd name="T4" fmla="*/ 36 w 12"/>
                <a:gd name="T5" fmla="*/ 3 h 6"/>
                <a:gd name="T6" fmla="*/ 24 w 12"/>
                <a:gd name="T7" fmla="*/ 0 h 6"/>
                <a:gd name="T8" fmla="*/ 12 w 12"/>
                <a:gd name="T9" fmla="*/ 3 h 6"/>
                <a:gd name="T10" fmla="*/ 0 w 12"/>
                <a:gd name="T11" fmla="*/ 8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11" y="3"/>
                  </a:lnTo>
                  <a:lnTo>
                    <a:pt x="9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7" name="Line 529"/>
            <p:cNvSpPr>
              <a:spLocks noChangeShapeType="1"/>
            </p:cNvSpPr>
            <p:nvPr/>
          </p:nvSpPr>
          <p:spPr bwMode="auto">
            <a:xfrm>
              <a:off x="2401688" y="1308558"/>
              <a:ext cx="9592" cy="45038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8" name="Freeform 530"/>
            <p:cNvSpPr>
              <a:spLocks/>
            </p:cNvSpPr>
            <p:nvPr/>
          </p:nvSpPr>
          <p:spPr bwMode="auto">
            <a:xfrm>
              <a:off x="2411280" y="1758947"/>
              <a:ext cx="60749" cy="32056"/>
            </a:xfrm>
            <a:custGeom>
              <a:avLst/>
              <a:gdLst>
                <a:gd name="T0" fmla="*/ 0 w 19"/>
                <a:gd name="T1" fmla="*/ 0 h 14"/>
                <a:gd name="T2" fmla="*/ 4 w 19"/>
                <a:gd name="T3" fmla="*/ 10 h 14"/>
                <a:gd name="T4" fmla="*/ 16 w 19"/>
                <a:gd name="T5" fmla="*/ 20 h 14"/>
                <a:gd name="T6" fmla="*/ 32 w 19"/>
                <a:gd name="T7" fmla="*/ 27 h 14"/>
                <a:gd name="T8" fmla="*/ 52 w 19"/>
                <a:gd name="T9" fmla="*/ 29 h 14"/>
                <a:gd name="T10" fmla="*/ 76 w 19"/>
                <a:gd name="T11" fmla="*/ 2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14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3"/>
                  </a:lnTo>
                  <a:lnTo>
                    <a:pt x="13" y="14"/>
                  </a:lnTo>
                  <a:lnTo>
                    <a:pt x="19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29" name="Line 531"/>
            <p:cNvSpPr>
              <a:spLocks noChangeShapeType="1"/>
            </p:cNvSpPr>
            <p:nvPr/>
          </p:nvSpPr>
          <p:spPr bwMode="auto">
            <a:xfrm>
              <a:off x="2472028" y="1787797"/>
              <a:ext cx="66663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0" name="Freeform 532"/>
            <p:cNvSpPr>
              <a:spLocks/>
            </p:cNvSpPr>
            <p:nvPr/>
          </p:nvSpPr>
          <p:spPr bwMode="auto">
            <a:xfrm>
              <a:off x="3138666" y="1787797"/>
              <a:ext cx="52755" cy="20837"/>
            </a:xfrm>
            <a:custGeom>
              <a:avLst/>
              <a:gdLst>
                <a:gd name="T0" fmla="*/ 0 w 16"/>
                <a:gd name="T1" fmla="*/ 0 h 9"/>
                <a:gd name="T2" fmla="*/ 21 w 16"/>
                <a:gd name="T3" fmla="*/ 1 h 9"/>
                <a:gd name="T4" fmla="*/ 39 w 16"/>
                <a:gd name="T5" fmla="*/ 4 h 9"/>
                <a:gd name="T6" fmla="*/ 56 w 16"/>
                <a:gd name="T7" fmla="*/ 10 h 9"/>
                <a:gd name="T8" fmla="*/ 68 w 16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lnTo>
                    <a:pt x="5" y="1"/>
                  </a:lnTo>
                  <a:lnTo>
                    <a:pt x="9" y="2"/>
                  </a:lnTo>
                  <a:lnTo>
                    <a:pt x="13" y="5"/>
                  </a:lnTo>
                  <a:lnTo>
                    <a:pt x="1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1" name="Line 533"/>
            <p:cNvSpPr>
              <a:spLocks noChangeShapeType="1"/>
            </p:cNvSpPr>
            <p:nvPr/>
          </p:nvSpPr>
          <p:spPr bwMode="auto">
            <a:xfrm>
              <a:off x="3191421" y="1808634"/>
              <a:ext cx="6395" cy="1282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2" name="Freeform 534"/>
            <p:cNvSpPr>
              <a:spLocks/>
            </p:cNvSpPr>
            <p:nvPr/>
          </p:nvSpPr>
          <p:spPr bwMode="auto">
            <a:xfrm>
              <a:off x="1269843" y="1510511"/>
              <a:ext cx="834496" cy="1149213"/>
            </a:xfrm>
            <a:custGeom>
              <a:avLst/>
              <a:gdLst>
                <a:gd name="T0" fmla="*/ 99 w 522"/>
                <a:gd name="T1" fmla="*/ 285 h 717"/>
                <a:gd name="T2" fmla="*/ 192 w 522"/>
                <a:gd name="T3" fmla="*/ 0 h 717"/>
                <a:gd name="T4" fmla="*/ 224 w 522"/>
                <a:gd name="T5" fmla="*/ 352 h 717"/>
                <a:gd name="T6" fmla="*/ 230 w 522"/>
                <a:gd name="T7" fmla="*/ 370 h 717"/>
                <a:gd name="T8" fmla="*/ 241 w 522"/>
                <a:gd name="T9" fmla="*/ 388 h 717"/>
                <a:gd name="T10" fmla="*/ 253 w 522"/>
                <a:gd name="T11" fmla="*/ 404 h 717"/>
                <a:gd name="T12" fmla="*/ 267 w 522"/>
                <a:gd name="T13" fmla="*/ 421 h 717"/>
                <a:gd name="T14" fmla="*/ 435 w 522"/>
                <a:gd name="T15" fmla="*/ 569 h 717"/>
                <a:gd name="T16" fmla="*/ 483 w 522"/>
                <a:gd name="T17" fmla="*/ 635 h 717"/>
                <a:gd name="T18" fmla="*/ 522 w 522"/>
                <a:gd name="T19" fmla="*/ 717 h 717"/>
                <a:gd name="T20" fmla="*/ 431 w 522"/>
                <a:gd name="T21" fmla="*/ 630 h 717"/>
                <a:gd name="T22" fmla="*/ 368 w 522"/>
                <a:gd name="T23" fmla="*/ 576 h 717"/>
                <a:gd name="T24" fmla="*/ 0 w 522"/>
                <a:gd name="T25" fmla="*/ 336 h 717"/>
                <a:gd name="T26" fmla="*/ 48 w 522"/>
                <a:gd name="T27" fmla="*/ 320 h 717"/>
                <a:gd name="T28" fmla="*/ 63 w 522"/>
                <a:gd name="T29" fmla="*/ 313 h 717"/>
                <a:gd name="T30" fmla="*/ 77 w 522"/>
                <a:gd name="T31" fmla="*/ 309 h 717"/>
                <a:gd name="T32" fmla="*/ 87 w 522"/>
                <a:gd name="T33" fmla="*/ 302 h 717"/>
                <a:gd name="T34" fmla="*/ 95 w 522"/>
                <a:gd name="T35" fmla="*/ 294 h 717"/>
                <a:gd name="T36" fmla="*/ 99 w 522"/>
                <a:gd name="T37" fmla="*/ 285 h 7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22" h="717">
                  <a:moveTo>
                    <a:pt x="99" y="285"/>
                  </a:moveTo>
                  <a:lnTo>
                    <a:pt x="192" y="0"/>
                  </a:lnTo>
                  <a:lnTo>
                    <a:pt x="224" y="352"/>
                  </a:lnTo>
                  <a:lnTo>
                    <a:pt x="230" y="370"/>
                  </a:lnTo>
                  <a:lnTo>
                    <a:pt x="241" y="388"/>
                  </a:lnTo>
                  <a:lnTo>
                    <a:pt x="253" y="404"/>
                  </a:lnTo>
                  <a:lnTo>
                    <a:pt x="267" y="421"/>
                  </a:lnTo>
                  <a:lnTo>
                    <a:pt x="435" y="569"/>
                  </a:lnTo>
                  <a:lnTo>
                    <a:pt x="483" y="635"/>
                  </a:lnTo>
                  <a:lnTo>
                    <a:pt x="522" y="717"/>
                  </a:lnTo>
                  <a:lnTo>
                    <a:pt x="431" y="630"/>
                  </a:lnTo>
                  <a:lnTo>
                    <a:pt x="368" y="576"/>
                  </a:lnTo>
                  <a:lnTo>
                    <a:pt x="0" y="336"/>
                  </a:lnTo>
                  <a:lnTo>
                    <a:pt x="48" y="320"/>
                  </a:lnTo>
                  <a:lnTo>
                    <a:pt x="63" y="313"/>
                  </a:lnTo>
                  <a:lnTo>
                    <a:pt x="77" y="309"/>
                  </a:lnTo>
                  <a:lnTo>
                    <a:pt x="87" y="302"/>
                  </a:lnTo>
                  <a:lnTo>
                    <a:pt x="95" y="294"/>
                  </a:lnTo>
                  <a:lnTo>
                    <a:pt x="99" y="28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3" name="Freeform 535"/>
            <p:cNvSpPr>
              <a:spLocks/>
            </p:cNvSpPr>
            <p:nvPr/>
          </p:nvSpPr>
          <p:spPr bwMode="auto">
            <a:xfrm>
              <a:off x="2152298" y="3046002"/>
              <a:ext cx="297349" cy="280491"/>
            </a:xfrm>
            <a:custGeom>
              <a:avLst/>
              <a:gdLst>
                <a:gd name="T0" fmla="*/ 22 w 186"/>
                <a:gd name="T1" fmla="*/ 0 h 175"/>
                <a:gd name="T2" fmla="*/ 14 w 186"/>
                <a:gd name="T3" fmla="*/ 85 h 175"/>
                <a:gd name="T4" fmla="*/ 0 w 186"/>
                <a:gd name="T5" fmla="*/ 175 h 175"/>
                <a:gd name="T6" fmla="*/ 85 w 186"/>
                <a:gd name="T7" fmla="*/ 112 h 175"/>
                <a:gd name="T8" fmla="*/ 186 w 186"/>
                <a:gd name="T9" fmla="*/ 67 h 175"/>
                <a:gd name="T10" fmla="*/ 144 w 186"/>
                <a:gd name="T11" fmla="*/ 60 h 175"/>
                <a:gd name="T12" fmla="*/ 89 w 186"/>
                <a:gd name="T13" fmla="*/ 41 h 175"/>
                <a:gd name="T14" fmla="*/ 24 w 186"/>
                <a:gd name="T15" fmla="*/ 1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6" h="175">
                  <a:moveTo>
                    <a:pt x="22" y="0"/>
                  </a:moveTo>
                  <a:lnTo>
                    <a:pt x="14" y="85"/>
                  </a:lnTo>
                  <a:lnTo>
                    <a:pt x="0" y="175"/>
                  </a:lnTo>
                  <a:lnTo>
                    <a:pt x="85" y="112"/>
                  </a:lnTo>
                  <a:lnTo>
                    <a:pt x="186" y="67"/>
                  </a:lnTo>
                  <a:lnTo>
                    <a:pt x="144" y="60"/>
                  </a:lnTo>
                  <a:lnTo>
                    <a:pt x="89" y="41"/>
                  </a:lnTo>
                  <a:lnTo>
                    <a:pt x="24" y="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4" name="Freeform 536"/>
            <p:cNvSpPr>
              <a:spLocks/>
            </p:cNvSpPr>
            <p:nvPr/>
          </p:nvSpPr>
          <p:spPr bwMode="auto">
            <a:xfrm>
              <a:off x="2187469" y="3042796"/>
              <a:ext cx="6395" cy="480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3 h 3"/>
                <a:gd name="T4" fmla="*/ 4 w 4"/>
                <a:gd name="T5" fmla="*/ 2 h 3"/>
                <a:gd name="T6" fmla="*/ 4 w 4"/>
                <a:gd name="T7" fmla="*/ 2 h 3"/>
                <a:gd name="T8" fmla="*/ 2 w 4"/>
                <a:gd name="T9" fmla="*/ 0 h 3"/>
                <a:gd name="T10" fmla="*/ 0 w 4"/>
                <a:gd name="T11" fmla="*/ 2 h 3"/>
                <a:gd name="T12" fmla="*/ 0 w 4"/>
                <a:gd name="T13" fmla="*/ 2 h 3"/>
                <a:gd name="T14" fmla="*/ 0 w 4"/>
                <a:gd name="T15" fmla="*/ 2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2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5" name="Line 537"/>
            <p:cNvSpPr>
              <a:spLocks noChangeShapeType="1"/>
            </p:cNvSpPr>
            <p:nvPr/>
          </p:nvSpPr>
          <p:spPr bwMode="auto">
            <a:xfrm flipH="1" flipV="1">
              <a:off x="3081114" y="3627821"/>
              <a:ext cx="31973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6" name="Freeform 538"/>
            <p:cNvSpPr>
              <a:spLocks/>
            </p:cNvSpPr>
            <p:nvPr/>
          </p:nvSpPr>
          <p:spPr bwMode="auto">
            <a:xfrm>
              <a:off x="3055536" y="3608587"/>
              <a:ext cx="25578" cy="19234"/>
            </a:xfrm>
            <a:custGeom>
              <a:avLst/>
              <a:gdLst>
                <a:gd name="T0" fmla="*/ 32 w 8"/>
                <a:gd name="T1" fmla="*/ 16 h 9"/>
                <a:gd name="T2" fmla="*/ 20 w 8"/>
                <a:gd name="T3" fmla="*/ 15 h 9"/>
                <a:gd name="T4" fmla="*/ 8 w 8"/>
                <a:gd name="T5" fmla="*/ 11 h 9"/>
                <a:gd name="T6" fmla="*/ 4 w 8"/>
                <a:gd name="T7" fmla="*/ 5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5" y="8"/>
                  </a:lnTo>
                  <a:lnTo>
                    <a:pt x="2" y="6"/>
                  </a:lnTo>
                  <a:lnTo>
                    <a:pt x="1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7" name="Line 539"/>
            <p:cNvSpPr>
              <a:spLocks noChangeShapeType="1"/>
            </p:cNvSpPr>
            <p:nvPr/>
          </p:nvSpPr>
          <p:spPr bwMode="auto">
            <a:xfrm flipH="1" flipV="1">
              <a:off x="3052339" y="3454718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8" name="Freeform 540"/>
            <p:cNvSpPr>
              <a:spLocks/>
            </p:cNvSpPr>
            <p:nvPr/>
          </p:nvSpPr>
          <p:spPr bwMode="auto">
            <a:xfrm>
              <a:off x="3018767" y="3445101"/>
              <a:ext cx="33572" cy="9617"/>
            </a:xfrm>
            <a:custGeom>
              <a:avLst/>
              <a:gdLst>
                <a:gd name="T0" fmla="*/ 44 w 10"/>
                <a:gd name="T1" fmla="*/ 7 h 5"/>
                <a:gd name="T2" fmla="*/ 44 w 10"/>
                <a:gd name="T3" fmla="*/ 5 h 5"/>
                <a:gd name="T4" fmla="*/ 40 w 10"/>
                <a:gd name="T5" fmla="*/ 1 h 5"/>
                <a:gd name="T6" fmla="*/ 32 w 10"/>
                <a:gd name="T7" fmla="*/ 0 h 5"/>
                <a:gd name="T8" fmla="*/ 13 w 10"/>
                <a:gd name="T9" fmla="*/ 0 h 5"/>
                <a:gd name="T10" fmla="*/ 8 w 10"/>
                <a:gd name="T11" fmla="*/ 1 h 5"/>
                <a:gd name="T12" fmla="*/ 4 w 10"/>
                <a:gd name="T13" fmla="*/ 5 h 5"/>
                <a:gd name="T14" fmla="*/ 0 w 10"/>
                <a:gd name="T15" fmla="*/ 7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39" name="Line 541"/>
            <p:cNvSpPr>
              <a:spLocks noChangeShapeType="1"/>
            </p:cNvSpPr>
            <p:nvPr/>
          </p:nvSpPr>
          <p:spPr bwMode="auto">
            <a:xfrm>
              <a:off x="3018767" y="3454718"/>
              <a:ext cx="6395" cy="2292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0" name="Freeform 542"/>
            <p:cNvSpPr>
              <a:spLocks/>
            </p:cNvSpPr>
            <p:nvPr/>
          </p:nvSpPr>
          <p:spPr bwMode="auto">
            <a:xfrm>
              <a:off x="2986794" y="3683919"/>
              <a:ext cx="38368" cy="27248"/>
            </a:xfrm>
            <a:custGeom>
              <a:avLst/>
              <a:gdLst>
                <a:gd name="T0" fmla="*/ 48 w 12"/>
                <a:gd name="T1" fmla="*/ 0 h 12"/>
                <a:gd name="T2" fmla="*/ 44 w 12"/>
                <a:gd name="T3" fmla="*/ 10 h 12"/>
                <a:gd name="T4" fmla="*/ 32 w 12"/>
                <a:gd name="T5" fmla="*/ 16 h 12"/>
                <a:gd name="T6" fmla="*/ 20 w 12"/>
                <a:gd name="T7" fmla="*/ 23 h 12"/>
                <a:gd name="T8" fmla="*/ 0 w 12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2">
                  <a:moveTo>
                    <a:pt x="12" y="0"/>
                  </a:move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1" name="Line 543"/>
            <p:cNvSpPr>
              <a:spLocks noChangeShapeType="1"/>
            </p:cNvSpPr>
            <p:nvPr/>
          </p:nvSpPr>
          <p:spPr bwMode="auto">
            <a:xfrm flipH="1">
              <a:off x="2844514" y="3711167"/>
              <a:ext cx="142280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2" name="Freeform 544"/>
            <p:cNvSpPr>
              <a:spLocks/>
            </p:cNvSpPr>
            <p:nvPr/>
          </p:nvSpPr>
          <p:spPr bwMode="auto">
            <a:xfrm>
              <a:off x="2825330" y="3706359"/>
              <a:ext cx="19184" cy="4808"/>
            </a:xfrm>
            <a:custGeom>
              <a:avLst/>
              <a:gdLst>
                <a:gd name="T0" fmla="*/ 24 w 6"/>
                <a:gd name="T1" fmla="*/ 5 h 2"/>
                <a:gd name="T2" fmla="*/ 16 w 6"/>
                <a:gd name="T3" fmla="*/ 5 h 2"/>
                <a:gd name="T4" fmla="*/ 8 w 6"/>
                <a:gd name="T5" fmla="*/ 3 h 2"/>
                <a:gd name="T6" fmla="*/ 0 w 6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lnTo>
                    <a:pt x="4" y="2"/>
                  </a:lnTo>
                  <a:lnTo>
                    <a:pt x="2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3" name="Line 545"/>
            <p:cNvSpPr>
              <a:spLocks noChangeShapeType="1"/>
            </p:cNvSpPr>
            <p:nvPr/>
          </p:nvSpPr>
          <p:spPr bwMode="auto">
            <a:xfrm flipH="1" flipV="1">
              <a:off x="2780568" y="3683919"/>
              <a:ext cx="44762" cy="224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4" name="Freeform 546"/>
            <p:cNvSpPr>
              <a:spLocks/>
            </p:cNvSpPr>
            <p:nvPr/>
          </p:nvSpPr>
          <p:spPr bwMode="auto">
            <a:xfrm>
              <a:off x="2731010" y="3672700"/>
              <a:ext cx="49558" cy="11220"/>
            </a:xfrm>
            <a:custGeom>
              <a:avLst/>
              <a:gdLst>
                <a:gd name="T0" fmla="*/ 64 w 15"/>
                <a:gd name="T1" fmla="*/ 10 h 5"/>
                <a:gd name="T2" fmla="*/ 43 w 15"/>
                <a:gd name="T3" fmla="*/ 4 h 5"/>
                <a:gd name="T4" fmla="*/ 21 w 15"/>
                <a:gd name="T5" fmla="*/ 1 h 5"/>
                <a:gd name="T6" fmla="*/ 0 w 15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10" y="2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5" name="Freeform 547"/>
            <p:cNvSpPr>
              <a:spLocks/>
            </p:cNvSpPr>
            <p:nvPr/>
          </p:nvSpPr>
          <p:spPr bwMode="auto">
            <a:xfrm>
              <a:off x="2702234" y="3602176"/>
              <a:ext cx="31973" cy="70524"/>
            </a:xfrm>
            <a:custGeom>
              <a:avLst/>
              <a:gdLst>
                <a:gd name="T0" fmla="*/ 36 w 10"/>
                <a:gd name="T1" fmla="*/ 61 h 32"/>
                <a:gd name="T2" fmla="*/ 0 w 10"/>
                <a:gd name="T3" fmla="*/ 56 h 32"/>
                <a:gd name="T4" fmla="*/ 0 w 10"/>
                <a:gd name="T5" fmla="*/ 11 h 32"/>
                <a:gd name="T6" fmla="*/ 40 w 10"/>
                <a:gd name="T7" fmla="*/ 10 h 32"/>
                <a:gd name="T8" fmla="*/ 40 w 10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32">
                  <a:moveTo>
                    <a:pt x="9" y="3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6" name="Rectangle 548"/>
            <p:cNvSpPr>
              <a:spLocks noChangeArrowheads="1"/>
            </p:cNvSpPr>
            <p:nvPr/>
          </p:nvSpPr>
          <p:spPr bwMode="auto">
            <a:xfrm>
              <a:off x="2601519" y="3568517"/>
              <a:ext cx="139083" cy="3365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7" name="Line 549"/>
            <p:cNvSpPr>
              <a:spLocks noChangeShapeType="1"/>
            </p:cNvSpPr>
            <p:nvPr/>
          </p:nvSpPr>
          <p:spPr bwMode="auto">
            <a:xfrm>
              <a:off x="2660669" y="3706359"/>
              <a:ext cx="1599" cy="5930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48" name="Rectangle 550"/>
            <p:cNvSpPr>
              <a:spLocks noChangeArrowheads="1"/>
            </p:cNvSpPr>
            <p:nvPr/>
          </p:nvSpPr>
          <p:spPr bwMode="auto">
            <a:xfrm>
              <a:off x="3182427" y="365987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39</a:t>
              </a:r>
              <a:endParaRPr lang="en-GB"/>
            </a:p>
          </p:txBody>
        </p:sp>
        <p:sp>
          <p:nvSpPr>
            <p:cNvPr id="42749" name="Freeform 551"/>
            <p:cNvSpPr>
              <a:spLocks/>
            </p:cNvSpPr>
            <p:nvPr/>
          </p:nvSpPr>
          <p:spPr bwMode="auto">
            <a:xfrm>
              <a:off x="2922848" y="3337713"/>
              <a:ext cx="297349" cy="78538"/>
            </a:xfrm>
            <a:custGeom>
              <a:avLst/>
              <a:gdLst>
                <a:gd name="T0" fmla="*/ 89 w 186"/>
                <a:gd name="T1" fmla="*/ 0 h 49"/>
                <a:gd name="T2" fmla="*/ 186 w 186"/>
                <a:gd name="T3" fmla="*/ 0 h 49"/>
                <a:gd name="T4" fmla="*/ 186 w 186"/>
                <a:gd name="T5" fmla="*/ 49 h 49"/>
                <a:gd name="T6" fmla="*/ 18 w 186"/>
                <a:gd name="T7" fmla="*/ 49 h 49"/>
                <a:gd name="T8" fmla="*/ 0 w 186"/>
                <a:gd name="T9" fmla="*/ 37 h 49"/>
                <a:gd name="T10" fmla="*/ 0 w 186"/>
                <a:gd name="T11" fmla="*/ 15 h 49"/>
                <a:gd name="T12" fmla="*/ 12 w 186"/>
                <a:gd name="T13" fmla="*/ 4 h 49"/>
                <a:gd name="T14" fmla="*/ 87 w 186"/>
                <a:gd name="T15" fmla="*/ 4 h 49"/>
                <a:gd name="T16" fmla="*/ 89 w 186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6" h="49">
                  <a:moveTo>
                    <a:pt x="89" y="0"/>
                  </a:moveTo>
                  <a:lnTo>
                    <a:pt x="186" y="0"/>
                  </a:lnTo>
                  <a:lnTo>
                    <a:pt x="186" y="49"/>
                  </a:lnTo>
                  <a:lnTo>
                    <a:pt x="18" y="49"/>
                  </a:lnTo>
                  <a:lnTo>
                    <a:pt x="0" y="37"/>
                  </a:lnTo>
                  <a:lnTo>
                    <a:pt x="0" y="15"/>
                  </a:lnTo>
                  <a:lnTo>
                    <a:pt x="12" y="4"/>
                  </a:lnTo>
                  <a:lnTo>
                    <a:pt x="87" y="4"/>
                  </a:lnTo>
                  <a:lnTo>
                    <a:pt x="89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0" name="Rectangle 552"/>
            <p:cNvSpPr>
              <a:spLocks noChangeArrowheads="1"/>
            </p:cNvSpPr>
            <p:nvPr/>
          </p:nvSpPr>
          <p:spPr bwMode="auto">
            <a:xfrm>
              <a:off x="3049739" y="3270395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40</a:t>
              </a:r>
              <a:endParaRPr lang="en-GB"/>
            </a:p>
          </p:txBody>
        </p:sp>
        <p:sp>
          <p:nvSpPr>
            <p:cNvPr id="42751" name="Rectangle 553"/>
            <p:cNvSpPr>
              <a:spLocks noChangeArrowheads="1"/>
            </p:cNvSpPr>
            <p:nvPr/>
          </p:nvSpPr>
          <p:spPr bwMode="auto">
            <a:xfrm>
              <a:off x="1987637" y="1976929"/>
              <a:ext cx="78334" cy="3045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2" name="Rectangle 554"/>
            <p:cNvSpPr>
              <a:spLocks noChangeArrowheads="1"/>
            </p:cNvSpPr>
            <p:nvPr/>
          </p:nvSpPr>
          <p:spPr bwMode="auto">
            <a:xfrm>
              <a:off x="2015411" y="190480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68</a:t>
              </a:r>
              <a:endParaRPr lang="en-GB"/>
            </a:p>
          </p:txBody>
        </p:sp>
        <p:sp>
          <p:nvSpPr>
            <p:cNvPr id="42753" name="Rectangle 555"/>
            <p:cNvSpPr>
              <a:spLocks noChangeArrowheads="1"/>
            </p:cNvSpPr>
            <p:nvPr/>
          </p:nvSpPr>
          <p:spPr bwMode="auto">
            <a:xfrm>
              <a:off x="2141705" y="148166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72</a:t>
              </a:r>
              <a:endParaRPr lang="en-GB"/>
            </a:p>
          </p:txBody>
        </p:sp>
        <p:sp>
          <p:nvSpPr>
            <p:cNvPr id="42754" name="Rectangle 556"/>
            <p:cNvSpPr>
              <a:spLocks noChangeArrowheads="1"/>
            </p:cNvSpPr>
            <p:nvPr/>
          </p:nvSpPr>
          <p:spPr bwMode="auto">
            <a:xfrm>
              <a:off x="2673458" y="1608283"/>
              <a:ext cx="493983" cy="126622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55" name="Rectangle 557"/>
            <p:cNvSpPr>
              <a:spLocks noChangeArrowheads="1"/>
            </p:cNvSpPr>
            <p:nvPr/>
          </p:nvSpPr>
          <p:spPr bwMode="auto">
            <a:xfrm>
              <a:off x="2723614" y="1996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69</a:t>
              </a:r>
              <a:endParaRPr lang="en-GB"/>
            </a:p>
          </p:txBody>
        </p:sp>
        <p:sp>
          <p:nvSpPr>
            <p:cNvPr id="42756" name="Rectangle 558"/>
            <p:cNvSpPr>
              <a:spLocks noChangeArrowheads="1"/>
            </p:cNvSpPr>
            <p:nvPr/>
          </p:nvSpPr>
          <p:spPr bwMode="auto">
            <a:xfrm>
              <a:off x="2534376" y="1999368"/>
              <a:ext cx="145477" cy="4167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7" name="Freeform 559"/>
            <p:cNvSpPr>
              <a:spLocks/>
            </p:cNvSpPr>
            <p:nvPr/>
          </p:nvSpPr>
          <p:spPr bwMode="auto">
            <a:xfrm>
              <a:off x="2572743" y="1851910"/>
              <a:ext cx="87926" cy="68921"/>
            </a:xfrm>
            <a:custGeom>
              <a:avLst/>
              <a:gdLst>
                <a:gd name="T0" fmla="*/ 55 w 55"/>
                <a:gd name="T1" fmla="*/ 0 h 43"/>
                <a:gd name="T2" fmla="*/ 55 w 55"/>
                <a:gd name="T3" fmla="*/ 43 h 43"/>
                <a:gd name="T4" fmla="*/ 0 w 55"/>
                <a:gd name="T5" fmla="*/ 43 h 43"/>
                <a:gd name="T6" fmla="*/ 0 w 55"/>
                <a:gd name="T7" fmla="*/ 2 h 43"/>
                <a:gd name="T8" fmla="*/ 55 w 55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43">
                  <a:moveTo>
                    <a:pt x="55" y="0"/>
                  </a:moveTo>
                  <a:lnTo>
                    <a:pt x="55" y="43"/>
                  </a:lnTo>
                  <a:lnTo>
                    <a:pt x="0" y="43"/>
                  </a:lnTo>
                  <a:lnTo>
                    <a:pt x="0" y="2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58" name="Rectangle 560"/>
            <p:cNvSpPr>
              <a:spLocks noChangeArrowheads="1"/>
            </p:cNvSpPr>
            <p:nvPr/>
          </p:nvSpPr>
          <p:spPr bwMode="auto">
            <a:xfrm>
              <a:off x="2698035" y="187274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70</a:t>
              </a:r>
              <a:endParaRPr lang="en-GB"/>
            </a:p>
          </p:txBody>
        </p:sp>
        <p:sp>
          <p:nvSpPr>
            <p:cNvPr id="42759" name="Rectangle 561"/>
            <p:cNvSpPr>
              <a:spLocks noChangeArrowheads="1"/>
            </p:cNvSpPr>
            <p:nvPr/>
          </p:nvSpPr>
          <p:spPr bwMode="auto">
            <a:xfrm>
              <a:off x="3081114" y="1808634"/>
              <a:ext cx="83130" cy="3686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0" name="Rectangle 562"/>
            <p:cNvSpPr>
              <a:spLocks noChangeArrowheads="1"/>
            </p:cNvSpPr>
            <p:nvPr/>
          </p:nvSpPr>
          <p:spPr bwMode="auto">
            <a:xfrm>
              <a:off x="3052936" y="186473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71</a:t>
              </a:r>
              <a:endParaRPr lang="en-GB"/>
            </a:p>
          </p:txBody>
        </p:sp>
        <p:sp>
          <p:nvSpPr>
            <p:cNvPr id="42761" name="Line 563"/>
            <p:cNvSpPr>
              <a:spLocks noChangeShapeType="1"/>
            </p:cNvSpPr>
            <p:nvPr/>
          </p:nvSpPr>
          <p:spPr bwMode="auto">
            <a:xfrm>
              <a:off x="2673458" y="1704451"/>
              <a:ext cx="16466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2" name="Line 564"/>
            <p:cNvSpPr>
              <a:spLocks noChangeShapeType="1"/>
            </p:cNvSpPr>
            <p:nvPr/>
          </p:nvSpPr>
          <p:spPr bwMode="auto">
            <a:xfrm>
              <a:off x="2673458" y="1667587"/>
              <a:ext cx="161464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3" name="Freeform 565"/>
            <p:cNvSpPr>
              <a:spLocks/>
            </p:cNvSpPr>
            <p:nvPr/>
          </p:nvSpPr>
          <p:spPr bwMode="auto">
            <a:xfrm>
              <a:off x="2667064" y="1435179"/>
              <a:ext cx="490786" cy="81743"/>
            </a:xfrm>
            <a:custGeom>
              <a:avLst/>
              <a:gdLst>
                <a:gd name="T0" fmla="*/ 0 w 307"/>
                <a:gd name="T1" fmla="*/ 0 h 51"/>
                <a:gd name="T2" fmla="*/ 307 w 307"/>
                <a:gd name="T3" fmla="*/ 0 h 51"/>
                <a:gd name="T4" fmla="*/ 307 w 307"/>
                <a:gd name="T5" fmla="*/ 51 h 51"/>
                <a:gd name="T6" fmla="*/ 2 w 307"/>
                <a:gd name="T7" fmla="*/ 51 h 51"/>
                <a:gd name="T8" fmla="*/ 0 w 307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7" h="51">
                  <a:moveTo>
                    <a:pt x="0" y="0"/>
                  </a:moveTo>
                  <a:lnTo>
                    <a:pt x="307" y="0"/>
                  </a:lnTo>
                  <a:lnTo>
                    <a:pt x="307" y="51"/>
                  </a:lnTo>
                  <a:lnTo>
                    <a:pt x="2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764" name="Rectangle 566"/>
            <p:cNvSpPr>
              <a:spLocks noChangeArrowheads="1"/>
            </p:cNvSpPr>
            <p:nvPr/>
          </p:nvSpPr>
          <p:spPr bwMode="auto">
            <a:xfrm>
              <a:off x="2765048" y="1366259"/>
              <a:ext cx="12263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73C</a:t>
              </a:r>
              <a:endParaRPr lang="en-GB"/>
            </a:p>
          </p:txBody>
        </p:sp>
        <p:sp>
          <p:nvSpPr>
            <p:cNvPr id="42765" name="Rectangle 567"/>
            <p:cNvSpPr>
              <a:spLocks noChangeArrowheads="1"/>
            </p:cNvSpPr>
            <p:nvPr/>
          </p:nvSpPr>
          <p:spPr bwMode="auto">
            <a:xfrm>
              <a:off x="2295454" y="1818251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73B</a:t>
              </a:r>
              <a:endParaRPr lang="en-GB"/>
            </a:p>
          </p:txBody>
        </p:sp>
        <p:sp>
          <p:nvSpPr>
            <p:cNvPr id="42766" name="Freeform 568"/>
            <p:cNvSpPr>
              <a:spLocks/>
            </p:cNvSpPr>
            <p:nvPr/>
          </p:nvSpPr>
          <p:spPr bwMode="auto">
            <a:xfrm>
              <a:off x="2278592" y="1468838"/>
              <a:ext cx="81531" cy="59304"/>
            </a:xfrm>
            <a:custGeom>
              <a:avLst/>
              <a:gdLst>
                <a:gd name="T0" fmla="*/ 2 w 51"/>
                <a:gd name="T1" fmla="*/ 0 h 37"/>
                <a:gd name="T2" fmla="*/ 51 w 51"/>
                <a:gd name="T3" fmla="*/ 0 h 37"/>
                <a:gd name="T4" fmla="*/ 51 w 51"/>
                <a:gd name="T5" fmla="*/ 37 h 37"/>
                <a:gd name="T6" fmla="*/ 0 w 51"/>
                <a:gd name="T7" fmla="*/ 37 h 37"/>
                <a:gd name="T8" fmla="*/ 2 w 51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37">
                  <a:moveTo>
                    <a:pt x="2" y="0"/>
                  </a:moveTo>
                  <a:lnTo>
                    <a:pt x="51" y="0"/>
                  </a:lnTo>
                  <a:lnTo>
                    <a:pt x="51" y="37"/>
                  </a:lnTo>
                  <a:lnTo>
                    <a:pt x="0" y="3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7" name="Rectangle 569"/>
            <p:cNvSpPr>
              <a:spLocks noChangeArrowheads="1"/>
            </p:cNvSpPr>
            <p:nvPr/>
          </p:nvSpPr>
          <p:spPr bwMode="auto">
            <a:xfrm>
              <a:off x="3055536" y="1363053"/>
              <a:ext cx="102314" cy="4327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8" name="Line 570"/>
            <p:cNvSpPr>
              <a:spLocks noChangeShapeType="1"/>
            </p:cNvSpPr>
            <p:nvPr/>
          </p:nvSpPr>
          <p:spPr bwMode="auto">
            <a:xfrm>
              <a:off x="2954821" y="1704451"/>
              <a:ext cx="21262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69" name="Freeform 571"/>
            <p:cNvSpPr>
              <a:spLocks/>
            </p:cNvSpPr>
            <p:nvPr/>
          </p:nvSpPr>
          <p:spPr bwMode="auto">
            <a:xfrm>
              <a:off x="2951624" y="1608283"/>
              <a:ext cx="155069" cy="59304"/>
            </a:xfrm>
            <a:custGeom>
              <a:avLst/>
              <a:gdLst>
                <a:gd name="T0" fmla="*/ 0 w 48"/>
                <a:gd name="T1" fmla="*/ 51 h 27"/>
                <a:gd name="T2" fmla="*/ 196 w 48"/>
                <a:gd name="T3" fmla="*/ 51 h 27"/>
                <a:gd name="T4" fmla="*/ 196 w 48"/>
                <a:gd name="T5" fmla="*/ 0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" h="27">
                  <a:moveTo>
                    <a:pt x="0" y="27"/>
                  </a:moveTo>
                  <a:lnTo>
                    <a:pt x="48" y="27"/>
                  </a:lnTo>
                  <a:lnTo>
                    <a:pt x="48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0" name="Rectangle 572"/>
            <p:cNvSpPr>
              <a:spLocks noChangeArrowheads="1"/>
            </p:cNvSpPr>
            <p:nvPr/>
          </p:nvSpPr>
          <p:spPr bwMode="auto">
            <a:xfrm>
              <a:off x="2974880" y="1539362"/>
              <a:ext cx="119023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73A</a:t>
              </a:r>
              <a:endParaRPr lang="en-GB"/>
            </a:p>
          </p:txBody>
        </p:sp>
        <p:sp>
          <p:nvSpPr>
            <p:cNvPr id="42771" name="Line 573"/>
            <p:cNvSpPr>
              <a:spLocks noChangeShapeType="1"/>
            </p:cNvSpPr>
            <p:nvPr/>
          </p:nvSpPr>
          <p:spPr bwMode="auto">
            <a:xfrm>
              <a:off x="3106693" y="1435179"/>
              <a:ext cx="1599" cy="817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2" name="Rectangle 574"/>
            <p:cNvSpPr>
              <a:spLocks noChangeArrowheads="1"/>
            </p:cNvSpPr>
            <p:nvPr/>
          </p:nvSpPr>
          <p:spPr bwMode="auto">
            <a:xfrm>
              <a:off x="3030555" y="130054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74</a:t>
              </a:r>
              <a:endParaRPr lang="en-GB"/>
            </a:p>
          </p:txBody>
        </p:sp>
        <p:sp>
          <p:nvSpPr>
            <p:cNvPr id="42773" name="Freeform 575"/>
            <p:cNvSpPr>
              <a:spLocks/>
            </p:cNvSpPr>
            <p:nvPr/>
          </p:nvSpPr>
          <p:spPr bwMode="auto">
            <a:xfrm>
              <a:off x="5120993" y="2342369"/>
              <a:ext cx="492385" cy="219585"/>
            </a:xfrm>
            <a:custGeom>
              <a:avLst/>
              <a:gdLst>
                <a:gd name="T0" fmla="*/ 600 w 152"/>
                <a:gd name="T1" fmla="*/ 0 h 99"/>
                <a:gd name="T2" fmla="*/ 0 w 152"/>
                <a:gd name="T3" fmla="*/ 26 h 99"/>
                <a:gd name="T4" fmla="*/ 36 w 152"/>
                <a:gd name="T5" fmla="*/ 190 h 99"/>
                <a:gd name="T6" fmla="*/ 624 w 152"/>
                <a:gd name="T7" fmla="*/ 165 h 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2" h="99">
                  <a:moveTo>
                    <a:pt x="146" y="0"/>
                  </a:moveTo>
                  <a:lnTo>
                    <a:pt x="0" y="14"/>
                  </a:lnTo>
                  <a:lnTo>
                    <a:pt x="9" y="99"/>
                  </a:lnTo>
                  <a:lnTo>
                    <a:pt x="152" y="8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4" name="Line 576"/>
            <p:cNvSpPr>
              <a:spLocks noChangeShapeType="1"/>
            </p:cNvSpPr>
            <p:nvPr/>
          </p:nvSpPr>
          <p:spPr bwMode="auto">
            <a:xfrm flipV="1">
              <a:off x="3587887" y="2025013"/>
              <a:ext cx="728985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5" name="Freeform 577"/>
            <p:cNvSpPr>
              <a:spLocks/>
            </p:cNvSpPr>
            <p:nvPr/>
          </p:nvSpPr>
          <p:spPr bwMode="auto">
            <a:xfrm>
              <a:off x="4316872" y="2025013"/>
              <a:ext cx="12789" cy="20837"/>
            </a:xfrm>
            <a:custGeom>
              <a:avLst/>
              <a:gdLst>
                <a:gd name="T0" fmla="*/ 0 w 4"/>
                <a:gd name="T1" fmla="*/ 0 h 9"/>
                <a:gd name="T2" fmla="*/ 12 w 4"/>
                <a:gd name="T3" fmla="*/ 1 h 9"/>
                <a:gd name="T4" fmla="*/ 16 w 4"/>
                <a:gd name="T5" fmla="*/ 6 h 9"/>
                <a:gd name="T6" fmla="*/ 16 w 4"/>
                <a:gd name="T7" fmla="*/ 13 h 9"/>
                <a:gd name="T8" fmla="*/ 12 w 4"/>
                <a:gd name="T9" fmla="*/ 17 h 9"/>
                <a:gd name="T10" fmla="*/ 0 w 4"/>
                <a:gd name="T11" fmla="*/ 1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3" y="1"/>
                  </a:lnTo>
                  <a:lnTo>
                    <a:pt x="4" y="3"/>
                  </a:lnTo>
                  <a:lnTo>
                    <a:pt x="4" y="6"/>
                  </a:lnTo>
                  <a:lnTo>
                    <a:pt x="3" y="8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6" name="Line 578"/>
            <p:cNvSpPr>
              <a:spLocks noChangeShapeType="1"/>
            </p:cNvSpPr>
            <p:nvPr/>
          </p:nvSpPr>
          <p:spPr bwMode="auto">
            <a:xfrm flipH="1">
              <a:off x="3621459" y="2045849"/>
              <a:ext cx="695413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7" name="Freeform 579"/>
            <p:cNvSpPr>
              <a:spLocks/>
            </p:cNvSpPr>
            <p:nvPr/>
          </p:nvSpPr>
          <p:spPr bwMode="auto">
            <a:xfrm>
              <a:off x="3568703" y="2052261"/>
              <a:ext cx="52755" cy="30453"/>
            </a:xfrm>
            <a:custGeom>
              <a:avLst/>
              <a:gdLst>
                <a:gd name="T0" fmla="*/ 68 w 16"/>
                <a:gd name="T1" fmla="*/ 0 h 14"/>
                <a:gd name="T2" fmla="*/ 43 w 16"/>
                <a:gd name="T3" fmla="*/ 4 h 14"/>
                <a:gd name="T4" fmla="*/ 21 w 16"/>
                <a:gd name="T5" fmla="*/ 10 h 14"/>
                <a:gd name="T6" fmla="*/ 8 w 16"/>
                <a:gd name="T7" fmla="*/ 16 h 14"/>
                <a:gd name="T8" fmla="*/ 0 w 16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" h="14">
                  <a:moveTo>
                    <a:pt x="16" y="0"/>
                  </a:moveTo>
                  <a:lnTo>
                    <a:pt x="10" y="2"/>
                  </a:lnTo>
                  <a:lnTo>
                    <a:pt x="5" y="5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8" name="Line 580"/>
            <p:cNvSpPr>
              <a:spLocks noChangeShapeType="1"/>
            </p:cNvSpPr>
            <p:nvPr/>
          </p:nvSpPr>
          <p:spPr bwMode="auto">
            <a:xfrm>
              <a:off x="3568703" y="2082714"/>
              <a:ext cx="3197" cy="15387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79" name="Freeform 581"/>
            <p:cNvSpPr>
              <a:spLocks/>
            </p:cNvSpPr>
            <p:nvPr/>
          </p:nvSpPr>
          <p:spPr bwMode="auto">
            <a:xfrm>
              <a:off x="3571900" y="2236584"/>
              <a:ext cx="22381" cy="25645"/>
            </a:xfrm>
            <a:custGeom>
              <a:avLst/>
              <a:gdLst>
                <a:gd name="T0" fmla="*/ 0 w 7"/>
                <a:gd name="T1" fmla="*/ 0 h 12"/>
                <a:gd name="T2" fmla="*/ 4 w 7"/>
                <a:gd name="T3" fmla="*/ 5 h 12"/>
                <a:gd name="T4" fmla="*/ 8 w 7"/>
                <a:gd name="T5" fmla="*/ 12 h 12"/>
                <a:gd name="T6" fmla="*/ 16 w 7"/>
                <a:gd name="T7" fmla="*/ 17 h 12"/>
                <a:gd name="T8" fmla="*/ 28 w 7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lnTo>
                    <a:pt x="1" y="3"/>
                  </a:lnTo>
                  <a:lnTo>
                    <a:pt x="2" y="7"/>
                  </a:lnTo>
                  <a:lnTo>
                    <a:pt x="4" y="10"/>
                  </a:lnTo>
                  <a:lnTo>
                    <a:pt x="7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0" name="Freeform 582"/>
            <p:cNvSpPr>
              <a:spLocks/>
            </p:cNvSpPr>
            <p:nvPr/>
          </p:nvSpPr>
          <p:spPr bwMode="auto">
            <a:xfrm>
              <a:off x="3594281" y="2262228"/>
              <a:ext cx="78334" cy="9617"/>
            </a:xfrm>
            <a:custGeom>
              <a:avLst/>
              <a:gdLst>
                <a:gd name="T0" fmla="*/ 0 w 24"/>
                <a:gd name="T1" fmla="*/ 0 h 4"/>
                <a:gd name="T2" fmla="*/ 100 w 24"/>
                <a:gd name="T3" fmla="*/ 3 h 4"/>
                <a:gd name="T4" fmla="*/ 100 w 24"/>
                <a:gd name="T5" fmla="*/ 8 h 4"/>
                <a:gd name="T6" fmla="*/ 8 w 24"/>
                <a:gd name="T7" fmla="*/ 9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24" y="1"/>
                  </a:lnTo>
                  <a:lnTo>
                    <a:pt x="24" y="3"/>
                  </a:lnTo>
                  <a:lnTo>
                    <a:pt x="2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1" name="Freeform 583"/>
            <p:cNvSpPr>
              <a:spLocks/>
            </p:cNvSpPr>
            <p:nvPr/>
          </p:nvSpPr>
          <p:spPr bwMode="auto">
            <a:xfrm>
              <a:off x="3568703" y="2271845"/>
              <a:ext cx="33572" cy="28851"/>
            </a:xfrm>
            <a:custGeom>
              <a:avLst/>
              <a:gdLst>
                <a:gd name="T0" fmla="*/ 44 w 10"/>
                <a:gd name="T1" fmla="*/ 0 h 13"/>
                <a:gd name="T2" fmla="*/ 27 w 10"/>
                <a:gd name="T3" fmla="*/ 1 h 13"/>
                <a:gd name="T4" fmla="*/ 8 w 10"/>
                <a:gd name="T5" fmla="*/ 8 h 13"/>
                <a:gd name="T6" fmla="*/ 0 w 10"/>
                <a:gd name="T7" fmla="*/ 15 h 13"/>
                <a:gd name="T8" fmla="*/ 4 w 10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1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2" name="Line 584"/>
            <p:cNvSpPr>
              <a:spLocks noChangeShapeType="1"/>
            </p:cNvSpPr>
            <p:nvPr/>
          </p:nvSpPr>
          <p:spPr bwMode="auto">
            <a:xfrm>
              <a:off x="3571900" y="2300696"/>
              <a:ext cx="9592" cy="4632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3" name="Freeform 585"/>
            <p:cNvSpPr>
              <a:spLocks/>
            </p:cNvSpPr>
            <p:nvPr/>
          </p:nvSpPr>
          <p:spPr bwMode="auto">
            <a:xfrm>
              <a:off x="3581492" y="2763907"/>
              <a:ext cx="55953" cy="30453"/>
            </a:xfrm>
            <a:custGeom>
              <a:avLst/>
              <a:gdLst>
                <a:gd name="T0" fmla="*/ 0 w 17"/>
                <a:gd name="T1" fmla="*/ 0 h 14"/>
                <a:gd name="T2" fmla="*/ 4 w 17"/>
                <a:gd name="T3" fmla="*/ 10 h 14"/>
                <a:gd name="T4" fmla="*/ 12 w 17"/>
                <a:gd name="T5" fmla="*/ 16 h 14"/>
                <a:gd name="T6" fmla="*/ 29 w 17"/>
                <a:gd name="T7" fmla="*/ 22 h 14"/>
                <a:gd name="T8" fmla="*/ 47 w 17"/>
                <a:gd name="T9" fmla="*/ 26 h 14"/>
                <a:gd name="T10" fmla="*/ 72 w 17"/>
                <a:gd name="T11" fmla="*/ 26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4">
                  <a:moveTo>
                    <a:pt x="0" y="0"/>
                  </a:moveTo>
                  <a:lnTo>
                    <a:pt x="1" y="5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7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4" name="Line 586"/>
            <p:cNvSpPr>
              <a:spLocks noChangeShapeType="1"/>
            </p:cNvSpPr>
            <p:nvPr/>
          </p:nvSpPr>
          <p:spPr bwMode="auto">
            <a:xfrm flipV="1">
              <a:off x="3637445" y="2792758"/>
              <a:ext cx="12309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5" name="Freeform 587"/>
            <p:cNvSpPr>
              <a:spLocks/>
            </p:cNvSpPr>
            <p:nvPr/>
          </p:nvSpPr>
          <p:spPr bwMode="auto">
            <a:xfrm>
              <a:off x="3760541" y="2765510"/>
              <a:ext cx="35170" cy="27248"/>
            </a:xfrm>
            <a:custGeom>
              <a:avLst/>
              <a:gdLst>
                <a:gd name="T0" fmla="*/ 0 w 11"/>
                <a:gd name="T1" fmla="*/ 24 h 12"/>
                <a:gd name="T2" fmla="*/ 16 w 11"/>
                <a:gd name="T3" fmla="*/ 23 h 12"/>
                <a:gd name="T4" fmla="*/ 32 w 11"/>
                <a:gd name="T5" fmla="*/ 16 h 12"/>
                <a:gd name="T6" fmla="*/ 40 w 11"/>
                <a:gd name="T7" fmla="*/ 10 h 12"/>
                <a:gd name="T8" fmla="*/ 44 w 11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12"/>
                  </a:moveTo>
                  <a:lnTo>
                    <a:pt x="4" y="11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6" name="Line 588"/>
            <p:cNvSpPr>
              <a:spLocks noChangeShapeType="1"/>
            </p:cNvSpPr>
            <p:nvPr/>
          </p:nvSpPr>
          <p:spPr bwMode="auto">
            <a:xfrm flipH="1" flipV="1">
              <a:off x="3789317" y="2473799"/>
              <a:ext cx="6395" cy="2917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7" name="Freeform 589"/>
            <p:cNvSpPr>
              <a:spLocks/>
            </p:cNvSpPr>
            <p:nvPr/>
          </p:nvSpPr>
          <p:spPr bwMode="auto">
            <a:xfrm>
              <a:off x="3789317" y="2462580"/>
              <a:ext cx="9592" cy="11220"/>
            </a:xfrm>
            <a:custGeom>
              <a:avLst/>
              <a:gdLst>
                <a:gd name="T0" fmla="*/ 0 w 3"/>
                <a:gd name="T1" fmla="*/ 10 h 5"/>
                <a:gd name="T2" fmla="*/ 4 w 3"/>
                <a:gd name="T3" fmla="*/ 6 h 5"/>
                <a:gd name="T4" fmla="*/ 8 w 3"/>
                <a:gd name="T5" fmla="*/ 1 h 5"/>
                <a:gd name="T6" fmla="*/ 12 w 3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0" y="5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8" name="Line 590"/>
            <p:cNvSpPr>
              <a:spLocks noChangeShapeType="1"/>
            </p:cNvSpPr>
            <p:nvPr/>
          </p:nvSpPr>
          <p:spPr bwMode="auto">
            <a:xfrm>
              <a:off x="3798909" y="2462580"/>
              <a:ext cx="10071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89" name="Rectangle 591"/>
            <p:cNvSpPr>
              <a:spLocks noChangeArrowheads="1"/>
            </p:cNvSpPr>
            <p:nvPr/>
          </p:nvSpPr>
          <p:spPr bwMode="auto">
            <a:xfrm>
              <a:off x="4149611" y="237923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66</a:t>
              </a:r>
              <a:endParaRPr lang="en-GB"/>
            </a:p>
          </p:txBody>
        </p:sp>
        <p:sp>
          <p:nvSpPr>
            <p:cNvPr id="42790" name="Freeform 592"/>
            <p:cNvSpPr>
              <a:spLocks/>
            </p:cNvSpPr>
            <p:nvPr/>
          </p:nvSpPr>
          <p:spPr bwMode="auto">
            <a:xfrm>
              <a:off x="4270511" y="3544475"/>
              <a:ext cx="255784" cy="145856"/>
            </a:xfrm>
            <a:custGeom>
              <a:avLst/>
              <a:gdLst>
                <a:gd name="T0" fmla="*/ 51 w 160"/>
                <a:gd name="T1" fmla="*/ 0 h 91"/>
                <a:gd name="T2" fmla="*/ 112 w 160"/>
                <a:gd name="T3" fmla="*/ 0 h 91"/>
                <a:gd name="T4" fmla="*/ 112 w 160"/>
                <a:gd name="T5" fmla="*/ 61 h 91"/>
                <a:gd name="T6" fmla="*/ 120 w 160"/>
                <a:gd name="T7" fmla="*/ 61 h 91"/>
                <a:gd name="T8" fmla="*/ 120 w 160"/>
                <a:gd name="T9" fmla="*/ 33 h 91"/>
                <a:gd name="T10" fmla="*/ 130 w 160"/>
                <a:gd name="T11" fmla="*/ 26 h 91"/>
                <a:gd name="T12" fmla="*/ 154 w 160"/>
                <a:gd name="T13" fmla="*/ 26 h 91"/>
                <a:gd name="T14" fmla="*/ 160 w 160"/>
                <a:gd name="T15" fmla="*/ 32 h 91"/>
                <a:gd name="T16" fmla="*/ 160 w 160"/>
                <a:gd name="T17" fmla="*/ 86 h 91"/>
                <a:gd name="T18" fmla="*/ 150 w 160"/>
                <a:gd name="T19" fmla="*/ 91 h 91"/>
                <a:gd name="T20" fmla="*/ 12 w 160"/>
                <a:gd name="T21" fmla="*/ 91 h 91"/>
                <a:gd name="T22" fmla="*/ 0 w 160"/>
                <a:gd name="T23" fmla="*/ 84 h 91"/>
                <a:gd name="T24" fmla="*/ 0 w 160"/>
                <a:gd name="T25" fmla="*/ 32 h 91"/>
                <a:gd name="T26" fmla="*/ 10 w 160"/>
                <a:gd name="T27" fmla="*/ 27 h 91"/>
                <a:gd name="T28" fmla="*/ 31 w 160"/>
                <a:gd name="T29" fmla="*/ 27 h 91"/>
                <a:gd name="T30" fmla="*/ 41 w 160"/>
                <a:gd name="T31" fmla="*/ 33 h 91"/>
                <a:gd name="T32" fmla="*/ 41 w 160"/>
                <a:gd name="T33" fmla="*/ 61 h 91"/>
                <a:gd name="T34" fmla="*/ 51 w 160"/>
                <a:gd name="T35" fmla="*/ 61 h 91"/>
                <a:gd name="T36" fmla="*/ 51 w 160"/>
                <a:gd name="T37" fmla="*/ 0 h 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0" h="91">
                  <a:moveTo>
                    <a:pt x="51" y="0"/>
                  </a:moveTo>
                  <a:lnTo>
                    <a:pt x="112" y="0"/>
                  </a:lnTo>
                  <a:lnTo>
                    <a:pt x="112" y="61"/>
                  </a:lnTo>
                  <a:lnTo>
                    <a:pt x="120" y="61"/>
                  </a:lnTo>
                  <a:lnTo>
                    <a:pt x="120" y="33"/>
                  </a:lnTo>
                  <a:lnTo>
                    <a:pt x="130" y="26"/>
                  </a:lnTo>
                  <a:lnTo>
                    <a:pt x="154" y="26"/>
                  </a:lnTo>
                  <a:lnTo>
                    <a:pt x="160" y="32"/>
                  </a:lnTo>
                  <a:lnTo>
                    <a:pt x="160" y="86"/>
                  </a:lnTo>
                  <a:lnTo>
                    <a:pt x="150" y="91"/>
                  </a:lnTo>
                  <a:lnTo>
                    <a:pt x="12" y="91"/>
                  </a:lnTo>
                  <a:lnTo>
                    <a:pt x="0" y="84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31" y="27"/>
                  </a:lnTo>
                  <a:lnTo>
                    <a:pt x="41" y="33"/>
                  </a:lnTo>
                  <a:lnTo>
                    <a:pt x="41" y="61"/>
                  </a:lnTo>
                  <a:lnTo>
                    <a:pt x="51" y="61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1" name="Line 593"/>
            <p:cNvSpPr>
              <a:spLocks noChangeShapeType="1"/>
            </p:cNvSpPr>
            <p:nvPr/>
          </p:nvSpPr>
          <p:spPr bwMode="auto">
            <a:xfrm flipH="1" flipV="1">
              <a:off x="3937991" y="3135759"/>
              <a:ext cx="73058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2" name="Freeform 594"/>
            <p:cNvSpPr>
              <a:spLocks/>
            </p:cNvSpPr>
            <p:nvPr/>
          </p:nvSpPr>
          <p:spPr bwMode="auto">
            <a:xfrm>
              <a:off x="3866052" y="3124539"/>
              <a:ext cx="71939" cy="11220"/>
            </a:xfrm>
            <a:custGeom>
              <a:avLst/>
              <a:gdLst>
                <a:gd name="T0" fmla="*/ 92 w 22"/>
                <a:gd name="T1" fmla="*/ 10 h 5"/>
                <a:gd name="T2" fmla="*/ 63 w 22"/>
                <a:gd name="T3" fmla="*/ 10 h 5"/>
                <a:gd name="T4" fmla="*/ 29 w 22"/>
                <a:gd name="T5" fmla="*/ 6 h 5"/>
                <a:gd name="T6" fmla="*/ 0 w 2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">
                  <a:moveTo>
                    <a:pt x="22" y="5"/>
                  </a:moveTo>
                  <a:lnTo>
                    <a:pt x="15" y="5"/>
                  </a:lnTo>
                  <a:lnTo>
                    <a:pt x="7" y="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3" name="Line 595"/>
            <p:cNvSpPr>
              <a:spLocks noChangeShapeType="1"/>
            </p:cNvSpPr>
            <p:nvPr/>
          </p:nvSpPr>
          <p:spPr bwMode="auto">
            <a:xfrm flipH="1" flipV="1">
              <a:off x="3611867" y="2969067"/>
              <a:ext cx="254186" cy="15547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4" name="Freeform 596"/>
            <p:cNvSpPr>
              <a:spLocks/>
            </p:cNvSpPr>
            <p:nvPr/>
          </p:nvSpPr>
          <p:spPr bwMode="auto">
            <a:xfrm>
              <a:off x="3587887" y="2933805"/>
              <a:ext cx="23980" cy="35262"/>
            </a:xfrm>
            <a:custGeom>
              <a:avLst/>
              <a:gdLst>
                <a:gd name="T0" fmla="*/ 32 w 7"/>
                <a:gd name="T1" fmla="*/ 30 h 16"/>
                <a:gd name="T2" fmla="*/ 19 w 7"/>
                <a:gd name="T3" fmla="*/ 23 h 16"/>
                <a:gd name="T4" fmla="*/ 9 w 7"/>
                <a:gd name="T5" fmla="*/ 17 h 16"/>
                <a:gd name="T6" fmla="*/ 0 w 7"/>
                <a:gd name="T7" fmla="*/ 8 h 16"/>
                <a:gd name="T8" fmla="*/ 0 w 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4" y="12"/>
                  </a:lnTo>
                  <a:lnTo>
                    <a:pt x="2" y="9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5" name="Line 597"/>
            <p:cNvSpPr>
              <a:spLocks noChangeShapeType="1"/>
            </p:cNvSpPr>
            <p:nvPr/>
          </p:nvSpPr>
          <p:spPr bwMode="auto">
            <a:xfrm flipV="1">
              <a:off x="3587887" y="2855268"/>
              <a:ext cx="1599" cy="7853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6" name="Freeform 598"/>
            <p:cNvSpPr>
              <a:spLocks/>
            </p:cNvSpPr>
            <p:nvPr/>
          </p:nvSpPr>
          <p:spPr bwMode="auto">
            <a:xfrm>
              <a:off x="3587887" y="2823211"/>
              <a:ext cx="27177" cy="32056"/>
            </a:xfrm>
            <a:custGeom>
              <a:avLst/>
              <a:gdLst>
                <a:gd name="T0" fmla="*/ 0 w 8"/>
                <a:gd name="T1" fmla="*/ 29 h 14"/>
                <a:gd name="T2" fmla="*/ 4 w 8"/>
                <a:gd name="T3" fmla="*/ 20 h 14"/>
                <a:gd name="T4" fmla="*/ 9 w 8"/>
                <a:gd name="T5" fmla="*/ 13 h 14"/>
                <a:gd name="T6" fmla="*/ 23 w 8"/>
                <a:gd name="T7" fmla="*/ 4 h 14"/>
                <a:gd name="T8" fmla="*/ 36 w 8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4">
                  <a:moveTo>
                    <a:pt x="0" y="14"/>
                  </a:moveTo>
                  <a:lnTo>
                    <a:pt x="1" y="10"/>
                  </a:lnTo>
                  <a:lnTo>
                    <a:pt x="2" y="6"/>
                  </a:lnTo>
                  <a:lnTo>
                    <a:pt x="5" y="2"/>
                  </a:lnTo>
                  <a:lnTo>
                    <a:pt x="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7" name="Line 599"/>
            <p:cNvSpPr>
              <a:spLocks noChangeShapeType="1"/>
            </p:cNvSpPr>
            <p:nvPr/>
          </p:nvSpPr>
          <p:spPr bwMode="auto">
            <a:xfrm flipV="1">
              <a:off x="3615064" y="2816800"/>
              <a:ext cx="278165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8" name="Freeform 600"/>
            <p:cNvSpPr>
              <a:spLocks/>
            </p:cNvSpPr>
            <p:nvPr/>
          </p:nvSpPr>
          <p:spPr bwMode="auto">
            <a:xfrm>
              <a:off x="3893229" y="2799169"/>
              <a:ext cx="41565" cy="17631"/>
            </a:xfrm>
            <a:custGeom>
              <a:avLst/>
              <a:gdLst>
                <a:gd name="T0" fmla="*/ 0 w 13"/>
                <a:gd name="T1" fmla="*/ 15 h 8"/>
                <a:gd name="T2" fmla="*/ 16 w 13"/>
                <a:gd name="T3" fmla="*/ 15 h 8"/>
                <a:gd name="T4" fmla="*/ 32 w 13"/>
                <a:gd name="T5" fmla="*/ 11 h 8"/>
                <a:gd name="T6" fmla="*/ 44 w 13"/>
                <a:gd name="T7" fmla="*/ 6 h 8"/>
                <a:gd name="T8" fmla="*/ 52 w 13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8">
                  <a:moveTo>
                    <a:pt x="0" y="8"/>
                  </a:moveTo>
                  <a:lnTo>
                    <a:pt x="4" y="8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799" name="Line 601"/>
            <p:cNvSpPr>
              <a:spLocks noChangeShapeType="1"/>
            </p:cNvSpPr>
            <p:nvPr/>
          </p:nvSpPr>
          <p:spPr bwMode="auto">
            <a:xfrm flipV="1">
              <a:off x="3934794" y="2735057"/>
              <a:ext cx="1599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0" name="Rectangle 602"/>
            <p:cNvSpPr>
              <a:spLocks noChangeArrowheads="1"/>
            </p:cNvSpPr>
            <p:nvPr/>
          </p:nvSpPr>
          <p:spPr bwMode="auto">
            <a:xfrm>
              <a:off x="3861853" y="35941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38</a:t>
              </a:r>
              <a:endParaRPr lang="en-GB"/>
            </a:p>
          </p:txBody>
        </p:sp>
        <p:sp>
          <p:nvSpPr>
            <p:cNvPr id="42801" name="Rectangle 603"/>
            <p:cNvSpPr>
              <a:spLocks noChangeArrowheads="1"/>
            </p:cNvSpPr>
            <p:nvPr/>
          </p:nvSpPr>
          <p:spPr bwMode="auto">
            <a:xfrm>
              <a:off x="3649233" y="366949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37</a:t>
              </a:r>
              <a:endParaRPr lang="en-GB"/>
            </a:p>
          </p:txBody>
        </p:sp>
        <p:sp>
          <p:nvSpPr>
            <p:cNvPr id="42802" name="Freeform 604"/>
            <p:cNvSpPr>
              <a:spLocks/>
            </p:cNvSpPr>
            <p:nvPr/>
          </p:nvSpPr>
          <p:spPr bwMode="auto">
            <a:xfrm>
              <a:off x="4180986" y="3549284"/>
              <a:ext cx="70341" cy="133033"/>
            </a:xfrm>
            <a:custGeom>
              <a:avLst/>
              <a:gdLst>
                <a:gd name="T0" fmla="*/ 0 w 44"/>
                <a:gd name="T1" fmla="*/ 0 h 83"/>
                <a:gd name="T2" fmla="*/ 44 w 44"/>
                <a:gd name="T3" fmla="*/ 0 h 83"/>
                <a:gd name="T4" fmla="*/ 44 w 44"/>
                <a:gd name="T5" fmla="*/ 83 h 83"/>
                <a:gd name="T6" fmla="*/ 2 w 44"/>
                <a:gd name="T7" fmla="*/ 83 h 83"/>
                <a:gd name="T8" fmla="*/ 0 w 4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83">
                  <a:moveTo>
                    <a:pt x="0" y="0"/>
                  </a:moveTo>
                  <a:lnTo>
                    <a:pt x="44" y="0"/>
                  </a:lnTo>
                  <a:lnTo>
                    <a:pt x="44" y="83"/>
                  </a:lnTo>
                  <a:lnTo>
                    <a:pt x="2" y="8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803" name="Rectangle 605"/>
            <p:cNvSpPr>
              <a:spLocks noChangeArrowheads="1"/>
            </p:cNvSpPr>
            <p:nvPr/>
          </p:nvSpPr>
          <p:spPr bwMode="auto">
            <a:xfrm>
              <a:off x="4338251" y="347876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12</a:t>
              </a:r>
              <a:endParaRPr lang="en-GB"/>
            </a:p>
          </p:txBody>
        </p:sp>
        <p:sp>
          <p:nvSpPr>
            <p:cNvPr id="42804" name="Rectangle 606"/>
            <p:cNvSpPr>
              <a:spLocks noChangeArrowheads="1"/>
            </p:cNvSpPr>
            <p:nvPr/>
          </p:nvSpPr>
          <p:spPr bwMode="auto">
            <a:xfrm>
              <a:off x="4237536" y="331527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41</a:t>
              </a:r>
              <a:endParaRPr lang="en-GB"/>
            </a:p>
          </p:txBody>
        </p:sp>
        <p:sp>
          <p:nvSpPr>
            <p:cNvPr id="42805" name="Rectangle 607"/>
            <p:cNvSpPr>
              <a:spLocks noChangeArrowheads="1"/>
            </p:cNvSpPr>
            <p:nvPr/>
          </p:nvSpPr>
          <p:spPr bwMode="auto">
            <a:xfrm>
              <a:off x="4128231" y="3313671"/>
              <a:ext cx="62347" cy="6251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6" name="Rectangle 608"/>
            <p:cNvSpPr>
              <a:spLocks noChangeArrowheads="1"/>
            </p:cNvSpPr>
            <p:nvPr/>
          </p:nvSpPr>
          <p:spPr bwMode="auto">
            <a:xfrm>
              <a:off x="3899624" y="2452963"/>
              <a:ext cx="458813" cy="7372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7" name="Freeform 610"/>
            <p:cNvSpPr>
              <a:spLocks/>
            </p:cNvSpPr>
            <p:nvPr/>
          </p:nvSpPr>
          <p:spPr bwMode="auto">
            <a:xfrm>
              <a:off x="3899247" y="2614696"/>
              <a:ext cx="410853" cy="96168"/>
            </a:xfrm>
            <a:custGeom>
              <a:avLst/>
              <a:gdLst>
                <a:gd name="T0" fmla="*/ 2 w 257"/>
                <a:gd name="T1" fmla="*/ 0 h 60"/>
                <a:gd name="T2" fmla="*/ 257 w 257"/>
                <a:gd name="T3" fmla="*/ 0 h 60"/>
                <a:gd name="T4" fmla="*/ 257 w 257"/>
                <a:gd name="T5" fmla="*/ 60 h 60"/>
                <a:gd name="T6" fmla="*/ 0 w 257"/>
                <a:gd name="T7" fmla="*/ 60 h 60"/>
                <a:gd name="T8" fmla="*/ 2 w 257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7" h="60">
                  <a:moveTo>
                    <a:pt x="2" y="0"/>
                  </a:moveTo>
                  <a:lnTo>
                    <a:pt x="257" y="0"/>
                  </a:lnTo>
                  <a:lnTo>
                    <a:pt x="257" y="60"/>
                  </a:lnTo>
                  <a:lnTo>
                    <a:pt x="0" y="6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08" name="Rectangle 611"/>
            <p:cNvSpPr>
              <a:spLocks noChangeArrowheads="1"/>
            </p:cNvSpPr>
            <p:nvPr/>
          </p:nvSpPr>
          <p:spPr bwMode="auto">
            <a:xfrm>
              <a:off x="3782545" y="2548981"/>
              <a:ext cx="87926" cy="18592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09" name="Line 612"/>
            <p:cNvSpPr>
              <a:spLocks noChangeShapeType="1"/>
            </p:cNvSpPr>
            <p:nvPr/>
          </p:nvSpPr>
          <p:spPr bwMode="auto">
            <a:xfrm>
              <a:off x="3899247" y="2665986"/>
              <a:ext cx="410853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0" name="Line 613"/>
            <p:cNvSpPr>
              <a:spLocks noChangeShapeType="1"/>
            </p:cNvSpPr>
            <p:nvPr/>
          </p:nvSpPr>
          <p:spPr bwMode="auto">
            <a:xfrm>
              <a:off x="3785743" y="2715673"/>
              <a:ext cx="84729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1" name="Rectangle 614"/>
            <p:cNvSpPr>
              <a:spLocks noChangeArrowheads="1"/>
            </p:cNvSpPr>
            <p:nvPr/>
          </p:nvSpPr>
          <p:spPr bwMode="auto">
            <a:xfrm>
              <a:off x="3632869" y="25682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65</a:t>
              </a:r>
              <a:endParaRPr lang="en-GB"/>
            </a:p>
          </p:txBody>
        </p:sp>
        <p:sp>
          <p:nvSpPr>
            <p:cNvPr id="42412" name="Line 615"/>
            <p:cNvSpPr>
              <a:spLocks noChangeShapeType="1"/>
            </p:cNvSpPr>
            <p:nvPr/>
          </p:nvSpPr>
          <p:spPr bwMode="auto">
            <a:xfrm>
              <a:off x="3782545" y="2670794"/>
              <a:ext cx="8792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3" name="Line 616"/>
            <p:cNvSpPr>
              <a:spLocks noChangeShapeType="1"/>
            </p:cNvSpPr>
            <p:nvPr/>
          </p:nvSpPr>
          <p:spPr bwMode="auto">
            <a:xfrm>
              <a:off x="3915234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4" name="Rectangle 617"/>
            <p:cNvSpPr>
              <a:spLocks noChangeArrowheads="1"/>
            </p:cNvSpPr>
            <p:nvPr/>
          </p:nvSpPr>
          <p:spPr bwMode="auto">
            <a:xfrm>
              <a:off x="4107669" y="272528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64</a:t>
              </a:r>
              <a:endParaRPr lang="en-GB"/>
            </a:p>
          </p:txBody>
        </p:sp>
        <p:sp>
          <p:nvSpPr>
            <p:cNvPr id="42415" name="Freeform 618"/>
            <p:cNvSpPr>
              <a:spLocks/>
            </p:cNvSpPr>
            <p:nvPr/>
          </p:nvSpPr>
          <p:spPr bwMode="auto">
            <a:xfrm>
              <a:off x="3975982" y="2502499"/>
              <a:ext cx="350105" cy="112197"/>
            </a:xfrm>
            <a:custGeom>
              <a:avLst/>
              <a:gdLst>
                <a:gd name="T0" fmla="*/ 444 w 108"/>
                <a:gd name="T1" fmla="*/ 0 h 51"/>
                <a:gd name="T2" fmla="*/ 444 w 108"/>
                <a:gd name="T3" fmla="*/ 34 h 51"/>
                <a:gd name="T4" fmla="*/ 0 w 108"/>
                <a:gd name="T5" fmla="*/ 36 h 51"/>
                <a:gd name="T6" fmla="*/ 4 w 108"/>
                <a:gd name="T7" fmla="*/ 96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" h="51">
                  <a:moveTo>
                    <a:pt x="108" y="0"/>
                  </a:moveTo>
                  <a:lnTo>
                    <a:pt x="108" y="18"/>
                  </a:lnTo>
                  <a:lnTo>
                    <a:pt x="0" y="19"/>
                  </a:lnTo>
                  <a:lnTo>
                    <a:pt x="1" y="5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6" name="Line 619"/>
            <p:cNvSpPr>
              <a:spLocks noChangeShapeType="1"/>
            </p:cNvSpPr>
            <p:nvPr/>
          </p:nvSpPr>
          <p:spPr bwMode="auto">
            <a:xfrm flipV="1">
              <a:off x="4303706" y="2542569"/>
              <a:ext cx="1599" cy="7212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7" name="Rectangle 620"/>
            <p:cNvSpPr>
              <a:spLocks noChangeArrowheads="1"/>
            </p:cNvSpPr>
            <p:nvPr/>
          </p:nvSpPr>
          <p:spPr bwMode="auto">
            <a:xfrm>
              <a:off x="4717756" y="3416100"/>
              <a:ext cx="199831" cy="227599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18" name="Line 621"/>
            <p:cNvSpPr>
              <a:spLocks noChangeShapeType="1"/>
            </p:cNvSpPr>
            <p:nvPr/>
          </p:nvSpPr>
          <p:spPr bwMode="auto">
            <a:xfrm>
              <a:off x="4310100" y="2428770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19" name="Rectangle 622"/>
            <p:cNvSpPr>
              <a:spLocks noChangeArrowheads="1"/>
            </p:cNvSpPr>
            <p:nvPr/>
          </p:nvSpPr>
          <p:spPr bwMode="auto">
            <a:xfrm>
              <a:off x="4764714" y="3505857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13</a:t>
              </a:r>
              <a:endParaRPr lang="en-GB"/>
            </a:p>
          </p:txBody>
        </p:sp>
        <p:sp>
          <p:nvSpPr>
            <p:cNvPr id="42420" name="Rectangle 623"/>
            <p:cNvSpPr>
              <a:spLocks noChangeArrowheads="1"/>
            </p:cNvSpPr>
            <p:nvPr/>
          </p:nvSpPr>
          <p:spPr bwMode="auto">
            <a:xfrm>
              <a:off x="5217133" y="335839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14</a:t>
              </a:r>
              <a:endParaRPr lang="en-GB"/>
            </a:p>
          </p:txBody>
        </p:sp>
        <p:sp>
          <p:nvSpPr>
            <p:cNvPr id="42421" name="Rectangle 624"/>
            <p:cNvSpPr>
              <a:spLocks noChangeArrowheads="1"/>
            </p:cNvSpPr>
            <p:nvPr/>
          </p:nvSpPr>
          <p:spPr bwMode="auto">
            <a:xfrm>
              <a:off x="5154188" y="3255819"/>
              <a:ext cx="190239" cy="8815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2" name="Line 625"/>
            <p:cNvSpPr>
              <a:spLocks noChangeShapeType="1"/>
            </p:cNvSpPr>
            <p:nvPr/>
          </p:nvSpPr>
          <p:spPr bwMode="auto">
            <a:xfrm>
              <a:off x="5525075" y="3602025"/>
              <a:ext cx="1599" cy="801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3" name="Line 626"/>
            <p:cNvSpPr>
              <a:spLocks noChangeShapeType="1"/>
            </p:cNvSpPr>
            <p:nvPr/>
          </p:nvSpPr>
          <p:spPr bwMode="auto">
            <a:xfrm>
              <a:off x="5379598" y="2791005"/>
              <a:ext cx="6395" cy="3686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26" name="Rectangle 629"/>
            <p:cNvSpPr>
              <a:spLocks noChangeArrowheads="1"/>
            </p:cNvSpPr>
            <p:nvPr/>
          </p:nvSpPr>
          <p:spPr bwMode="auto">
            <a:xfrm>
              <a:off x="3560930" y="184534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76</a:t>
              </a:r>
              <a:endParaRPr lang="en-GB"/>
            </a:p>
          </p:txBody>
        </p:sp>
        <p:sp>
          <p:nvSpPr>
            <p:cNvPr id="42427" name="Rectangle 630"/>
            <p:cNvSpPr>
              <a:spLocks noChangeArrowheads="1"/>
            </p:cNvSpPr>
            <p:nvPr/>
          </p:nvSpPr>
          <p:spPr bwMode="auto">
            <a:xfrm>
              <a:off x="3446829" y="1816497"/>
              <a:ext cx="67143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8" name="Rectangle 631"/>
            <p:cNvSpPr>
              <a:spLocks noChangeArrowheads="1"/>
            </p:cNvSpPr>
            <p:nvPr/>
          </p:nvSpPr>
          <p:spPr bwMode="auto">
            <a:xfrm>
              <a:off x="3477800" y="157447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75</a:t>
              </a:r>
              <a:endParaRPr lang="en-GB"/>
            </a:p>
          </p:txBody>
        </p:sp>
        <p:sp>
          <p:nvSpPr>
            <p:cNvPr id="42429" name="Rectangle 632"/>
            <p:cNvSpPr>
              <a:spLocks noChangeArrowheads="1"/>
            </p:cNvSpPr>
            <p:nvPr/>
          </p:nvSpPr>
          <p:spPr bwMode="auto">
            <a:xfrm>
              <a:off x="5063065" y="1643394"/>
              <a:ext cx="71939" cy="80140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30" name="Freeform 633"/>
            <p:cNvSpPr>
              <a:spLocks/>
            </p:cNvSpPr>
            <p:nvPr/>
          </p:nvSpPr>
          <p:spPr bwMode="auto">
            <a:xfrm>
              <a:off x="5154188" y="1590501"/>
              <a:ext cx="378880" cy="408716"/>
            </a:xfrm>
            <a:custGeom>
              <a:avLst/>
              <a:gdLst>
                <a:gd name="T0" fmla="*/ 184 w 237"/>
                <a:gd name="T1" fmla="*/ 0 h 255"/>
                <a:gd name="T2" fmla="*/ 0 w 237"/>
                <a:gd name="T3" fmla="*/ 10 h 255"/>
                <a:gd name="T4" fmla="*/ 0 w 237"/>
                <a:gd name="T5" fmla="*/ 255 h 255"/>
                <a:gd name="T6" fmla="*/ 216 w 237"/>
                <a:gd name="T7" fmla="*/ 255 h 255"/>
                <a:gd name="T8" fmla="*/ 224 w 237"/>
                <a:gd name="T9" fmla="*/ 253 h 255"/>
                <a:gd name="T10" fmla="*/ 232 w 237"/>
                <a:gd name="T11" fmla="*/ 249 h 255"/>
                <a:gd name="T12" fmla="*/ 237 w 237"/>
                <a:gd name="T13" fmla="*/ 245 h 255"/>
                <a:gd name="T14" fmla="*/ 237 w 237"/>
                <a:gd name="T15" fmla="*/ 238 h 255"/>
                <a:gd name="T16" fmla="*/ 208 w 237"/>
                <a:gd name="T17" fmla="*/ 9 h 255"/>
                <a:gd name="T18" fmla="*/ 204 w 237"/>
                <a:gd name="T19" fmla="*/ 4 h 255"/>
                <a:gd name="T20" fmla="*/ 198 w 237"/>
                <a:gd name="T21" fmla="*/ 2 h 255"/>
                <a:gd name="T22" fmla="*/ 190 w 237"/>
                <a:gd name="T23" fmla="*/ 0 h 255"/>
                <a:gd name="T24" fmla="*/ 184 w 237"/>
                <a:gd name="T25" fmla="*/ 0 h 2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7" h="255">
                  <a:moveTo>
                    <a:pt x="184" y="0"/>
                  </a:moveTo>
                  <a:lnTo>
                    <a:pt x="0" y="10"/>
                  </a:lnTo>
                  <a:lnTo>
                    <a:pt x="0" y="255"/>
                  </a:lnTo>
                  <a:lnTo>
                    <a:pt x="216" y="255"/>
                  </a:lnTo>
                  <a:lnTo>
                    <a:pt x="224" y="253"/>
                  </a:lnTo>
                  <a:lnTo>
                    <a:pt x="232" y="249"/>
                  </a:lnTo>
                  <a:lnTo>
                    <a:pt x="237" y="245"/>
                  </a:lnTo>
                  <a:lnTo>
                    <a:pt x="237" y="238"/>
                  </a:lnTo>
                  <a:lnTo>
                    <a:pt x="208" y="9"/>
                  </a:lnTo>
                  <a:lnTo>
                    <a:pt x="204" y="4"/>
                  </a:lnTo>
                  <a:lnTo>
                    <a:pt x="198" y="2"/>
                  </a:lnTo>
                  <a:lnTo>
                    <a:pt x="190" y="0"/>
                  </a:lnTo>
                  <a:lnTo>
                    <a:pt x="18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1" name="Rectangle 634"/>
            <p:cNvSpPr>
              <a:spLocks noChangeArrowheads="1"/>
            </p:cNvSpPr>
            <p:nvPr/>
          </p:nvSpPr>
          <p:spPr bwMode="auto">
            <a:xfrm>
              <a:off x="4919784" y="167064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77</a:t>
              </a:r>
              <a:endParaRPr lang="en-GB"/>
            </a:p>
          </p:txBody>
        </p:sp>
        <p:sp>
          <p:nvSpPr>
            <p:cNvPr id="42432" name="Line 635"/>
            <p:cNvSpPr>
              <a:spLocks noChangeShapeType="1"/>
            </p:cNvSpPr>
            <p:nvPr/>
          </p:nvSpPr>
          <p:spPr bwMode="auto">
            <a:xfrm>
              <a:off x="5091841" y="2028068"/>
              <a:ext cx="8792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3" name="Freeform 636"/>
            <p:cNvSpPr>
              <a:spLocks/>
            </p:cNvSpPr>
            <p:nvPr/>
          </p:nvSpPr>
          <p:spPr bwMode="auto">
            <a:xfrm>
              <a:off x="5179767" y="2028068"/>
              <a:ext cx="38368" cy="22439"/>
            </a:xfrm>
            <a:custGeom>
              <a:avLst/>
              <a:gdLst>
                <a:gd name="T0" fmla="*/ 0 w 12"/>
                <a:gd name="T1" fmla="*/ 0 h 10"/>
                <a:gd name="T2" fmla="*/ 16 w 12"/>
                <a:gd name="T3" fmla="*/ 1 h 10"/>
                <a:gd name="T4" fmla="*/ 32 w 12"/>
                <a:gd name="T5" fmla="*/ 6 h 10"/>
                <a:gd name="T6" fmla="*/ 40 w 12"/>
                <a:gd name="T7" fmla="*/ 11 h 10"/>
                <a:gd name="T8" fmla="*/ 48 w 12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2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4" name="Line 637"/>
            <p:cNvSpPr>
              <a:spLocks noChangeShapeType="1"/>
            </p:cNvSpPr>
            <p:nvPr/>
          </p:nvSpPr>
          <p:spPr bwMode="auto">
            <a:xfrm>
              <a:off x="5218134" y="2050507"/>
              <a:ext cx="19184" cy="15066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5" name="Freeform 638"/>
            <p:cNvSpPr>
              <a:spLocks/>
            </p:cNvSpPr>
            <p:nvPr/>
          </p:nvSpPr>
          <p:spPr bwMode="auto">
            <a:xfrm>
              <a:off x="5237318" y="2201171"/>
              <a:ext cx="20782" cy="11220"/>
            </a:xfrm>
            <a:custGeom>
              <a:avLst/>
              <a:gdLst>
                <a:gd name="T0" fmla="*/ 0 w 6"/>
                <a:gd name="T1" fmla="*/ 0 h 5"/>
                <a:gd name="T2" fmla="*/ 0 w 6"/>
                <a:gd name="T3" fmla="*/ 4 h 5"/>
                <a:gd name="T4" fmla="*/ 9 w 6"/>
                <a:gd name="T5" fmla="*/ 8 h 5"/>
                <a:gd name="T6" fmla="*/ 20 w 6"/>
                <a:gd name="T7" fmla="*/ 10 h 5"/>
                <a:gd name="T8" fmla="*/ 28 w 6"/>
                <a:gd name="T9" fmla="*/ 8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5"/>
                  </a:lnTo>
                  <a:lnTo>
                    <a:pt x="6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6" name="Line 639"/>
            <p:cNvSpPr>
              <a:spLocks noChangeShapeType="1"/>
            </p:cNvSpPr>
            <p:nvPr/>
          </p:nvSpPr>
          <p:spPr bwMode="auto">
            <a:xfrm>
              <a:off x="5258100" y="2209185"/>
              <a:ext cx="76735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7" name="Freeform 640"/>
            <p:cNvSpPr>
              <a:spLocks/>
            </p:cNvSpPr>
            <p:nvPr/>
          </p:nvSpPr>
          <p:spPr bwMode="auto">
            <a:xfrm>
              <a:off x="5315652" y="2058521"/>
              <a:ext cx="203029" cy="179514"/>
            </a:xfrm>
            <a:custGeom>
              <a:avLst/>
              <a:gdLst>
                <a:gd name="T0" fmla="*/ 0 w 127"/>
                <a:gd name="T1" fmla="*/ 6 h 112"/>
                <a:gd name="T2" fmla="*/ 119 w 127"/>
                <a:gd name="T3" fmla="*/ 0 h 112"/>
                <a:gd name="T4" fmla="*/ 127 w 127"/>
                <a:gd name="T5" fmla="*/ 109 h 112"/>
                <a:gd name="T6" fmla="*/ 14 w 127"/>
                <a:gd name="T7" fmla="*/ 112 h 112"/>
                <a:gd name="T8" fmla="*/ 0 w 127"/>
                <a:gd name="T9" fmla="*/ 6 h 1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" h="112">
                  <a:moveTo>
                    <a:pt x="0" y="6"/>
                  </a:moveTo>
                  <a:lnTo>
                    <a:pt x="119" y="0"/>
                  </a:lnTo>
                  <a:lnTo>
                    <a:pt x="127" y="109"/>
                  </a:lnTo>
                  <a:lnTo>
                    <a:pt x="14" y="1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38" name="Freeform 641"/>
            <p:cNvSpPr>
              <a:spLocks/>
            </p:cNvSpPr>
            <p:nvPr/>
          </p:nvSpPr>
          <p:spPr bwMode="auto">
            <a:xfrm>
              <a:off x="5246910" y="2226816"/>
              <a:ext cx="62347" cy="91360"/>
            </a:xfrm>
            <a:custGeom>
              <a:avLst/>
              <a:gdLst>
                <a:gd name="T0" fmla="*/ 23 w 39"/>
                <a:gd name="T1" fmla="*/ 3 h 57"/>
                <a:gd name="T2" fmla="*/ 0 w 39"/>
                <a:gd name="T3" fmla="*/ 11 h 57"/>
                <a:gd name="T4" fmla="*/ 5 w 39"/>
                <a:gd name="T5" fmla="*/ 53 h 57"/>
                <a:gd name="T6" fmla="*/ 37 w 39"/>
                <a:gd name="T7" fmla="*/ 57 h 57"/>
                <a:gd name="T8" fmla="*/ 31 w 39"/>
                <a:gd name="T9" fmla="*/ 45 h 57"/>
                <a:gd name="T10" fmla="*/ 39 w 39"/>
                <a:gd name="T11" fmla="*/ 39 h 57"/>
                <a:gd name="T12" fmla="*/ 29 w 39"/>
                <a:gd name="T13" fmla="*/ 34 h 57"/>
                <a:gd name="T14" fmla="*/ 39 w 39"/>
                <a:gd name="T15" fmla="*/ 25 h 57"/>
                <a:gd name="T16" fmla="*/ 29 w 39"/>
                <a:gd name="T17" fmla="*/ 20 h 57"/>
                <a:gd name="T18" fmla="*/ 35 w 39"/>
                <a:gd name="T19" fmla="*/ 11 h 57"/>
                <a:gd name="T20" fmla="*/ 25 w 39"/>
                <a:gd name="T21" fmla="*/ 7 h 57"/>
                <a:gd name="T22" fmla="*/ 31 w 39"/>
                <a:gd name="T23" fmla="*/ 0 h 57"/>
                <a:gd name="T24" fmla="*/ 23 w 39"/>
                <a:gd name="T25" fmla="*/ 3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57">
                  <a:moveTo>
                    <a:pt x="23" y="3"/>
                  </a:moveTo>
                  <a:lnTo>
                    <a:pt x="0" y="11"/>
                  </a:lnTo>
                  <a:lnTo>
                    <a:pt x="5" y="53"/>
                  </a:lnTo>
                  <a:lnTo>
                    <a:pt x="37" y="57"/>
                  </a:lnTo>
                  <a:lnTo>
                    <a:pt x="31" y="45"/>
                  </a:lnTo>
                  <a:lnTo>
                    <a:pt x="39" y="39"/>
                  </a:lnTo>
                  <a:lnTo>
                    <a:pt x="29" y="34"/>
                  </a:lnTo>
                  <a:lnTo>
                    <a:pt x="39" y="25"/>
                  </a:lnTo>
                  <a:lnTo>
                    <a:pt x="29" y="20"/>
                  </a:lnTo>
                  <a:lnTo>
                    <a:pt x="35" y="11"/>
                  </a:lnTo>
                  <a:lnTo>
                    <a:pt x="25" y="7"/>
                  </a:lnTo>
                  <a:lnTo>
                    <a:pt x="31" y="0"/>
                  </a:lnTo>
                  <a:lnTo>
                    <a:pt x="23" y="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39" name="Freeform 642"/>
            <p:cNvSpPr>
              <a:spLocks/>
            </p:cNvSpPr>
            <p:nvPr/>
          </p:nvSpPr>
          <p:spPr bwMode="auto">
            <a:xfrm>
              <a:off x="5341230" y="2244447"/>
              <a:ext cx="214219" cy="67318"/>
            </a:xfrm>
            <a:custGeom>
              <a:avLst/>
              <a:gdLst>
                <a:gd name="T0" fmla="*/ 0 w 134"/>
                <a:gd name="T1" fmla="*/ 9 h 42"/>
                <a:gd name="T2" fmla="*/ 128 w 134"/>
                <a:gd name="T3" fmla="*/ 0 h 42"/>
                <a:gd name="T4" fmla="*/ 134 w 134"/>
                <a:gd name="T5" fmla="*/ 35 h 42"/>
                <a:gd name="T6" fmla="*/ 2 w 134"/>
                <a:gd name="T7" fmla="*/ 42 h 42"/>
                <a:gd name="T8" fmla="*/ 0 w 134"/>
                <a:gd name="T9" fmla="*/ 9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" h="42">
                  <a:moveTo>
                    <a:pt x="0" y="9"/>
                  </a:moveTo>
                  <a:lnTo>
                    <a:pt x="128" y="0"/>
                  </a:lnTo>
                  <a:lnTo>
                    <a:pt x="134" y="35"/>
                  </a:lnTo>
                  <a:lnTo>
                    <a:pt x="2" y="42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0" name="Rectangle 643"/>
            <p:cNvSpPr>
              <a:spLocks noChangeArrowheads="1"/>
            </p:cNvSpPr>
            <p:nvPr/>
          </p:nvSpPr>
          <p:spPr bwMode="auto">
            <a:xfrm>
              <a:off x="5397780" y="212103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63</a:t>
              </a:r>
              <a:endParaRPr lang="en-GB"/>
            </a:p>
          </p:txBody>
        </p:sp>
        <p:sp>
          <p:nvSpPr>
            <p:cNvPr id="42441" name="Line 644"/>
            <p:cNvSpPr>
              <a:spLocks noChangeShapeType="1"/>
            </p:cNvSpPr>
            <p:nvPr/>
          </p:nvSpPr>
          <p:spPr bwMode="auto">
            <a:xfrm>
              <a:off x="5082249" y="1999217"/>
              <a:ext cx="6234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2" name="Freeform 645"/>
            <p:cNvSpPr>
              <a:spLocks/>
            </p:cNvSpPr>
            <p:nvPr/>
          </p:nvSpPr>
          <p:spPr bwMode="auto">
            <a:xfrm>
              <a:off x="5037487" y="1588899"/>
              <a:ext cx="100715" cy="36865"/>
            </a:xfrm>
            <a:custGeom>
              <a:avLst/>
              <a:gdLst>
                <a:gd name="T0" fmla="*/ 0 w 63"/>
                <a:gd name="T1" fmla="*/ 0 h 23"/>
                <a:gd name="T2" fmla="*/ 63 w 63"/>
                <a:gd name="T3" fmla="*/ 0 h 23"/>
                <a:gd name="T4" fmla="*/ 63 w 63"/>
                <a:gd name="T5" fmla="*/ 23 h 23"/>
                <a:gd name="T6" fmla="*/ 2 w 63"/>
                <a:gd name="T7" fmla="*/ 23 h 23"/>
                <a:gd name="T8" fmla="*/ 0 w 63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3">
                  <a:moveTo>
                    <a:pt x="0" y="0"/>
                  </a:moveTo>
                  <a:lnTo>
                    <a:pt x="63" y="0"/>
                  </a:lnTo>
                  <a:lnTo>
                    <a:pt x="63" y="23"/>
                  </a:lnTo>
                  <a:lnTo>
                    <a:pt x="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43" name="Rectangle 646"/>
            <p:cNvSpPr>
              <a:spLocks noChangeArrowheads="1"/>
            </p:cNvSpPr>
            <p:nvPr/>
          </p:nvSpPr>
          <p:spPr bwMode="auto">
            <a:xfrm>
              <a:off x="4926178" y="146868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79</a:t>
              </a:r>
              <a:endParaRPr lang="en-GB"/>
            </a:p>
          </p:txBody>
        </p:sp>
        <p:sp>
          <p:nvSpPr>
            <p:cNvPr id="42444" name="Rectangle 647"/>
            <p:cNvSpPr>
              <a:spLocks noChangeArrowheads="1"/>
            </p:cNvSpPr>
            <p:nvPr/>
          </p:nvSpPr>
          <p:spPr bwMode="auto">
            <a:xfrm>
              <a:off x="4913389" y="156806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78</a:t>
              </a:r>
              <a:endParaRPr lang="en-GB"/>
            </a:p>
          </p:txBody>
        </p:sp>
        <p:sp>
          <p:nvSpPr>
            <p:cNvPr id="42445" name="Line 648"/>
            <p:cNvSpPr>
              <a:spLocks noChangeShapeType="1"/>
            </p:cNvSpPr>
            <p:nvPr/>
          </p:nvSpPr>
          <p:spPr bwMode="auto">
            <a:xfrm flipV="1">
              <a:off x="5192556" y="1205827"/>
              <a:ext cx="297349" cy="1282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6" name="Freeform 649"/>
            <p:cNvSpPr>
              <a:spLocks/>
            </p:cNvSpPr>
            <p:nvPr/>
          </p:nvSpPr>
          <p:spPr bwMode="auto">
            <a:xfrm>
              <a:off x="5489905" y="1205827"/>
              <a:ext cx="25578" cy="20837"/>
            </a:xfrm>
            <a:custGeom>
              <a:avLst/>
              <a:gdLst>
                <a:gd name="T0" fmla="*/ 0 w 8"/>
                <a:gd name="T1" fmla="*/ 0 h 10"/>
                <a:gd name="T2" fmla="*/ 16 w 8"/>
                <a:gd name="T3" fmla="*/ 1 h 10"/>
                <a:gd name="T4" fmla="*/ 28 w 8"/>
                <a:gd name="T5" fmla="*/ 5 h 10"/>
                <a:gd name="T6" fmla="*/ 32 w 8"/>
                <a:gd name="T7" fmla="*/ 10 h 10"/>
                <a:gd name="T8" fmla="*/ 32 w 8"/>
                <a:gd name="T9" fmla="*/ 1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6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7" name="Line 650"/>
            <p:cNvSpPr>
              <a:spLocks noChangeShapeType="1"/>
            </p:cNvSpPr>
            <p:nvPr/>
          </p:nvSpPr>
          <p:spPr bwMode="auto">
            <a:xfrm>
              <a:off x="5515483" y="1226664"/>
              <a:ext cx="39966" cy="31575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8" name="Freeform 651"/>
            <p:cNvSpPr>
              <a:spLocks/>
            </p:cNvSpPr>
            <p:nvPr/>
          </p:nvSpPr>
          <p:spPr bwMode="auto">
            <a:xfrm>
              <a:off x="5542660" y="1542417"/>
              <a:ext cx="12789" cy="12822"/>
            </a:xfrm>
            <a:custGeom>
              <a:avLst/>
              <a:gdLst>
                <a:gd name="T0" fmla="*/ 16 w 4"/>
                <a:gd name="T1" fmla="*/ 0 h 6"/>
                <a:gd name="T2" fmla="*/ 12 w 4"/>
                <a:gd name="T3" fmla="*/ 4 h 6"/>
                <a:gd name="T4" fmla="*/ 8 w 4"/>
                <a:gd name="T5" fmla="*/ 9 h 6"/>
                <a:gd name="T6" fmla="*/ 0 w 4"/>
                <a:gd name="T7" fmla="*/ 11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lnTo>
                    <a:pt x="3" y="2"/>
                  </a:lnTo>
                  <a:lnTo>
                    <a:pt x="2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49" name="Line 652"/>
            <p:cNvSpPr>
              <a:spLocks noChangeShapeType="1"/>
            </p:cNvSpPr>
            <p:nvPr/>
          </p:nvSpPr>
          <p:spPr bwMode="auto">
            <a:xfrm flipH="1">
              <a:off x="5441945" y="1555240"/>
              <a:ext cx="100715" cy="961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0" name="Freeform 653"/>
            <p:cNvSpPr>
              <a:spLocks/>
            </p:cNvSpPr>
            <p:nvPr/>
          </p:nvSpPr>
          <p:spPr bwMode="auto">
            <a:xfrm>
              <a:off x="5419564" y="1553637"/>
              <a:ext cx="22381" cy="11220"/>
            </a:xfrm>
            <a:custGeom>
              <a:avLst/>
              <a:gdLst>
                <a:gd name="T0" fmla="*/ 28 w 7"/>
                <a:gd name="T1" fmla="*/ 10 h 5"/>
                <a:gd name="T2" fmla="*/ 20 w 7"/>
                <a:gd name="T3" fmla="*/ 10 h 5"/>
                <a:gd name="T4" fmla="*/ 8 w 7"/>
                <a:gd name="T5" fmla="*/ 8 h 5"/>
                <a:gd name="T6" fmla="*/ 4 w 7"/>
                <a:gd name="T7" fmla="*/ 4 h 5"/>
                <a:gd name="T8" fmla="*/ 0 w 7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5" y="5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1" name="Line 654"/>
            <p:cNvSpPr>
              <a:spLocks noChangeShapeType="1"/>
            </p:cNvSpPr>
            <p:nvPr/>
          </p:nvSpPr>
          <p:spPr bwMode="auto">
            <a:xfrm flipH="1" flipV="1">
              <a:off x="5409972" y="1489524"/>
              <a:ext cx="9592" cy="64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2" name="Rectangle 655"/>
            <p:cNvSpPr>
              <a:spLocks noChangeArrowheads="1"/>
            </p:cNvSpPr>
            <p:nvPr/>
          </p:nvSpPr>
          <p:spPr bwMode="auto">
            <a:xfrm>
              <a:off x="5258698" y="1334052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80</a:t>
              </a:r>
              <a:endParaRPr lang="en-GB"/>
            </a:p>
          </p:txBody>
        </p:sp>
        <p:sp>
          <p:nvSpPr>
            <p:cNvPr id="42453" name="Freeform 656"/>
            <p:cNvSpPr>
              <a:spLocks/>
            </p:cNvSpPr>
            <p:nvPr/>
          </p:nvSpPr>
          <p:spPr bwMode="auto">
            <a:xfrm>
              <a:off x="5221331" y="1444646"/>
              <a:ext cx="142280" cy="99374"/>
            </a:xfrm>
            <a:custGeom>
              <a:avLst/>
              <a:gdLst>
                <a:gd name="T0" fmla="*/ 0 w 89"/>
                <a:gd name="T1" fmla="*/ 4 h 62"/>
                <a:gd name="T2" fmla="*/ 85 w 89"/>
                <a:gd name="T3" fmla="*/ 0 h 62"/>
                <a:gd name="T4" fmla="*/ 89 w 89"/>
                <a:gd name="T5" fmla="*/ 57 h 62"/>
                <a:gd name="T6" fmla="*/ 0 w 89"/>
                <a:gd name="T7" fmla="*/ 62 h 62"/>
                <a:gd name="T8" fmla="*/ 0 w 89"/>
                <a:gd name="T9" fmla="*/ 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62">
                  <a:moveTo>
                    <a:pt x="0" y="4"/>
                  </a:moveTo>
                  <a:lnTo>
                    <a:pt x="85" y="0"/>
                  </a:lnTo>
                  <a:lnTo>
                    <a:pt x="89" y="57"/>
                  </a:lnTo>
                  <a:lnTo>
                    <a:pt x="0" y="6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54" name="Line 657"/>
            <p:cNvSpPr>
              <a:spLocks noChangeShapeType="1"/>
            </p:cNvSpPr>
            <p:nvPr/>
          </p:nvSpPr>
          <p:spPr bwMode="auto">
            <a:xfrm>
              <a:off x="5202148" y="1483113"/>
              <a:ext cx="3197" cy="753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5" name="Freeform 658"/>
            <p:cNvSpPr>
              <a:spLocks/>
            </p:cNvSpPr>
            <p:nvPr/>
          </p:nvSpPr>
          <p:spPr bwMode="auto">
            <a:xfrm>
              <a:off x="5205345" y="1558445"/>
              <a:ext cx="28776" cy="14425"/>
            </a:xfrm>
            <a:custGeom>
              <a:avLst/>
              <a:gdLst>
                <a:gd name="T0" fmla="*/ 0 w 9"/>
                <a:gd name="T1" fmla="*/ 0 h 7"/>
                <a:gd name="T2" fmla="*/ 4 w 9"/>
                <a:gd name="T3" fmla="*/ 5 h 7"/>
                <a:gd name="T4" fmla="*/ 12 w 9"/>
                <a:gd name="T5" fmla="*/ 8 h 7"/>
                <a:gd name="T6" fmla="*/ 24 w 9"/>
                <a:gd name="T7" fmla="*/ 12 h 7"/>
                <a:gd name="T8" fmla="*/ 36 w 9"/>
                <a:gd name="T9" fmla="*/ 12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6" name="Line 659"/>
            <p:cNvSpPr>
              <a:spLocks noChangeShapeType="1"/>
            </p:cNvSpPr>
            <p:nvPr/>
          </p:nvSpPr>
          <p:spPr bwMode="auto">
            <a:xfrm flipV="1">
              <a:off x="5234121" y="1571268"/>
              <a:ext cx="119899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7" name="Freeform 660"/>
            <p:cNvSpPr>
              <a:spLocks/>
            </p:cNvSpPr>
            <p:nvPr/>
          </p:nvSpPr>
          <p:spPr bwMode="auto">
            <a:xfrm>
              <a:off x="5354019" y="1558445"/>
              <a:ext cx="22381" cy="12822"/>
            </a:xfrm>
            <a:custGeom>
              <a:avLst/>
              <a:gdLst>
                <a:gd name="T0" fmla="*/ 0 w 7"/>
                <a:gd name="T1" fmla="*/ 11 h 6"/>
                <a:gd name="T2" fmla="*/ 8 w 7"/>
                <a:gd name="T3" fmla="*/ 9 h 6"/>
                <a:gd name="T4" fmla="*/ 16 w 7"/>
                <a:gd name="T5" fmla="*/ 7 h 6"/>
                <a:gd name="T6" fmla="*/ 24 w 7"/>
                <a:gd name="T7" fmla="*/ 5 h 6"/>
                <a:gd name="T8" fmla="*/ 28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6" y="3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8" name="Line 661"/>
            <p:cNvSpPr>
              <a:spLocks noChangeShapeType="1"/>
            </p:cNvSpPr>
            <p:nvPr/>
          </p:nvSpPr>
          <p:spPr bwMode="auto">
            <a:xfrm flipH="1" flipV="1">
              <a:off x="5370006" y="1491127"/>
              <a:ext cx="6395" cy="6731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59" name="Line 662"/>
            <p:cNvSpPr>
              <a:spLocks noChangeShapeType="1"/>
            </p:cNvSpPr>
            <p:nvPr/>
          </p:nvSpPr>
          <p:spPr bwMode="auto">
            <a:xfrm flipV="1">
              <a:off x="5208542" y="1410987"/>
              <a:ext cx="319730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0" name="Freeform 663"/>
            <p:cNvSpPr>
              <a:spLocks/>
            </p:cNvSpPr>
            <p:nvPr/>
          </p:nvSpPr>
          <p:spPr bwMode="auto">
            <a:xfrm>
              <a:off x="5056670" y="1446249"/>
              <a:ext cx="68742" cy="80140"/>
            </a:xfrm>
            <a:custGeom>
              <a:avLst/>
              <a:gdLst>
                <a:gd name="T0" fmla="*/ 0 w 43"/>
                <a:gd name="T1" fmla="*/ 0 h 50"/>
                <a:gd name="T2" fmla="*/ 43 w 43"/>
                <a:gd name="T3" fmla="*/ 0 h 50"/>
                <a:gd name="T4" fmla="*/ 43 w 43"/>
                <a:gd name="T5" fmla="*/ 50 h 50"/>
                <a:gd name="T6" fmla="*/ 2 w 43"/>
                <a:gd name="T7" fmla="*/ 50 h 50"/>
                <a:gd name="T8" fmla="*/ 0 w 43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50">
                  <a:moveTo>
                    <a:pt x="0" y="0"/>
                  </a:moveTo>
                  <a:lnTo>
                    <a:pt x="43" y="0"/>
                  </a:lnTo>
                  <a:lnTo>
                    <a:pt x="43" y="50"/>
                  </a:lnTo>
                  <a:lnTo>
                    <a:pt x="2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461" name="Rectangle 664"/>
            <p:cNvSpPr>
              <a:spLocks noChangeArrowheads="1"/>
            </p:cNvSpPr>
            <p:nvPr/>
          </p:nvSpPr>
          <p:spPr bwMode="auto">
            <a:xfrm>
              <a:off x="5393986" y="1439837"/>
              <a:ext cx="92722" cy="22439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2" name="Rectangle 665"/>
            <p:cNvSpPr>
              <a:spLocks noChangeArrowheads="1"/>
            </p:cNvSpPr>
            <p:nvPr/>
          </p:nvSpPr>
          <p:spPr bwMode="auto">
            <a:xfrm>
              <a:off x="5457932" y="1479908"/>
              <a:ext cx="41565" cy="27248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63" name="Line 666"/>
            <p:cNvSpPr>
              <a:spLocks noChangeShapeType="1"/>
            </p:cNvSpPr>
            <p:nvPr/>
          </p:nvSpPr>
          <p:spPr bwMode="auto">
            <a:xfrm flipV="1">
              <a:off x="5189358" y="1293982"/>
              <a:ext cx="187042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4" name="Line 667"/>
            <p:cNvSpPr>
              <a:spLocks noChangeShapeType="1"/>
            </p:cNvSpPr>
            <p:nvPr/>
          </p:nvSpPr>
          <p:spPr bwMode="auto">
            <a:xfrm flipV="1">
              <a:off x="5192556" y="1324435"/>
              <a:ext cx="183845" cy="64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5" name="Line 668"/>
            <p:cNvSpPr>
              <a:spLocks noChangeShapeType="1"/>
            </p:cNvSpPr>
            <p:nvPr/>
          </p:nvSpPr>
          <p:spPr bwMode="auto">
            <a:xfrm flipH="1">
              <a:off x="2291004" y="708957"/>
              <a:ext cx="2284472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6" name="Freeform 669"/>
            <p:cNvSpPr>
              <a:spLocks/>
            </p:cNvSpPr>
            <p:nvPr/>
          </p:nvSpPr>
          <p:spPr bwMode="auto">
            <a:xfrm>
              <a:off x="5865588" y="3694988"/>
              <a:ext cx="164661" cy="498473"/>
            </a:xfrm>
            <a:custGeom>
              <a:avLst/>
              <a:gdLst>
                <a:gd name="T0" fmla="*/ 52 w 103"/>
                <a:gd name="T1" fmla="*/ 0 h 311"/>
                <a:gd name="T2" fmla="*/ 83 w 103"/>
                <a:gd name="T3" fmla="*/ 0 h 311"/>
                <a:gd name="T4" fmla="*/ 83 w 103"/>
                <a:gd name="T5" fmla="*/ 11 h 311"/>
                <a:gd name="T6" fmla="*/ 103 w 103"/>
                <a:gd name="T7" fmla="*/ 11 h 311"/>
                <a:gd name="T8" fmla="*/ 103 w 103"/>
                <a:gd name="T9" fmla="*/ 300 h 311"/>
                <a:gd name="T10" fmla="*/ 77 w 103"/>
                <a:gd name="T11" fmla="*/ 300 h 311"/>
                <a:gd name="T12" fmla="*/ 77 w 103"/>
                <a:gd name="T13" fmla="*/ 311 h 311"/>
                <a:gd name="T14" fmla="*/ 0 w 103"/>
                <a:gd name="T15" fmla="*/ 311 h 311"/>
                <a:gd name="T16" fmla="*/ 0 w 103"/>
                <a:gd name="T17" fmla="*/ 205 h 311"/>
                <a:gd name="T18" fmla="*/ 52 w 103"/>
                <a:gd name="T19" fmla="*/ 205 h 311"/>
                <a:gd name="T20" fmla="*/ 52 w 103"/>
                <a:gd name="T21" fmla="*/ 0 h 3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" h="311">
                  <a:moveTo>
                    <a:pt x="52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103" y="11"/>
                  </a:lnTo>
                  <a:lnTo>
                    <a:pt x="103" y="300"/>
                  </a:lnTo>
                  <a:lnTo>
                    <a:pt x="77" y="300"/>
                  </a:lnTo>
                  <a:lnTo>
                    <a:pt x="77" y="311"/>
                  </a:lnTo>
                  <a:lnTo>
                    <a:pt x="0" y="311"/>
                  </a:lnTo>
                  <a:lnTo>
                    <a:pt x="0" y="205"/>
                  </a:lnTo>
                  <a:lnTo>
                    <a:pt x="52" y="205"/>
                  </a:lnTo>
                  <a:lnTo>
                    <a:pt x="5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7" name="Rectangle 670"/>
            <p:cNvSpPr>
              <a:spLocks noChangeArrowheads="1"/>
            </p:cNvSpPr>
            <p:nvPr/>
          </p:nvSpPr>
          <p:spPr bwMode="auto">
            <a:xfrm>
              <a:off x="6658519" y="3701400"/>
              <a:ext cx="183845" cy="80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8" name="Freeform 671"/>
            <p:cNvSpPr>
              <a:spLocks/>
            </p:cNvSpPr>
            <p:nvPr/>
          </p:nvSpPr>
          <p:spPr bwMode="auto">
            <a:xfrm>
              <a:off x="6305217" y="3553941"/>
              <a:ext cx="242995" cy="274080"/>
            </a:xfrm>
            <a:custGeom>
              <a:avLst/>
              <a:gdLst>
                <a:gd name="T0" fmla="*/ 2 w 152"/>
                <a:gd name="T1" fmla="*/ 0 h 171"/>
                <a:gd name="T2" fmla="*/ 109 w 152"/>
                <a:gd name="T3" fmla="*/ 0 h 171"/>
                <a:gd name="T4" fmla="*/ 109 w 152"/>
                <a:gd name="T5" fmla="*/ 131 h 171"/>
                <a:gd name="T6" fmla="*/ 152 w 152"/>
                <a:gd name="T7" fmla="*/ 131 h 171"/>
                <a:gd name="T8" fmla="*/ 152 w 152"/>
                <a:gd name="T9" fmla="*/ 171 h 171"/>
                <a:gd name="T10" fmla="*/ 0 w 152"/>
                <a:gd name="T11" fmla="*/ 171 h 171"/>
                <a:gd name="T12" fmla="*/ 2 w 15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" h="171">
                  <a:moveTo>
                    <a:pt x="2" y="0"/>
                  </a:moveTo>
                  <a:lnTo>
                    <a:pt x="109" y="0"/>
                  </a:lnTo>
                  <a:lnTo>
                    <a:pt x="109" y="131"/>
                  </a:lnTo>
                  <a:lnTo>
                    <a:pt x="152" y="131"/>
                  </a:lnTo>
                  <a:lnTo>
                    <a:pt x="152" y="171"/>
                  </a:lnTo>
                  <a:lnTo>
                    <a:pt x="0" y="171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69" name="Freeform 672"/>
            <p:cNvSpPr>
              <a:spLocks/>
            </p:cNvSpPr>
            <p:nvPr/>
          </p:nvSpPr>
          <p:spPr bwMode="auto">
            <a:xfrm>
              <a:off x="8126080" y="3602025"/>
              <a:ext cx="123096" cy="174706"/>
            </a:xfrm>
            <a:custGeom>
              <a:avLst/>
              <a:gdLst>
                <a:gd name="T0" fmla="*/ 43 w 77"/>
                <a:gd name="T1" fmla="*/ 0 h 109"/>
                <a:gd name="T2" fmla="*/ 0 w 77"/>
                <a:gd name="T3" fmla="*/ 7 h 109"/>
                <a:gd name="T4" fmla="*/ 30 w 77"/>
                <a:gd name="T5" fmla="*/ 109 h 109"/>
                <a:gd name="T6" fmla="*/ 77 w 77"/>
                <a:gd name="T7" fmla="*/ 101 h 109"/>
                <a:gd name="T8" fmla="*/ 43 w 77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7" h="109">
                  <a:moveTo>
                    <a:pt x="43" y="0"/>
                  </a:moveTo>
                  <a:lnTo>
                    <a:pt x="0" y="7"/>
                  </a:lnTo>
                  <a:lnTo>
                    <a:pt x="30" y="109"/>
                  </a:lnTo>
                  <a:lnTo>
                    <a:pt x="77" y="101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0" name="Line 673"/>
            <p:cNvSpPr>
              <a:spLocks noChangeShapeType="1"/>
            </p:cNvSpPr>
            <p:nvPr/>
          </p:nvSpPr>
          <p:spPr bwMode="auto">
            <a:xfrm>
              <a:off x="8034957" y="3323137"/>
              <a:ext cx="103912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1" name="Freeform 674"/>
            <p:cNvSpPr>
              <a:spLocks/>
            </p:cNvSpPr>
            <p:nvPr/>
          </p:nvSpPr>
          <p:spPr bwMode="auto">
            <a:xfrm>
              <a:off x="8138870" y="3329548"/>
              <a:ext cx="84729" cy="52893"/>
            </a:xfrm>
            <a:custGeom>
              <a:avLst/>
              <a:gdLst>
                <a:gd name="T0" fmla="*/ 0 w 26"/>
                <a:gd name="T1" fmla="*/ 0 h 24"/>
                <a:gd name="T2" fmla="*/ 33 w 26"/>
                <a:gd name="T3" fmla="*/ 1 h 24"/>
                <a:gd name="T4" fmla="*/ 59 w 26"/>
                <a:gd name="T5" fmla="*/ 10 h 24"/>
                <a:gd name="T6" fmla="*/ 84 w 26"/>
                <a:gd name="T7" fmla="*/ 19 h 24"/>
                <a:gd name="T8" fmla="*/ 96 w 26"/>
                <a:gd name="T9" fmla="*/ 30 h 24"/>
                <a:gd name="T10" fmla="*/ 108 w 26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" h="24">
                  <a:moveTo>
                    <a:pt x="0" y="0"/>
                  </a:moveTo>
                  <a:lnTo>
                    <a:pt x="8" y="1"/>
                  </a:lnTo>
                  <a:lnTo>
                    <a:pt x="14" y="5"/>
                  </a:lnTo>
                  <a:lnTo>
                    <a:pt x="20" y="10"/>
                  </a:lnTo>
                  <a:lnTo>
                    <a:pt x="23" y="16"/>
                  </a:lnTo>
                  <a:lnTo>
                    <a:pt x="26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2" name="Freeform 675"/>
            <p:cNvSpPr>
              <a:spLocks/>
            </p:cNvSpPr>
            <p:nvPr/>
          </p:nvSpPr>
          <p:spPr bwMode="auto">
            <a:xfrm>
              <a:off x="8223598" y="3382441"/>
              <a:ext cx="177450" cy="480842"/>
            </a:xfrm>
            <a:custGeom>
              <a:avLst/>
              <a:gdLst>
                <a:gd name="T0" fmla="*/ 0 w 55"/>
                <a:gd name="T1" fmla="*/ 0 h 217"/>
                <a:gd name="T2" fmla="*/ 4 w 55"/>
                <a:gd name="T3" fmla="*/ 134 h 217"/>
                <a:gd name="T4" fmla="*/ 93 w 55"/>
                <a:gd name="T5" fmla="*/ 296 h 217"/>
                <a:gd name="T6" fmla="*/ 131 w 55"/>
                <a:gd name="T7" fmla="*/ 354 h 217"/>
                <a:gd name="T8" fmla="*/ 224 w 55"/>
                <a:gd name="T9" fmla="*/ 415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217">
                  <a:moveTo>
                    <a:pt x="0" y="0"/>
                  </a:moveTo>
                  <a:lnTo>
                    <a:pt x="1" y="70"/>
                  </a:lnTo>
                  <a:lnTo>
                    <a:pt x="23" y="155"/>
                  </a:lnTo>
                  <a:lnTo>
                    <a:pt x="32" y="185"/>
                  </a:lnTo>
                  <a:lnTo>
                    <a:pt x="55" y="21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3" name="Freeform 676"/>
            <p:cNvSpPr>
              <a:spLocks/>
            </p:cNvSpPr>
            <p:nvPr/>
          </p:nvSpPr>
          <p:spPr bwMode="auto">
            <a:xfrm>
              <a:off x="8401048" y="3852063"/>
              <a:ext cx="62347" cy="20837"/>
            </a:xfrm>
            <a:custGeom>
              <a:avLst/>
              <a:gdLst>
                <a:gd name="T0" fmla="*/ 0 w 19"/>
                <a:gd name="T1" fmla="*/ 10 h 9"/>
                <a:gd name="T2" fmla="*/ 16 w 19"/>
                <a:gd name="T3" fmla="*/ 17 h 9"/>
                <a:gd name="T4" fmla="*/ 37 w 19"/>
                <a:gd name="T5" fmla="*/ 19 h 9"/>
                <a:gd name="T6" fmla="*/ 60 w 19"/>
                <a:gd name="T7" fmla="*/ 17 h 9"/>
                <a:gd name="T8" fmla="*/ 72 w 19"/>
                <a:gd name="T9" fmla="*/ 10 h 9"/>
                <a:gd name="T10" fmla="*/ 80 w 19"/>
                <a:gd name="T11" fmla="*/ 0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" h="9">
                  <a:moveTo>
                    <a:pt x="0" y="5"/>
                  </a:moveTo>
                  <a:lnTo>
                    <a:pt x="4" y="8"/>
                  </a:lnTo>
                  <a:lnTo>
                    <a:pt x="9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1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4" name="Freeform 677"/>
            <p:cNvSpPr>
              <a:spLocks/>
            </p:cNvSpPr>
            <p:nvPr/>
          </p:nvSpPr>
          <p:spPr bwMode="auto">
            <a:xfrm>
              <a:off x="8463396" y="3723839"/>
              <a:ext cx="284560" cy="128225"/>
            </a:xfrm>
            <a:custGeom>
              <a:avLst/>
              <a:gdLst>
                <a:gd name="T0" fmla="*/ 0 w 88"/>
                <a:gd name="T1" fmla="*/ 110 h 58"/>
                <a:gd name="T2" fmla="*/ 57 w 88"/>
                <a:gd name="T3" fmla="*/ 70 h 58"/>
                <a:gd name="T4" fmla="*/ 144 w 88"/>
                <a:gd name="T5" fmla="*/ 46 h 58"/>
                <a:gd name="T6" fmla="*/ 360 w 88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8" h="58">
                  <a:moveTo>
                    <a:pt x="0" y="58"/>
                  </a:moveTo>
                  <a:lnTo>
                    <a:pt x="14" y="37"/>
                  </a:lnTo>
                  <a:lnTo>
                    <a:pt x="35" y="24"/>
                  </a:lnTo>
                  <a:lnTo>
                    <a:pt x="88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5" name="Freeform 678"/>
            <p:cNvSpPr>
              <a:spLocks/>
            </p:cNvSpPr>
            <p:nvPr/>
          </p:nvSpPr>
          <p:spPr bwMode="auto">
            <a:xfrm>
              <a:off x="8747956" y="3630876"/>
              <a:ext cx="67143" cy="92963"/>
            </a:xfrm>
            <a:custGeom>
              <a:avLst/>
              <a:gdLst>
                <a:gd name="T0" fmla="*/ 0 w 21"/>
                <a:gd name="T1" fmla="*/ 80 h 42"/>
                <a:gd name="T2" fmla="*/ 32 w 21"/>
                <a:gd name="T3" fmla="*/ 70 h 42"/>
                <a:gd name="T4" fmla="*/ 60 w 21"/>
                <a:gd name="T5" fmla="*/ 55 h 42"/>
                <a:gd name="T6" fmla="*/ 76 w 21"/>
                <a:gd name="T7" fmla="*/ 39 h 42"/>
                <a:gd name="T8" fmla="*/ 84 w 21"/>
                <a:gd name="T9" fmla="*/ 19 h 42"/>
                <a:gd name="T10" fmla="*/ 80 w 21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8" y="37"/>
                  </a:lnTo>
                  <a:lnTo>
                    <a:pt x="15" y="29"/>
                  </a:lnTo>
                  <a:lnTo>
                    <a:pt x="19" y="20"/>
                  </a:lnTo>
                  <a:lnTo>
                    <a:pt x="21" y="10"/>
                  </a:lnTo>
                  <a:lnTo>
                    <a:pt x="2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6" name="Freeform 679"/>
            <p:cNvSpPr>
              <a:spLocks/>
            </p:cNvSpPr>
            <p:nvPr/>
          </p:nvSpPr>
          <p:spPr bwMode="auto">
            <a:xfrm>
              <a:off x="8309925" y="1510361"/>
              <a:ext cx="501976" cy="2120515"/>
            </a:xfrm>
            <a:custGeom>
              <a:avLst/>
              <a:gdLst>
                <a:gd name="T0" fmla="*/ 636 w 155"/>
                <a:gd name="T1" fmla="*/ 1831 h 956"/>
                <a:gd name="T2" fmla="*/ 592 w 155"/>
                <a:gd name="T3" fmla="*/ 1576 h 956"/>
                <a:gd name="T4" fmla="*/ 517 w 155"/>
                <a:gd name="T5" fmla="*/ 1243 h 956"/>
                <a:gd name="T6" fmla="*/ 328 w 155"/>
                <a:gd name="T7" fmla="*/ 812 h 956"/>
                <a:gd name="T8" fmla="*/ 0 w 155"/>
                <a:gd name="T9" fmla="*/ 0 h 9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56">
                  <a:moveTo>
                    <a:pt x="155" y="956"/>
                  </a:moveTo>
                  <a:lnTo>
                    <a:pt x="144" y="823"/>
                  </a:lnTo>
                  <a:lnTo>
                    <a:pt x="126" y="649"/>
                  </a:lnTo>
                  <a:lnTo>
                    <a:pt x="80" y="42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7" name="Freeform 680"/>
            <p:cNvSpPr>
              <a:spLocks/>
            </p:cNvSpPr>
            <p:nvPr/>
          </p:nvSpPr>
          <p:spPr bwMode="auto">
            <a:xfrm>
              <a:off x="8201217" y="1478305"/>
              <a:ext cx="108708" cy="32056"/>
            </a:xfrm>
            <a:custGeom>
              <a:avLst/>
              <a:gdLst>
                <a:gd name="T0" fmla="*/ 136 w 34"/>
                <a:gd name="T1" fmla="*/ 27 h 15"/>
                <a:gd name="T2" fmla="*/ 124 w 34"/>
                <a:gd name="T3" fmla="*/ 15 h 15"/>
                <a:gd name="T4" fmla="*/ 104 w 34"/>
                <a:gd name="T5" fmla="*/ 5 h 15"/>
                <a:gd name="T6" fmla="*/ 76 w 34"/>
                <a:gd name="T7" fmla="*/ 0 h 15"/>
                <a:gd name="T8" fmla="*/ 48 w 34"/>
                <a:gd name="T9" fmla="*/ 1 h 15"/>
                <a:gd name="T10" fmla="*/ 20 w 34"/>
                <a:gd name="T11" fmla="*/ 7 h 15"/>
                <a:gd name="T12" fmla="*/ 0 w 34"/>
                <a:gd name="T13" fmla="*/ 1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" h="15">
                  <a:moveTo>
                    <a:pt x="34" y="15"/>
                  </a:moveTo>
                  <a:lnTo>
                    <a:pt x="31" y="8"/>
                  </a:lnTo>
                  <a:lnTo>
                    <a:pt x="26" y="3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5" y="4"/>
                  </a:lnTo>
                  <a:lnTo>
                    <a:pt x="0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8" name="Freeform 681"/>
            <p:cNvSpPr>
              <a:spLocks/>
            </p:cNvSpPr>
            <p:nvPr/>
          </p:nvSpPr>
          <p:spPr bwMode="auto">
            <a:xfrm>
              <a:off x="8177237" y="1500744"/>
              <a:ext cx="23980" cy="504885"/>
            </a:xfrm>
            <a:custGeom>
              <a:avLst/>
              <a:gdLst>
                <a:gd name="T0" fmla="*/ 32 w 7"/>
                <a:gd name="T1" fmla="*/ 0 h 228"/>
                <a:gd name="T2" fmla="*/ 0 w 7"/>
                <a:gd name="T3" fmla="*/ 32 h 228"/>
                <a:gd name="T4" fmla="*/ 32 w 7"/>
                <a:gd name="T5" fmla="*/ 435 h 2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" h="228">
                  <a:moveTo>
                    <a:pt x="7" y="0"/>
                  </a:moveTo>
                  <a:lnTo>
                    <a:pt x="0" y="17"/>
                  </a:lnTo>
                  <a:lnTo>
                    <a:pt x="7" y="2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79" name="Freeform 682"/>
            <p:cNvSpPr>
              <a:spLocks/>
            </p:cNvSpPr>
            <p:nvPr/>
          </p:nvSpPr>
          <p:spPr bwMode="auto">
            <a:xfrm>
              <a:off x="8145264" y="2005629"/>
              <a:ext cx="55953" cy="62510"/>
            </a:xfrm>
            <a:custGeom>
              <a:avLst/>
              <a:gdLst>
                <a:gd name="T0" fmla="*/ 72 w 17"/>
                <a:gd name="T1" fmla="*/ 0 h 28"/>
                <a:gd name="T2" fmla="*/ 68 w 17"/>
                <a:gd name="T3" fmla="*/ 18 h 28"/>
                <a:gd name="T4" fmla="*/ 51 w 17"/>
                <a:gd name="T5" fmla="*/ 31 h 28"/>
                <a:gd name="T6" fmla="*/ 29 w 17"/>
                <a:gd name="T7" fmla="*/ 45 h 28"/>
                <a:gd name="T8" fmla="*/ 0 w 17"/>
                <a:gd name="T9" fmla="*/ 54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28">
                  <a:moveTo>
                    <a:pt x="17" y="0"/>
                  </a:moveTo>
                  <a:lnTo>
                    <a:pt x="16" y="9"/>
                  </a:lnTo>
                  <a:lnTo>
                    <a:pt x="12" y="16"/>
                  </a:lnTo>
                  <a:lnTo>
                    <a:pt x="7" y="23"/>
                  </a:lnTo>
                  <a:lnTo>
                    <a:pt x="0" y="2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0" name="Line 683"/>
            <p:cNvSpPr>
              <a:spLocks noChangeShapeType="1"/>
            </p:cNvSpPr>
            <p:nvPr/>
          </p:nvSpPr>
          <p:spPr bwMode="auto">
            <a:xfrm flipH="1">
              <a:off x="8087713" y="2068138"/>
              <a:ext cx="57551" cy="176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1" name="Freeform 684"/>
            <p:cNvSpPr>
              <a:spLocks/>
            </p:cNvSpPr>
            <p:nvPr/>
          </p:nvSpPr>
          <p:spPr bwMode="auto">
            <a:xfrm>
              <a:off x="8038155" y="2085769"/>
              <a:ext cx="49558" cy="51290"/>
            </a:xfrm>
            <a:custGeom>
              <a:avLst/>
              <a:gdLst>
                <a:gd name="T0" fmla="*/ 64 w 15"/>
                <a:gd name="T1" fmla="*/ 0 h 23"/>
                <a:gd name="T2" fmla="*/ 39 w 15"/>
                <a:gd name="T3" fmla="*/ 8 h 23"/>
                <a:gd name="T4" fmla="*/ 17 w 15"/>
                <a:gd name="T5" fmla="*/ 18 h 23"/>
                <a:gd name="T6" fmla="*/ 4 w 15"/>
                <a:gd name="T7" fmla="*/ 31 h 23"/>
                <a:gd name="T8" fmla="*/ 0 w 15"/>
                <a:gd name="T9" fmla="*/ 45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3">
                  <a:moveTo>
                    <a:pt x="15" y="0"/>
                  </a:moveTo>
                  <a:lnTo>
                    <a:pt x="9" y="4"/>
                  </a:lnTo>
                  <a:lnTo>
                    <a:pt x="4" y="9"/>
                  </a:lnTo>
                  <a:lnTo>
                    <a:pt x="1" y="16"/>
                  </a:lnTo>
                  <a:lnTo>
                    <a:pt x="0" y="2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2" name="Line 685"/>
            <p:cNvSpPr>
              <a:spLocks noChangeShapeType="1"/>
            </p:cNvSpPr>
            <p:nvPr/>
          </p:nvSpPr>
          <p:spPr bwMode="auto">
            <a:xfrm flipH="1">
              <a:off x="7883085" y="2137059"/>
              <a:ext cx="155069" cy="52091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3" name="Freeform 686"/>
            <p:cNvSpPr>
              <a:spLocks/>
            </p:cNvSpPr>
            <p:nvPr/>
          </p:nvSpPr>
          <p:spPr bwMode="auto">
            <a:xfrm>
              <a:off x="7879888" y="2657972"/>
              <a:ext cx="78334" cy="107388"/>
            </a:xfrm>
            <a:custGeom>
              <a:avLst/>
              <a:gdLst>
                <a:gd name="T0" fmla="*/ 4 w 24"/>
                <a:gd name="T1" fmla="*/ 0 h 49"/>
                <a:gd name="T2" fmla="*/ 0 w 24"/>
                <a:gd name="T3" fmla="*/ 22 h 49"/>
                <a:gd name="T4" fmla="*/ 8 w 24"/>
                <a:gd name="T5" fmla="*/ 42 h 49"/>
                <a:gd name="T6" fmla="*/ 29 w 24"/>
                <a:gd name="T7" fmla="*/ 63 h 49"/>
                <a:gd name="T8" fmla="*/ 59 w 24"/>
                <a:gd name="T9" fmla="*/ 81 h 49"/>
                <a:gd name="T10" fmla="*/ 100 w 24"/>
                <a:gd name="T11" fmla="*/ 92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" h="49">
                  <a:moveTo>
                    <a:pt x="1" y="0"/>
                  </a:moveTo>
                  <a:lnTo>
                    <a:pt x="0" y="12"/>
                  </a:lnTo>
                  <a:lnTo>
                    <a:pt x="2" y="23"/>
                  </a:lnTo>
                  <a:lnTo>
                    <a:pt x="7" y="34"/>
                  </a:lnTo>
                  <a:lnTo>
                    <a:pt x="14" y="43"/>
                  </a:lnTo>
                  <a:lnTo>
                    <a:pt x="24" y="4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4" name="Line 687"/>
            <p:cNvSpPr>
              <a:spLocks noChangeShapeType="1"/>
            </p:cNvSpPr>
            <p:nvPr/>
          </p:nvSpPr>
          <p:spPr bwMode="auto">
            <a:xfrm>
              <a:off x="7958222" y="2765360"/>
              <a:ext cx="193437" cy="1442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5" name="Freeform 688"/>
            <p:cNvSpPr>
              <a:spLocks/>
            </p:cNvSpPr>
            <p:nvPr/>
          </p:nvSpPr>
          <p:spPr bwMode="auto">
            <a:xfrm>
              <a:off x="8151659" y="2779785"/>
              <a:ext cx="314934" cy="174706"/>
            </a:xfrm>
            <a:custGeom>
              <a:avLst/>
              <a:gdLst>
                <a:gd name="T0" fmla="*/ 0 w 97"/>
                <a:gd name="T1" fmla="*/ 0 h 79"/>
                <a:gd name="T2" fmla="*/ 91 w 97"/>
                <a:gd name="T3" fmla="*/ 8 h 79"/>
                <a:gd name="T4" fmla="*/ 177 w 97"/>
                <a:gd name="T5" fmla="*/ 25 h 79"/>
                <a:gd name="T6" fmla="*/ 252 w 97"/>
                <a:gd name="T7" fmla="*/ 47 h 79"/>
                <a:gd name="T8" fmla="*/ 313 w 97"/>
                <a:gd name="T9" fmla="*/ 76 h 79"/>
                <a:gd name="T10" fmla="*/ 364 w 97"/>
                <a:gd name="T11" fmla="*/ 112 h 79"/>
                <a:gd name="T12" fmla="*/ 400 w 97"/>
                <a:gd name="T13" fmla="*/ 15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22" y="4"/>
                  </a:lnTo>
                  <a:lnTo>
                    <a:pt x="43" y="13"/>
                  </a:lnTo>
                  <a:lnTo>
                    <a:pt x="61" y="25"/>
                  </a:lnTo>
                  <a:lnTo>
                    <a:pt x="76" y="40"/>
                  </a:lnTo>
                  <a:lnTo>
                    <a:pt x="88" y="59"/>
                  </a:lnTo>
                  <a:lnTo>
                    <a:pt x="97" y="7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6" name="Line 689"/>
            <p:cNvSpPr>
              <a:spLocks noChangeShapeType="1"/>
            </p:cNvSpPr>
            <p:nvPr/>
          </p:nvSpPr>
          <p:spPr bwMode="auto">
            <a:xfrm>
              <a:off x="8466593" y="2954491"/>
              <a:ext cx="102314" cy="5946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7" name="Freeform 690"/>
            <p:cNvSpPr>
              <a:spLocks/>
            </p:cNvSpPr>
            <p:nvPr/>
          </p:nvSpPr>
          <p:spPr bwMode="auto">
            <a:xfrm>
              <a:off x="8543328" y="3549133"/>
              <a:ext cx="25578" cy="11220"/>
            </a:xfrm>
            <a:custGeom>
              <a:avLst/>
              <a:gdLst>
                <a:gd name="T0" fmla="*/ 32 w 8"/>
                <a:gd name="T1" fmla="*/ 0 h 5"/>
                <a:gd name="T2" fmla="*/ 32 w 8"/>
                <a:gd name="T3" fmla="*/ 6 h 5"/>
                <a:gd name="T4" fmla="*/ 24 w 8"/>
                <a:gd name="T5" fmla="*/ 10 h 5"/>
                <a:gd name="T6" fmla="*/ 12 w 8"/>
                <a:gd name="T7" fmla="*/ 10 h 5"/>
                <a:gd name="T8" fmla="*/ 4 w 8"/>
                <a:gd name="T9" fmla="*/ 8 h 5"/>
                <a:gd name="T10" fmla="*/ 0 w 8"/>
                <a:gd name="T11" fmla="*/ 4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3"/>
                  </a:lnTo>
                  <a:lnTo>
                    <a:pt x="6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8" name="Freeform 691"/>
            <p:cNvSpPr>
              <a:spLocks/>
            </p:cNvSpPr>
            <p:nvPr/>
          </p:nvSpPr>
          <p:spPr bwMode="auto">
            <a:xfrm>
              <a:off x="8442613" y="2992958"/>
              <a:ext cx="100715" cy="560983"/>
            </a:xfrm>
            <a:custGeom>
              <a:avLst/>
              <a:gdLst>
                <a:gd name="T0" fmla="*/ 128 w 31"/>
                <a:gd name="T1" fmla="*/ 484 h 253"/>
                <a:gd name="T2" fmla="*/ 112 w 31"/>
                <a:gd name="T3" fmla="*/ 463 h 253"/>
                <a:gd name="T4" fmla="*/ 0 w 31"/>
                <a:gd name="T5" fmla="*/ 0 h 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" h="253">
                  <a:moveTo>
                    <a:pt x="31" y="253"/>
                  </a:moveTo>
                  <a:lnTo>
                    <a:pt x="27" y="24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89" name="Freeform 692"/>
            <p:cNvSpPr>
              <a:spLocks/>
            </p:cNvSpPr>
            <p:nvPr/>
          </p:nvSpPr>
          <p:spPr bwMode="auto">
            <a:xfrm>
              <a:off x="8226795" y="2826266"/>
              <a:ext cx="215818" cy="166692"/>
            </a:xfrm>
            <a:custGeom>
              <a:avLst/>
              <a:gdLst>
                <a:gd name="T0" fmla="*/ 272 w 67"/>
                <a:gd name="T1" fmla="*/ 144 h 75"/>
                <a:gd name="T2" fmla="*/ 256 w 67"/>
                <a:gd name="T3" fmla="*/ 110 h 75"/>
                <a:gd name="T4" fmla="*/ 228 w 67"/>
                <a:gd name="T5" fmla="*/ 79 h 75"/>
                <a:gd name="T6" fmla="*/ 183 w 67"/>
                <a:gd name="T7" fmla="*/ 51 h 75"/>
                <a:gd name="T8" fmla="*/ 129 w 67"/>
                <a:gd name="T9" fmla="*/ 29 h 75"/>
                <a:gd name="T10" fmla="*/ 69 w 67"/>
                <a:gd name="T11" fmla="*/ 11 h 75"/>
                <a:gd name="T12" fmla="*/ 0 w 67"/>
                <a:gd name="T13" fmla="*/ 0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" h="75">
                  <a:moveTo>
                    <a:pt x="67" y="75"/>
                  </a:moveTo>
                  <a:lnTo>
                    <a:pt x="63" y="57"/>
                  </a:lnTo>
                  <a:lnTo>
                    <a:pt x="56" y="41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0" name="Freeform 693"/>
            <p:cNvSpPr>
              <a:spLocks/>
            </p:cNvSpPr>
            <p:nvPr/>
          </p:nvSpPr>
          <p:spPr bwMode="auto">
            <a:xfrm>
              <a:off x="7831929" y="2797416"/>
              <a:ext cx="394867" cy="28851"/>
            </a:xfrm>
            <a:custGeom>
              <a:avLst/>
              <a:gdLst>
                <a:gd name="T0" fmla="*/ 500 w 122"/>
                <a:gd name="T1" fmla="*/ 25 h 13"/>
                <a:gd name="T2" fmla="*/ 397 w 122"/>
                <a:gd name="T3" fmla="*/ 11 h 13"/>
                <a:gd name="T4" fmla="*/ 0 w 122"/>
                <a:gd name="T5" fmla="*/ 0 h 1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" h="13">
                  <a:moveTo>
                    <a:pt x="122" y="13"/>
                  </a:moveTo>
                  <a:lnTo>
                    <a:pt x="97" y="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1" name="Freeform 694"/>
            <p:cNvSpPr>
              <a:spLocks/>
            </p:cNvSpPr>
            <p:nvPr/>
          </p:nvSpPr>
          <p:spPr bwMode="auto">
            <a:xfrm>
              <a:off x="7728016" y="2722084"/>
              <a:ext cx="103912" cy="75332"/>
            </a:xfrm>
            <a:custGeom>
              <a:avLst/>
              <a:gdLst>
                <a:gd name="T0" fmla="*/ 132 w 32"/>
                <a:gd name="T1" fmla="*/ 65 h 34"/>
                <a:gd name="T2" fmla="*/ 91 w 32"/>
                <a:gd name="T3" fmla="*/ 61 h 34"/>
                <a:gd name="T4" fmla="*/ 53 w 32"/>
                <a:gd name="T5" fmla="*/ 51 h 34"/>
                <a:gd name="T6" fmla="*/ 24 w 32"/>
                <a:gd name="T7" fmla="*/ 39 h 34"/>
                <a:gd name="T8" fmla="*/ 4 w 32"/>
                <a:gd name="T9" fmla="*/ 19 h 34"/>
                <a:gd name="T10" fmla="*/ 0 w 32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4">
                  <a:moveTo>
                    <a:pt x="32" y="34"/>
                  </a:moveTo>
                  <a:lnTo>
                    <a:pt x="22" y="32"/>
                  </a:lnTo>
                  <a:lnTo>
                    <a:pt x="13" y="27"/>
                  </a:lnTo>
                  <a:lnTo>
                    <a:pt x="6" y="20"/>
                  </a:lnTo>
                  <a:lnTo>
                    <a:pt x="1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2" name="Line 695"/>
            <p:cNvSpPr>
              <a:spLocks noChangeShapeType="1"/>
            </p:cNvSpPr>
            <p:nvPr/>
          </p:nvSpPr>
          <p:spPr bwMode="auto">
            <a:xfrm flipH="1" flipV="1">
              <a:off x="7683254" y="1370917"/>
              <a:ext cx="44762" cy="135116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3" name="Line 696"/>
            <p:cNvSpPr>
              <a:spLocks noChangeShapeType="1"/>
            </p:cNvSpPr>
            <p:nvPr/>
          </p:nvSpPr>
          <p:spPr bwMode="auto">
            <a:xfrm flipV="1">
              <a:off x="6130964" y="5393965"/>
              <a:ext cx="1593855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4" name="Freeform 697"/>
            <p:cNvSpPr>
              <a:spLocks/>
            </p:cNvSpPr>
            <p:nvPr/>
          </p:nvSpPr>
          <p:spPr bwMode="auto">
            <a:xfrm>
              <a:off x="7724819" y="5326647"/>
              <a:ext cx="126293" cy="67318"/>
            </a:xfrm>
            <a:custGeom>
              <a:avLst/>
              <a:gdLst>
                <a:gd name="T0" fmla="*/ 0 w 39"/>
                <a:gd name="T1" fmla="*/ 59 h 30"/>
                <a:gd name="T2" fmla="*/ 41 w 39"/>
                <a:gd name="T3" fmla="*/ 57 h 30"/>
                <a:gd name="T4" fmla="*/ 83 w 39"/>
                <a:gd name="T5" fmla="*/ 49 h 30"/>
                <a:gd name="T6" fmla="*/ 115 w 39"/>
                <a:gd name="T7" fmla="*/ 35 h 30"/>
                <a:gd name="T8" fmla="*/ 140 w 39"/>
                <a:gd name="T9" fmla="*/ 20 h 30"/>
                <a:gd name="T10" fmla="*/ 160 w 3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9" h="30">
                  <a:moveTo>
                    <a:pt x="0" y="30"/>
                  </a:moveTo>
                  <a:lnTo>
                    <a:pt x="10" y="29"/>
                  </a:lnTo>
                  <a:lnTo>
                    <a:pt x="20" y="25"/>
                  </a:lnTo>
                  <a:lnTo>
                    <a:pt x="28" y="18"/>
                  </a:lnTo>
                  <a:lnTo>
                    <a:pt x="34" y="10"/>
                  </a:lnTo>
                  <a:lnTo>
                    <a:pt x="3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5" name="Line 698"/>
            <p:cNvSpPr>
              <a:spLocks noChangeShapeType="1"/>
            </p:cNvSpPr>
            <p:nvPr/>
          </p:nvSpPr>
          <p:spPr bwMode="auto">
            <a:xfrm flipH="1" flipV="1">
              <a:off x="7783969" y="3823213"/>
              <a:ext cx="67143" cy="150343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6" name="Freeform 699"/>
            <p:cNvSpPr>
              <a:spLocks/>
            </p:cNvSpPr>
            <p:nvPr/>
          </p:nvSpPr>
          <p:spPr bwMode="auto">
            <a:xfrm>
              <a:off x="7783969" y="3751087"/>
              <a:ext cx="73538" cy="72126"/>
            </a:xfrm>
            <a:custGeom>
              <a:avLst/>
              <a:gdLst>
                <a:gd name="T0" fmla="*/ 0 w 23"/>
                <a:gd name="T1" fmla="*/ 61 h 33"/>
                <a:gd name="T2" fmla="*/ 4 w 23"/>
                <a:gd name="T3" fmla="*/ 45 h 33"/>
                <a:gd name="T4" fmla="*/ 16 w 23"/>
                <a:gd name="T5" fmla="*/ 30 h 33"/>
                <a:gd name="T6" fmla="*/ 36 w 23"/>
                <a:gd name="T7" fmla="*/ 16 h 33"/>
                <a:gd name="T8" fmla="*/ 64 w 23"/>
                <a:gd name="T9" fmla="*/ 7 h 33"/>
                <a:gd name="T10" fmla="*/ 92 w 23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33">
                  <a:moveTo>
                    <a:pt x="0" y="33"/>
                  </a:moveTo>
                  <a:lnTo>
                    <a:pt x="1" y="24"/>
                  </a:lnTo>
                  <a:lnTo>
                    <a:pt x="4" y="16"/>
                  </a:lnTo>
                  <a:lnTo>
                    <a:pt x="9" y="9"/>
                  </a:lnTo>
                  <a:lnTo>
                    <a:pt x="16" y="4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7" name="Freeform 700"/>
            <p:cNvSpPr>
              <a:spLocks/>
            </p:cNvSpPr>
            <p:nvPr/>
          </p:nvSpPr>
          <p:spPr bwMode="auto">
            <a:xfrm>
              <a:off x="7857507" y="3747881"/>
              <a:ext cx="119899" cy="52893"/>
            </a:xfrm>
            <a:custGeom>
              <a:avLst/>
              <a:gdLst>
                <a:gd name="T0" fmla="*/ 0 w 37"/>
                <a:gd name="T1" fmla="*/ 1 h 24"/>
                <a:gd name="T2" fmla="*/ 45 w 37"/>
                <a:gd name="T3" fmla="*/ 0 h 24"/>
                <a:gd name="T4" fmla="*/ 83 w 37"/>
                <a:gd name="T5" fmla="*/ 4 h 24"/>
                <a:gd name="T6" fmla="*/ 116 w 37"/>
                <a:gd name="T7" fmla="*/ 14 h 24"/>
                <a:gd name="T8" fmla="*/ 140 w 37"/>
                <a:gd name="T9" fmla="*/ 26 h 24"/>
                <a:gd name="T10" fmla="*/ 152 w 37"/>
                <a:gd name="T11" fmla="*/ 45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" h="24">
                  <a:moveTo>
                    <a:pt x="0" y="1"/>
                  </a:moveTo>
                  <a:lnTo>
                    <a:pt x="11" y="0"/>
                  </a:lnTo>
                  <a:lnTo>
                    <a:pt x="20" y="2"/>
                  </a:lnTo>
                  <a:lnTo>
                    <a:pt x="28" y="7"/>
                  </a:lnTo>
                  <a:lnTo>
                    <a:pt x="34" y="14"/>
                  </a:lnTo>
                  <a:lnTo>
                    <a:pt x="37" y="2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8" name="Line 701"/>
            <p:cNvSpPr>
              <a:spLocks noChangeShapeType="1"/>
            </p:cNvSpPr>
            <p:nvPr/>
          </p:nvSpPr>
          <p:spPr bwMode="auto">
            <a:xfrm>
              <a:off x="7977406" y="3800774"/>
              <a:ext cx="410853" cy="164768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99" name="Freeform 702"/>
            <p:cNvSpPr>
              <a:spLocks/>
            </p:cNvSpPr>
            <p:nvPr/>
          </p:nvSpPr>
          <p:spPr bwMode="auto">
            <a:xfrm>
              <a:off x="8252374" y="5448460"/>
              <a:ext cx="139083" cy="222790"/>
            </a:xfrm>
            <a:custGeom>
              <a:avLst/>
              <a:gdLst>
                <a:gd name="T0" fmla="*/ 172 w 43"/>
                <a:gd name="T1" fmla="*/ 0 h 100"/>
                <a:gd name="T2" fmla="*/ 176 w 43"/>
                <a:gd name="T3" fmla="*/ 36 h 100"/>
                <a:gd name="T4" fmla="*/ 168 w 43"/>
                <a:gd name="T5" fmla="*/ 74 h 100"/>
                <a:gd name="T6" fmla="*/ 144 w 43"/>
                <a:gd name="T7" fmla="*/ 108 h 100"/>
                <a:gd name="T8" fmla="*/ 111 w 43"/>
                <a:gd name="T9" fmla="*/ 140 h 100"/>
                <a:gd name="T10" fmla="*/ 61 w 43"/>
                <a:gd name="T11" fmla="*/ 170 h 100"/>
                <a:gd name="T12" fmla="*/ 0 w 43"/>
                <a:gd name="T13" fmla="*/ 193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" h="100">
                  <a:moveTo>
                    <a:pt x="42" y="0"/>
                  </a:moveTo>
                  <a:lnTo>
                    <a:pt x="43" y="19"/>
                  </a:lnTo>
                  <a:lnTo>
                    <a:pt x="41" y="38"/>
                  </a:lnTo>
                  <a:lnTo>
                    <a:pt x="35" y="56"/>
                  </a:lnTo>
                  <a:lnTo>
                    <a:pt x="27" y="73"/>
                  </a:lnTo>
                  <a:lnTo>
                    <a:pt x="15" y="88"/>
                  </a:lnTo>
                  <a:lnTo>
                    <a:pt x="0" y="10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0" name="Freeform 703"/>
            <p:cNvSpPr>
              <a:spLocks/>
            </p:cNvSpPr>
            <p:nvPr/>
          </p:nvSpPr>
          <p:spPr bwMode="auto">
            <a:xfrm>
              <a:off x="8252374" y="5494942"/>
              <a:ext cx="249390" cy="176309"/>
            </a:xfrm>
            <a:custGeom>
              <a:avLst/>
              <a:gdLst>
                <a:gd name="T0" fmla="*/ 0 w 77"/>
                <a:gd name="T1" fmla="*/ 153 h 79"/>
                <a:gd name="T2" fmla="*/ 77 w 77"/>
                <a:gd name="T3" fmla="*/ 152 h 79"/>
                <a:gd name="T4" fmla="*/ 144 w 77"/>
                <a:gd name="T5" fmla="*/ 139 h 79"/>
                <a:gd name="T6" fmla="*/ 205 w 77"/>
                <a:gd name="T7" fmla="*/ 123 h 79"/>
                <a:gd name="T8" fmla="*/ 255 w 77"/>
                <a:gd name="T9" fmla="*/ 99 h 79"/>
                <a:gd name="T10" fmla="*/ 292 w 77"/>
                <a:gd name="T11" fmla="*/ 70 h 79"/>
                <a:gd name="T12" fmla="*/ 312 w 77"/>
                <a:gd name="T13" fmla="*/ 36 h 79"/>
                <a:gd name="T14" fmla="*/ 316 w 7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" h="79">
                  <a:moveTo>
                    <a:pt x="0" y="79"/>
                  </a:moveTo>
                  <a:lnTo>
                    <a:pt x="19" y="78"/>
                  </a:lnTo>
                  <a:lnTo>
                    <a:pt x="35" y="72"/>
                  </a:lnTo>
                  <a:lnTo>
                    <a:pt x="50" y="63"/>
                  </a:lnTo>
                  <a:lnTo>
                    <a:pt x="62" y="51"/>
                  </a:lnTo>
                  <a:lnTo>
                    <a:pt x="71" y="36"/>
                  </a:lnTo>
                  <a:lnTo>
                    <a:pt x="76" y="19"/>
                  </a:lnTo>
                  <a:lnTo>
                    <a:pt x="7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1" name="Freeform 704"/>
            <p:cNvSpPr>
              <a:spLocks/>
            </p:cNvSpPr>
            <p:nvPr/>
          </p:nvSpPr>
          <p:spPr bwMode="auto">
            <a:xfrm>
              <a:off x="8188428" y="3406483"/>
              <a:ext cx="313336" cy="2088459"/>
            </a:xfrm>
            <a:custGeom>
              <a:avLst/>
              <a:gdLst>
                <a:gd name="T0" fmla="*/ 396 w 97"/>
                <a:gd name="T1" fmla="*/ 1802 h 942"/>
                <a:gd name="T2" fmla="*/ 289 w 97"/>
                <a:gd name="T3" fmla="*/ 451 h 942"/>
                <a:gd name="T4" fmla="*/ 164 w 97"/>
                <a:gd name="T5" fmla="*/ 371 h 942"/>
                <a:gd name="T6" fmla="*/ 93 w 97"/>
                <a:gd name="T7" fmla="*/ 314 h 942"/>
                <a:gd name="T8" fmla="*/ 53 w 97"/>
                <a:gd name="T9" fmla="*/ 224 h 942"/>
                <a:gd name="T10" fmla="*/ 0 w 97"/>
                <a:gd name="T11" fmla="*/ 107 h 942"/>
                <a:gd name="T12" fmla="*/ 0 w 97"/>
                <a:gd name="T13" fmla="*/ 0 h 9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942">
                  <a:moveTo>
                    <a:pt x="97" y="942"/>
                  </a:moveTo>
                  <a:lnTo>
                    <a:pt x="71" y="236"/>
                  </a:lnTo>
                  <a:lnTo>
                    <a:pt x="40" y="194"/>
                  </a:lnTo>
                  <a:lnTo>
                    <a:pt x="23" y="164"/>
                  </a:lnTo>
                  <a:lnTo>
                    <a:pt x="13" y="11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2" name="Freeform 705"/>
            <p:cNvSpPr>
              <a:spLocks/>
            </p:cNvSpPr>
            <p:nvPr/>
          </p:nvSpPr>
          <p:spPr bwMode="auto">
            <a:xfrm>
              <a:off x="8122883" y="3351987"/>
              <a:ext cx="65545" cy="54495"/>
            </a:xfrm>
            <a:custGeom>
              <a:avLst/>
              <a:gdLst>
                <a:gd name="T0" fmla="*/ 84 w 20"/>
                <a:gd name="T1" fmla="*/ 46 h 25"/>
                <a:gd name="T2" fmla="*/ 80 w 20"/>
                <a:gd name="T3" fmla="*/ 33 h 25"/>
                <a:gd name="T4" fmla="*/ 68 w 20"/>
                <a:gd name="T5" fmla="*/ 22 h 25"/>
                <a:gd name="T6" fmla="*/ 51 w 20"/>
                <a:gd name="T7" fmla="*/ 14 h 25"/>
                <a:gd name="T8" fmla="*/ 25 w 20"/>
                <a:gd name="T9" fmla="*/ 4 h 25"/>
                <a:gd name="T10" fmla="*/ 0 w 20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25">
                  <a:moveTo>
                    <a:pt x="20" y="25"/>
                  </a:moveTo>
                  <a:lnTo>
                    <a:pt x="19" y="18"/>
                  </a:lnTo>
                  <a:lnTo>
                    <a:pt x="16" y="12"/>
                  </a:lnTo>
                  <a:lnTo>
                    <a:pt x="12" y="7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3" name="Line 706"/>
            <p:cNvSpPr>
              <a:spLocks noChangeShapeType="1"/>
            </p:cNvSpPr>
            <p:nvPr/>
          </p:nvSpPr>
          <p:spPr bwMode="auto">
            <a:xfrm flipH="1">
              <a:off x="7579342" y="3351987"/>
              <a:ext cx="54354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4" name="Freeform 707"/>
            <p:cNvSpPr>
              <a:spLocks/>
            </p:cNvSpPr>
            <p:nvPr/>
          </p:nvSpPr>
          <p:spPr bwMode="auto">
            <a:xfrm>
              <a:off x="7544171" y="3355193"/>
              <a:ext cx="35170" cy="25645"/>
            </a:xfrm>
            <a:custGeom>
              <a:avLst/>
              <a:gdLst>
                <a:gd name="T0" fmla="*/ 44 w 11"/>
                <a:gd name="T1" fmla="*/ 0 h 11"/>
                <a:gd name="T2" fmla="*/ 28 w 11"/>
                <a:gd name="T3" fmla="*/ 1 h 11"/>
                <a:gd name="T4" fmla="*/ 12 w 11"/>
                <a:gd name="T5" fmla="*/ 6 h 11"/>
                <a:gd name="T6" fmla="*/ 4 w 11"/>
                <a:gd name="T7" fmla="*/ 15 h 11"/>
                <a:gd name="T8" fmla="*/ 0 w 11"/>
                <a:gd name="T9" fmla="*/ 23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1">
                  <a:moveTo>
                    <a:pt x="11" y="0"/>
                  </a:move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5" name="Line 708"/>
            <p:cNvSpPr>
              <a:spLocks noChangeShapeType="1"/>
            </p:cNvSpPr>
            <p:nvPr/>
          </p:nvSpPr>
          <p:spPr bwMode="auto">
            <a:xfrm>
              <a:off x="7544171" y="3380838"/>
              <a:ext cx="70341" cy="174706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6" name="Freeform 709"/>
            <p:cNvSpPr>
              <a:spLocks/>
            </p:cNvSpPr>
            <p:nvPr/>
          </p:nvSpPr>
          <p:spPr bwMode="auto">
            <a:xfrm>
              <a:off x="7566553" y="5127899"/>
              <a:ext cx="47960" cy="54495"/>
            </a:xfrm>
            <a:custGeom>
              <a:avLst/>
              <a:gdLst>
                <a:gd name="T0" fmla="*/ 60 w 15"/>
                <a:gd name="T1" fmla="*/ 0 h 25"/>
                <a:gd name="T2" fmla="*/ 56 w 15"/>
                <a:gd name="T3" fmla="*/ 15 h 25"/>
                <a:gd name="T4" fmla="*/ 44 w 15"/>
                <a:gd name="T5" fmla="*/ 27 h 25"/>
                <a:gd name="T6" fmla="*/ 24 w 15"/>
                <a:gd name="T7" fmla="*/ 39 h 25"/>
                <a:gd name="T8" fmla="*/ 0 w 15"/>
                <a:gd name="T9" fmla="*/ 46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25">
                  <a:moveTo>
                    <a:pt x="15" y="0"/>
                  </a:moveTo>
                  <a:lnTo>
                    <a:pt x="14" y="8"/>
                  </a:lnTo>
                  <a:lnTo>
                    <a:pt x="11" y="15"/>
                  </a:lnTo>
                  <a:lnTo>
                    <a:pt x="6" y="21"/>
                  </a:lnTo>
                  <a:lnTo>
                    <a:pt x="0" y="2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7" name="Line 710"/>
            <p:cNvSpPr>
              <a:spLocks noChangeShapeType="1"/>
            </p:cNvSpPr>
            <p:nvPr/>
          </p:nvSpPr>
          <p:spPr bwMode="auto">
            <a:xfrm flipH="1">
              <a:off x="6130964" y="5182394"/>
              <a:ext cx="1435589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8" name="Line 711"/>
            <p:cNvSpPr>
              <a:spLocks noChangeShapeType="1"/>
            </p:cNvSpPr>
            <p:nvPr/>
          </p:nvSpPr>
          <p:spPr bwMode="auto">
            <a:xfrm flipH="1" flipV="1">
              <a:off x="7493015" y="3135608"/>
              <a:ext cx="22381" cy="66356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09" name="Freeform 712"/>
            <p:cNvSpPr>
              <a:spLocks/>
            </p:cNvSpPr>
            <p:nvPr/>
          </p:nvSpPr>
          <p:spPr bwMode="auto">
            <a:xfrm>
              <a:off x="7462640" y="3116375"/>
              <a:ext cx="30374" cy="19234"/>
            </a:xfrm>
            <a:custGeom>
              <a:avLst/>
              <a:gdLst>
                <a:gd name="T0" fmla="*/ 40 w 9"/>
                <a:gd name="T1" fmla="*/ 16 h 9"/>
                <a:gd name="T2" fmla="*/ 36 w 9"/>
                <a:gd name="T3" fmla="*/ 9 h 9"/>
                <a:gd name="T4" fmla="*/ 27 w 9"/>
                <a:gd name="T5" fmla="*/ 5 h 9"/>
                <a:gd name="T6" fmla="*/ 17 w 9"/>
                <a:gd name="T7" fmla="*/ 1 h 9"/>
                <a:gd name="T8" fmla="*/ 0 w 9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8" y="5"/>
                  </a:lnTo>
                  <a:lnTo>
                    <a:pt x="6" y="3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0" name="Line 713"/>
            <p:cNvSpPr>
              <a:spLocks noChangeShapeType="1"/>
            </p:cNvSpPr>
            <p:nvPr/>
          </p:nvSpPr>
          <p:spPr bwMode="auto">
            <a:xfrm flipH="1">
              <a:off x="6741649" y="3116375"/>
              <a:ext cx="7209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1" name="Line 714"/>
            <p:cNvSpPr>
              <a:spLocks noChangeShapeType="1"/>
            </p:cNvSpPr>
            <p:nvPr/>
          </p:nvSpPr>
          <p:spPr bwMode="auto">
            <a:xfrm flipH="1">
              <a:off x="6226883" y="4650262"/>
              <a:ext cx="220614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2" name="Freeform 715"/>
            <p:cNvSpPr>
              <a:spLocks/>
            </p:cNvSpPr>
            <p:nvPr/>
          </p:nvSpPr>
          <p:spPr bwMode="auto">
            <a:xfrm>
              <a:off x="6166134" y="4621411"/>
              <a:ext cx="60749" cy="35262"/>
            </a:xfrm>
            <a:custGeom>
              <a:avLst/>
              <a:gdLst>
                <a:gd name="T0" fmla="*/ 76 w 19"/>
                <a:gd name="T1" fmla="*/ 30 h 16"/>
                <a:gd name="T2" fmla="*/ 52 w 19"/>
                <a:gd name="T3" fmla="*/ 29 h 16"/>
                <a:gd name="T4" fmla="*/ 28 w 19"/>
                <a:gd name="T5" fmla="*/ 23 h 16"/>
                <a:gd name="T6" fmla="*/ 8 w 19"/>
                <a:gd name="T7" fmla="*/ 14 h 16"/>
                <a:gd name="T8" fmla="*/ 0 w 19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6">
                  <a:moveTo>
                    <a:pt x="19" y="16"/>
                  </a:moveTo>
                  <a:lnTo>
                    <a:pt x="13" y="15"/>
                  </a:lnTo>
                  <a:lnTo>
                    <a:pt x="7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3" name="Freeform 716"/>
            <p:cNvSpPr>
              <a:spLocks/>
            </p:cNvSpPr>
            <p:nvPr/>
          </p:nvSpPr>
          <p:spPr bwMode="auto">
            <a:xfrm>
              <a:off x="6130964" y="3342371"/>
              <a:ext cx="35170" cy="1279041"/>
            </a:xfrm>
            <a:custGeom>
              <a:avLst/>
              <a:gdLst>
                <a:gd name="T0" fmla="*/ 44 w 11"/>
                <a:gd name="T1" fmla="*/ 1104 h 577"/>
                <a:gd name="T2" fmla="*/ 4 w 11"/>
                <a:gd name="T3" fmla="*/ 408 h 577"/>
                <a:gd name="T4" fmla="*/ 0 w 11"/>
                <a:gd name="T5" fmla="*/ 0 h 57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" h="577">
                  <a:moveTo>
                    <a:pt x="11" y="577"/>
                  </a:moveTo>
                  <a:lnTo>
                    <a:pt x="1" y="2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4" name="Rectangle 717"/>
            <p:cNvSpPr>
              <a:spLocks noChangeArrowheads="1"/>
            </p:cNvSpPr>
            <p:nvPr/>
          </p:nvSpPr>
          <p:spPr bwMode="auto">
            <a:xfrm>
              <a:off x="7100344" y="3711016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54</a:t>
              </a:r>
              <a:endParaRPr lang="en-GB"/>
            </a:p>
          </p:txBody>
        </p:sp>
        <p:sp>
          <p:nvSpPr>
            <p:cNvPr id="42515" name="Freeform 718"/>
            <p:cNvSpPr>
              <a:spLocks/>
            </p:cNvSpPr>
            <p:nvPr/>
          </p:nvSpPr>
          <p:spPr bwMode="auto">
            <a:xfrm>
              <a:off x="8343497" y="1492730"/>
              <a:ext cx="513167" cy="2344908"/>
            </a:xfrm>
            <a:custGeom>
              <a:avLst/>
              <a:gdLst>
                <a:gd name="T0" fmla="*/ 232 w 159"/>
                <a:gd name="T1" fmla="*/ 2025 h 1057"/>
                <a:gd name="T2" fmla="*/ 335 w 159"/>
                <a:gd name="T3" fmla="*/ 1989 h 1057"/>
                <a:gd name="T4" fmla="*/ 440 w 159"/>
                <a:gd name="T5" fmla="*/ 1964 h 1057"/>
                <a:gd name="T6" fmla="*/ 537 w 159"/>
                <a:gd name="T7" fmla="*/ 1949 h 1057"/>
                <a:gd name="T8" fmla="*/ 648 w 159"/>
                <a:gd name="T9" fmla="*/ 1892 h 1057"/>
                <a:gd name="T10" fmla="*/ 636 w 159"/>
                <a:gd name="T11" fmla="*/ 1777 h 1057"/>
                <a:gd name="T12" fmla="*/ 547 w 159"/>
                <a:gd name="T13" fmla="*/ 1348 h 1057"/>
                <a:gd name="T14" fmla="*/ 0 w 159"/>
                <a:gd name="T15" fmla="*/ 0 h 10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" h="1057">
                  <a:moveTo>
                    <a:pt x="57" y="1057"/>
                  </a:moveTo>
                  <a:lnTo>
                    <a:pt x="82" y="1038"/>
                  </a:lnTo>
                  <a:lnTo>
                    <a:pt x="108" y="1025"/>
                  </a:lnTo>
                  <a:lnTo>
                    <a:pt x="132" y="1017"/>
                  </a:lnTo>
                  <a:lnTo>
                    <a:pt x="159" y="988"/>
                  </a:lnTo>
                  <a:lnTo>
                    <a:pt x="156" y="928"/>
                  </a:lnTo>
                  <a:lnTo>
                    <a:pt x="134" y="70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6" name="Freeform 719"/>
            <p:cNvSpPr>
              <a:spLocks/>
            </p:cNvSpPr>
            <p:nvPr/>
          </p:nvSpPr>
          <p:spPr bwMode="auto">
            <a:xfrm>
              <a:off x="8229993" y="1451057"/>
              <a:ext cx="113504" cy="41673"/>
            </a:xfrm>
            <a:custGeom>
              <a:avLst/>
              <a:gdLst>
                <a:gd name="T0" fmla="*/ 144 w 35"/>
                <a:gd name="T1" fmla="*/ 36 h 19"/>
                <a:gd name="T2" fmla="*/ 132 w 35"/>
                <a:gd name="T3" fmla="*/ 19 h 19"/>
                <a:gd name="T4" fmla="*/ 103 w 35"/>
                <a:gd name="T5" fmla="*/ 7 h 19"/>
                <a:gd name="T6" fmla="*/ 69 w 35"/>
                <a:gd name="T7" fmla="*/ 0 h 19"/>
                <a:gd name="T8" fmla="*/ 32 w 35"/>
                <a:gd name="T9" fmla="*/ 0 h 19"/>
                <a:gd name="T10" fmla="*/ 0 w 35"/>
                <a:gd name="T11" fmla="*/ 5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9">
                  <a:moveTo>
                    <a:pt x="35" y="19"/>
                  </a:moveTo>
                  <a:lnTo>
                    <a:pt x="32" y="10"/>
                  </a:lnTo>
                  <a:lnTo>
                    <a:pt x="25" y="4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7" name="Line 720"/>
            <p:cNvSpPr>
              <a:spLocks noChangeShapeType="1"/>
            </p:cNvSpPr>
            <p:nvPr/>
          </p:nvSpPr>
          <p:spPr bwMode="auto">
            <a:xfrm flipH="1">
              <a:off x="8170843" y="1457468"/>
              <a:ext cx="59150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8" name="Freeform 721"/>
            <p:cNvSpPr>
              <a:spLocks/>
            </p:cNvSpPr>
            <p:nvPr/>
          </p:nvSpPr>
          <p:spPr bwMode="auto">
            <a:xfrm>
              <a:off x="8145264" y="1484716"/>
              <a:ext cx="25578" cy="41673"/>
            </a:xfrm>
            <a:custGeom>
              <a:avLst/>
              <a:gdLst>
                <a:gd name="T0" fmla="*/ 32 w 8"/>
                <a:gd name="T1" fmla="*/ 0 h 19"/>
                <a:gd name="T2" fmla="*/ 16 w 8"/>
                <a:gd name="T3" fmla="*/ 7 h 19"/>
                <a:gd name="T4" fmla="*/ 8 w 8"/>
                <a:gd name="T5" fmla="*/ 16 h 19"/>
                <a:gd name="T6" fmla="*/ 0 w 8"/>
                <a:gd name="T7" fmla="*/ 26 h 19"/>
                <a:gd name="T8" fmla="*/ 0 w 8"/>
                <a:gd name="T9" fmla="*/ 3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8" y="0"/>
                  </a:moveTo>
                  <a:lnTo>
                    <a:pt x="4" y="4"/>
                  </a:lnTo>
                  <a:lnTo>
                    <a:pt x="2" y="9"/>
                  </a:lnTo>
                  <a:lnTo>
                    <a:pt x="0" y="14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19" name="Line 722"/>
            <p:cNvSpPr>
              <a:spLocks noChangeShapeType="1"/>
            </p:cNvSpPr>
            <p:nvPr/>
          </p:nvSpPr>
          <p:spPr bwMode="auto">
            <a:xfrm>
              <a:off x="8145264" y="1526389"/>
              <a:ext cx="12789" cy="4840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0" name="Freeform 723"/>
            <p:cNvSpPr>
              <a:spLocks/>
            </p:cNvSpPr>
            <p:nvPr/>
          </p:nvSpPr>
          <p:spPr bwMode="auto">
            <a:xfrm>
              <a:off x="8052543" y="2010437"/>
              <a:ext cx="105511" cy="36865"/>
            </a:xfrm>
            <a:custGeom>
              <a:avLst/>
              <a:gdLst>
                <a:gd name="T0" fmla="*/ 132 w 33"/>
                <a:gd name="T1" fmla="*/ 0 h 17"/>
                <a:gd name="T2" fmla="*/ 128 w 33"/>
                <a:gd name="T3" fmla="*/ 15 h 17"/>
                <a:gd name="T4" fmla="*/ 108 w 33"/>
                <a:gd name="T5" fmla="*/ 26 h 17"/>
                <a:gd name="T6" fmla="*/ 84 w 33"/>
                <a:gd name="T7" fmla="*/ 31 h 17"/>
                <a:gd name="T8" fmla="*/ 56 w 33"/>
                <a:gd name="T9" fmla="*/ 31 h 17"/>
                <a:gd name="T10" fmla="*/ 28 w 33"/>
                <a:gd name="T11" fmla="*/ 27 h 17"/>
                <a:gd name="T12" fmla="*/ 8 w 33"/>
                <a:gd name="T13" fmla="*/ 19 h 17"/>
                <a:gd name="T14" fmla="*/ 0 w 33"/>
                <a:gd name="T15" fmla="*/ 4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17">
                  <a:moveTo>
                    <a:pt x="33" y="0"/>
                  </a:moveTo>
                  <a:lnTo>
                    <a:pt x="32" y="8"/>
                  </a:lnTo>
                  <a:lnTo>
                    <a:pt x="27" y="14"/>
                  </a:lnTo>
                  <a:lnTo>
                    <a:pt x="21" y="17"/>
                  </a:lnTo>
                  <a:lnTo>
                    <a:pt x="14" y="17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1" name="Freeform 724"/>
            <p:cNvSpPr>
              <a:spLocks/>
            </p:cNvSpPr>
            <p:nvPr/>
          </p:nvSpPr>
          <p:spPr bwMode="auto">
            <a:xfrm>
              <a:off x="7844718" y="1370917"/>
              <a:ext cx="207825" cy="644329"/>
            </a:xfrm>
            <a:custGeom>
              <a:avLst/>
              <a:gdLst>
                <a:gd name="T0" fmla="*/ 264 w 64"/>
                <a:gd name="T1" fmla="*/ 557 h 290"/>
                <a:gd name="T2" fmla="*/ 199 w 64"/>
                <a:gd name="T3" fmla="*/ 227 h 290"/>
                <a:gd name="T4" fmla="*/ 152 w 64"/>
                <a:gd name="T5" fmla="*/ 186 h 290"/>
                <a:gd name="T6" fmla="*/ 67 w 64"/>
                <a:gd name="T7" fmla="*/ 101 h 290"/>
                <a:gd name="T8" fmla="*/ 0 w 64"/>
                <a:gd name="T9" fmla="*/ 0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" h="290">
                  <a:moveTo>
                    <a:pt x="64" y="290"/>
                  </a:moveTo>
                  <a:lnTo>
                    <a:pt x="48" y="118"/>
                  </a:lnTo>
                  <a:lnTo>
                    <a:pt x="37" y="97"/>
                  </a:lnTo>
                  <a:lnTo>
                    <a:pt x="16" y="5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2" name="Line 725"/>
            <p:cNvSpPr>
              <a:spLocks noChangeShapeType="1"/>
            </p:cNvSpPr>
            <p:nvPr/>
          </p:nvSpPr>
          <p:spPr bwMode="auto">
            <a:xfrm flipV="1">
              <a:off x="5787254" y="5788256"/>
              <a:ext cx="30374" cy="544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3" name="Freeform 726"/>
            <p:cNvSpPr>
              <a:spLocks/>
            </p:cNvSpPr>
            <p:nvPr/>
          </p:nvSpPr>
          <p:spPr bwMode="auto">
            <a:xfrm>
              <a:off x="5817628" y="5719335"/>
              <a:ext cx="177450" cy="68921"/>
            </a:xfrm>
            <a:custGeom>
              <a:avLst/>
              <a:gdLst>
                <a:gd name="T0" fmla="*/ 0 w 55"/>
                <a:gd name="T1" fmla="*/ 60 h 31"/>
                <a:gd name="T2" fmla="*/ 28 w 55"/>
                <a:gd name="T3" fmla="*/ 36 h 31"/>
                <a:gd name="T4" fmla="*/ 65 w 55"/>
                <a:gd name="T5" fmla="*/ 19 h 31"/>
                <a:gd name="T6" fmla="*/ 115 w 55"/>
                <a:gd name="T7" fmla="*/ 6 h 31"/>
                <a:gd name="T8" fmla="*/ 168 w 55"/>
                <a:gd name="T9" fmla="*/ 0 h 31"/>
                <a:gd name="T10" fmla="*/ 224 w 55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7" y="19"/>
                  </a:lnTo>
                  <a:lnTo>
                    <a:pt x="16" y="10"/>
                  </a:lnTo>
                  <a:lnTo>
                    <a:pt x="28" y="3"/>
                  </a:lnTo>
                  <a:lnTo>
                    <a:pt x="41" y="0"/>
                  </a:lnTo>
                  <a:lnTo>
                    <a:pt x="5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4" name="Freeform 727"/>
            <p:cNvSpPr>
              <a:spLocks/>
            </p:cNvSpPr>
            <p:nvPr/>
          </p:nvSpPr>
          <p:spPr bwMode="auto">
            <a:xfrm>
              <a:off x="5995079" y="3914573"/>
              <a:ext cx="2551447" cy="1804762"/>
            </a:xfrm>
            <a:custGeom>
              <a:avLst/>
              <a:gdLst>
                <a:gd name="T0" fmla="*/ 0 w 789"/>
                <a:gd name="T1" fmla="*/ 1558 h 814"/>
                <a:gd name="T2" fmla="*/ 2856 w 789"/>
                <a:gd name="T3" fmla="*/ 1556 h 814"/>
                <a:gd name="T4" fmla="*/ 3040 w 789"/>
                <a:gd name="T5" fmla="*/ 1527 h 814"/>
                <a:gd name="T6" fmla="*/ 3137 w 789"/>
                <a:gd name="T7" fmla="*/ 1479 h 814"/>
                <a:gd name="T8" fmla="*/ 3228 w 789"/>
                <a:gd name="T9" fmla="*/ 1401 h 814"/>
                <a:gd name="T10" fmla="*/ 3220 w 789"/>
                <a:gd name="T11" fmla="*/ 1327 h 814"/>
                <a:gd name="T12" fmla="*/ 3121 w 789"/>
                <a:gd name="T13" fmla="*/ 0 h 8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9" h="814">
                  <a:moveTo>
                    <a:pt x="0" y="814"/>
                  </a:moveTo>
                  <a:lnTo>
                    <a:pt x="698" y="813"/>
                  </a:lnTo>
                  <a:lnTo>
                    <a:pt x="743" y="798"/>
                  </a:lnTo>
                  <a:lnTo>
                    <a:pt x="767" y="773"/>
                  </a:lnTo>
                  <a:lnTo>
                    <a:pt x="789" y="732"/>
                  </a:lnTo>
                  <a:lnTo>
                    <a:pt x="787" y="693"/>
                  </a:lnTo>
                  <a:lnTo>
                    <a:pt x="76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5" name="Freeform 728"/>
            <p:cNvSpPr>
              <a:spLocks/>
            </p:cNvSpPr>
            <p:nvPr/>
          </p:nvSpPr>
          <p:spPr bwMode="auto">
            <a:xfrm>
              <a:off x="8463396" y="3848858"/>
              <a:ext cx="47960" cy="65715"/>
            </a:xfrm>
            <a:custGeom>
              <a:avLst/>
              <a:gdLst>
                <a:gd name="T0" fmla="*/ 0 w 15"/>
                <a:gd name="T1" fmla="*/ 56 h 30"/>
                <a:gd name="T2" fmla="*/ 4 w 15"/>
                <a:gd name="T3" fmla="*/ 40 h 30"/>
                <a:gd name="T4" fmla="*/ 16 w 15"/>
                <a:gd name="T5" fmla="*/ 25 h 30"/>
                <a:gd name="T6" fmla="*/ 36 w 15"/>
                <a:gd name="T7" fmla="*/ 11 h 30"/>
                <a:gd name="T8" fmla="*/ 60 w 15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0">
                  <a:moveTo>
                    <a:pt x="0" y="30"/>
                  </a:moveTo>
                  <a:lnTo>
                    <a:pt x="1" y="21"/>
                  </a:lnTo>
                  <a:lnTo>
                    <a:pt x="4" y="13"/>
                  </a:lnTo>
                  <a:lnTo>
                    <a:pt x="9" y="6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6" name="Line 729"/>
            <p:cNvSpPr>
              <a:spLocks noChangeShapeType="1"/>
            </p:cNvSpPr>
            <p:nvPr/>
          </p:nvSpPr>
          <p:spPr bwMode="auto">
            <a:xfrm flipV="1">
              <a:off x="8511355" y="3837638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7" name="Freeform 730"/>
            <p:cNvSpPr>
              <a:spLocks/>
            </p:cNvSpPr>
            <p:nvPr/>
          </p:nvSpPr>
          <p:spPr bwMode="auto">
            <a:xfrm>
              <a:off x="6137359" y="5563862"/>
              <a:ext cx="2178961" cy="133033"/>
            </a:xfrm>
            <a:custGeom>
              <a:avLst/>
              <a:gdLst>
                <a:gd name="T0" fmla="*/ 0 w 674"/>
                <a:gd name="T1" fmla="*/ 105 h 60"/>
                <a:gd name="T2" fmla="*/ 2520 w 674"/>
                <a:gd name="T3" fmla="*/ 115 h 60"/>
                <a:gd name="T4" fmla="*/ 2700 w 674"/>
                <a:gd name="T5" fmla="*/ 44 h 60"/>
                <a:gd name="T6" fmla="*/ 2756 w 674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4" h="60">
                  <a:moveTo>
                    <a:pt x="0" y="55"/>
                  </a:moveTo>
                  <a:lnTo>
                    <a:pt x="616" y="60"/>
                  </a:lnTo>
                  <a:lnTo>
                    <a:pt x="660" y="23"/>
                  </a:lnTo>
                  <a:lnTo>
                    <a:pt x="674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8" name="Freeform 731"/>
            <p:cNvSpPr>
              <a:spLocks/>
            </p:cNvSpPr>
            <p:nvPr/>
          </p:nvSpPr>
          <p:spPr bwMode="auto">
            <a:xfrm>
              <a:off x="8316320" y="5472502"/>
              <a:ext cx="27177" cy="91360"/>
            </a:xfrm>
            <a:custGeom>
              <a:avLst/>
              <a:gdLst>
                <a:gd name="T0" fmla="*/ 0 w 8"/>
                <a:gd name="T1" fmla="*/ 79 h 41"/>
                <a:gd name="T2" fmla="*/ 23 w 8"/>
                <a:gd name="T3" fmla="*/ 61 h 41"/>
                <a:gd name="T4" fmla="*/ 36 w 8"/>
                <a:gd name="T5" fmla="*/ 40 h 41"/>
                <a:gd name="T6" fmla="*/ 36 w 8"/>
                <a:gd name="T7" fmla="*/ 21 h 41"/>
                <a:gd name="T8" fmla="*/ 32 w 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41">
                  <a:moveTo>
                    <a:pt x="0" y="41"/>
                  </a:moveTo>
                  <a:lnTo>
                    <a:pt x="5" y="32"/>
                  </a:lnTo>
                  <a:lnTo>
                    <a:pt x="8" y="21"/>
                  </a:lnTo>
                  <a:lnTo>
                    <a:pt x="8" y="11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29" name="Line 732"/>
            <p:cNvSpPr>
              <a:spLocks noChangeShapeType="1"/>
            </p:cNvSpPr>
            <p:nvPr/>
          </p:nvSpPr>
          <p:spPr bwMode="auto">
            <a:xfrm flipH="1" flipV="1">
              <a:off x="7926249" y="3810390"/>
              <a:ext cx="414051" cy="166211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0" name="Freeform 733"/>
            <p:cNvSpPr>
              <a:spLocks/>
            </p:cNvSpPr>
            <p:nvPr/>
          </p:nvSpPr>
          <p:spPr bwMode="auto">
            <a:xfrm>
              <a:off x="7825534" y="3781540"/>
              <a:ext cx="100715" cy="28851"/>
            </a:xfrm>
            <a:custGeom>
              <a:avLst/>
              <a:gdLst>
                <a:gd name="T0" fmla="*/ 128 w 31"/>
                <a:gd name="T1" fmla="*/ 25 h 13"/>
                <a:gd name="T2" fmla="*/ 116 w 31"/>
                <a:gd name="T3" fmla="*/ 11 h 13"/>
                <a:gd name="T4" fmla="*/ 91 w 31"/>
                <a:gd name="T5" fmla="*/ 1 h 13"/>
                <a:gd name="T6" fmla="*/ 61 w 31"/>
                <a:gd name="T7" fmla="*/ 0 h 13"/>
                <a:gd name="T8" fmla="*/ 33 w 31"/>
                <a:gd name="T9" fmla="*/ 1 h 13"/>
                <a:gd name="T10" fmla="*/ 12 w 31"/>
                <a:gd name="T11" fmla="*/ 11 h 13"/>
                <a:gd name="T12" fmla="*/ 0 w 31"/>
                <a:gd name="T13" fmla="*/ 25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" h="13">
                  <a:moveTo>
                    <a:pt x="31" y="13"/>
                  </a:moveTo>
                  <a:lnTo>
                    <a:pt x="28" y="6"/>
                  </a:lnTo>
                  <a:lnTo>
                    <a:pt x="22" y="1"/>
                  </a:lnTo>
                  <a:lnTo>
                    <a:pt x="15" y="0"/>
                  </a:lnTo>
                  <a:lnTo>
                    <a:pt x="8" y="1"/>
                  </a:lnTo>
                  <a:lnTo>
                    <a:pt x="3" y="6"/>
                  </a:lnTo>
                  <a:lnTo>
                    <a:pt x="0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1" name="Line 734"/>
            <p:cNvSpPr>
              <a:spLocks noChangeShapeType="1"/>
            </p:cNvSpPr>
            <p:nvPr/>
          </p:nvSpPr>
          <p:spPr bwMode="auto">
            <a:xfrm>
              <a:off x="7825534" y="3810390"/>
              <a:ext cx="57551" cy="15114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2" name="Freeform 735"/>
            <p:cNvSpPr>
              <a:spLocks/>
            </p:cNvSpPr>
            <p:nvPr/>
          </p:nvSpPr>
          <p:spPr bwMode="auto">
            <a:xfrm>
              <a:off x="7787166" y="5321838"/>
              <a:ext cx="95919" cy="100977"/>
            </a:xfrm>
            <a:custGeom>
              <a:avLst/>
              <a:gdLst>
                <a:gd name="T0" fmla="*/ 120 w 30"/>
                <a:gd name="T1" fmla="*/ 0 h 45"/>
                <a:gd name="T2" fmla="*/ 116 w 30"/>
                <a:gd name="T3" fmla="*/ 24 h 45"/>
                <a:gd name="T4" fmla="*/ 100 w 30"/>
                <a:gd name="T5" fmla="*/ 45 h 45"/>
                <a:gd name="T6" fmla="*/ 76 w 30"/>
                <a:gd name="T7" fmla="*/ 63 h 45"/>
                <a:gd name="T8" fmla="*/ 44 w 30"/>
                <a:gd name="T9" fmla="*/ 77 h 45"/>
                <a:gd name="T10" fmla="*/ 0 w 30"/>
                <a:gd name="T11" fmla="*/ 88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45">
                  <a:moveTo>
                    <a:pt x="30" y="0"/>
                  </a:moveTo>
                  <a:lnTo>
                    <a:pt x="29" y="12"/>
                  </a:lnTo>
                  <a:lnTo>
                    <a:pt x="25" y="23"/>
                  </a:lnTo>
                  <a:lnTo>
                    <a:pt x="19" y="32"/>
                  </a:lnTo>
                  <a:lnTo>
                    <a:pt x="11" y="39"/>
                  </a:lnTo>
                  <a:lnTo>
                    <a:pt x="0" y="4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3" name="Line 736"/>
            <p:cNvSpPr>
              <a:spLocks noChangeShapeType="1"/>
            </p:cNvSpPr>
            <p:nvPr/>
          </p:nvSpPr>
          <p:spPr bwMode="auto">
            <a:xfrm flipH="1">
              <a:off x="6134161" y="5422815"/>
              <a:ext cx="1656203" cy="2083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4" name="Line 737"/>
            <p:cNvSpPr>
              <a:spLocks noChangeShapeType="1"/>
            </p:cNvSpPr>
            <p:nvPr/>
          </p:nvSpPr>
          <p:spPr bwMode="auto">
            <a:xfrm flipV="1">
              <a:off x="6447497" y="4648659"/>
              <a:ext cx="32932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5" name="Freeform 738"/>
            <p:cNvSpPr>
              <a:spLocks/>
            </p:cNvSpPr>
            <p:nvPr/>
          </p:nvSpPr>
          <p:spPr bwMode="auto">
            <a:xfrm>
              <a:off x="6776819" y="4603780"/>
              <a:ext cx="75137" cy="44879"/>
            </a:xfrm>
            <a:custGeom>
              <a:avLst/>
              <a:gdLst>
                <a:gd name="T0" fmla="*/ 0 w 23"/>
                <a:gd name="T1" fmla="*/ 39 h 20"/>
                <a:gd name="T2" fmla="*/ 25 w 23"/>
                <a:gd name="T3" fmla="*/ 38 h 20"/>
                <a:gd name="T4" fmla="*/ 55 w 23"/>
                <a:gd name="T5" fmla="*/ 31 h 20"/>
                <a:gd name="T6" fmla="*/ 76 w 23"/>
                <a:gd name="T7" fmla="*/ 24 h 20"/>
                <a:gd name="T8" fmla="*/ 88 w 23"/>
                <a:gd name="T9" fmla="*/ 11 h 20"/>
                <a:gd name="T10" fmla="*/ 96 w 23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" h="20">
                  <a:moveTo>
                    <a:pt x="0" y="20"/>
                  </a:moveTo>
                  <a:lnTo>
                    <a:pt x="6" y="19"/>
                  </a:lnTo>
                  <a:lnTo>
                    <a:pt x="13" y="16"/>
                  </a:lnTo>
                  <a:lnTo>
                    <a:pt x="18" y="12"/>
                  </a:lnTo>
                  <a:lnTo>
                    <a:pt x="21" y="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6" name="Line 739"/>
            <p:cNvSpPr>
              <a:spLocks noChangeShapeType="1"/>
            </p:cNvSpPr>
            <p:nvPr/>
          </p:nvSpPr>
          <p:spPr bwMode="auto">
            <a:xfrm flipV="1">
              <a:off x="6851956" y="4592561"/>
              <a:ext cx="15987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7" name="Freeform 740"/>
            <p:cNvSpPr>
              <a:spLocks/>
            </p:cNvSpPr>
            <p:nvPr/>
          </p:nvSpPr>
          <p:spPr bwMode="auto">
            <a:xfrm>
              <a:off x="6867942" y="4557299"/>
              <a:ext cx="38368" cy="35262"/>
            </a:xfrm>
            <a:custGeom>
              <a:avLst/>
              <a:gdLst>
                <a:gd name="T0" fmla="*/ 0 w 12"/>
                <a:gd name="T1" fmla="*/ 30 h 16"/>
                <a:gd name="T2" fmla="*/ 16 w 12"/>
                <a:gd name="T3" fmla="*/ 21 h 16"/>
                <a:gd name="T4" fmla="*/ 32 w 12"/>
                <a:gd name="T5" fmla="*/ 11 h 16"/>
                <a:gd name="T6" fmla="*/ 48 w 12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4" y="11"/>
                  </a:lnTo>
                  <a:lnTo>
                    <a:pt x="8" y="6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8" name="Freeform 741"/>
            <p:cNvSpPr>
              <a:spLocks/>
            </p:cNvSpPr>
            <p:nvPr/>
          </p:nvSpPr>
          <p:spPr bwMode="auto">
            <a:xfrm>
              <a:off x="6906310" y="4531654"/>
              <a:ext cx="441228" cy="25645"/>
            </a:xfrm>
            <a:custGeom>
              <a:avLst/>
              <a:gdLst>
                <a:gd name="T0" fmla="*/ 0 w 136"/>
                <a:gd name="T1" fmla="*/ 21 h 12"/>
                <a:gd name="T2" fmla="*/ 32 w 136"/>
                <a:gd name="T3" fmla="*/ 20 h 12"/>
                <a:gd name="T4" fmla="*/ 53 w 136"/>
                <a:gd name="T5" fmla="*/ 4 h 12"/>
                <a:gd name="T6" fmla="*/ 268 w 136"/>
                <a:gd name="T7" fmla="*/ 0 h 12"/>
                <a:gd name="T8" fmla="*/ 264 w 136"/>
                <a:gd name="T9" fmla="*/ 16 h 12"/>
                <a:gd name="T10" fmla="*/ 329 w 136"/>
                <a:gd name="T11" fmla="*/ 15 h 12"/>
                <a:gd name="T12" fmla="*/ 329 w 136"/>
                <a:gd name="T13" fmla="*/ 1 h 12"/>
                <a:gd name="T14" fmla="*/ 520 w 136"/>
                <a:gd name="T15" fmla="*/ 0 h 12"/>
                <a:gd name="T16" fmla="*/ 524 w 136"/>
                <a:gd name="T17" fmla="*/ 15 h 12"/>
                <a:gd name="T18" fmla="*/ 560 w 136"/>
                <a:gd name="T19" fmla="*/ 1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6" h="12">
                  <a:moveTo>
                    <a:pt x="0" y="12"/>
                  </a:moveTo>
                  <a:lnTo>
                    <a:pt x="8" y="11"/>
                  </a:lnTo>
                  <a:lnTo>
                    <a:pt x="13" y="2"/>
                  </a:lnTo>
                  <a:lnTo>
                    <a:pt x="65" y="0"/>
                  </a:lnTo>
                  <a:lnTo>
                    <a:pt x="64" y="9"/>
                  </a:lnTo>
                  <a:lnTo>
                    <a:pt x="80" y="8"/>
                  </a:lnTo>
                  <a:lnTo>
                    <a:pt x="80" y="1"/>
                  </a:lnTo>
                  <a:lnTo>
                    <a:pt x="126" y="0"/>
                  </a:lnTo>
                  <a:lnTo>
                    <a:pt x="127" y="8"/>
                  </a:lnTo>
                  <a:lnTo>
                    <a:pt x="136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39" name="Freeform 742"/>
            <p:cNvSpPr>
              <a:spLocks/>
            </p:cNvSpPr>
            <p:nvPr/>
          </p:nvSpPr>
          <p:spPr bwMode="auto">
            <a:xfrm>
              <a:off x="7347537" y="4550888"/>
              <a:ext cx="38368" cy="24042"/>
            </a:xfrm>
            <a:custGeom>
              <a:avLst/>
              <a:gdLst>
                <a:gd name="T0" fmla="*/ 0 w 12"/>
                <a:gd name="T1" fmla="*/ 0 h 11"/>
                <a:gd name="T2" fmla="*/ 16 w 12"/>
                <a:gd name="T3" fmla="*/ 1 h 11"/>
                <a:gd name="T4" fmla="*/ 32 w 12"/>
                <a:gd name="T5" fmla="*/ 5 h 11"/>
                <a:gd name="T6" fmla="*/ 44 w 12"/>
                <a:gd name="T7" fmla="*/ 14 h 11"/>
                <a:gd name="T8" fmla="*/ 48 w 12"/>
                <a:gd name="T9" fmla="*/ 2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1" y="7"/>
                  </a:lnTo>
                  <a:lnTo>
                    <a:pt x="12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0" name="Line 743"/>
            <p:cNvSpPr>
              <a:spLocks noChangeShapeType="1"/>
            </p:cNvSpPr>
            <p:nvPr/>
          </p:nvSpPr>
          <p:spPr bwMode="auto">
            <a:xfrm>
              <a:off x="7385905" y="4574930"/>
              <a:ext cx="6395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1" name="Freeform 744"/>
            <p:cNvSpPr>
              <a:spLocks/>
            </p:cNvSpPr>
            <p:nvPr/>
          </p:nvSpPr>
          <p:spPr bwMode="auto">
            <a:xfrm>
              <a:off x="7342741" y="4863435"/>
              <a:ext cx="49558" cy="35262"/>
            </a:xfrm>
            <a:custGeom>
              <a:avLst/>
              <a:gdLst>
                <a:gd name="T0" fmla="*/ 64 w 15"/>
                <a:gd name="T1" fmla="*/ 0 h 16"/>
                <a:gd name="T2" fmla="*/ 60 w 15"/>
                <a:gd name="T3" fmla="*/ 11 h 16"/>
                <a:gd name="T4" fmla="*/ 48 w 15"/>
                <a:gd name="T5" fmla="*/ 21 h 16"/>
                <a:gd name="T6" fmla="*/ 25 w 15"/>
                <a:gd name="T7" fmla="*/ 26 h 16"/>
                <a:gd name="T8" fmla="*/ 0 w 15"/>
                <a:gd name="T9" fmla="*/ 3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15" y="0"/>
                  </a:moveTo>
                  <a:lnTo>
                    <a:pt x="14" y="6"/>
                  </a:lnTo>
                  <a:lnTo>
                    <a:pt x="11" y="11"/>
                  </a:lnTo>
                  <a:lnTo>
                    <a:pt x="6" y="14"/>
                  </a:lnTo>
                  <a:lnTo>
                    <a:pt x="0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2" name="Line 745"/>
            <p:cNvSpPr>
              <a:spLocks noChangeShapeType="1"/>
            </p:cNvSpPr>
            <p:nvPr/>
          </p:nvSpPr>
          <p:spPr bwMode="auto">
            <a:xfrm flipH="1">
              <a:off x="6877534" y="4898697"/>
              <a:ext cx="465207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3" name="Freeform 746"/>
            <p:cNvSpPr>
              <a:spLocks/>
            </p:cNvSpPr>
            <p:nvPr/>
          </p:nvSpPr>
          <p:spPr bwMode="auto">
            <a:xfrm>
              <a:off x="6839166" y="4868244"/>
              <a:ext cx="38368" cy="30453"/>
            </a:xfrm>
            <a:custGeom>
              <a:avLst/>
              <a:gdLst>
                <a:gd name="T0" fmla="*/ 48 w 12"/>
                <a:gd name="T1" fmla="*/ 26 h 14"/>
                <a:gd name="T2" fmla="*/ 28 w 12"/>
                <a:gd name="T3" fmla="*/ 22 h 14"/>
                <a:gd name="T4" fmla="*/ 12 w 12"/>
                <a:gd name="T5" fmla="*/ 16 h 14"/>
                <a:gd name="T6" fmla="*/ 0 w 12"/>
                <a:gd name="T7" fmla="*/ 10 h 14"/>
                <a:gd name="T8" fmla="*/ 0 w 12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4">
                  <a:moveTo>
                    <a:pt x="12" y="14"/>
                  </a:moveTo>
                  <a:lnTo>
                    <a:pt x="7" y="12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4" name="Line 747"/>
            <p:cNvSpPr>
              <a:spLocks noChangeShapeType="1"/>
            </p:cNvSpPr>
            <p:nvPr/>
          </p:nvSpPr>
          <p:spPr bwMode="auto">
            <a:xfrm flipH="1" flipV="1">
              <a:off x="6835969" y="4707963"/>
              <a:ext cx="3197" cy="16028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5" name="Freeform 748"/>
            <p:cNvSpPr>
              <a:spLocks/>
            </p:cNvSpPr>
            <p:nvPr/>
          </p:nvSpPr>
          <p:spPr bwMode="auto">
            <a:xfrm>
              <a:off x="6788009" y="4682318"/>
              <a:ext cx="47960" cy="25645"/>
            </a:xfrm>
            <a:custGeom>
              <a:avLst/>
              <a:gdLst>
                <a:gd name="T0" fmla="*/ 60 w 15"/>
                <a:gd name="T1" fmla="*/ 21 h 12"/>
                <a:gd name="T2" fmla="*/ 56 w 15"/>
                <a:gd name="T3" fmla="*/ 12 h 12"/>
                <a:gd name="T4" fmla="*/ 44 w 15"/>
                <a:gd name="T5" fmla="*/ 4 h 12"/>
                <a:gd name="T6" fmla="*/ 24 w 15"/>
                <a:gd name="T7" fmla="*/ 0 h 12"/>
                <a:gd name="T8" fmla="*/ 0 w 15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2">
                  <a:moveTo>
                    <a:pt x="15" y="12"/>
                  </a:moveTo>
                  <a:lnTo>
                    <a:pt x="14" y="7"/>
                  </a:lnTo>
                  <a:lnTo>
                    <a:pt x="11" y="2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6" name="Line 749"/>
            <p:cNvSpPr>
              <a:spLocks noChangeShapeType="1"/>
            </p:cNvSpPr>
            <p:nvPr/>
          </p:nvSpPr>
          <p:spPr bwMode="auto">
            <a:xfrm flipH="1">
              <a:off x="6624947" y="4682318"/>
              <a:ext cx="16306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7" name="Freeform 750"/>
            <p:cNvSpPr>
              <a:spLocks/>
            </p:cNvSpPr>
            <p:nvPr/>
          </p:nvSpPr>
          <p:spPr bwMode="auto">
            <a:xfrm>
              <a:off x="6576988" y="4682318"/>
              <a:ext cx="47960" cy="30453"/>
            </a:xfrm>
            <a:custGeom>
              <a:avLst/>
              <a:gdLst>
                <a:gd name="T0" fmla="*/ 60 w 15"/>
                <a:gd name="T1" fmla="*/ 0 h 14"/>
                <a:gd name="T2" fmla="*/ 36 w 15"/>
                <a:gd name="T3" fmla="*/ 1 h 14"/>
                <a:gd name="T4" fmla="*/ 20 w 15"/>
                <a:gd name="T5" fmla="*/ 7 h 14"/>
                <a:gd name="T6" fmla="*/ 8 w 15"/>
                <a:gd name="T7" fmla="*/ 15 h 14"/>
                <a:gd name="T8" fmla="*/ 0 w 15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15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8" name="Line 751"/>
            <p:cNvSpPr>
              <a:spLocks noChangeShapeType="1"/>
            </p:cNvSpPr>
            <p:nvPr/>
          </p:nvSpPr>
          <p:spPr bwMode="auto">
            <a:xfrm>
              <a:off x="6576988" y="4712771"/>
              <a:ext cx="12789" cy="4183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49" name="Freeform 752"/>
            <p:cNvSpPr>
              <a:spLocks/>
            </p:cNvSpPr>
            <p:nvPr/>
          </p:nvSpPr>
          <p:spPr bwMode="auto">
            <a:xfrm>
              <a:off x="6589777" y="5131104"/>
              <a:ext cx="47960" cy="32056"/>
            </a:xfrm>
            <a:custGeom>
              <a:avLst/>
              <a:gdLst>
                <a:gd name="T0" fmla="*/ 0 w 15"/>
                <a:gd name="T1" fmla="*/ 0 h 14"/>
                <a:gd name="T2" fmla="*/ 4 w 15"/>
                <a:gd name="T3" fmla="*/ 13 h 14"/>
                <a:gd name="T4" fmla="*/ 20 w 15"/>
                <a:gd name="T5" fmla="*/ 20 h 14"/>
                <a:gd name="T6" fmla="*/ 36 w 15"/>
                <a:gd name="T7" fmla="*/ 27 h 14"/>
                <a:gd name="T8" fmla="*/ 60 w 15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1" y="6"/>
                  </a:lnTo>
                  <a:lnTo>
                    <a:pt x="5" y="10"/>
                  </a:lnTo>
                  <a:lnTo>
                    <a:pt x="9" y="13"/>
                  </a:lnTo>
                  <a:lnTo>
                    <a:pt x="15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0" name="Line 753"/>
            <p:cNvSpPr>
              <a:spLocks noChangeShapeType="1"/>
            </p:cNvSpPr>
            <p:nvPr/>
          </p:nvSpPr>
          <p:spPr bwMode="auto">
            <a:xfrm flipV="1">
              <a:off x="6637736" y="5158352"/>
              <a:ext cx="909632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1" name="Freeform 754"/>
            <p:cNvSpPr>
              <a:spLocks/>
            </p:cNvSpPr>
            <p:nvPr/>
          </p:nvSpPr>
          <p:spPr bwMode="auto">
            <a:xfrm>
              <a:off x="7547369" y="5134310"/>
              <a:ext cx="28776" cy="24042"/>
            </a:xfrm>
            <a:custGeom>
              <a:avLst/>
              <a:gdLst>
                <a:gd name="T0" fmla="*/ 0 w 9"/>
                <a:gd name="T1" fmla="*/ 20 h 11"/>
                <a:gd name="T2" fmla="*/ 16 w 9"/>
                <a:gd name="T3" fmla="*/ 19 h 11"/>
                <a:gd name="T4" fmla="*/ 28 w 9"/>
                <a:gd name="T5" fmla="*/ 14 h 11"/>
                <a:gd name="T6" fmla="*/ 36 w 9"/>
                <a:gd name="T7" fmla="*/ 7 h 11"/>
                <a:gd name="T8" fmla="*/ 36 w 9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lnTo>
                    <a:pt x="4" y="10"/>
                  </a:lnTo>
                  <a:lnTo>
                    <a:pt x="7" y="7"/>
                  </a:lnTo>
                  <a:lnTo>
                    <a:pt x="9" y="4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2" name="Line 755"/>
            <p:cNvSpPr>
              <a:spLocks noChangeShapeType="1"/>
            </p:cNvSpPr>
            <p:nvPr/>
          </p:nvSpPr>
          <p:spPr bwMode="auto">
            <a:xfrm flipH="1" flipV="1">
              <a:off x="7515396" y="3799171"/>
              <a:ext cx="60749" cy="133513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3" name="Freeform 756"/>
            <p:cNvSpPr>
              <a:spLocks/>
            </p:cNvSpPr>
            <p:nvPr/>
          </p:nvSpPr>
          <p:spPr bwMode="auto">
            <a:xfrm>
              <a:off x="5651369" y="5706512"/>
              <a:ext cx="230206" cy="92963"/>
            </a:xfrm>
            <a:custGeom>
              <a:avLst/>
              <a:gdLst>
                <a:gd name="T0" fmla="*/ 79 w 144"/>
                <a:gd name="T1" fmla="*/ 0 h 58"/>
                <a:gd name="T2" fmla="*/ 144 w 144"/>
                <a:gd name="T3" fmla="*/ 2 h 58"/>
                <a:gd name="T4" fmla="*/ 108 w 144"/>
                <a:gd name="T5" fmla="*/ 23 h 58"/>
                <a:gd name="T6" fmla="*/ 85 w 144"/>
                <a:gd name="T7" fmla="*/ 44 h 58"/>
                <a:gd name="T8" fmla="*/ 77 w 144"/>
                <a:gd name="T9" fmla="*/ 58 h 58"/>
                <a:gd name="T10" fmla="*/ 55 w 144"/>
                <a:gd name="T11" fmla="*/ 40 h 58"/>
                <a:gd name="T12" fmla="*/ 27 w 144"/>
                <a:gd name="T13" fmla="*/ 16 h 58"/>
                <a:gd name="T14" fmla="*/ 0 w 144"/>
                <a:gd name="T15" fmla="*/ 2 h 58"/>
                <a:gd name="T16" fmla="*/ 79 w 144"/>
                <a:gd name="T17" fmla="*/ 0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" h="58">
                  <a:moveTo>
                    <a:pt x="79" y="0"/>
                  </a:moveTo>
                  <a:lnTo>
                    <a:pt x="144" y="2"/>
                  </a:lnTo>
                  <a:lnTo>
                    <a:pt x="108" y="23"/>
                  </a:lnTo>
                  <a:lnTo>
                    <a:pt x="85" y="44"/>
                  </a:lnTo>
                  <a:lnTo>
                    <a:pt x="77" y="58"/>
                  </a:lnTo>
                  <a:lnTo>
                    <a:pt x="55" y="40"/>
                  </a:lnTo>
                  <a:lnTo>
                    <a:pt x="27" y="16"/>
                  </a:lnTo>
                  <a:lnTo>
                    <a:pt x="0" y="2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4" name="Rectangle 757"/>
            <p:cNvSpPr>
              <a:spLocks noChangeArrowheads="1"/>
            </p:cNvSpPr>
            <p:nvPr/>
          </p:nvSpPr>
          <p:spPr bwMode="auto">
            <a:xfrm>
              <a:off x="6659116" y="395784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49</a:t>
              </a:r>
              <a:endParaRPr lang="en-GB"/>
            </a:p>
          </p:txBody>
        </p:sp>
        <p:sp>
          <p:nvSpPr>
            <p:cNvPr id="42555" name="Rectangle 758"/>
            <p:cNvSpPr>
              <a:spLocks noChangeArrowheads="1"/>
            </p:cNvSpPr>
            <p:nvPr/>
          </p:nvSpPr>
          <p:spPr bwMode="auto">
            <a:xfrm>
              <a:off x="6639932" y="4209490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46</a:t>
              </a:r>
              <a:endParaRPr lang="en-GB"/>
            </a:p>
          </p:txBody>
        </p:sp>
        <p:sp>
          <p:nvSpPr>
            <p:cNvPr id="42556" name="Rectangle 759"/>
            <p:cNvSpPr>
              <a:spLocks noChangeArrowheads="1"/>
            </p:cNvSpPr>
            <p:nvPr/>
          </p:nvSpPr>
          <p:spPr bwMode="auto">
            <a:xfrm>
              <a:off x="6724661" y="4082868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48</a:t>
              </a:r>
              <a:endParaRPr lang="en-GB"/>
            </a:p>
          </p:txBody>
        </p:sp>
        <p:sp>
          <p:nvSpPr>
            <p:cNvPr id="42557" name="Freeform 760"/>
            <p:cNvSpPr>
              <a:spLocks/>
            </p:cNvSpPr>
            <p:nvPr/>
          </p:nvSpPr>
          <p:spPr bwMode="auto">
            <a:xfrm>
              <a:off x="5657763" y="4382593"/>
              <a:ext cx="382078" cy="238818"/>
            </a:xfrm>
            <a:custGeom>
              <a:avLst/>
              <a:gdLst>
                <a:gd name="T0" fmla="*/ 23 w 239"/>
                <a:gd name="T1" fmla="*/ 0 h 149"/>
                <a:gd name="T2" fmla="*/ 239 w 239"/>
                <a:gd name="T3" fmla="*/ 0 h 149"/>
                <a:gd name="T4" fmla="*/ 239 w 239"/>
                <a:gd name="T5" fmla="*/ 41 h 149"/>
                <a:gd name="T6" fmla="*/ 116 w 239"/>
                <a:gd name="T7" fmla="*/ 41 h 149"/>
                <a:gd name="T8" fmla="*/ 116 w 239"/>
                <a:gd name="T9" fmla="*/ 79 h 149"/>
                <a:gd name="T10" fmla="*/ 239 w 239"/>
                <a:gd name="T11" fmla="*/ 79 h 149"/>
                <a:gd name="T12" fmla="*/ 239 w 239"/>
                <a:gd name="T13" fmla="*/ 149 h 149"/>
                <a:gd name="T14" fmla="*/ 193 w 239"/>
                <a:gd name="T15" fmla="*/ 149 h 149"/>
                <a:gd name="T16" fmla="*/ 193 w 239"/>
                <a:gd name="T17" fmla="*/ 117 h 149"/>
                <a:gd name="T18" fmla="*/ 19 w 239"/>
                <a:gd name="T19" fmla="*/ 117 h 149"/>
                <a:gd name="T20" fmla="*/ 19 w 239"/>
                <a:gd name="T21" fmla="*/ 75 h 149"/>
                <a:gd name="T22" fmla="*/ 0 w 239"/>
                <a:gd name="T23" fmla="*/ 75 h 149"/>
                <a:gd name="T24" fmla="*/ 0 w 239"/>
                <a:gd name="T25" fmla="*/ 46 h 149"/>
                <a:gd name="T26" fmla="*/ 21 w 239"/>
                <a:gd name="T27" fmla="*/ 46 h 149"/>
                <a:gd name="T28" fmla="*/ 23 w 239"/>
                <a:gd name="T29" fmla="*/ 0 h 1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9" h="149">
                  <a:moveTo>
                    <a:pt x="23" y="0"/>
                  </a:moveTo>
                  <a:lnTo>
                    <a:pt x="239" y="0"/>
                  </a:lnTo>
                  <a:lnTo>
                    <a:pt x="239" y="41"/>
                  </a:lnTo>
                  <a:lnTo>
                    <a:pt x="116" y="41"/>
                  </a:lnTo>
                  <a:lnTo>
                    <a:pt x="116" y="79"/>
                  </a:lnTo>
                  <a:lnTo>
                    <a:pt x="239" y="79"/>
                  </a:lnTo>
                  <a:lnTo>
                    <a:pt x="239" y="149"/>
                  </a:lnTo>
                  <a:lnTo>
                    <a:pt x="193" y="149"/>
                  </a:lnTo>
                  <a:lnTo>
                    <a:pt x="193" y="117"/>
                  </a:lnTo>
                  <a:lnTo>
                    <a:pt x="19" y="117"/>
                  </a:lnTo>
                  <a:lnTo>
                    <a:pt x="19" y="75"/>
                  </a:lnTo>
                  <a:lnTo>
                    <a:pt x="0" y="75"/>
                  </a:lnTo>
                  <a:lnTo>
                    <a:pt x="0" y="46"/>
                  </a:lnTo>
                  <a:lnTo>
                    <a:pt x="21" y="46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58" name="Rectangle 761"/>
            <p:cNvSpPr>
              <a:spLocks noChangeArrowheads="1"/>
            </p:cNvSpPr>
            <p:nvPr/>
          </p:nvSpPr>
          <p:spPr bwMode="auto">
            <a:xfrm>
              <a:off x="5741990" y="4451514"/>
              <a:ext cx="3727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</a:t>
              </a:r>
              <a:endParaRPr lang="en-GB"/>
            </a:p>
          </p:txBody>
        </p:sp>
        <p:sp>
          <p:nvSpPr>
            <p:cNvPr id="42559" name="Rectangle 762"/>
            <p:cNvSpPr>
              <a:spLocks noChangeArrowheads="1"/>
            </p:cNvSpPr>
            <p:nvPr/>
          </p:nvSpPr>
          <p:spPr bwMode="auto">
            <a:xfrm>
              <a:off x="5915743" y="407325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17</a:t>
              </a:r>
              <a:endParaRPr lang="en-GB"/>
            </a:p>
          </p:txBody>
        </p:sp>
        <p:sp>
          <p:nvSpPr>
            <p:cNvPr id="42560" name="Rectangle 763"/>
            <p:cNvSpPr>
              <a:spLocks noChangeArrowheads="1"/>
            </p:cNvSpPr>
            <p:nvPr/>
          </p:nvSpPr>
          <p:spPr bwMode="auto">
            <a:xfrm>
              <a:off x="5540060" y="39546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16</a:t>
              </a:r>
              <a:endParaRPr lang="en-GB"/>
            </a:p>
          </p:txBody>
        </p:sp>
        <p:sp>
          <p:nvSpPr>
            <p:cNvPr id="42561" name="Freeform 764"/>
            <p:cNvSpPr>
              <a:spLocks/>
            </p:cNvSpPr>
            <p:nvPr/>
          </p:nvSpPr>
          <p:spPr bwMode="auto">
            <a:xfrm>
              <a:off x="6169332" y="4074854"/>
              <a:ext cx="187042" cy="70524"/>
            </a:xfrm>
            <a:custGeom>
              <a:avLst/>
              <a:gdLst>
                <a:gd name="T0" fmla="*/ 73 w 117"/>
                <a:gd name="T1" fmla="*/ 19 h 44"/>
                <a:gd name="T2" fmla="*/ 117 w 117"/>
                <a:gd name="T3" fmla="*/ 19 h 44"/>
                <a:gd name="T4" fmla="*/ 117 w 117"/>
                <a:gd name="T5" fmla="*/ 44 h 44"/>
                <a:gd name="T6" fmla="*/ 0 w 117"/>
                <a:gd name="T7" fmla="*/ 44 h 44"/>
                <a:gd name="T8" fmla="*/ 0 w 117"/>
                <a:gd name="T9" fmla="*/ 19 h 44"/>
                <a:gd name="T10" fmla="*/ 36 w 117"/>
                <a:gd name="T11" fmla="*/ 19 h 44"/>
                <a:gd name="T12" fmla="*/ 36 w 117"/>
                <a:gd name="T13" fmla="*/ 0 h 44"/>
                <a:gd name="T14" fmla="*/ 73 w 117"/>
                <a:gd name="T15" fmla="*/ 0 h 44"/>
                <a:gd name="T16" fmla="*/ 73 w 117"/>
                <a:gd name="T17" fmla="*/ 19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7" h="44">
                  <a:moveTo>
                    <a:pt x="73" y="19"/>
                  </a:moveTo>
                  <a:lnTo>
                    <a:pt x="117" y="19"/>
                  </a:lnTo>
                  <a:lnTo>
                    <a:pt x="117" y="44"/>
                  </a:lnTo>
                  <a:lnTo>
                    <a:pt x="0" y="44"/>
                  </a:lnTo>
                  <a:lnTo>
                    <a:pt x="0" y="19"/>
                  </a:lnTo>
                  <a:lnTo>
                    <a:pt x="36" y="19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73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2" name="Rectangle 765"/>
            <p:cNvSpPr>
              <a:spLocks noChangeArrowheads="1"/>
            </p:cNvSpPr>
            <p:nvPr/>
          </p:nvSpPr>
          <p:spPr bwMode="auto">
            <a:xfrm>
              <a:off x="6551409" y="4066840"/>
              <a:ext cx="126293" cy="8494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3" name="Line 766"/>
            <p:cNvSpPr>
              <a:spLocks noChangeShapeType="1"/>
            </p:cNvSpPr>
            <p:nvPr/>
          </p:nvSpPr>
          <p:spPr bwMode="auto">
            <a:xfrm>
              <a:off x="5732900" y="3890531"/>
              <a:ext cx="1599" cy="1282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4" name="Line 767"/>
            <p:cNvSpPr>
              <a:spLocks noChangeShapeType="1"/>
            </p:cNvSpPr>
            <p:nvPr/>
          </p:nvSpPr>
          <p:spPr bwMode="auto">
            <a:xfrm>
              <a:off x="5948718" y="4023564"/>
              <a:ext cx="81531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5" name="Rectangle 768"/>
            <p:cNvSpPr>
              <a:spLocks noChangeArrowheads="1"/>
            </p:cNvSpPr>
            <p:nvPr/>
          </p:nvSpPr>
          <p:spPr bwMode="auto">
            <a:xfrm>
              <a:off x="6278637" y="4164611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47</a:t>
              </a:r>
              <a:endParaRPr lang="en-GB"/>
            </a:p>
          </p:txBody>
        </p:sp>
        <p:sp>
          <p:nvSpPr>
            <p:cNvPr id="42566" name="Freeform 769"/>
            <p:cNvSpPr>
              <a:spLocks/>
            </p:cNvSpPr>
            <p:nvPr/>
          </p:nvSpPr>
          <p:spPr bwMode="auto">
            <a:xfrm>
              <a:off x="6529028" y="4190256"/>
              <a:ext cx="73538" cy="88154"/>
            </a:xfrm>
            <a:custGeom>
              <a:avLst/>
              <a:gdLst>
                <a:gd name="T0" fmla="*/ 2 w 46"/>
                <a:gd name="T1" fmla="*/ 0 h 55"/>
                <a:gd name="T2" fmla="*/ 46 w 46"/>
                <a:gd name="T3" fmla="*/ 0 h 55"/>
                <a:gd name="T4" fmla="*/ 46 w 46"/>
                <a:gd name="T5" fmla="*/ 55 h 55"/>
                <a:gd name="T6" fmla="*/ 0 w 46"/>
                <a:gd name="T7" fmla="*/ 55 h 55"/>
                <a:gd name="T8" fmla="*/ 2 w 46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55">
                  <a:moveTo>
                    <a:pt x="2" y="0"/>
                  </a:moveTo>
                  <a:lnTo>
                    <a:pt x="46" y="0"/>
                  </a:lnTo>
                  <a:lnTo>
                    <a:pt x="46" y="55"/>
                  </a:lnTo>
                  <a:lnTo>
                    <a:pt x="0" y="55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7" name="Freeform 770"/>
            <p:cNvSpPr>
              <a:spLocks/>
            </p:cNvSpPr>
            <p:nvPr/>
          </p:nvSpPr>
          <p:spPr bwMode="auto">
            <a:xfrm>
              <a:off x="6305217" y="3895339"/>
              <a:ext cx="310138" cy="142650"/>
            </a:xfrm>
            <a:custGeom>
              <a:avLst/>
              <a:gdLst>
                <a:gd name="T0" fmla="*/ 2 w 194"/>
                <a:gd name="T1" fmla="*/ 0 h 89"/>
                <a:gd name="T2" fmla="*/ 194 w 194"/>
                <a:gd name="T3" fmla="*/ 0 h 89"/>
                <a:gd name="T4" fmla="*/ 194 w 194"/>
                <a:gd name="T5" fmla="*/ 89 h 89"/>
                <a:gd name="T6" fmla="*/ 0 w 194"/>
                <a:gd name="T7" fmla="*/ 89 h 89"/>
                <a:gd name="T8" fmla="*/ 2 w 1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" h="89">
                  <a:moveTo>
                    <a:pt x="2" y="0"/>
                  </a:moveTo>
                  <a:lnTo>
                    <a:pt x="194" y="0"/>
                  </a:lnTo>
                  <a:lnTo>
                    <a:pt x="194" y="89"/>
                  </a:lnTo>
                  <a:lnTo>
                    <a:pt x="0" y="8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8" name="Freeform 771"/>
            <p:cNvSpPr>
              <a:spLocks/>
            </p:cNvSpPr>
            <p:nvPr/>
          </p:nvSpPr>
          <p:spPr bwMode="auto">
            <a:xfrm>
              <a:off x="6754438" y="4254368"/>
              <a:ext cx="171056" cy="197145"/>
            </a:xfrm>
            <a:custGeom>
              <a:avLst/>
              <a:gdLst>
                <a:gd name="T0" fmla="*/ 67 w 107"/>
                <a:gd name="T1" fmla="*/ 0 h 123"/>
                <a:gd name="T2" fmla="*/ 107 w 107"/>
                <a:gd name="T3" fmla="*/ 0 h 123"/>
                <a:gd name="T4" fmla="*/ 107 w 107"/>
                <a:gd name="T5" fmla="*/ 123 h 123"/>
                <a:gd name="T6" fmla="*/ 47 w 107"/>
                <a:gd name="T7" fmla="*/ 123 h 123"/>
                <a:gd name="T8" fmla="*/ 47 w 107"/>
                <a:gd name="T9" fmla="*/ 120 h 123"/>
                <a:gd name="T10" fmla="*/ 0 w 107"/>
                <a:gd name="T11" fmla="*/ 120 h 123"/>
                <a:gd name="T12" fmla="*/ 0 w 107"/>
                <a:gd name="T13" fmla="*/ 98 h 123"/>
                <a:gd name="T14" fmla="*/ 47 w 107"/>
                <a:gd name="T15" fmla="*/ 98 h 123"/>
                <a:gd name="T16" fmla="*/ 47 w 107"/>
                <a:gd name="T17" fmla="*/ 77 h 123"/>
                <a:gd name="T18" fmla="*/ 67 w 107"/>
                <a:gd name="T19" fmla="*/ 77 h 123"/>
                <a:gd name="T20" fmla="*/ 67 w 107"/>
                <a:gd name="T21" fmla="*/ 0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7" h="123">
                  <a:moveTo>
                    <a:pt x="67" y="0"/>
                  </a:moveTo>
                  <a:lnTo>
                    <a:pt x="107" y="0"/>
                  </a:lnTo>
                  <a:lnTo>
                    <a:pt x="107" y="123"/>
                  </a:lnTo>
                  <a:lnTo>
                    <a:pt x="47" y="123"/>
                  </a:lnTo>
                  <a:lnTo>
                    <a:pt x="47" y="120"/>
                  </a:lnTo>
                  <a:lnTo>
                    <a:pt x="0" y="120"/>
                  </a:lnTo>
                  <a:lnTo>
                    <a:pt x="0" y="98"/>
                  </a:lnTo>
                  <a:lnTo>
                    <a:pt x="47" y="98"/>
                  </a:lnTo>
                  <a:lnTo>
                    <a:pt x="47" y="77"/>
                  </a:lnTo>
                  <a:lnTo>
                    <a:pt x="67" y="77"/>
                  </a:lnTo>
                  <a:lnTo>
                    <a:pt x="67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69" name="Rectangle 772"/>
            <p:cNvSpPr>
              <a:spLocks noChangeArrowheads="1"/>
            </p:cNvSpPr>
            <p:nvPr/>
          </p:nvSpPr>
          <p:spPr bwMode="auto">
            <a:xfrm>
              <a:off x="7187672" y="4635837"/>
              <a:ext cx="123096" cy="12982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0" name="Rectangle 773"/>
            <p:cNvSpPr>
              <a:spLocks noChangeArrowheads="1"/>
            </p:cNvSpPr>
            <p:nvPr/>
          </p:nvSpPr>
          <p:spPr bwMode="auto">
            <a:xfrm>
              <a:off x="7165291" y="4781692"/>
              <a:ext cx="185444" cy="8334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1" name="Line 774"/>
            <p:cNvSpPr>
              <a:spLocks noChangeShapeType="1"/>
            </p:cNvSpPr>
            <p:nvPr/>
          </p:nvSpPr>
          <p:spPr bwMode="auto">
            <a:xfrm flipH="1">
              <a:off x="6308414" y="3763909"/>
              <a:ext cx="171056" cy="160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2" name="Line 775"/>
            <p:cNvSpPr>
              <a:spLocks noChangeShapeType="1"/>
            </p:cNvSpPr>
            <p:nvPr/>
          </p:nvSpPr>
          <p:spPr bwMode="auto">
            <a:xfrm>
              <a:off x="6402735" y="3896942"/>
              <a:ext cx="1599" cy="14104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3" name="Line 776"/>
            <p:cNvSpPr>
              <a:spLocks noChangeShapeType="1"/>
            </p:cNvSpPr>
            <p:nvPr/>
          </p:nvSpPr>
          <p:spPr bwMode="auto">
            <a:xfrm>
              <a:off x="6513042" y="3895339"/>
              <a:ext cx="1599" cy="1426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4" name="Line 777"/>
            <p:cNvSpPr>
              <a:spLocks noChangeShapeType="1"/>
            </p:cNvSpPr>
            <p:nvPr/>
          </p:nvSpPr>
          <p:spPr bwMode="auto">
            <a:xfrm flipH="1">
              <a:off x="6965460" y="4573327"/>
              <a:ext cx="348506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5" name="Freeform 778"/>
            <p:cNvSpPr>
              <a:spLocks/>
            </p:cNvSpPr>
            <p:nvPr/>
          </p:nvSpPr>
          <p:spPr bwMode="auto">
            <a:xfrm>
              <a:off x="6890323" y="4574930"/>
              <a:ext cx="75137" cy="32056"/>
            </a:xfrm>
            <a:custGeom>
              <a:avLst/>
              <a:gdLst>
                <a:gd name="T0" fmla="*/ 96 w 23"/>
                <a:gd name="T1" fmla="*/ 0 h 14"/>
                <a:gd name="T2" fmla="*/ 67 w 23"/>
                <a:gd name="T3" fmla="*/ 1 h 14"/>
                <a:gd name="T4" fmla="*/ 41 w 23"/>
                <a:gd name="T5" fmla="*/ 9 h 14"/>
                <a:gd name="T6" fmla="*/ 16 w 23"/>
                <a:gd name="T7" fmla="*/ 16 h 14"/>
                <a:gd name="T8" fmla="*/ 0 w 23"/>
                <a:gd name="T9" fmla="*/ 29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" h="14">
                  <a:moveTo>
                    <a:pt x="23" y="0"/>
                  </a:moveTo>
                  <a:lnTo>
                    <a:pt x="16" y="1"/>
                  </a:lnTo>
                  <a:lnTo>
                    <a:pt x="10" y="4"/>
                  </a:lnTo>
                  <a:lnTo>
                    <a:pt x="4" y="8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6" name="Freeform 779"/>
            <p:cNvSpPr>
              <a:spLocks/>
            </p:cNvSpPr>
            <p:nvPr/>
          </p:nvSpPr>
          <p:spPr bwMode="auto">
            <a:xfrm>
              <a:off x="6871139" y="4606986"/>
              <a:ext cx="19184" cy="256449"/>
            </a:xfrm>
            <a:custGeom>
              <a:avLst/>
              <a:gdLst>
                <a:gd name="T0" fmla="*/ 24 w 6"/>
                <a:gd name="T1" fmla="*/ 0 h 116"/>
                <a:gd name="T2" fmla="*/ 8 w 6"/>
                <a:gd name="T3" fmla="*/ 11 h 116"/>
                <a:gd name="T4" fmla="*/ 0 w 6"/>
                <a:gd name="T5" fmla="*/ 25 h 116"/>
                <a:gd name="T6" fmla="*/ 4 w 6"/>
                <a:gd name="T7" fmla="*/ 221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" h="116">
                  <a:moveTo>
                    <a:pt x="6" y="0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1" y="1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7" name="Freeform 780"/>
            <p:cNvSpPr>
              <a:spLocks/>
            </p:cNvSpPr>
            <p:nvPr/>
          </p:nvSpPr>
          <p:spPr bwMode="auto">
            <a:xfrm>
              <a:off x="6874337" y="4863435"/>
              <a:ext cx="12789" cy="9617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3 h 4"/>
                <a:gd name="T4" fmla="*/ 4 w 4"/>
                <a:gd name="T5" fmla="*/ 8 h 4"/>
                <a:gd name="T6" fmla="*/ 12 w 4"/>
                <a:gd name="T7" fmla="*/ 9 h 4"/>
                <a:gd name="T8" fmla="*/ 16 w 4"/>
                <a:gd name="T9" fmla="*/ 9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8" name="Line 781"/>
            <p:cNvSpPr>
              <a:spLocks noChangeShapeType="1"/>
            </p:cNvSpPr>
            <p:nvPr/>
          </p:nvSpPr>
          <p:spPr bwMode="auto">
            <a:xfrm>
              <a:off x="6890323" y="4873052"/>
              <a:ext cx="246192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79" name="Freeform 782"/>
            <p:cNvSpPr>
              <a:spLocks/>
            </p:cNvSpPr>
            <p:nvPr/>
          </p:nvSpPr>
          <p:spPr bwMode="auto">
            <a:xfrm>
              <a:off x="7136515" y="4861833"/>
              <a:ext cx="12789" cy="11220"/>
            </a:xfrm>
            <a:custGeom>
              <a:avLst/>
              <a:gdLst>
                <a:gd name="T0" fmla="*/ 0 w 4"/>
                <a:gd name="T1" fmla="*/ 10 h 5"/>
                <a:gd name="T2" fmla="*/ 8 w 4"/>
                <a:gd name="T3" fmla="*/ 8 h 5"/>
                <a:gd name="T4" fmla="*/ 12 w 4"/>
                <a:gd name="T5" fmla="*/ 6 h 5"/>
                <a:gd name="T6" fmla="*/ 16 w 4"/>
                <a:gd name="T7" fmla="*/ 4 h 5"/>
                <a:gd name="T8" fmla="*/ 12 w 4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5"/>
                  </a:moveTo>
                  <a:lnTo>
                    <a:pt x="2" y="4"/>
                  </a:lnTo>
                  <a:lnTo>
                    <a:pt x="3" y="3"/>
                  </a:lnTo>
                  <a:lnTo>
                    <a:pt x="4" y="2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0" name="Line 783"/>
            <p:cNvSpPr>
              <a:spLocks noChangeShapeType="1"/>
            </p:cNvSpPr>
            <p:nvPr/>
          </p:nvSpPr>
          <p:spPr bwMode="auto">
            <a:xfrm flipV="1">
              <a:off x="7146107" y="4573327"/>
              <a:ext cx="1599" cy="28850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1" name="Freeform 784"/>
            <p:cNvSpPr>
              <a:spLocks/>
            </p:cNvSpPr>
            <p:nvPr/>
          </p:nvSpPr>
          <p:spPr bwMode="auto">
            <a:xfrm>
              <a:off x="7187672" y="4615000"/>
              <a:ext cx="123096" cy="20837"/>
            </a:xfrm>
            <a:custGeom>
              <a:avLst/>
              <a:gdLst>
                <a:gd name="T0" fmla="*/ 0 w 38"/>
                <a:gd name="T1" fmla="*/ 19 h 9"/>
                <a:gd name="T2" fmla="*/ 0 w 38"/>
                <a:gd name="T3" fmla="*/ 6 h 9"/>
                <a:gd name="T4" fmla="*/ 12 w 38"/>
                <a:gd name="T5" fmla="*/ 0 h 9"/>
                <a:gd name="T6" fmla="*/ 32 w 38"/>
                <a:gd name="T7" fmla="*/ 0 h 9"/>
                <a:gd name="T8" fmla="*/ 45 w 38"/>
                <a:gd name="T9" fmla="*/ 9 h 9"/>
                <a:gd name="T10" fmla="*/ 61 w 38"/>
                <a:gd name="T11" fmla="*/ 6 h 9"/>
                <a:gd name="T12" fmla="*/ 69 w 38"/>
                <a:gd name="T13" fmla="*/ 0 h 9"/>
                <a:gd name="T14" fmla="*/ 99 w 38"/>
                <a:gd name="T15" fmla="*/ 0 h 9"/>
                <a:gd name="T16" fmla="*/ 107 w 38"/>
                <a:gd name="T17" fmla="*/ 6 h 9"/>
                <a:gd name="T18" fmla="*/ 124 w 38"/>
                <a:gd name="T19" fmla="*/ 9 h 9"/>
                <a:gd name="T20" fmla="*/ 128 w 38"/>
                <a:gd name="T21" fmla="*/ 0 h 9"/>
                <a:gd name="T22" fmla="*/ 148 w 38"/>
                <a:gd name="T23" fmla="*/ 0 h 9"/>
                <a:gd name="T24" fmla="*/ 156 w 38"/>
                <a:gd name="T25" fmla="*/ 6 h 9"/>
                <a:gd name="T26" fmla="*/ 156 w 38"/>
                <a:gd name="T27" fmla="*/ 1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" h="9">
                  <a:moveTo>
                    <a:pt x="0" y="9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8" y="0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26" y="3"/>
                  </a:lnTo>
                  <a:lnTo>
                    <a:pt x="30" y="4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8" y="3"/>
                  </a:lnTo>
                  <a:lnTo>
                    <a:pt x="38" y="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2" name="Rectangle 785"/>
            <p:cNvSpPr>
              <a:spLocks noChangeArrowheads="1"/>
            </p:cNvSpPr>
            <p:nvPr/>
          </p:nvSpPr>
          <p:spPr bwMode="auto">
            <a:xfrm>
              <a:off x="7212249" y="49083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44</a:t>
              </a:r>
              <a:endParaRPr lang="en-GB"/>
            </a:p>
          </p:txBody>
        </p:sp>
        <p:sp>
          <p:nvSpPr>
            <p:cNvPr id="42583" name="Freeform 786"/>
            <p:cNvSpPr>
              <a:spLocks/>
            </p:cNvSpPr>
            <p:nvPr/>
          </p:nvSpPr>
          <p:spPr bwMode="auto">
            <a:xfrm>
              <a:off x="6919099" y="4624617"/>
              <a:ext cx="188641" cy="157075"/>
            </a:xfrm>
            <a:custGeom>
              <a:avLst/>
              <a:gdLst>
                <a:gd name="T0" fmla="*/ 2 w 118"/>
                <a:gd name="T1" fmla="*/ 0 h 98"/>
                <a:gd name="T2" fmla="*/ 118 w 118"/>
                <a:gd name="T3" fmla="*/ 0 h 98"/>
                <a:gd name="T4" fmla="*/ 118 w 118"/>
                <a:gd name="T5" fmla="*/ 98 h 98"/>
                <a:gd name="T6" fmla="*/ 0 w 118"/>
                <a:gd name="T7" fmla="*/ 98 h 98"/>
                <a:gd name="T8" fmla="*/ 2 w 118"/>
                <a:gd name="T9" fmla="*/ 0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98">
                  <a:moveTo>
                    <a:pt x="2" y="0"/>
                  </a:moveTo>
                  <a:lnTo>
                    <a:pt x="118" y="0"/>
                  </a:lnTo>
                  <a:lnTo>
                    <a:pt x="118" y="98"/>
                  </a:lnTo>
                  <a:lnTo>
                    <a:pt x="0" y="98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4" name="Rectangle 787"/>
            <p:cNvSpPr>
              <a:spLocks noChangeArrowheads="1"/>
            </p:cNvSpPr>
            <p:nvPr/>
          </p:nvSpPr>
          <p:spPr bwMode="auto">
            <a:xfrm>
              <a:off x="6967656" y="469674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42</a:t>
              </a:r>
              <a:endParaRPr lang="en-GB"/>
            </a:p>
          </p:txBody>
        </p:sp>
        <p:sp>
          <p:nvSpPr>
            <p:cNvPr id="42585" name="Line 788"/>
            <p:cNvSpPr>
              <a:spLocks noChangeShapeType="1"/>
            </p:cNvSpPr>
            <p:nvPr/>
          </p:nvSpPr>
          <p:spPr bwMode="auto">
            <a:xfrm>
              <a:off x="7253217" y="4573327"/>
              <a:ext cx="1599" cy="6251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6" name="Line 789"/>
            <p:cNvSpPr>
              <a:spLocks noChangeShapeType="1"/>
            </p:cNvSpPr>
            <p:nvPr/>
          </p:nvSpPr>
          <p:spPr bwMode="auto">
            <a:xfrm flipH="1">
              <a:off x="7350735" y="4765664"/>
              <a:ext cx="9592" cy="1602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7" name="Line 790"/>
            <p:cNvSpPr>
              <a:spLocks noChangeShapeType="1"/>
            </p:cNvSpPr>
            <p:nvPr/>
          </p:nvSpPr>
          <p:spPr bwMode="auto">
            <a:xfrm>
              <a:off x="7304374" y="4781692"/>
              <a:ext cx="1599" cy="833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8" name="Line 791"/>
            <p:cNvSpPr>
              <a:spLocks noChangeShapeType="1"/>
            </p:cNvSpPr>
            <p:nvPr/>
          </p:nvSpPr>
          <p:spPr bwMode="auto">
            <a:xfrm>
              <a:off x="7313966" y="4573327"/>
              <a:ext cx="19184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89" name="Freeform 792"/>
            <p:cNvSpPr>
              <a:spLocks/>
            </p:cNvSpPr>
            <p:nvPr/>
          </p:nvSpPr>
          <p:spPr bwMode="auto">
            <a:xfrm>
              <a:off x="7333150" y="4574930"/>
              <a:ext cx="27177" cy="22439"/>
            </a:xfrm>
            <a:custGeom>
              <a:avLst/>
              <a:gdLst>
                <a:gd name="T0" fmla="*/ 0 w 8"/>
                <a:gd name="T1" fmla="*/ 0 h 10"/>
                <a:gd name="T2" fmla="*/ 19 w 8"/>
                <a:gd name="T3" fmla="*/ 1 h 10"/>
                <a:gd name="T4" fmla="*/ 32 w 8"/>
                <a:gd name="T5" fmla="*/ 6 h 10"/>
                <a:gd name="T6" fmla="*/ 36 w 8"/>
                <a:gd name="T7" fmla="*/ 14 h 10"/>
                <a:gd name="T8" fmla="*/ 36 w 8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8" y="7"/>
                  </a:lnTo>
                  <a:lnTo>
                    <a:pt x="8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0" name="Line 793"/>
            <p:cNvSpPr>
              <a:spLocks noChangeShapeType="1"/>
            </p:cNvSpPr>
            <p:nvPr/>
          </p:nvSpPr>
          <p:spPr bwMode="auto">
            <a:xfrm>
              <a:off x="7360327" y="4597369"/>
              <a:ext cx="1599" cy="168295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1" name="Rectangle 794"/>
            <p:cNvSpPr>
              <a:spLocks noChangeArrowheads="1"/>
            </p:cNvSpPr>
            <p:nvPr/>
          </p:nvSpPr>
          <p:spPr bwMode="auto">
            <a:xfrm>
              <a:off x="7388101" y="4637439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43</a:t>
              </a:r>
              <a:endParaRPr lang="en-GB"/>
            </a:p>
          </p:txBody>
        </p:sp>
        <p:sp>
          <p:nvSpPr>
            <p:cNvPr id="42592" name="Rectangle 795"/>
            <p:cNvSpPr>
              <a:spLocks noChangeArrowheads="1"/>
            </p:cNvSpPr>
            <p:nvPr/>
          </p:nvSpPr>
          <p:spPr bwMode="auto">
            <a:xfrm>
              <a:off x="6980445" y="4337714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45</a:t>
              </a:r>
              <a:endParaRPr lang="en-GB"/>
            </a:p>
          </p:txBody>
        </p:sp>
        <p:sp>
          <p:nvSpPr>
            <p:cNvPr id="42593" name="Rectangle 796"/>
            <p:cNvSpPr>
              <a:spLocks noChangeArrowheads="1"/>
            </p:cNvSpPr>
            <p:nvPr/>
          </p:nvSpPr>
          <p:spPr bwMode="auto">
            <a:xfrm>
              <a:off x="6882927" y="3760703"/>
              <a:ext cx="74540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51</a:t>
              </a:r>
              <a:endParaRPr lang="en-GB"/>
            </a:p>
          </p:txBody>
        </p:sp>
        <p:sp>
          <p:nvSpPr>
            <p:cNvPr id="42594" name="Freeform 797"/>
            <p:cNvSpPr>
              <a:spLocks/>
            </p:cNvSpPr>
            <p:nvPr/>
          </p:nvSpPr>
          <p:spPr bwMode="auto">
            <a:xfrm>
              <a:off x="6624947" y="965406"/>
              <a:ext cx="172654" cy="81743"/>
            </a:xfrm>
            <a:custGeom>
              <a:avLst/>
              <a:gdLst>
                <a:gd name="T0" fmla="*/ 0 w 108"/>
                <a:gd name="T1" fmla="*/ 0 h 51"/>
                <a:gd name="T2" fmla="*/ 108 w 108"/>
                <a:gd name="T3" fmla="*/ 0 h 51"/>
                <a:gd name="T4" fmla="*/ 108 w 108"/>
                <a:gd name="T5" fmla="*/ 51 h 51"/>
                <a:gd name="T6" fmla="*/ 65 w 108"/>
                <a:gd name="T7" fmla="*/ 51 h 51"/>
                <a:gd name="T8" fmla="*/ 65 w 108"/>
                <a:gd name="T9" fmla="*/ 25 h 51"/>
                <a:gd name="T10" fmla="*/ 12 w 108"/>
                <a:gd name="T11" fmla="*/ 25 h 51"/>
                <a:gd name="T12" fmla="*/ 12 w 108"/>
                <a:gd name="T13" fmla="*/ 18 h 51"/>
                <a:gd name="T14" fmla="*/ 0 w 108"/>
                <a:gd name="T15" fmla="*/ 18 h 51"/>
                <a:gd name="T16" fmla="*/ 0 w 108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8" h="51">
                  <a:moveTo>
                    <a:pt x="0" y="0"/>
                  </a:moveTo>
                  <a:lnTo>
                    <a:pt x="108" y="0"/>
                  </a:lnTo>
                  <a:lnTo>
                    <a:pt x="108" y="51"/>
                  </a:lnTo>
                  <a:lnTo>
                    <a:pt x="65" y="51"/>
                  </a:lnTo>
                  <a:lnTo>
                    <a:pt x="65" y="25"/>
                  </a:lnTo>
                  <a:lnTo>
                    <a:pt x="12" y="25"/>
                  </a:lnTo>
                  <a:lnTo>
                    <a:pt x="12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5" name="Line 798"/>
            <p:cNvSpPr>
              <a:spLocks noChangeShapeType="1"/>
            </p:cNvSpPr>
            <p:nvPr/>
          </p:nvSpPr>
          <p:spPr bwMode="auto">
            <a:xfrm flipH="1" flipV="1">
              <a:off x="7475429" y="1189799"/>
              <a:ext cx="36769" cy="124217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6" name="Freeform 799"/>
            <p:cNvSpPr>
              <a:spLocks/>
            </p:cNvSpPr>
            <p:nvPr/>
          </p:nvSpPr>
          <p:spPr bwMode="auto">
            <a:xfrm>
              <a:off x="7449851" y="1140112"/>
              <a:ext cx="25578" cy="49687"/>
            </a:xfrm>
            <a:custGeom>
              <a:avLst/>
              <a:gdLst>
                <a:gd name="T0" fmla="*/ 32 w 8"/>
                <a:gd name="T1" fmla="*/ 44 h 22"/>
                <a:gd name="T2" fmla="*/ 28 w 8"/>
                <a:gd name="T3" fmla="*/ 32 h 22"/>
                <a:gd name="T4" fmla="*/ 24 w 8"/>
                <a:gd name="T5" fmla="*/ 20 h 22"/>
                <a:gd name="T6" fmla="*/ 12 w 8"/>
                <a:gd name="T7" fmla="*/ 10 h 22"/>
                <a:gd name="T8" fmla="*/ 0 w 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22">
                  <a:moveTo>
                    <a:pt x="8" y="22"/>
                  </a:moveTo>
                  <a:lnTo>
                    <a:pt x="7" y="16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7" name="Line 800"/>
            <p:cNvSpPr>
              <a:spLocks noChangeShapeType="1"/>
            </p:cNvSpPr>
            <p:nvPr/>
          </p:nvSpPr>
          <p:spPr bwMode="auto">
            <a:xfrm flipH="1" flipV="1">
              <a:off x="7259612" y="978229"/>
              <a:ext cx="190239" cy="161884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8" name="Freeform 801"/>
            <p:cNvSpPr>
              <a:spLocks/>
            </p:cNvSpPr>
            <p:nvPr/>
          </p:nvSpPr>
          <p:spPr bwMode="auto">
            <a:xfrm>
              <a:off x="7218047" y="965406"/>
              <a:ext cx="41565" cy="12822"/>
            </a:xfrm>
            <a:custGeom>
              <a:avLst/>
              <a:gdLst>
                <a:gd name="T0" fmla="*/ 52 w 13"/>
                <a:gd name="T1" fmla="*/ 11 h 6"/>
                <a:gd name="T2" fmla="*/ 40 w 13"/>
                <a:gd name="T3" fmla="*/ 5 h 6"/>
                <a:gd name="T4" fmla="*/ 28 w 13"/>
                <a:gd name="T5" fmla="*/ 1 h 6"/>
                <a:gd name="T6" fmla="*/ 16 w 13"/>
                <a:gd name="T7" fmla="*/ 0 h 6"/>
                <a:gd name="T8" fmla="*/ 0 w 1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" h="6">
                  <a:moveTo>
                    <a:pt x="13" y="6"/>
                  </a:moveTo>
                  <a:lnTo>
                    <a:pt x="10" y="3"/>
                  </a:lnTo>
                  <a:lnTo>
                    <a:pt x="7" y="1"/>
                  </a:lnTo>
                  <a:lnTo>
                    <a:pt x="4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599" name="Line 802"/>
            <p:cNvSpPr>
              <a:spLocks noChangeShapeType="1"/>
            </p:cNvSpPr>
            <p:nvPr/>
          </p:nvSpPr>
          <p:spPr bwMode="auto">
            <a:xfrm flipH="1" flipV="1">
              <a:off x="7104542" y="960598"/>
              <a:ext cx="113504" cy="480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0" name="Line 803"/>
            <p:cNvSpPr>
              <a:spLocks noChangeShapeType="1"/>
            </p:cNvSpPr>
            <p:nvPr/>
          </p:nvSpPr>
          <p:spPr bwMode="auto">
            <a:xfrm>
              <a:off x="6797601" y="999065"/>
              <a:ext cx="22381" cy="160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1" name="Freeform 804"/>
            <p:cNvSpPr>
              <a:spLocks/>
            </p:cNvSpPr>
            <p:nvPr/>
          </p:nvSpPr>
          <p:spPr bwMode="auto">
            <a:xfrm>
              <a:off x="6819983" y="999065"/>
              <a:ext cx="28776" cy="17631"/>
            </a:xfrm>
            <a:custGeom>
              <a:avLst/>
              <a:gdLst>
                <a:gd name="T0" fmla="*/ 0 w 9"/>
                <a:gd name="T1" fmla="*/ 0 h 8"/>
                <a:gd name="T2" fmla="*/ 12 w 9"/>
                <a:gd name="T3" fmla="*/ 1 h 8"/>
                <a:gd name="T4" fmla="*/ 24 w 9"/>
                <a:gd name="T5" fmla="*/ 4 h 8"/>
                <a:gd name="T6" fmla="*/ 32 w 9"/>
                <a:gd name="T7" fmla="*/ 10 h 8"/>
                <a:gd name="T8" fmla="*/ 36 w 9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3" y="1"/>
                  </a:lnTo>
                  <a:lnTo>
                    <a:pt x="6" y="2"/>
                  </a:lnTo>
                  <a:lnTo>
                    <a:pt x="8" y="5"/>
                  </a:lnTo>
                  <a:lnTo>
                    <a:pt x="9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2" name="Line 805"/>
            <p:cNvSpPr>
              <a:spLocks noChangeShapeType="1"/>
            </p:cNvSpPr>
            <p:nvPr/>
          </p:nvSpPr>
          <p:spPr bwMode="auto">
            <a:xfrm>
              <a:off x="6848758" y="1016696"/>
              <a:ext cx="3197" cy="28369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3" name="Freeform 806"/>
            <p:cNvSpPr>
              <a:spLocks/>
            </p:cNvSpPr>
            <p:nvPr/>
          </p:nvSpPr>
          <p:spPr bwMode="auto">
            <a:xfrm>
              <a:off x="6851956" y="1300393"/>
              <a:ext cx="54354" cy="35262"/>
            </a:xfrm>
            <a:custGeom>
              <a:avLst/>
              <a:gdLst>
                <a:gd name="T0" fmla="*/ 0 w 17"/>
                <a:gd name="T1" fmla="*/ 0 h 16"/>
                <a:gd name="T2" fmla="*/ 4 w 17"/>
                <a:gd name="T3" fmla="*/ 10 h 16"/>
                <a:gd name="T4" fmla="*/ 12 w 17"/>
                <a:gd name="T5" fmla="*/ 19 h 16"/>
                <a:gd name="T6" fmla="*/ 28 w 17"/>
                <a:gd name="T7" fmla="*/ 25 h 16"/>
                <a:gd name="T8" fmla="*/ 48 w 17"/>
                <a:gd name="T9" fmla="*/ 29 h 16"/>
                <a:gd name="T10" fmla="*/ 68 w 17"/>
                <a:gd name="T11" fmla="*/ 3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" y="5"/>
                  </a:lnTo>
                  <a:lnTo>
                    <a:pt x="3" y="10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4" name="Line 807"/>
            <p:cNvSpPr>
              <a:spLocks noChangeShapeType="1"/>
            </p:cNvSpPr>
            <p:nvPr/>
          </p:nvSpPr>
          <p:spPr bwMode="auto">
            <a:xfrm>
              <a:off x="6906310" y="1335655"/>
              <a:ext cx="505174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5" name="Freeform 808"/>
            <p:cNvSpPr>
              <a:spLocks/>
            </p:cNvSpPr>
            <p:nvPr/>
          </p:nvSpPr>
          <p:spPr bwMode="auto">
            <a:xfrm>
              <a:off x="7411483" y="1338861"/>
              <a:ext cx="35170" cy="25645"/>
            </a:xfrm>
            <a:custGeom>
              <a:avLst/>
              <a:gdLst>
                <a:gd name="T0" fmla="*/ 0 w 11"/>
                <a:gd name="T1" fmla="*/ 0 h 12"/>
                <a:gd name="T2" fmla="*/ 16 w 11"/>
                <a:gd name="T3" fmla="*/ 1 h 12"/>
                <a:gd name="T4" fmla="*/ 32 w 11"/>
                <a:gd name="T5" fmla="*/ 5 h 12"/>
                <a:gd name="T6" fmla="*/ 40 w 11"/>
                <a:gd name="T7" fmla="*/ 12 h 12"/>
                <a:gd name="T8" fmla="*/ 44 w 11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2">
                  <a:moveTo>
                    <a:pt x="0" y="0"/>
                  </a:moveTo>
                  <a:lnTo>
                    <a:pt x="4" y="1"/>
                  </a:lnTo>
                  <a:lnTo>
                    <a:pt x="8" y="3"/>
                  </a:lnTo>
                  <a:lnTo>
                    <a:pt x="10" y="7"/>
                  </a:lnTo>
                  <a:lnTo>
                    <a:pt x="11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606" name="Line 809"/>
            <p:cNvSpPr>
              <a:spLocks noChangeShapeType="1"/>
            </p:cNvSpPr>
            <p:nvPr/>
          </p:nvSpPr>
          <p:spPr bwMode="auto">
            <a:xfrm>
              <a:off x="7446654" y="1364505"/>
              <a:ext cx="12789" cy="58983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0" name="Freeform 811"/>
            <p:cNvSpPr>
              <a:spLocks/>
            </p:cNvSpPr>
            <p:nvPr/>
          </p:nvSpPr>
          <p:spPr bwMode="auto">
            <a:xfrm>
              <a:off x="7423469" y="206923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52 w 14"/>
                <a:gd name="T3" fmla="*/ 10 h 12"/>
                <a:gd name="T4" fmla="*/ 40 w 14"/>
                <a:gd name="T5" fmla="*/ 18 h 12"/>
                <a:gd name="T6" fmla="*/ 20 w 14"/>
                <a:gd name="T7" fmla="*/ 23 h 12"/>
                <a:gd name="T8" fmla="*/ 0 w 14"/>
                <a:gd name="T9" fmla="*/ 2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13" y="5"/>
                  </a:lnTo>
                  <a:lnTo>
                    <a:pt x="10" y="9"/>
                  </a:lnTo>
                  <a:lnTo>
                    <a:pt x="5" y="11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1" name="Line 812"/>
            <p:cNvSpPr>
              <a:spLocks noChangeShapeType="1"/>
            </p:cNvSpPr>
            <p:nvPr/>
          </p:nvSpPr>
          <p:spPr bwMode="auto">
            <a:xfrm flipH="1">
              <a:off x="6033912" y="2114735"/>
              <a:ext cx="1390826" cy="64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2" name="Freeform 813"/>
            <p:cNvSpPr>
              <a:spLocks/>
            </p:cNvSpPr>
            <p:nvPr/>
          </p:nvSpPr>
          <p:spPr bwMode="auto">
            <a:xfrm>
              <a:off x="5997894" y="2075427"/>
              <a:ext cx="45719" cy="45719"/>
            </a:xfrm>
            <a:custGeom>
              <a:avLst/>
              <a:gdLst>
                <a:gd name="T0" fmla="*/ 44 w 11"/>
                <a:gd name="T1" fmla="*/ 19 h 9"/>
                <a:gd name="T2" fmla="*/ 28 w 11"/>
                <a:gd name="T3" fmla="*/ 17 h 9"/>
                <a:gd name="T4" fmla="*/ 16 w 11"/>
                <a:gd name="T5" fmla="*/ 14 h 9"/>
                <a:gd name="T6" fmla="*/ 8 w 11"/>
                <a:gd name="T7" fmla="*/ 9 h 9"/>
                <a:gd name="T8" fmla="*/ 0 w 11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9">
                  <a:moveTo>
                    <a:pt x="11" y="9"/>
                  </a:moveTo>
                  <a:lnTo>
                    <a:pt x="7" y="8"/>
                  </a:lnTo>
                  <a:lnTo>
                    <a:pt x="4" y="7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3" name="Freeform 814"/>
            <p:cNvSpPr>
              <a:spLocks/>
            </p:cNvSpPr>
            <p:nvPr/>
          </p:nvSpPr>
          <p:spPr bwMode="auto">
            <a:xfrm>
              <a:off x="5972494" y="2041725"/>
              <a:ext cx="45719" cy="59303"/>
            </a:xfrm>
            <a:custGeom>
              <a:avLst/>
              <a:gdLst>
                <a:gd name="T0" fmla="*/ 0 w 3"/>
                <a:gd name="T1" fmla="*/ 51 h 27"/>
                <a:gd name="T2" fmla="*/ 0 w 3"/>
                <a:gd name="T3" fmla="*/ 40 h 27"/>
                <a:gd name="T4" fmla="*/ 0 w 3"/>
                <a:gd name="T5" fmla="*/ 26 h 27"/>
                <a:gd name="T6" fmla="*/ 4 w 3"/>
                <a:gd name="T7" fmla="*/ 14 h 27"/>
                <a:gd name="T8" fmla="*/ 12 w 3"/>
                <a:gd name="T9" fmla="*/ 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27">
                  <a:moveTo>
                    <a:pt x="0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" y="7"/>
                  </a:lnTo>
                  <a:lnTo>
                    <a:pt x="3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4" name="Freeform 815"/>
            <p:cNvSpPr>
              <a:spLocks/>
            </p:cNvSpPr>
            <p:nvPr/>
          </p:nvSpPr>
          <p:spPr bwMode="auto">
            <a:xfrm>
              <a:off x="6001069" y="1939590"/>
              <a:ext cx="45719" cy="104183"/>
            </a:xfrm>
            <a:custGeom>
              <a:avLst/>
              <a:gdLst>
                <a:gd name="T0" fmla="*/ 0 w 9"/>
                <a:gd name="T1" fmla="*/ 90 h 47"/>
                <a:gd name="T2" fmla="*/ 36 w 9"/>
                <a:gd name="T3" fmla="*/ 66 h 47"/>
                <a:gd name="T4" fmla="*/ 20 w 9"/>
                <a:gd name="T5" fmla="*/ 0 h 4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47">
                  <a:moveTo>
                    <a:pt x="0" y="47"/>
                  </a:moveTo>
                  <a:lnTo>
                    <a:pt x="9" y="35"/>
                  </a:lnTo>
                  <a:lnTo>
                    <a:pt x="5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5" name="Freeform 816"/>
            <p:cNvSpPr>
              <a:spLocks/>
            </p:cNvSpPr>
            <p:nvPr/>
          </p:nvSpPr>
          <p:spPr bwMode="auto">
            <a:xfrm>
              <a:off x="5988369" y="1897471"/>
              <a:ext cx="45719" cy="45719"/>
            </a:xfrm>
            <a:custGeom>
              <a:avLst/>
              <a:gdLst>
                <a:gd name="T0" fmla="*/ 28 w 7"/>
                <a:gd name="T1" fmla="*/ 11 h 6"/>
                <a:gd name="T2" fmla="*/ 24 w 7"/>
                <a:gd name="T3" fmla="*/ 5 h 6"/>
                <a:gd name="T4" fmla="*/ 16 w 7"/>
                <a:gd name="T5" fmla="*/ 4 h 6"/>
                <a:gd name="T6" fmla="*/ 8 w 7"/>
                <a:gd name="T7" fmla="*/ 0 h 6"/>
                <a:gd name="T8" fmla="*/ 0 w 7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6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6" name="Line 817"/>
            <p:cNvSpPr>
              <a:spLocks noChangeShapeType="1"/>
            </p:cNvSpPr>
            <p:nvPr/>
          </p:nvSpPr>
          <p:spPr bwMode="auto">
            <a:xfrm flipH="1">
              <a:off x="5917541" y="1930756"/>
              <a:ext cx="943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7" name="Freeform 818"/>
            <p:cNvSpPr>
              <a:spLocks/>
            </p:cNvSpPr>
            <p:nvPr/>
          </p:nvSpPr>
          <p:spPr bwMode="auto">
            <a:xfrm>
              <a:off x="5872481" y="1902113"/>
              <a:ext cx="45719" cy="45719"/>
            </a:xfrm>
            <a:custGeom>
              <a:avLst/>
              <a:gdLst>
                <a:gd name="T0" fmla="*/ 24 w 6"/>
                <a:gd name="T1" fmla="*/ 0 h 8"/>
                <a:gd name="T2" fmla="*/ 12 w 6"/>
                <a:gd name="T3" fmla="*/ 1 h 8"/>
                <a:gd name="T4" fmla="*/ 4 w 6"/>
                <a:gd name="T5" fmla="*/ 6 h 8"/>
                <a:gd name="T6" fmla="*/ 0 w 6"/>
                <a:gd name="T7" fmla="*/ 10 h 8"/>
                <a:gd name="T8" fmla="*/ 0 w 6"/>
                <a:gd name="T9" fmla="*/ 1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lnTo>
                    <a:pt x="3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8" name="Freeform 819"/>
            <p:cNvSpPr>
              <a:spLocks/>
            </p:cNvSpPr>
            <p:nvPr/>
          </p:nvSpPr>
          <p:spPr bwMode="auto">
            <a:xfrm>
              <a:off x="5898682" y="1942074"/>
              <a:ext cx="67143" cy="166692"/>
            </a:xfrm>
            <a:custGeom>
              <a:avLst/>
              <a:gdLst>
                <a:gd name="T0" fmla="*/ 0 w 21"/>
                <a:gd name="T1" fmla="*/ 0 h 75"/>
                <a:gd name="T2" fmla="*/ 12 w 21"/>
                <a:gd name="T3" fmla="*/ 69 h 75"/>
                <a:gd name="T4" fmla="*/ 64 w 21"/>
                <a:gd name="T5" fmla="*/ 98 h 75"/>
                <a:gd name="T6" fmla="*/ 84 w 21"/>
                <a:gd name="T7" fmla="*/ 144 h 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75">
                  <a:moveTo>
                    <a:pt x="0" y="0"/>
                  </a:moveTo>
                  <a:lnTo>
                    <a:pt x="3" y="36"/>
                  </a:lnTo>
                  <a:lnTo>
                    <a:pt x="16" y="51"/>
                  </a:lnTo>
                  <a:lnTo>
                    <a:pt x="21" y="7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199" name="Freeform 820"/>
            <p:cNvSpPr>
              <a:spLocks/>
            </p:cNvSpPr>
            <p:nvPr/>
          </p:nvSpPr>
          <p:spPr bwMode="auto">
            <a:xfrm>
              <a:off x="5923281" y="2076974"/>
              <a:ext cx="45719" cy="45719"/>
            </a:xfrm>
            <a:custGeom>
              <a:avLst/>
              <a:gdLst>
                <a:gd name="T0" fmla="*/ 4 w 2"/>
                <a:gd name="T1" fmla="*/ 0 h 7"/>
                <a:gd name="T2" fmla="*/ 8 w 2"/>
                <a:gd name="T3" fmla="*/ 4 h 7"/>
                <a:gd name="T4" fmla="*/ 4 w 2"/>
                <a:gd name="T5" fmla="*/ 8 h 7"/>
                <a:gd name="T6" fmla="*/ 0 w 2"/>
                <a:gd name="T7" fmla="*/ 12 h 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lnTo>
                    <a:pt x="2" y="2"/>
                  </a:lnTo>
                  <a:lnTo>
                    <a:pt x="1" y="5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0" name="Line 821"/>
            <p:cNvSpPr>
              <a:spLocks noChangeShapeType="1"/>
            </p:cNvSpPr>
            <p:nvPr/>
          </p:nvSpPr>
          <p:spPr bwMode="auto">
            <a:xfrm flipH="1">
              <a:off x="5785199" y="2122583"/>
              <a:ext cx="177451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1" name="Line 822"/>
            <p:cNvSpPr>
              <a:spLocks noChangeShapeType="1"/>
            </p:cNvSpPr>
            <p:nvPr/>
          </p:nvSpPr>
          <p:spPr bwMode="auto">
            <a:xfrm flipH="1" flipV="1">
              <a:off x="6991327" y="1184000"/>
              <a:ext cx="3197" cy="27248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2" name="Freeform 823"/>
            <p:cNvSpPr>
              <a:spLocks/>
            </p:cNvSpPr>
            <p:nvPr/>
          </p:nvSpPr>
          <p:spPr bwMode="auto">
            <a:xfrm>
              <a:off x="6893833" y="1146959"/>
              <a:ext cx="97518" cy="45719"/>
            </a:xfrm>
            <a:custGeom>
              <a:avLst/>
              <a:gdLst>
                <a:gd name="T0" fmla="*/ 124 w 30"/>
                <a:gd name="T1" fmla="*/ 24 h 15"/>
                <a:gd name="T2" fmla="*/ 116 w 30"/>
                <a:gd name="T3" fmla="*/ 14 h 15"/>
                <a:gd name="T4" fmla="*/ 100 w 30"/>
                <a:gd name="T5" fmla="*/ 4 h 15"/>
                <a:gd name="T6" fmla="*/ 79 w 30"/>
                <a:gd name="T7" fmla="*/ 0 h 15"/>
                <a:gd name="T8" fmla="*/ 33 w 30"/>
                <a:gd name="T9" fmla="*/ 1 h 15"/>
                <a:gd name="T10" fmla="*/ 12 w 30"/>
                <a:gd name="T11" fmla="*/ 8 h 15"/>
                <a:gd name="T12" fmla="*/ 4 w 30"/>
                <a:gd name="T13" fmla="*/ 18 h 15"/>
                <a:gd name="T14" fmla="*/ 0 w 30"/>
                <a:gd name="T15" fmla="*/ 29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" h="15">
                  <a:moveTo>
                    <a:pt x="30" y="12"/>
                  </a:moveTo>
                  <a:lnTo>
                    <a:pt x="28" y="7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1" y="9"/>
                  </a:lnTo>
                  <a:lnTo>
                    <a:pt x="0" y="1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3" name="Line 824"/>
            <p:cNvSpPr>
              <a:spLocks noChangeShapeType="1"/>
            </p:cNvSpPr>
            <p:nvPr/>
          </p:nvSpPr>
          <p:spPr bwMode="auto">
            <a:xfrm>
              <a:off x="6894468" y="1183433"/>
              <a:ext cx="6395" cy="26766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4" name="Freeform 825"/>
            <p:cNvSpPr>
              <a:spLocks/>
            </p:cNvSpPr>
            <p:nvPr/>
          </p:nvSpPr>
          <p:spPr bwMode="auto">
            <a:xfrm>
              <a:off x="6874194" y="1420857"/>
              <a:ext cx="45719" cy="45719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4 h 7"/>
                <a:gd name="T4" fmla="*/ 8 w 6"/>
                <a:gd name="T5" fmla="*/ 9 h 7"/>
                <a:gd name="T6" fmla="*/ 12 w 6"/>
                <a:gd name="T7" fmla="*/ 13 h 7"/>
                <a:gd name="T8" fmla="*/ 24 w 6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3" y="6"/>
                  </a:lnTo>
                  <a:lnTo>
                    <a:pt x="6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5" name="Line 826"/>
            <p:cNvSpPr>
              <a:spLocks noChangeShapeType="1"/>
            </p:cNvSpPr>
            <p:nvPr/>
          </p:nvSpPr>
          <p:spPr bwMode="auto">
            <a:xfrm>
              <a:off x="6919345" y="1466522"/>
              <a:ext cx="815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6" name="Freeform 827"/>
            <p:cNvSpPr>
              <a:spLocks/>
            </p:cNvSpPr>
            <p:nvPr/>
          </p:nvSpPr>
          <p:spPr bwMode="auto">
            <a:xfrm>
              <a:off x="6977381" y="1420858"/>
              <a:ext cx="45719" cy="45719"/>
            </a:xfrm>
            <a:custGeom>
              <a:avLst/>
              <a:gdLst>
                <a:gd name="T0" fmla="*/ 0 w 7"/>
                <a:gd name="T1" fmla="*/ 9 h 4"/>
                <a:gd name="T2" fmla="*/ 12 w 7"/>
                <a:gd name="T3" fmla="*/ 8 h 4"/>
                <a:gd name="T4" fmla="*/ 20 w 7"/>
                <a:gd name="T5" fmla="*/ 5 h 4"/>
                <a:gd name="T6" fmla="*/ 28 w 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3"/>
                  </a:lnTo>
                  <a:lnTo>
                    <a:pt x="5" y="2"/>
                  </a:lnTo>
                  <a:lnTo>
                    <a:pt x="7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7" name="Line 828"/>
            <p:cNvSpPr>
              <a:spLocks noChangeShapeType="1"/>
            </p:cNvSpPr>
            <p:nvPr/>
          </p:nvSpPr>
          <p:spPr bwMode="auto">
            <a:xfrm flipV="1">
              <a:off x="7023089" y="1428441"/>
              <a:ext cx="1599" cy="2885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8" name="Freeform 829"/>
            <p:cNvSpPr>
              <a:spLocks/>
            </p:cNvSpPr>
            <p:nvPr/>
          </p:nvSpPr>
          <p:spPr bwMode="auto">
            <a:xfrm>
              <a:off x="7724311" y="1159641"/>
              <a:ext cx="294152" cy="1628453"/>
            </a:xfrm>
            <a:custGeom>
              <a:avLst/>
              <a:gdLst>
                <a:gd name="T0" fmla="*/ 26 w 184"/>
                <a:gd name="T1" fmla="*/ 997 h 1016"/>
                <a:gd name="T2" fmla="*/ 16 w 184"/>
                <a:gd name="T3" fmla="*/ 682 h 1016"/>
                <a:gd name="T4" fmla="*/ 4 w 184"/>
                <a:gd name="T5" fmla="*/ 308 h 1016"/>
                <a:gd name="T6" fmla="*/ 0 w 184"/>
                <a:gd name="T7" fmla="*/ 0 h 1016"/>
                <a:gd name="T8" fmla="*/ 37 w 184"/>
                <a:gd name="T9" fmla="*/ 45 h 1016"/>
                <a:gd name="T10" fmla="*/ 51 w 184"/>
                <a:gd name="T11" fmla="*/ 92 h 1016"/>
                <a:gd name="T12" fmla="*/ 51 w 184"/>
                <a:gd name="T13" fmla="*/ 196 h 1016"/>
                <a:gd name="T14" fmla="*/ 69 w 184"/>
                <a:gd name="T15" fmla="*/ 252 h 1016"/>
                <a:gd name="T16" fmla="*/ 140 w 184"/>
                <a:gd name="T17" fmla="*/ 348 h 1016"/>
                <a:gd name="T18" fmla="*/ 156 w 184"/>
                <a:gd name="T19" fmla="*/ 394 h 1016"/>
                <a:gd name="T20" fmla="*/ 184 w 184"/>
                <a:gd name="T21" fmla="*/ 597 h 1016"/>
                <a:gd name="T22" fmla="*/ 178 w 184"/>
                <a:gd name="T23" fmla="*/ 646 h 1016"/>
                <a:gd name="T24" fmla="*/ 77 w 184"/>
                <a:gd name="T25" fmla="*/ 1010 h 1016"/>
                <a:gd name="T26" fmla="*/ 65 w 184"/>
                <a:gd name="T27" fmla="*/ 1015 h 1016"/>
                <a:gd name="T28" fmla="*/ 51 w 184"/>
                <a:gd name="T29" fmla="*/ 1016 h 1016"/>
                <a:gd name="T30" fmla="*/ 39 w 184"/>
                <a:gd name="T31" fmla="*/ 1012 h 1016"/>
                <a:gd name="T32" fmla="*/ 31 w 184"/>
                <a:gd name="T33" fmla="*/ 1007 h 1016"/>
                <a:gd name="T34" fmla="*/ 26 w 184"/>
                <a:gd name="T35" fmla="*/ 997 h 10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4" h="1016">
                  <a:moveTo>
                    <a:pt x="26" y="997"/>
                  </a:moveTo>
                  <a:lnTo>
                    <a:pt x="16" y="682"/>
                  </a:lnTo>
                  <a:lnTo>
                    <a:pt x="4" y="308"/>
                  </a:lnTo>
                  <a:lnTo>
                    <a:pt x="0" y="0"/>
                  </a:lnTo>
                  <a:lnTo>
                    <a:pt x="37" y="45"/>
                  </a:lnTo>
                  <a:lnTo>
                    <a:pt x="51" y="92"/>
                  </a:lnTo>
                  <a:lnTo>
                    <a:pt x="51" y="196"/>
                  </a:lnTo>
                  <a:lnTo>
                    <a:pt x="69" y="252"/>
                  </a:lnTo>
                  <a:lnTo>
                    <a:pt x="140" y="348"/>
                  </a:lnTo>
                  <a:lnTo>
                    <a:pt x="156" y="394"/>
                  </a:lnTo>
                  <a:lnTo>
                    <a:pt x="184" y="597"/>
                  </a:lnTo>
                  <a:lnTo>
                    <a:pt x="178" y="646"/>
                  </a:lnTo>
                  <a:lnTo>
                    <a:pt x="77" y="1010"/>
                  </a:lnTo>
                  <a:lnTo>
                    <a:pt x="65" y="1015"/>
                  </a:lnTo>
                  <a:lnTo>
                    <a:pt x="51" y="1016"/>
                  </a:lnTo>
                  <a:lnTo>
                    <a:pt x="39" y="1012"/>
                  </a:lnTo>
                  <a:lnTo>
                    <a:pt x="31" y="1007"/>
                  </a:lnTo>
                  <a:lnTo>
                    <a:pt x="26" y="99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09" name="Line 830"/>
            <p:cNvSpPr>
              <a:spLocks noChangeShapeType="1"/>
            </p:cNvSpPr>
            <p:nvPr/>
          </p:nvSpPr>
          <p:spPr bwMode="auto">
            <a:xfrm flipH="1">
              <a:off x="7941572" y="3410113"/>
              <a:ext cx="9911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0" name="Freeform 831"/>
            <p:cNvSpPr>
              <a:spLocks/>
            </p:cNvSpPr>
            <p:nvPr/>
          </p:nvSpPr>
          <p:spPr bwMode="auto">
            <a:xfrm>
              <a:off x="7896544" y="3364448"/>
              <a:ext cx="45719" cy="45719"/>
            </a:xfrm>
            <a:custGeom>
              <a:avLst/>
              <a:gdLst>
                <a:gd name="T0" fmla="*/ 36 w 9"/>
                <a:gd name="T1" fmla="*/ 29 h 15"/>
                <a:gd name="T2" fmla="*/ 20 w 9"/>
                <a:gd name="T3" fmla="*/ 28 h 15"/>
                <a:gd name="T4" fmla="*/ 8 w 9"/>
                <a:gd name="T5" fmla="*/ 24 h 15"/>
                <a:gd name="T6" fmla="*/ 0 w 9"/>
                <a:gd name="T7" fmla="*/ 15 h 15"/>
                <a:gd name="T8" fmla="*/ 0 w 9"/>
                <a:gd name="T9" fmla="*/ 6 h 15"/>
                <a:gd name="T10" fmla="*/ 8 w 9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" h="15">
                  <a:moveTo>
                    <a:pt x="9" y="15"/>
                  </a:moveTo>
                  <a:lnTo>
                    <a:pt x="5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1" name="Freeform 832"/>
            <p:cNvSpPr>
              <a:spLocks/>
            </p:cNvSpPr>
            <p:nvPr/>
          </p:nvSpPr>
          <p:spPr bwMode="auto">
            <a:xfrm>
              <a:off x="7919704" y="3336594"/>
              <a:ext cx="47960" cy="45719"/>
            </a:xfrm>
            <a:custGeom>
              <a:avLst/>
              <a:gdLst>
                <a:gd name="T0" fmla="*/ 0 w 15"/>
                <a:gd name="T1" fmla="*/ 6 h 5"/>
                <a:gd name="T2" fmla="*/ 16 w 15"/>
                <a:gd name="T3" fmla="*/ 0 h 5"/>
                <a:gd name="T4" fmla="*/ 32 w 15"/>
                <a:gd name="T5" fmla="*/ 0 h 5"/>
                <a:gd name="T6" fmla="*/ 48 w 15"/>
                <a:gd name="T7" fmla="*/ 4 h 5"/>
                <a:gd name="T8" fmla="*/ 60 w 15"/>
                <a:gd name="T9" fmla="*/ 1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5">
                  <a:moveTo>
                    <a:pt x="0" y="3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5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2" name="Freeform 833"/>
            <p:cNvSpPr>
              <a:spLocks/>
            </p:cNvSpPr>
            <p:nvPr/>
          </p:nvSpPr>
          <p:spPr bwMode="auto">
            <a:xfrm>
              <a:off x="7966961" y="3336594"/>
              <a:ext cx="100716" cy="45719"/>
            </a:xfrm>
            <a:custGeom>
              <a:avLst/>
              <a:gdLst>
                <a:gd name="T0" fmla="*/ 0 w 31"/>
                <a:gd name="T1" fmla="*/ 19 h 9"/>
                <a:gd name="T2" fmla="*/ 33 w 31"/>
                <a:gd name="T3" fmla="*/ 19 h 9"/>
                <a:gd name="T4" fmla="*/ 57 w 31"/>
                <a:gd name="T5" fmla="*/ 6 h 9"/>
                <a:gd name="T6" fmla="*/ 128 w 3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9">
                  <a:moveTo>
                    <a:pt x="0" y="9"/>
                  </a:moveTo>
                  <a:lnTo>
                    <a:pt x="8" y="9"/>
                  </a:lnTo>
                  <a:lnTo>
                    <a:pt x="14" y="3"/>
                  </a:lnTo>
                  <a:lnTo>
                    <a:pt x="3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3" name="Freeform 834"/>
            <p:cNvSpPr>
              <a:spLocks/>
            </p:cNvSpPr>
            <p:nvPr/>
          </p:nvSpPr>
          <p:spPr bwMode="auto">
            <a:xfrm>
              <a:off x="8050531" y="3316477"/>
              <a:ext cx="45719" cy="45719"/>
            </a:xfrm>
            <a:custGeom>
              <a:avLst/>
              <a:gdLst>
                <a:gd name="T0" fmla="*/ 0 w 9"/>
                <a:gd name="T1" fmla="*/ 26 h 14"/>
                <a:gd name="T2" fmla="*/ 20 w 9"/>
                <a:gd name="T3" fmla="*/ 22 h 14"/>
                <a:gd name="T4" fmla="*/ 28 w 9"/>
                <a:gd name="T5" fmla="*/ 16 h 14"/>
                <a:gd name="T6" fmla="*/ 36 w 9"/>
                <a:gd name="T7" fmla="*/ 10 h 14"/>
                <a:gd name="T8" fmla="*/ 36 w 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4">
                  <a:moveTo>
                    <a:pt x="0" y="14"/>
                  </a:moveTo>
                  <a:lnTo>
                    <a:pt x="5" y="12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4" name="Line 835"/>
            <p:cNvSpPr>
              <a:spLocks noChangeShapeType="1"/>
            </p:cNvSpPr>
            <p:nvPr/>
          </p:nvSpPr>
          <p:spPr bwMode="auto">
            <a:xfrm flipH="1" flipV="1">
              <a:off x="8089855" y="3143663"/>
              <a:ext cx="6395" cy="18913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5" name="Freeform 836"/>
            <p:cNvSpPr>
              <a:spLocks/>
            </p:cNvSpPr>
            <p:nvPr/>
          </p:nvSpPr>
          <p:spPr bwMode="auto">
            <a:xfrm>
              <a:off x="8044181" y="3104477"/>
              <a:ext cx="45719" cy="45719"/>
            </a:xfrm>
            <a:custGeom>
              <a:avLst/>
              <a:gdLst>
                <a:gd name="T0" fmla="*/ 32 w 8"/>
                <a:gd name="T1" fmla="*/ 16 h 9"/>
                <a:gd name="T2" fmla="*/ 32 w 8"/>
                <a:gd name="T3" fmla="*/ 9 h 9"/>
                <a:gd name="T4" fmla="*/ 24 w 8"/>
                <a:gd name="T5" fmla="*/ 4 h 9"/>
                <a:gd name="T6" fmla="*/ 12 w 8"/>
                <a:gd name="T7" fmla="*/ 1 h 9"/>
                <a:gd name="T8" fmla="*/ 0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3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6" name="Line 837"/>
            <p:cNvSpPr>
              <a:spLocks noChangeShapeType="1"/>
            </p:cNvSpPr>
            <p:nvPr/>
          </p:nvSpPr>
          <p:spPr bwMode="auto">
            <a:xfrm flipH="1">
              <a:off x="7733579" y="3131573"/>
              <a:ext cx="330921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7" name="Freeform 838"/>
            <p:cNvSpPr>
              <a:spLocks/>
            </p:cNvSpPr>
            <p:nvPr/>
          </p:nvSpPr>
          <p:spPr bwMode="auto">
            <a:xfrm>
              <a:off x="7690169" y="3110667"/>
              <a:ext cx="45719" cy="45719"/>
            </a:xfrm>
            <a:custGeom>
              <a:avLst/>
              <a:gdLst>
                <a:gd name="T0" fmla="*/ 56 w 14"/>
                <a:gd name="T1" fmla="*/ 0 h 12"/>
                <a:gd name="T2" fmla="*/ 36 w 14"/>
                <a:gd name="T3" fmla="*/ 1 h 12"/>
                <a:gd name="T4" fmla="*/ 20 w 14"/>
                <a:gd name="T5" fmla="*/ 7 h 12"/>
                <a:gd name="T6" fmla="*/ 8 w 14"/>
                <a:gd name="T7" fmla="*/ 12 h 12"/>
                <a:gd name="T8" fmla="*/ 0 w 14"/>
                <a:gd name="T9" fmla="*/ 2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lnTo>
                    <a:pt x="9" y="1"/>
                  </a:lnTo>
                  <a:lnTo>
                    <a:pt x="5" y="4"/>
                  </a:lnTo>
                  <a:lnTo>
                    <a:pt x="2" y="7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8" name="Line 839"/>
            <p:cNvSpPr>
              <a:spLocks noChangeShapeType="1"/>
            </p:cNvSpPr>
            <p:nvPr/>
          </p:nvSpPr>
          <p:spPr bwMode="auto">
            <a:xfrm>
              <a:off x="7691427" y="3149908"/>
              <a:ext cx="1599" cy="18752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19" name="Freeform 840"/>
            <p:cNvSpPr>
              <a:spLocks/>
            </p:cNvSpPr>
            <p:nvPr/>
          </p:nvSpPr>
          <p:spPr bwMode="auto">
            <a:xfrm>
              <a:off x="7683819" y="3319572"/>
              <a:ext cx="45719" cy="45719"/>
            </a:xfrm>
            <a:custGeom>
              <a:avLst/>
              <a:gdLst>
                <a:gd name="T0" fmla="*/ 0 w 12"/>
                <a:gd name="T1" fmla="*/ 0 h 13"/>
                <a:gd name="T2" fmla="*/ 4 w 12"/>
                <a:gd name="T3" fmla="*/ 10 h 13"/>
                <a:gd name="T4" fmla="*/ 16 w 12"/>
                <a:gd name="T5" fmla="*/ 17 h 13"/>
                <a:gd name="T6" fmla="*/ 32 w 12"/>
                <a:gd name="T7" fmla="*/ 24 h 13"/>
                <a:gd name="T8" fmla="*/ 48 w 12"/>
                <a:gd name="T9" fmla="*/ 2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lnTo>
                    <a:pt x="1" y="5"/>
                  </a:lnTo>
                  <a:lnTo>
                    <a:pt x="4" y="9"/>
                  </a:lnTo>
                  <a:lnTo>
                    <a:pt x="8" y="12"/>
                  </a:lnTo>
                  <a:lnTo>
                    <a:pt x="12" y="1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0" name="Freeform 841"/>
            <p:cNvSpPr>
              <a:spLocks/>
            </p:cNvSpPr>
            <p:nvPr/>
          </p:nvSpPr>
          <p:spPr bwMode="auto">
            <a:xfrm>
              <a:off x="7728792" y="3338141"/>
              <a:ext cx="107110" cy="45719"/>
            </a:xfrm>
            <a:custGeom>
              <a:avLst/>
              <a:gdLst>
                <a:gd name="T0" fmla="*/ 0 w 33"/>
                <a:gd name="T1" fmla="*/ 0 h 9"/>
                <a:gd name="T2" fmla="*/ 57 w 33"/>
                <a:gd name="T3" fmla="*/ 5 h 9"/>
                <a:gd name="T4" fmla="*/ 79 w 33"/>
                <a:gd name="T5" fmla="*/ 15 h 9"/>
                <a:gd name="T6" fmla="*/ 136 w 33"/>
                <a:gd name="T7" fmla="*/ 16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3" h="9">
                  <a:moveTo>
                    <a:pt x="0" y="0"/>
                  </a:moveTo>
                  <a:lnTo>
                    <a:pt x="14" y="3"/>
                  </a:lnTo>
                  <a:lnTo>
                    <a:pt x="19" y="8"/>
                  </a:lnTo>
                  <a:lnTo>
                    <a:pt x="33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1" name="Freeform 842"/>
            <p:cNvSpPr>
              <a:spLocks/>
            </p:cNvSpPr>
            <p:nvPr/>
          </p:nvSpPr>
          <p:spPr bwMode="auto">
            <a:xfrm>
              <a:off x="7831456" y="3353616"/>
              <a:ext cx="45719" cy="45719"/>
            </a:xfrm>
            <a:custGeom>
              <a:avLst/>
              <a:gdLst>
                <a:gd name="T0" fmla="*/ 0 w 13"/>
                <a:gd name="T1" fmla="*/ 7 h 11"/>
                <a:gd name="T2" fmla="*/ 8 w 13"/>
                <a:gd name="T3" fmla="*/ 1 h 11"/>
                <a:gd name="T4" fmla="*/ 16 w 13"/>
                <a:gd name="T5" fmla="*/ 0 h 11"/>
                <a:gd name="T6" fmla="*/ 28 w 13"/>
                <a:gd name="T7" fmla="*/ 0 h 11"/>
                <a:gd name="T8" fmla="*/ 48 w 13"/>
                <a:gd name="T9" fmla="*/ 5 h 11"/>
                <a:gd name="T10" fmla="*/ 52 w 13"/>
                <a:gd name="T11" fmla="*/ 11 h 11"/>
                <a:gd name="T12" fmla="*/ 48 w 13"/>
                <a:gd name="T13" fmla="*/ 16 h 11"/>
                <a:gd name="T14" fmla="*/ 40 w 13"/>
                <a:gd name="T15" fmla="*/ 2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" h="11">
                  <a:moveTo>
                    <a:pt x="0" y="4"/>
                  </a:move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3" y="6"/>
                  </a:lnTo>
                  <a:lnTo>
                    <a:pt x="12" y="9"/>
                  </a:lnTo>
                  <a:lnTo>
                    <a:pt x="10" y="11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2" name="Freeform 843"/>
            <p:cNvSpPr>
              <a:spLocks/>
            </p:cNvSpPr>
            <p:nvPr/>
          </p:nvSpPr>
          <p:spPr bwMode="auto">
            <a:xfrm>
              <a:off x="7589485" y="3365996"/>
              <a:ext cx="278165" cy="45719"/>
            </a:xfrm>
            <a:custGeom>
              <a:avLst/>
              <a:gdLst>
                <a:gd name="T0" fmla="*/ 352 w 86"/>
                <a:gd name="T1" fmla="*/ 0 h 6"/>
                <a:gd name="T2" fmla="*/ 328 w 86"/>
                <a:gd name="T3" fmla="*/ 9 h 6"/>
                <a:gd name="T4" fmla="*/ 0 w 86"/>
                <a:gd name="T5" fmla="*/ 11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6">
                  <a:moveTo>
                    <a:pt x="86" y="0"/>
                  </a:moveTo>
                  <a:lnTo>
                    <a:pt x="80" y="5"/>
                  </a:lnTo>
                  <a:lnTo>
                    <a:pt x="0" y="6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3" name="Freeform 844"/>
            <p:cNvSpPr>
              <a:spLocks/>
            </p:cNvSpPr>
            <p:nvPr/>
          </p:nvSpPr>
          <p:spPr bwMode="auto">
            <a:xfrm>
              <a:off x="7545706" y="3365995"/>
              <a:ext cx="45719" cy="45719"/>
            </a:xfrm>
            <a:custGeom>
              <a:avLst/>
              <a:gdLst>
                <a:gd name="T0" fmla="*/ 56 w 14"/>
                <a:gd name="T1" fmla="*/ 26 h 14"/>
                <a:gd name="T2" fmla="*/ 36 w 14"/>
                <a:gd name="T3" fmla="*/ 24 h 14"/>
                <a:gd name="T4" fmla="*/ 16 w 14"/>
                <a:gd name="T5" fmla="*/ 19 h 14"/>
                <a:gd name="T6" fmla="*/ 4 w 14"/>
                <a:gd name="T7" fmla="*/ 10 h 14"/>
                <a:gd name="T8" fmla="*/ 0 w 14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14" y="14"/>
                  </a:moveTo>
                  <a:lnTo>
                    <a:pt x="9" y="13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4" name="Line 845"/>
            <p:cNvSpPr>
              <a:spLocks noChangeShapeType="1"/>
            </p:cNvSpPr>
            <p:nvPr/>
          </p:nvSpPr>
          <p:spPr bwMode="auto">
            <a:xfrm flipH="1" flipV="1">
              <a:off x="7521397" y="2520001"/>
              <a:ext cx="25578" cy="8623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5" name="Freeform 846"/>
            <p:cNvSpPr>
              <a:spLocks/>
            </p:cNvSpPr>
            <p:nvPr/>
          </p:nvSpPr>
          <p:spPr bwMode="auto">
            <a:xfrm>
              <a:off x="7790938" y="3207172"/>
              <a:ext cx="73538" cy="52893"/>
            </a:xfrm>
            <a:custGeom>
              <a:avLst/>
              <a:gdLst>
                <a:gd name="T0" fmla="*/ 0 w 46"/>
                <a:gd name="T1" fmla="*/ 0 h 33"/>
                <a:gd name="T2" fmla="*/ 46 w 46"/>
                <a:gd name="T3" fmla="*/ 0 h 33"/>
                <a:gd name="T4" fmla="*/ 46 w 46"/>
                <a:gd name="T5" fmla="*/ 33 h 33"/>
                <a:gd name="T6" fmla="*/ 2 w 46"/>
                <a:gd name="T7" fmla="*/ 33 h 33"/>
                <a:gd name="T8" fmla="*/ 0 w 46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33">
                  <a:moveTo>
                    <a:pt x="0" y="0"/>
                  </a:moveTo>
                  <a:lnTo>
                    <a:pt x="46" y="0"/>
                  </a:lnTo>
                  <a:lnTo>
                    <a:pt x="46" y="33"/>
                  </a:lnTo>
                  <a:lnTo>
                    <a:pt x="2" y="3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6" name="Freeform 847"/>
            <p:cNvSpPr>
              <a:spLocks/>
            </p:cNvSpPr>
            <p:nvPr/>
          </p:nvSpPr>
          <p:spPr bwMode="auto">
            <a:xfrm>
              <a:off x="7752998" y="3166434"/>
              <a:ext cx="278165" cy="157076"/>
            </a:xfrm>
            <a:custGeom>
              <a:avLst/>
              <a:gdLst>
                <a:gd name="T0" fmla="*/ 127 w 86"/>
                <a:gd name="T1" fmla="*/ 135 h 71"/>
                <a:gd name="T2" fmla="*/ 127 w 86"/>
                <a:gd name="T3" fmla="*/ 121 h 71"/>
                <a:gd name="T4" fmla="*/ 0 w 86"/>
                <a:gd name="T5" fmla="*/ 121 h 71"/>
                <a:gd name="T6" fmla="*/ 0 w 86"/>
                <a:gd name="T7" fmla="*/ 0 h 71"/>
                <a:gd name="T8" fmla="*/ 352 w 86"/>
                <a:gd name="T9" fmla="*/ 0 h 71"/>
                <a:gd name="T10" fmla="*/ 352 w 86"/>
                <a:gd name="T11" fmla="*/ 121 h 71"/>
                <a:gd name="T12" fmla="*/ 221 w 86"/>
                <a:gd name="T13" fmla="*/ 121 h 71"/>
                <a:gd name="T14" fmla="*/ 221 w 86"/>
                <a:gd name="T15" fmla="*/ 135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" h="71">
                  <a:moveTo>
                    <a:pt x="31" y="71"/>
                  </a:moveTo>
                  <a:lnTo>
                    <a:pt x="31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86" y="0"/>
                  </a:lnTo>
                  <a:lnTo>
                    <a:pt x="86" y="64"/>
                  </a:lnTo>
                  <a:lnTo>
                    <a:pt x="54" y="64"/>
                  </a:lnTo>
                  <a:lnTo>
                    <a:pt x="54" y="7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7" name="Rectangle 848"/>
            <p:cNvSpPr>
              <a:spLocks noChangeArrowheads="1"/>
            </p:cNvSpPr>
            <p:nvPr/>
          </p:nvSpPr>
          <p:spPr bwMode="auto">
            <a:xfrm>
              <a:off x="7847910" y="306281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86</a:t>
              </a:r>
              <a:endParaRPr lang="en-GB"/>
            </a:p>
          </p:txBody>
        </p:sp>
        <p:sp>
          <p:nvSpPr>
            <p:cNvPr id="42228" name="Line 849"/>
            <p:cNvSpPr>
              <a:spLocks noChangeShapeType="1"/>
            </p:cNvSpPr>
            <p:nvPr/>
          </p:nvSpPr>
          <p:spPr bwMode="auto">
            <a:xfrm flipH="1" flipV="1">
              <a:off x="7475493" y="2147261"/>
              <a:ext cx="6395" cy="40871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29" name="Freeform 850"/>
            <p:cNvSpPr>
              <a:spLocks/>
            </p:cNvSpPr>
            <p:nvPr/>
          </p:nvSpPr>
          <p:spPr bwMode="auto">
            <a:xfrm>
              <a:off x="7429819" y="2115660"/>
              <a:ext cx="45719" cy="45719"/>
            </a:xfrm>
            <a:custGeom>
              <a:avLst/>
              <a:gdLst>
                <a:gd name="T0" fmla="*/ 56 w 14"/>
                <a:gd name="T1" fmla="*/ 21 h 12"/>
                <a:gd name="T2" fmla="*/ 52 w 14"/>
                <a:gd name="T3" fmla="*/ 11 h 12"/>
                <a:gd name="T4" fmla="*/ 40 w 14"/>
                <a:gd name="T5" fmla="*/ 5 h 12"/>
                <a:gd name="T6" fmla="*/ 20 w 14"/>
                <a:gd name="T7" fmla="*/ 0 h 12"/>
                <a:gd name="T8" fmla="*/ 0 w 14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2">
                  <a:moveTo>
                    <a:pt x="14" y="12"/>
                  </a:moveTo>
                  <a:lnTo>
                    <a:pt x="13" y="6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0" name="Line 851"/>
            <p:cNvSpPr>
              <a:spLocks noChangeShapeType="1"/>
            </p:cNvSpPr>
            <p:nvPr/>
          </p:nvSpPr>
          <p:spPr bwMode="auto">
            <a:xfrm flipH="1">
              <a:off x="6849179" y="2136510"/>
              <a:ext cx="581909" cy="3206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1" name="Freeform 852"/>
            <p:cNvSpPr>
              <a:spLocks/>
            </p:cNvSpPr>
            <p:nvPr/>
          </p:nvSpPr>
          <p:spPr bwMode="auto">
            <a:xfrm>
              <a:off x="6807519" y="2114113"/>
              <a:ext cx="45719" cy="45719"/>
            </a:xfrm>
            <a:custGeom>
              <a:avLst/>
              <a:gdLst>
                <a:gd name="T0" fmla="*/ 28 w 7"/>
                <a:gd name="T1" fmla="*/ 0 h 9"/>
                <a:gd name="T2" fmla="*/ 12 w 7"/>
                <a:gd name="T3" fmla="*/ 0 h 9"/>
                <a:gd name="T4" fmla="*/ 4 w 7"/>
                <a:gd name="T5" fmla="*/ 6 h 9"/>
                <a:gd name="T6" fmla="*/ 0 w 7"/>
                <a:gd name="T7" fmla="*/ 13 h 9"/>
                <a:gd name="T8" fmla="*/ 0 w 7"/>
                <a:gd name="T9" fmla="*/ 1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3" y="0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9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2" name="Freeform 853"/>
            <p:cNvSpPr>
              <a:spLocks/>
            </p:cNvSpPr>
            <p:nvPr/>
          </p:nvSpPr>
          <p:spPr bwMode="auto">
            <a:xfrm>
              <a:off x="6801169" y="2153465"/>
              <a:ext cx="45719" cy="184323"/>
            </a:xfrm>
            <a:custGeom>
              <a:avLst/>
              <a:gdLst>
                <a:gd name="T0" fmla="*/ 0 w 5"/>
                <a:gd name="T1" fmla="*/ 0 h 83"/>
                <a:gd name="T2" fmla="*/ 4 w 5"/>
                <a:gd name="T3" fmla="*/ 98 h 83"/>
                <a:gd name="T4" fmla="*/ 20 w 5"/>
                <a:gd name="T5" fmla="*/ 159 h 8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" h="83">
                  <a:moveTo>
                    <a:pt x="0" y="0"/>
                  </a:moveTo>
                  <a:lnTo>
                    <a:pt x="1" y="51"/>
                  </a:lnTo>
                  <a:lnTo>
                    <a:pt x="5" y="8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3" name="Line 854"/>
            <p:cNvSpPr>
              <a:spLocks noChangeShapeType="1"/>
            </p:cNvSpPr>
            <p:nvPr/>
          </p:nvSpPr>
          <p:spPr bwMode="auto">
            <a:xfrm flipH="1">
              <a:off x="6329494" y="3187281"/>
              <a:ext cx="43643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4" name="Freeform 855"/>
            <p:cNvSpPr>
              <a:spLocks/>
            </p:cNvSpPr>
            <p:nvPr/>
          </p:nvSpPr>
          <p:spPr bwMode="auto">
            <a:xfrm>
              <a:off x="6274987" y="3143163"/>
              <a:ext cx="57551" cy="45719"/>
            </a:xfrm>
            <a:custGeom>
              <a:avLst/>
              <a:gdLst>
                <a:gd name="T0" fmla="*/ 72 w 18"/>
                <a:gd name="T1" fmla="*/ 35 h 18"/>
                <a:gd name="T2" fmla="*/ 48 w 18"/>
                <a:gd name="T3" fmla="*/ 33 h 18"/>
                <a:gd name="T4" fmla="*/ 28 w 18"/>
                <a:gd name="T5" fmla="*/ 29 h 18"/>
                <a:gd name="T6" fmla="*/ 12 w 18"/>
                <a:gd name="T7" fmla="*/ 19 h 18"/>
                <a:gd name="T8" fmla="*/ 4 w 18"/>
                <a:gd name="T9" fmla="*/ 10 h 18"/>
                <a:gd name="T10" fmla="*/ 0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2" y="17"/>
                  </a:lnTo>
                  <a:lnTo>
                    <a:pt x="7" y="15"/>
                  </a:lnTo>
                  <a:lnTo>
                    <a:pt x="3" y="10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5" name="Line 856"/>
            <p:cNvSpPr>
              <a:spLocks noChangeShapeType="1"/>
            </p:cNvSpPr>
            <p:nvPr/>
          </p:nvSpPr>
          <p:spPr bwMode="auto">
            <a:xfrm flipH="1" flipV="1">
              <a:off x="6142698" y="2161264"/>
              <a:ext cx="132689" cy="98893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6" name="Freeform 857"/>
            <p:cNvSpPr>
              <a:spLocks/>
            </p:cNvSpPr>
            <p:nvPr/>
          </p:nvSpPr>
          <p:spPr bwMode="auto">
            <a:xfrm>
              <a:off x="6129656" y="2142530"/>
              <a:ext cx="45719" cy="52893"/>
            </a:xfrm>
            <a:custGeom>
              <a:avLst/>
              <a:gdLst>
                <a:gd name="T0" fmla="*/ 0 w 10"/>
                <a:gd name="T1" fmla="*/ 45 h 24"/>
                <a:gd name="T2" fmla="*/ 0 w 10"/>
                <a:gd name="T3" fmla="*/ 32 h 24"/>
                <a:gd name="T4" fmla="*/ 8 w 10"/>
                <a:gd name="T5" fmla="*/ 21 h 24"/>
                <a:gd name="T6" fmla="*/ 20 w 10"/>
                <a:gd name="T7" fmla="*/ 10 h 24"/>
                <a:gd name="T8" fmla="*/ 40 w 10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7" name="Line 858"/>
            <p:cNvSpPr>
              <a:spLocks noChangeShapeType="1"/>
            </p:cNvSpPr>
            <p:nvPr/>
          </p:nvSpPr>
          <p:spPr bwMode="auto">
            <a:xfrm>
              <a:off x="6171339" y="2144303"/>
              <a:ext cx="578712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8" name="Freeform 859"/>
            <p:cNvSpPr>
              <a:spLocks/>
            </p:cNvSpPr>
            <p:nvPr/>
          </p:nvSpPr>
          <p:spPr bwMode="auto">
            <a:xfrm>
              <a:off x="6748781" y="2120302"/>
              <a:ext cx="45719" cy="45719"/>
            </a:xfrm>
            <a:custGeom>
              <a:avLst/>
              <a:gdLst>
                <a:gd name="T0" fmla="*/ 0 w 14"/>
                <a:gd name="T1" fmla="*/ 0 h 10"/>
                <a:gd name="T2" fmla="*/ 20 w 14"/>
                <a:gd name="T3" fmla="*/ 1 h 10"/>
                <a:gd name="T4" fmla="*/ 36 w 14"/>
                <a:gd name="T5" fmla="*/ 6 h 10"/>
                <a:gd name="T6" fmla="*/ 48 w 14"/>
                <a:gd name="T7" fmla="*/ 11 h 10"/>
                <a:gd name="T8" fmla="*/ 56 w 14"/>
                <a:gd name="T9" fmla="*/ 2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5" y="1"/>
                  </a:lnTo>
                  <a:lnTo>
                    <a:pt x="9" y="3"/>
                  </a:lnTo>
                  <a:lnTo>
                    <a:pt x="12" y="6"/>
                  </a:lnTo>
                  <a:lnTo>
                    <a:pt x="14" y="1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39" name="Line 860"/>
            <p:cNvSpPr>
              <a:spLocks noChangeShapeType="1"/>
            </p:cNvSpPr>
            <p:nvPr/>
          </p:nvSpPr>
          <p:spPr bwMode="auto">
            <a:xfrm>
              <a:off x="6794489" y="2159876"/>
              <a:ext cx="1599" cy="177911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0" name="Rectangle 861"/>
            <p:cNvSpPr>
              <a:spLocks noChangeArrowheads="1"/>
            </p:cNvSpPr>
            <p:nvPr/>
          </p:nvSpPr>
          <p:spPr bwMode="auto">
            <a:xfrm>
              <a:off x="6668991" y="3598839"/>
              <a:ext cx="241397" cy="9296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1" name="Freeform 862"/>
            <p:cNvSpPr>
              <a:spLocks/>
            </p:cNvSpPr>
            <p:nvPr/>
          </p:nvSpPr>
          <p:spPr bwMode="auto">
            <a:xfrm>
              <a:off x="6672612" y="3695502"/>
              <a:ext cx="177451" cy="72126"/>
            </a:xfrm>
            <a:custGeom>
              <a:avLst/>
              <a:gdLst>
                <a:gd name="T0" fmla="*/ 0 w 111"/>
                <a:gd name="T1" fmla="*/ 5 h 45"/>
                <a:gd name="T2" fmla="*/ 48 w 111"/>
                <a:gd name="T3" fmla="*/ 5 h 45"/>
                <a:gd name="T4" fmla="*/ 48 w 111"/>
                <a:gd name="T5" fmla="*/ 0 h 45"/>
                <a:gd name="T6" fmla="*/ 111 w 111"/>
                <a:gd name="T7" fmla="*/ 0 h 45"/>
                <a:gd name="T8" fmla="*/ 111 w 111"/>
                <a:gd name="T9" fmla="*/ 45 h 45"/>
                <a:gd name="T10" fmla="*/ 46 w 111"/>
                <a:gd name="T11" fmla="*/ 45 h 45"/>
                <a:gd name="T12" fmla="*/ 46 w 111"/>
                <a:gd name="T13" fmla="*/ 42 h 45"/>
                <a:gd name="T14" fmla="*/ 0 w 111"/>
                <a:gd name="T15" fmla="*/ 42 h 45"/>
                <a:gd name="T16" fmla="*/ 0 w 111"/>
                <a:gd name="T17" fmla="*/ 5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" h="45">
                  <a:moveTo>
                    <a:pt x="0" y="5"/>
                  </a:moveTo>
                  <a:lnTo>
                    <a:pt x="48" y="5"/>
                  </a:lnTo>
                  <a:lnTo>
                    <a:pt x="48" y="0"/>
                  </a:lnTo>
                  <a:lnTo>
                    <a:pt x="111" y="0"/>
                  </a:lnTo>
                  <a:lnTo>
                    <a:pt x="111" y="45"/>
                  </a:lnTo>
                  <a:lnTo>
                    <a:pt x="46" y="45"/>
                  </a:lnTo>
                  <a:lnTo>
                    <a:pt x="46" y="42"/>
                  </a:lnTo>
                  <a:lnTo>
                    <a:pt x="0" y="42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2" name="Freeform 863"/>
            <p:cNvSpPr>
              <a:spLocks/>
            </p:cNvSpPr>
            <p:nvPr/>
          </p:nvSpPr>
          <p:spPr bwMode="auto">
            <a:xfrm>
              <a:off x="6625627" y="3346874"/>
              <a:ext cx="313336" cy="219585"/>
            </a:xfrm>
            <a:custGeom>
              <a:avLst/>
              <a:gdLst>
                <a:gd name="T0" fmla="*/ 4 w 196"/>
                <a:gd name="T1" fmla="*/ 0 h 137"/>
                <a:gd name="T2" fmla="*/ 196 w 196"/>
                <a:gd name="T3" fmla="*/ 0 h 137"/>
                <a:gd name="T4" fmla="*/ 196 w 196"/>
                <a:gd name="T5" fmla="*/ 14 h 137"/>
                <a:gd name="T6" fmla="*/ 190 w 196"/>
                <a:gd name="T7" fmla="*/ 14 h 137"/>
                <a:gd name="T8" fmla="*/ 190 w 196"/>
                <a:gd name="T9" fmla="*/ 124 h 137"/>
                <a:gd name="T10" fmla="*/ 196 w 196"/>
                <a:gd name="T11" fmla="*/ 124 h 137"/>
                <a:gd name="T12" fmla="*/ 196 w 196"/>
                <a:gd name="T13" fmla="*/ 137 h 137"/>
                <a:gd name="T14" fmla="*/ 0 w 196"/>
                <a:gd name="T15" fmla="*/ 137 h 137"/>
                <a:gd name="T16" fmla="*/ 0 w 196"/>
                <a:gd name="T17" fmla="*/ 0 h 137"/>
                <a:gd name="T18" fmla="*/ 4 w 196"/>
                <a:gd name="T19" fmla="*/ 0 h 1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6" h="137">
                  <a:moveTo>
                    <a:pt x="4" y="0"/>
                  </a:moveTo>
                  <a:lnTo>
                    <a:pt x="196" y="0"/>
                  </a:lnTo>
                  <a:lnTo>
                    <a:pt x="196" y="14"/>
                  </a:lnTo>
                  <a:lnTo>
                    <a:pt x="190" y="14"/>
                  </a:lnTo>
                  <a:lnTo>
                    <a:pt x="190" y="124"/>
                  </a:lnTo>
                  <a:lnTo>
                    <a:pt x="196" y="124"/>
                  </a:lnTo>
                  <a:lnTo>
                    <a:pt x="196" y="137"/>
                  </a:lnTo>
                  <a:lnTo>
                    <a:pt x="0" y="137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3" name="Line 864"/>
            <p:cNvSpPr>
              <a:spLocks noChangeShapeType="1"/>
            </p:cNvSpPr>
            <p:nvPr/>
          </p:nvSpPr>
          <p:spPr bwMode="auto">
            <a:xfrm flipH="1">
              <a:off x="6200069" y="3210159"/>
              <a:ext cx="556331" cy="1122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4" name="Freeform 865"/>
            <p:cNvSpPr>
              <a:spLocks/>
            </p:cNvSpPr>
            <p:nvPr/>
          </p:nvSpPr>
          <p:spPr bwMode="auto">
            <a:xfrm>
              <a:off x="6149597" y="3205061"/>
              <a:ext cx="54354" cy="45719"/>
            </a:xfrm>
            <a:custGeom>
              <a:avLst/>
              <a:gdLst>
                <a:gd name="T0" fmla="*/ 68 w 17"/>
                <a:gd name="T1" fmla="*/ 0 h 14"/>
                <a:gd name="T2" fmla="*/ 44 w 17"/>
                <a:gd name="T3" fmla="*/ 1 h 14"/>
                <a:gd name="T4" fmla="*/ 24 w 17"/>
                <a:gd name="T5" fmla="*/ 7 h 14"/>
                <a:gd name="T6" fmla="*/ 8 w 17"/>
                <a:gd name="T7" fmla="*/ 16 h 14"/>
                <a:gd name="T8" fmla="*/ 0 w 17"/>
                <a:gd name="T9" fmla="*/ 2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4">
                  <a:moveTo>
                    <a:pt x="17" y="0"/>
                  </a:moveTo>
                  <a:lnTo>
                    <a:pt x="11" y="1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4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5" name="Line 866"/>
            <p:cNvSpPr>
              <a:spLocks noChangeShapeType="1"/>
            </p:cNvSpPr>
            <p:nvPr/>
          </p:nvSpPr>
          <p:spPr bwMode="auto">
            <a:xfrm>
              <a:off x="6149964" y="3244413"/>
              <a:ext cx="1599" cy="1843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6" name="Rectangle 867"/>
            <p:cNvSpPr>
              <a:spLocks noChangeArrowheads="1"/>
            </p:cNvSpPr>
            <p:nvPr/>
          </p:nvSpPr>
          <p:spPr bwMode="auto">
            <a:xfrm>
              <a:off x="6695385" y="328421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57</a:t>
              </a:r>
              <a:endParaRPr lang="en-GB"/>
            </a:p>
          </p:txBody>
        </p:sp>
        <p:sp>
          <p:nvSpPr>
            <p:cNvPr id="42247" name="Rectangle 868"/>
            <p:cNvSpPr>
              <a:spLocks noChangeArrowheads="1"/>
            </p:cNvSpPr>
            <p:nvPr/>
          </p:nvSpPr>
          <p:spPr bwMode="auto">
            <a:xfrm>
              <a:off x="6698560" y="361989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53</a:t>
              </a:r>
              <a:endParaRPr lang="en-GB"/>
            </a:p>
          </p:txBody>
        </p:sp>
        <p:sp>
          <p:nvSpPr>
            <p:cNvPr id="42248" name="Freeform 869"/>
            <p:cNvSpPr>
              <a:spLocks/>
            </p:cNvSpPr>
            <p:nvPr/>
          </p:nvSpPr>
          <p:spPr bwMode="auto">
            <a:xfrm>
              <a:off x="5796072" y="2698201"/>
              <a:ext cx="439630" cy="496871"/>
            </a:xfrm>
            <a:custGeom>
              <a:avLst/>
              <a:gdLst>
                <a:gd name="T0" fmla="*/ 33 w 275"/>
                <a:gd name="T1" fmla="*/ 3 h 310"/>
                <a:gd name="T2" fmla="*/ 192 w 275"/>
                <a:gd name="T3" fmla="*/ 3 h 310"/>
                <a:gd name="T4" fmla="*/ 205 w 275"/>
                <a:gd name="T5" fmla="*/ 0 h 310"/>
                <a:gd name="T6" fmla="*/ 215 w 275"/>
                <a:gd name="T7" fmla="*/ 2 h 310"/>
                <a:gd name="T8" fmla="*/ 225 w 275"/>
                <a:gd name="T9" fmla="*/ 6 h 310"/>
                <a:gd name="T10" fmla="*/ 231 w 275"/>
                <a:gd name="T11" fmla="*/ 12 h 310"/>
                <a:gd name="T12" fmla="*/ 235 w 275"/>
                <a:gd name="T13" fmla="*/ 20 h 310"/>
                <a:gd name="T14" fmla="*/ 271 w 275"/>
                <a:gd name="T15" fmla="*/ 272 h 310"/>
                <a:gd name="T16" fmla="*/ 275 w 275"/>
                <a:gd name="T17" fmla="*/ 283 h 310"/>
                <a:gd name="T18" fmla="*/ 273 w 275"/>
                <a:gd name="T19" fmla="*/ 292 h 310"/>
                <a:gd name="T20" fmla="*/ 265 w 275"/>
                <a:gd name="T21" fmla="*/ 301 h 310"/>
                <a:gd name="T22" fmla="*/ 253 w 275"/>
                <a:gd name="T23" fmla="*/ 306 h 310"/>
                <a:gd name="T24" fmla="*/ 239 w 275"/>
                <a:gd name="T25" fmla="*/ 308 h 310"/>
                <a:gd name="T26" fmla="*/ 33 w 275"/>
                <a:gd name="T27" fmla="*/ 310 h 310"/>
                <a:gd name="T28" fmla="*/ 25 w 275"/>
                <a:gd name="T29" fmla="*/ 309 h 310"/>
                <a:gd name="T30" fmla="*/ 16 w 275"/>
                <a:gd name="T31" fmla="*/ 306 h 310"/>
                <a:gd name="T32" fmla="*/ 12 w 275"/>
                <a:gd name="T33" fmla="*/ 301 h 310"/>
                <a:gd name="T34" fmla="*/ 10 w 275"/>
                <a:gd name="T35" fmla="*/ 295 h 310"/>
                <a:gd name="T36" fmla="*/ 0 w 275"/>
                <a:gd name="T37" fmla="*/ 21 h 310"/>
                <a:gd name="T38" fmla="*/ 4 w 275"/>
                <a:gd name="T39" fmla="*/ 14 h 310"/>
                <a:gd name="T40" fmla="*/ 10 w 275"/>
                <a:gd name="T41" fmla="*/ 7 h 310"/>
                <a:gd name="T42" fmla="*/ 21 w 275"/>
                <a:gd name="T43" fmla="*/ 5 h 310"/>
                <a:gd name="T44" fmla="*/ 33 w 275"/>
                <a:gd name="T45" fmla="*/ 3 h 3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75" h="310">
                  <a:moveTo>
                    <a:pt x="33" y="3"/>
                  </a:moveTo>
                  <a:lnTo>
                    <a:pt x="192" y="3"/>
                  </a:lnTo>
                  <a:lnTo>
                    <a:pt x="205" y="0"/>
                  </a:lnTo>
                  <a:lnTo>
                    <a:pt x="215" y="2"/>
                  </a:lnTo>
                  <a:lnTo>
                    <a:pt x="225" y="6"/>
                  </a:lnTo>
                  <a:lnTo>
                    <a:pt x="231" y="12"/>
                  </a:lnTo>
                  <a:lnTo>
                    <a:pt x="235" y="20"/>
                  </a:lnTo>
                  <a:lnTo>
                    <a:pt x="271" y="272"/>
                  </a:lnTo>
                  <a:lnTo>
                    <a:pt x="275" y="283"/>
                  </a:lnTo>
                  <a:lnTo>
                    <a:pt x="273" y="292"/>
                  </a:lnTo>
                  <a:lnTo>
                    <a:pt x="265" y="301"/>
                  </a:lnTo>
                  <a:lnTo>
                    <a:pt x="253" y="306"/>
                  </a:lnTo>
                  <a:lnTo>
                    <a:pt x="239" y="308"/>
                  </a:lnTo>
                  <a:lnTo>
                    <a:pt x="33" y="310"/>
                  </a:lnTo>
                  <a:lnTo>
                    <a:pt x="25" y="309"/>
                  </a:lnTo>
                  <a:lnTo>
                    <a:pt x="16" y="306"/>
                  </a:lnTo>
                  <a:lnTo>
                    <a:pt x="12" y="301"/>
                  </a:lnTo>
                  <a:lnTo>
                    <a:pt x="10" y="295"/>
                  </a:lnTo>
                  <a:lnTo>
                    <a:pt x="0" y="21"/>
                  </a:lnTo>
                  <a:lnTo>
                    <a:pt x="4" y="14"/>
                  </a:lnTo>
                  <a:lnTo>
                    <a:pt x="10" y="7"/>
                  </a:lnTo>
                  <a:lnTo>
                    <a:pt x="21" y="5"/>
                  </a:lnTo>
                  <a:lnTo>
                    <a:pt x="33" y="3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49" name="Freeform 870"/>
            <p:cNvSpPr>
              <a:spLocks/>
            </p:cNvSpPr>
            <p:nvPr/>
          </p:nvSpPr>
          <p:spPr bwMode="auto">
            <a:xfrm>
              <a:off x="5879264" y="3489463"/>
              <a:ext cx="119899" cy="168295"/>
            </a:xfrm>
            <a:custGeom>
              <a:avLst/>
              <a:gdLst>
                <a:gd name="T0" fmla="*/ 0 w 75"/>
                <a:gd name="T1" fmla="*/ 0 h 105"/>
                <a:gd name="T2" fmla="*/ 75 w 75"/>
                <a:gd name="T3" fmla="*/ 0 h 105"/>
                <a:gd name="T4" fmla="*/ 75 w 75"/>
                <a:gd name="T5" fmla="*/ 15 h 105"/>
                <a:gd name="T6" fmla="*/ 63 w 75"/>
                <a:gd name="T7" fmla="*/ 26 h 105"/>
                <a:gd name="T8" fmla="*/ 75 w 75"/>
                <a:gd name="T9" fmla="*/ 33 h 105"/>
                <a:gd name="T10" fmla="*/ 75 w 75"/>
                <a:gd name="T11" fmla="*/ 105 h 105"/>
                <a:gd name="T12" fmla="*/ 0 w 75"/>
                <a:gd name="T13" fmla="*/ 105 h 105"/>
                <a:gd name="T14" fmla="*/ 0 w 75"/>
                <a:gd name="T15" fmla="*/ 0 h 1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5" h="105">
                  <a:moveTo>
                    <a:pt x="0" y="0"/>
                  </a:moveTo>
                  <a:lnTo>
                    <a:pt x="75" y="0"/>
                  </a:lnTo>
                  <a:lnTo>
                    <a:pt x="75" y="15"/>
                  </a:lnTo>
                  <a:lnTo>
                    <a:pt x="63" y="26"/>
                  </a:lnTo>
                  <a:lnTo>
                    <a:pt x="75" y="33"/>
                  </a:lnTo>
                  <a:lnTo>
                    <a:pt x="75" y="105"/>
                  </a:lnTo>
                  <a:lnTo>
                    <a:pt x="0" y="10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0" name="Line 871"/>
            <p:cNvSpPr>
              <a:spLocks noChangeShapeType="1"/>
            </p:cNvSpPr>
            <p:nvPr/>
          </p:nvSpPr>
          <p:spPr bwMode="auto">
            <a:xfrm>
              <a:off x="5635614" y="3755576"/>
              <a:ext cx="1599" cy="352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1" name="Line 872"/>
            <p:cNvSpPr>
              <a:spLocks noChangeShapeType="1"/>
            </p:cNvSpPr>
            <p:nvPr/>
          </p:nvSpPr>
          <p:spPr bwMode="auto">
            <a:xfrm flipV="1">
              <a:off x="5735627" y="3605693"/>
              <a:ext cx="1599" cy="737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2" name="Line 873"/>
            <p:cNvSpPr>
              <a:spLocks noChangeShapeType="1"/>
            </p:cNvSpPr>
            <p:nvPr/>
          </p:nvSpPr>
          <p:spPr bwMode="auto">
            <a:xfrm>
              <a:off x="5670093" y="3640682"/>
              <a:ext cx="6554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3" name="Line 874"/>
            <p:cNvSpPr>
              <a:spLocks noChangeShapeType="1"/>
            </p:cNvSpPr>
            <p:nvPr/>
          </p:nvSpPr>
          <p:spPr bwMode="auto">
            <a:xfrm>
              <a:off x="5814556" y="3532361"/>
              <a:ext cx="65545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4" name="Rectangle 875"/>
            <p:cNvSpPr>
              <a:spLocks noChangeArrowheads="1"/>
            </p:cNvSpPr>
            <p:nvPr/>
          </p:nvSpPr>
          <p:spPr bwMode="auto">
            <a:xfrm>
              <a:off x="5660335" y="370809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15</a:t>
              </a:r>
              <a:endParaRPr lang="en-GB"/>
            </a:p>
          </p:txBody>
        </p:sp>
        <p:sp>
          <p:nvSpPr>
            <p:cNvPr id="42255" name="Freeform 876"/>
            <p:cNvSpPr>
              <a:spLocks/>
            </p:cNvSpPr>
            <p:nvPr/>
          </p:nvSpPr>
          <p:spPr bwMode="auto">
            <a:xfrm>
              <a:off x="6288899" y="3393909"/>
              <a:ext cx="338914" cy="157076"/>
            </a:xfrm>
            <a:custGeom>
              <a:avLst/>
              <a:gdLst>
                <a:gd name="T0" fmla="*/ 99 w 212"/>
                <a:gd name="T1" fmla="*/ 11 h 98"/>
                <a:gd name="T2" fmla="*/ 178 w 212"/>
                <a:gd name="T3" fmla="*/ 11 h 98"/>
                <a:gd name="T4" fmla="*/ 178 w 212"/>
                <a:gd name="T5" fmla="*/ 55 h 98"/>
                <a:gd name="T6" fmla="*/ 212 w 212"/>
                <a:gd name="T7" fmla="*/ 55 h 98"/>
                <a:gd name="T8" fmla="*/ 212 w 212"/>
                <a:gd name="T9" fmla="*/ 98 h 98"/>
                <a:gd name="T10" fmla="*/ 0 w 212"/>
                <a:gd name="T11" fmla="*/ 98 h 98"/>
                <a:gd name="T12" fmla="*/ 0 w 212"/>
                <a:gd name="T13" fmla="*/ 0 h 98"/>
                <a:gd name="T14" fmla="*/ 97 w 212"/>
                <a:gd name="T15" fmla="*/ 0 h 98"/>
                <a:gd name="T16" fmla="*/ 99 w 212"/>
                <a:gd name="T17" fmla="*/ 11 h 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2" h="98">
                  <a:moveTo>
                    <a:pt x="99" y="11"/>
                  </a:moveTo>
                  <a:lnTo>
                    <a:pt x="178" y="11"/>
                  </a:lnTo>
                  <a:lnTo>
                    <a:pt x="178" y="55"/>
                  </a:lnTo>
                  <a:lnTo>
                    <a:pt x="212" y="55"/>
                  </a:lnTo>
                  <a:lnTo>
                    <a:pt x="212" y="98"/>
                  </a:lnTo>
                  <a:lnTo>
                    <a:pt x="0" y="98"/>
                  </a:lnTo>
                  <a:lnTo>
                    <a:pt x="0" y="0"/>
                  </a:lnTo>
                  <a:lnTo>
                    <a:pt x="97" y="0"/>
                  </a:lnTo>
                  <a:lnTo>
                    <a:pt x="99" y="1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6" name="Line 877"/>
            <p:cNvSpPr>
              <a:spLocks noChangeShapeType="1"/>
            </p:cNvSpPr>
            <p:nvPr/>
          </p:nvSpPr>
          <p:spPr bwMode="auto">
            <a:xfrm>
              <a:off x="6718289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7" name="Line 878"/>
            <p:cNvSpPr>
              <a:spLocks noChangeShapeType="1"/>
            </p:cNvSpPr>
            <p:nvPr/>
          </p:nvSpPr>
          <p:spPr bwMode="auto">
            <a:xfrm flipH="1">
              <a:off x="6324995" y="3786142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8" name="Line 879"/>
            <p:cNvSpPr>
              <a:spLocks noChangeShapeType="1"/>
            </p:cNvSpPr>
            <p:nvPr/>
          </p:nvSpPr>
          <p:spPr bwMode="auto">
            <a:xfrm>
              <a:off x="6324996" y="3733529"/>
              <a:ext cx="171056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59" name="Line 880"/>
            <p:cNvSpPr>
              <a:spLocks noChangeShapeType="1"/>
            </p:cNvSpPr>
            <p:nvPr/>
          </p:nvSpPr>
          <p:spPr bwMode="auto">
            <a:xfrm>
              <a:off x="6321798" y="3680916"/>
              <a:ext cx="174253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0" name="Rectangle 881"/>
            <p:cNvSpPr>
              <a:spLocks noChangeArrowheads="1"/>
            </p:cNvSpPr>
            <p:nvPr/>
          </p:nvSpPr>
          <p:spPr bwMode="auto">
            <a:xfrm>
              <a:off x="6511235" y="3709646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50</a:t>
              </a:r>
              <a:endParaRPr lang="en-GB"/>
            </a:p>
          </p:txBody>
        </p:sp>
        <p:sp>
          <p:nvSpPr>
            <p:cNvPr id="42261" name="Rectangle 882"/>
            <p:cNvSpPr>
              <a:spLocks noChangeArrowheads="1"/>
            </p:cNvSpPr>
            <p:nvPr/>
          </p:nvSpPr>
          <p:spPr bwMode="auto">
            <a:xfrm>
              <a:off x="6325498" y="3318143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59</a:t>
              </a:r>
              <a:endParaRPr lang="en-GB"/>
            </a:p>
          </p:txBody>
        </p:sp>
        <p:sp>
          <p:nvSpPr>
            <p:cNvPr id="42262" name="Freeform 883"/>
            <p:cNvSpPr>
              <a:spLocks/>
            </p:cNvSpPr>
            <p:nvPr/>
          </p:nvSpPr>
          <p:spPr bwMode="auto">
            <a:xfrm>
              <a:off x="5795171" y="2623508"/>
              <a:ext cx="113505" cy="60907"/>
            </a:xfrm>
            <a:custGeom>
              <a:avLst/>
              <a:gdLst>
                <a:gd name="T0" fmla="*/ 0 w 71"/>
                <a:gd name="T1" fmla="*/ 2 h 38"/>
                <a:gd name="T2" fmla="*/ 67 w 71"/>
                <a:gd name="T3" fmla="*/ 0 h 38"/>
                <a:gd name="T4" fmla="*/ 71 w 71"/>
                <a:gd name="T5" fmla="*/ 36 h 38"/>
                <a:gd name="T6" fmla="*/ 0 w 71"/>
                <a:gd name="T7" fmla="*/ 38 h 38"/>
                <a:gd name="T8" fmla="*/ 0 w 71"/>
                <a:gd name="T9" fmla="*/ 2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38">
                  <a:moveTo>
                    <a:pt x="0" y="2"/>
                  </a:moveTo>
                  <a:lnTo>
                    <a:pt x="67" y="0"/>
                  </a:lnTo>
                  <a:lnTo>
                    <a:pt x="71" y="36"/>
                  </a:lnTo>
                  <a:lnTo>
                    <a:pt x="0" y="38"/>
                  </a:lnTo>
                  <a:lnTo>
                    <a:pt x="0" y="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3" name="Freeform 884"/>
            <p:cNvSpPr>
              <a:spLocks/>
            </p:cNvSpPr>
            <p:nvPr/>
          </p:nvSpPr>
          <p:spPr bwMode="auto">
            <a:xfrm>
              <a:off x="5678692" y="2492361"/>
              <a:ext cx="198233" cy="94565"/>
            </a:xfrm>
            <a:custGeom>
              <a:avLst/>
              <a:gdLst>
                <a:gd name="T0" fmla="*/ 2 w 124"/>
                <a:gd name="T1" fmla="*/ 0 h 59"/>
                <a:gd name="T2" fmla="*/ 124 w 124"/>
                <a:gd name="T3" fmla="*/ 0 h 59"/>
                <a:gd name="T4" fmla="*/ 124 w 124"/>
                <a:gd name="T5" fmla="*/ 58 h 59"/>
                <a:gd name="T6" fmla="*/ 55 w 124"/>
                <a:gd name="T7" fmla="*/ 59 h 59"/>
                <a:gd name="T8" fmla="*/ 55 w 124"/>
                <a:gd name="T9" fmla="*/ 44 h 59"/>
                <a:gd name="T10" fmla="*/ 0 w 124"/>
                <a:gd name="T11" fmla="*/ 44 h 59"/>
                <a:gd name="T12" fmla="*/ 2 w 124"/>
                <a:gd name="T13" fmla="*/ 0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" h="59">
                  <a:moveTo>
                    <a:pt x="2" y="0"/>
                  </a:moveTo>
                  <a:lnTo>
                    <a:pt x="124" y="0"/>
                  </a:lnTo>
                  <a:lnTo>
                    <a:pt x="124" y="58"/>
                  </a:lnTo>
                  <a:lnTo>
                    <a:pt x="55" y="59"/>
                  </a:lnTo>
                  <a:lnTo>
                    <a:pt x="55" y="44"/>
                  </a:lnTo>
                  <a:lnTo>
                    <a:pt x="0" y="44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4" name="Line 885"/>
            <p:cNvSpPr>
              <a:spLocks noChangeShapeType="1"/>
            </p:cNvSpPr>
            <p:nvPr/>
          </p:nvSpPr>
          <p:spPr bwMode="auto">
            <a:xfrm>
              <a:off x="5681890" y="2534259"/>
              <a:ext cx="195035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5" name="Line 886"/>
            <p:cNvSpPr>
              <a:spLocks noChangeShapeType="1"/>
            </p:cNvSpPr>
            <p:nvPr/>
          </p:nvSpPr>
          <p:spPr bwMode="auto">
            <a:xfrm flipV="1">
              <a:off x="5767377" y="2493191"/>
              <a:ext cx="1599" cy="7052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6" name="Line 887"/>
            <p:cNvSpPr>
              <a:spLocks noChangeShapeType="1"/>
            </p:cNvSpPr>
            <p:nvPr/>
          </p:nvSpPr>
          <p:spPr bwMode="auto">
            <a:xfrm>
              <a:off x="5848328" y="2623508"/>
              <a:ext cx="3197" cy="6090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7" name="Rectangle 888"/>
            <p:cNvSpPr>
              <a:spLocks noChangeArrowheads="1"/>
            </p:cNvSpPr>
            <p:nvPr/>
          </p:nvSpPr>
          <p:spPr bwMode="auto">
            <a:xfrm>
              <a:off x="5927035" y="260012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61</a:t>
              </a:r>
              <a:endParaRPr lang="en-GB"/>
            </a:p>
          </p:txBody>
        </p:sp>
        <p:sp>
          <p:nvSpPr>
            <p:cNvPr id="42268" name="Line 889"/>
            <p:cNvSpPr>
              <a:spLocks noChangeShapeType="1"/>
            </p:cNvSpPr>
            <p:nvPr/>
          </p:nvSpPr>
          <p:spPr bwMode="auto">
            <a:xfrm>
              <a:off x="6761007" y="3187281"/>
              <a:ext cx="705006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69" name="Freeform 890"/>
            <p:cNvSpPr>
              <a:spLocks/>
            </p:cNvSpPr>
            <p:nvPr/>
          </p:nvSpPr>
          <p:spPr bwMode="auto">
            <a:xfrm>
              <a:off x="7456807" y="3141616"/>
              <a:ext cx="45719" cy="45719"/>
            </a:xfrm>
            <a:custGeom>
              <a:avLst/>
              <a:gdLst>
                <a:gd name="T0" fmla="*/ 0 w 11"/>
                <a:gd name="T1" fmla="*/ 29 h 14"/>
                <a:gd name="T2" fmla="*/ 21 w 11"/>
                <a:gd name="T3" fmla="*/ 27 h 14"/>
                <a:gd name="T4" fmla="*/ 40 w 11"/>
                <a:gd name="T5" fmla="*/ 20 h 14"/>
                <a:gd name="T6" fmla="*/ 48 w 11"/>
                <a:gd name="T7" fmla="*/ 10 h 14"/>
                <a:gd name="T8" fmla="*/ 48 w 11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5" y="13"/>
                  </a:lnTo>
                  <a:lnTo>
                    <a:pt x="9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0" name="Line 891"/>
            <p:cNvSpPr>
              <a:spLocks noChangeShapeType="1"/>
            </p:cNvSpPr>
            <p:nvPr/>
          </p:nvSpPr>
          <p:spPr bwMode="auto">
            <a:xfrm flipH="1" flipV="1">
              <a:off x="7481743" y="2534496"/>
              <a:ext cx="20783" cy="621890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1" name="Rectangle 892"/>
            <p:cNvSpPr>
              <a:spLocks noChangeArrowheads="1"/>
            </p:cNvSpPr>
            <p:nvPr/>
          </p:nvSpPr>
          <p:spPr bwMode="auto">
            <a:xfrm>
              <a:off x="6982458" y="3672399"/>
              <a:ext cx="364492" cy="68921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2" name="Rectangle 893"/>
            <p:cNvSpPr>
              <a:spLocks noChangeArrowheads="1"/>
            </p:cNvSpPr>
            <p:nvPr/>
          </p:nvSpPr>
          <p:spPr bwMode="auto">
            <a:xfrm>
              <a:off x="7254251" y="3576623"/>
              <a:ext cx="89524" cy="64113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3" name="Freeform 894"/>
            <p:cNvSpPr>
              <a:spLocks/>
            </p:cNvSpPr>
            <p:nvPr/>
          </p:nvSpPr>
          <p:spPr bwMode="auto">
            <a:xfrm>
              <a:off x="7201540" y="3297908"/>
              <a:ext cx="135886" cy="45719"/>
            </a:xfrm>
            <a:custGeom>
              <a:avLst/>
              <a:gdLst>
                <a:gd name="T0" fmla="*/ 0 w 85"/>
                <a:gd name="T1" fmla="*/ 0 h 27"/>
                <a:gd name="T2" fmla="*/ 85 w 85"/>
                <a:gd name="T3" fmla="*/ 0 h 27"/>
                <a:gd name="T4" fmla="*/ 85 w 85"/>
                <a:gd name="T5" fmla="*/ 9 h 27"/>
                <a:gd name="T6" fmla="*/ 81 w 85"/>
                <a:gd name="T7" fmla="*/ 9 h 27"/>
                <a:gd name="T8" fmla="*/ 81 w 85"/>
                <a:gd name="T9" fmla="*/ 17 h 27"/>
                <a:gd name="T10" fmla="*/ 85 w 85"/>
                <a:gd name="T11" fmla="*/ 17 h 27"/>
                <a:gd name="T12" fmla="*/ 85 w 85"/>
                <a:gd name="T13" fmla="*/ 27 h 27"/>
                <a:gd name="T14" fmla="*/ 0 w 85"/>
                <a:gd name="T15" fmla="*/ 27 h 27"/>
                <a:gd name="T16" fmla="*/ 0 w 85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5" h="27">
                  <a:moveTo>
                    <a:pt x="0" y="0"/>
                  </a:moveTo>
                  <a:lnTo>
                    <a:pt x="85" y="0"/>
                  </a:lnTo>
                  <a:lnTo>
                    <a:pt x="85" y="9"/>
                  </a:lnTo>
                  <a:lnTo>
                    <a:pt x="81" y="9"/>
                  </a:lnTo>
                  <a:lnTo>
                    <a:pt x="81" y="17"/>
                  </a:lnTo>
                  <a:lnTo>
                    <a:pt x="85" y="17"/>
                  </a:lnTo>
                  <a:lnTo>
                    <a:pt x="85" y="27"/>
                  </a:lnTo>
                  <a:lnTo>
                    <a:pt x="0" y="2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4" name="Rectangle 895"/>
            <p:cNvSpPr>
              <a:spLocks noChangeArrowheads="1"/>
            </p:cNvSpPr>
            <p:nvPr/>
          </p:nvSpPr>
          <p:spPr bwMode="auto">
            <a:xfrm>
              <a:off x="7241485" y="344658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56</a:t>
              </a:r>
              <a:endParaRPr lang="en-GB"/>
            </a:p>
          </p:txBody>
        </p:sp>
        <p:sp>
          <p:nvSpPr>
            <p:cNvPr id="42275" name="Rectangle 896"/>
            <p:cNvSpPr>
              <a:spLocks noChangeArrowheads="1"/>
            </p:cNvSpPr>
            <p:nvPr/>
          </p:nvSpPr>
          <p:spPr bwMode="auto">
            <a:xfrm>
              <a:off x="7214498" y="3230050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58</a:t>
              </a:r>
              <a:endParaRPr lang="en-GB"/>
            </a:p>
          </p:txBody>
        </p:sp>
        <p:sp>
          <p:nvSpPr>
            <p:cNvPr id="42276" name="Freeform 897"/>
            <p:cNvSpPr>
              <a:spLocks/>
            </p:cNvSpPr>
            <p:nvPr/>
          </p:nvSpPr>
          <p:spPr bwMode="auto">
            <a:xfrm>
              <a:off x="6973813" y="3390760"/>
              <a:ext cx="238200" cy="158678"/>
            </a:xfrm>
            <a:custGeom>
              <a:avLst/>
              <a:gdLst>
                <a:gd name="T0" fmla="*/ 0 w 149"/>
                <a:gd name="T1" fmla="*/ 56 h 99"/>
                <a:gd name="T2" fmla="*/ 48 w 149"/>
                <a:gd name="T3" fmla="*/ 56 h 99"/>
                <a:gd name="T4" fmla="*/ 48 w 149"/>
                <a:gd name="T5" fmla="*/ 42 h 99"/>
                <a:gd name="T6" fmla="*/ 0 w 149"/>
                <a:gd name="T7" fmla="*/ 42 h 99"/>
                <a:gd name="T8" fmla="*/ 0 w 149"/>
                <a:gd name="T9" fmla="*/ 0 h 99"/>
                <a:gd name="T10" fmla="*/ 149 w 149"/>
                <a:gd name="T11" fmla="*/ 0 h 99"/>
                <a:gd name="T12" fmla="*/ 149 w 149"/>
                <a:gd name="T13" fmla="*/ 42 h 99"/>
                <a:gd name="T14" fmla="*/ 115 w 149"/>
                <a:gd name="T15" fmla="*/ 42 h 99"/>
                <a:gd name="T16" fmla="*/ 115 w 149"/>
                <a:gd name="T17" fmla="*/ 56 h 99"/>
                <a:gd name="T18" fmla="*/ 149 w 149"/>
                <a:gd name="T19" fmla="*/ 56 h 99"/>
                <a:gd name="T20" fmla="*/ 149 w 149"/>
                <a:gd name="T21" fmla="*/ 99 h 99"/>
                <a:gd name="T22" fmla="*/ 0 w 149"/>
                <a:gd name="T23" fmla="*/ 99 h 99"/>
                <a:gd name="T24" fmla="*/ 0 w 149"/>
                <a:gd name="T25" fmla="*/ 56 h 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9" h="99">
                  <a:moveTo>
                    <a:pt x="0" y="56"/>
                  </a:moveTo>
                  <a:lnTo>
                    <a:pt x="48" y="56"/>
                  </a:lnTo>
                  <a:lnTo>
                    <a:pt x="48" y="42"/>
                  </a:lnTo>
                  <a:lnTo>
                    <a:pt x="0" y="42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42"/>
                  </a:lnTo>
                  <a:lnTo>
                    <a:pt x="115" y="42"/>
                  </a:lnTo>
                  <a:lnTo>
                    <a:pt x="115" y="56"/>
                  </a:lnTo>
                  <a:lnTo>
                    <a:pt x="149" y="56"/>
                  </a:lnTo>
                  <a:lnTo>
                    <a:pt x="149" y="99"/>
                  </a:lnTo>
                  <a:lnTo>
                    <a:pt x="0" y="99"/>
                  </a:lnTo>
                  <a:lnTo>
                    <a:pt x="0" y="56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7" name="Line 898"/>
            <p:cNvSpPr>
              <a:spLocks noChangeShapeType="1"/>
            </p:cNvSpPr>
            <p:nvPr/>
          </p:nvSpPr>
          <p:spPr bwMode="auto">
            <a:xfrm>
              <a:off x="6831002" y="3346874"/>
              <a:ext cx="1599" cy="2195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78" name="Rectangle 899"/>
            <p:cNvSpPr>
              <a:spLocks noChangeArrowheads="1"/>
            </p:cNvSpPr>
            <p:nvPr/>
          </p:nvSpPr>
          <p:spPr bwMode="auto">
            <a:xfrm>
              <a:off x="6871598" y="3711305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52</a:t>
              </a:r>
              <a:endParaRPr lang="en-GB"/>
            </a:p>
          </p:txBody>
        </p:sp>
        <p:sp>
          <p:nvSpPr>
            <p:cNvPr id="42279" name="Freeform 900"/>
            <p:cNvSpPr>
              <a:spLocks/>
            </p:cNvSpPr>
            <p:nvPr/>
          </p:nvSpPr>
          <p:spPr bwMode="auto">
            <a:xfrm>
              <a:off x="7586668" y="3478855"/>
              <a:ext cx="227008" cy="117005"/>
            </a:xfrm>
            <a:custGeom>
              <a:avLst/>
              <a:gdLst>
                <a:gd name="T0" fmla="*/ 14 w 142"/>
                <a:gd name="T1" fmla="*/ 0 h 73"/>
                <a:gd name="T2" fmla="*/ 126 w 142"/>
                <a:gd name="T3" fmla="*/ 0 h 73"/>
                <a:gd name="T4" fmla="*/ 126 w 142"/>
                <a:gd name="T5" fmla="*/ 5 h 73"/>
                <a:gd name="T6" fmla="*/ 142 w 142"/>
                <a:gd name="T7" fmla="*/ 5 h 73"/>
                <a:gd name="T8" fmla="*/ 142 w 142"/>
                <a:gd name="T9" fmla="*/ 62 h 73"/>
                <a:gd name="T10" fmla="*/ 126 w 142"/>
                <a:gd name="T11" fmla="*/ 62 h 73"/>
                <a:gd name="T12" fmla="*/ 126 w 142"/>
                <a:gd name="T13" fmla="*/ 73 h 73"/>
                <a:gd name="T14" fmla="*/ 14 w 142"/>
                <a:gd name="T15" fmla="*/ 73 h 73"/>
                <a:gd name="T16" fmla="*/ 0 w 142"/>
                <a:gd name="T17" fmla="*/ 62 h 73"/>
                <a:gd name="T18" fmla="*/ 0 w 142"/>
                <a:gd name="T19" fmla="*/ 12 h 73"/>
                <a:gd name="T20" fmla="*/ 14 w 142"/>
                <a:gd name="T21" fmla="*/ 0 h 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2" h="73">
                  <a:moveTo>
                    <a:pt x="14" y="0"/>
                  </a:moveTo>
                  <a:lnTo>
                    <a:pt x="126" y="0"/>
                  </a:lnTo>
                  <a:lnTo>
                    <a:pt x="126" y="5"/>
                  </a:lnTo>
                  <a:lnTo>
                    <a:pt x="142" y="5"/>
                  </a:lnTo>
                  <a:lnTo>
                    <a:pt x="142" y="62"/>
                  </a:lnTo>
                  <a:lnTo>
                    <a:pt x="126" y="62"/>
                  </a:lnTo>
                  <a:lnTo>
                    <a:pt x="126" y="73"/>
                  </a:lnTo>
                  <a:lnTo>
                    <a:pt x="14" y="73"/>
                  </a:lnTo>
                  <a:lnTo>
                    <a:pt x="0" y="62"/>
                  </a:lnTo>
                  <a:lnTo>
                    <a:pt x="0" y="12"/>
                  </a:lnTo>
                  <a:lnTo>
                    <a:pt x="1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0" name="Line 901"/>
            <p:cNvSpPr>
              <a:spLocks noChangeShapeType="1"/>
            </p:cNvSpPr>
            <p:nvPr/>
          </p:nvSpPr>
          <p:spPr bwMode="auto">
            <a:xfrm>
              <a:off x="7050929" y="3461179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1" name="Line 902"/>
            <p:cNvSpPr>
              <a:spLocks noChangeShapeType="1"/>
            </p:cNvSpPr>
            <p:nvPr/>
          </p:nvSpPr>
          <p:spPr bwMode="auto">
            <a:xfrm>
              <a:off x="7050929" y="3482843"/>
              <a:ext cx="10711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2" name="Rectangle 903"/>
            <p:cNvSpPr>
              <a:spLocks noChangeArrowheads="1"/>
            </p:cNvSpPr>
            <p:nvPr/>
          </p:nvSpPr>
          <p:spPr bwMode="auto">
            <a:xfrm>
              <a:off x="7370073" y="358585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55</a:t>
              </a:r>
              <a:endParaRPr lang="en-GB"/>
            </a:p>
          </p:txBody>
        </p:sp>
        <p:sp>
          <p:nvSpPr>
            <p:cNvPr id="42283" name="Rectangle 904"/>
            <p:cNvSpPr>
              <a:spLocks noChangeArrowheads="1"/>
            </p:cNvSpPr>
            <p:nvPr/>
          </p:nvSpPr>
          <p:spPr bwMode="auto">
            <a:xfrm>
              <a:off x="7659108" y="3515335"/>
              <a:ext cx="83130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4" name="Rectangle 905"/>
            <p:cNvSpPr>
              <a:spLocks noChangeArrowheads="1"/>
            </p:cNvSpPr>
            <p:nvPr/>
          </p:nvSpPr>
          <p:spPr bwMode="auto">
            <a:xfrm>
              <a:off x="7639948" y="360906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87</a:t>
              </a:r>
              <a:endParaRPr lang="en-GB"/>
            </a:p>
          </p:txBody>
        </p:sp>
        <p:sp>
          <p:nvSpPr>
            <p:cNvPr id="42285" name="Freeform 906"/>
            <p:cNvSpPr>
              <a:spLocks/>
            </p:cNvSpPr>
            <p:nvPr/>
          </p:nvSpPr>
          <p:spPr bwMode="auto">
            <a:xfrm>
              <a:off x="6638272" y="1889741"/>
              <a:ext cx="321329" cy="113800"/>
            </a:xfrm>
            <a:custGeom>
              <a:avLst/>
              <a:gdLst>
                <a:gd name="T0" fmla="*/ 0 w 201"/>
                <a:gd name="T1" fmla="*/ 0 h 71"/>
                <a:gd name="T2" fmla="*/ 201 w 201"/>
                <a:gd name="T3" fmla="*/ 0 h 71"/>
                <a:gd name="T4" fmla="*/ 201 w 201"/>
                <a:gd name="T5" fmla="*/ 61 h 71"/>
                <a:gd name="T6" fmla="*/ 132 w 201"/>
                <a:gd name="T7" fmla="*/ 61 h 71"/>
                <a:gd name="T8" fmla="*/ 132 w 201"/>
                <a:gd name="T9" fmla="*/ 69 h 71"/>
                <a:gd name="T10" fmla="*/ 110 w 201"/>
                <a:gd name="T11" fmla="*/ 69 h 71"/>
                <a:gd name="T12" fmla="*/ 110 w 201"/>
                <a:gd name="T13" fmla="*/ 64 h 71"/>
                <a:gd name="T14" fmla="*/ 93 w 201"/>
                <a:gd name="T15" fmla="*/ 64 h 71"/>
                <a:gd name="T16" fmla="*/ 93 w 201"/>
                <a:gd name="T17" fmla="*/ 71 h 71"/>
                <a:gd name="T18" fmla="*/ 71 w 201"/>
                <a:gd name="T19" fmla="*/ 71 h 71"/>
                <a:gd name="T20" fmla="*/ 71 w 201"/>
                <a:gd name="T21" fmla="*/ 64 h 71"/>
                <a:gd name="T22" fmla="*/ 0 w 201"/>
                <a:gd name="T23" fmla="*/ 64 h 71"/>
                <a:gd name="T24" fmla="*/ 0 w 201"/>
                <a:gd name="T25" fmla="*/ 0 h 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1" h="71">
                  <a:moveTo>
                    <a:pt x="0" y="0"/>
                  </a:moveTo>
                  <a:lnTo>
                    <a:pt x="201" y="0"/>
                  </a:lnTo>
                  <a:lnTo>
                    <a:pt x="201" y="61"/>
                  </a:lnTo>
                  <a:lnTo>
                    <a:pt x="132" y="61"/>
                  </a:lnTo>
                  <a:lnTo>
                    <a:pt x="132" y="69"/>
                  </a:lnTo>
                  <a:lnTo>
                    <a:pt x="110" y="69"/>
                  </a:lnTo>
                  <a:lnTo>
                    <a:pt x="110" y="64"/>
                  </a:lnTo>
                  <a:lnTo>
                    <a:pt x="93" y="64"/>
                  </a:lnTo>
                  <a:lnTo>
                    <a:pt x="93" y="71"/>
                  </a:lnTo>
                  <a:lnTo>
                    <a:pt x="71" y="71"/>
                  </a:lnTo>
                  <a:lnTo>
                    <a:pt x="71" y="64"/>
                  </a:lnTo>
                  <a:lnTo>
                    <a:pt x="0" y="64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6" name="Freeform 907"/>
            <p:cNvSpPr>
              <a:spLocks/>
            </p:cNvSpPr>
            <p:nvPr/>
          </p:nvSpPr>
          <p:spPr bwMode="auto">
            <a:xfrm>
              <a:off x="6521909" y="2334688"/>
              <a:ext cx="617079" cy="89757"/>
            </a:xfrm>
            <a:custGeom>
              <a:avLst/>
              <a:gdLst>
                <a:gd name="T0" fmla="*/ 2 w 386"/>
                <a:gd name="T1" fmla="*/ 0 h 56"/>
                <a:gd name="T2" fmla="*/ 386 w 386"/>
                <a:gd name="T3" fmla="*/ 0 h 56"/>
                <a:gd name="T4" fmla="*/ 386 w 386"/>
                <a:gd name="T5" fmla="*/ 44 h 56"/>
                <a:gd name="T6" fmla="*/ 224 w 386"/>
                <a:gd name="T7" fmla="*/ 44 h 56"/>
                <a:gd name="T8" fmla="*/ 224 w 386"/>
                <a:gd name="T9" fmla="*/ 56 h 56"/>
                <a:gd name="T10" fmla="*/ 204 w 386"/>
                <a:gd name="T11" fmla="*/ 56 h 56"/>
                <a:gd name="T12" fmla="*/ 204 w 386"/>
                <a:gd name="T13" fmla="*/ 47 h 56"/>
                <a:gd name="T14" fmla="*/ 188 w 386"/>
                <a:gd name="T15" fmla="*/ 47 h 56"/>
                <a:gd name="T16" fmla="*/ 188 w 386"/>
                <a:gd name="T17" fmla="*/ 55 h 56"/>
                <a:gd name="T18" fmla="*/ 163 w 386"/>
                <a:gd name="T19" fmla="*/ 55 h 56"/>
                <a:gd name="T20" fmla="*/ 163 w 386"/>
                <a:gd name="T21" fmla="*/ 47 h 56"/>
                <a:gd name="T22" fmla="*/ 0 w 386"/>
                <a:gd name="T23" fmla="*/ 47 h 56"/>
                <a:gd name="T24" fmla="*/ 2 w 386"/>
                <a:gd name="T25" fmla="*/ 0 h 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6" h="56">
                  <a:moveTo>
                    <a:pt x="2" y="0"/>
                  </a:moveTo>
                  <a:lnTo>
                    <a:pt x="386" y="0"/>
                  </a:lnTo>
                  <a:lnTo>
                    <a:pt x="386" y="44"/>
                  </a:lnTo>
                  <a:lnTo>
                    <a:pt x="224" y="44"/>
                  </a:lnTo>
                  <a:lnTo>
                    <a:pt x="224" y="56"/>
                  </a:lnTo>
                  <a:lnTo>
                    <a:pt x="204" y="56"/>
                  </a:lnTo>
                  <a:lnTo>
                    <a:pt x="204" y="47"/>
                  </a:lnTo>
                  <a:lnTo>
                    <a:pt x="188" y="47"/>
                  </a:lnTo>
                  <a:lnTo>
                    <a:pt x="188" y="55"/>
                  </a:lnTo>
                  <a:lnTo>
                    <a:pt x="163" y="55"/>
                  </a:lnTo>
                  <a:lnTo>
                    <a:pt x="163" y="47"/>
                  </a:lnTo>
                  <a:lnTo>
                    <a:pt x="0" y="47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87" name="Rectangle 908"/>
            <p:cNvSpPr>
              <a:spLocks noChangeArrowheads="1"/>
            </p:cNvSpPr>
            <p:nvPr/>
          </p:nvSpPr>
          <p:spPr bwMode="auto">
            <a:xfrm>
              <a:off x="6701735" y="172736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83</a:t>
              </a:r>
              <a:endParaRPr lang="en-GB"/>
            </a:p>
          </p:txBody>
        </p:sp>
        <p:sp>
          <p:nvSpPr>
            <p:cNvPr id="42288" name="Rectangle 909"/>
            <p:cNvSpPr>
              <a:spLocks noChangeArrowheads="1"/>
            </p:cNvSpPr>
            <p:nvPr/>
          </p:nvSpPr>
          <p:spPr bwMode="auto">
            <a:xfrm>
              <a:off x="6730310" y="1916158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82</a:t>
              </a:r>
              <a:endParaRPr lang="en-GB"/>
            </a:p>
          </p:txBody>
        </p:sp>
        <p:sp>
          <p:nvSpPr>
            <p:cNvPr id="42289" name="Rectangle 910"/>
            <p:cNvSpPr>
              <a:spLocks noChangeArrowheads="1"/>
            </p:cNvSpPr>
            <p:nvPr/>
          </p:nvSpPr>
          <p:spPr bwMode="auto">
            <a:xfrm>
              <a:off x="6636658" y="1794576"/>
              <a:ext cx="97518" cy="4648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0" name="Rectangle 911"/>
            <p:cNvSpPr>
              <a:spLocks noChangeArrowheads="1"/>
            </p:cNvSpPr>
            <p:nvPr/>
          </p:nvSpPr>
          <p:spPr bwMode="auto">
            <a:xfrm>
              <a:off x="5827023" y="2430021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62</a:t>
              </a:r>
              <a:endParaRPr lang="en-GB"/>
            </a:p>
          </p:txBody>
        </p:sp>
        <p:sp>
          <p:nvSpPr>
            <p:cNvPr id="42291" name="Freeform 912"/>
            <p:cNvSpPr>
              <a:spLocks/>
            </p:cNvSpPr>
            <p:nvPr/>
          </p:nvSpPr>
          <p:spPr bwMode="auto">
            <a:xfrm>
              <a:off x="5923914" y="1940477"/>
              <a:ext cx="91124" cy="78538"/>
            </a:xfrm>
            <a:custGeom>
              <a:avLst/>
              <a:gdLst>
                <a:gd name="T0" fmla="*/ 0 w 57"/>
                <a:gd name="T1" fmla="*/ 0 h 49"/>
                <a:gd name="T2" fmla="*/ 51 w 57"/>
                <a:gd name="T3" fmla="*/ 0 h 49"/>
                <a:gd name="T4" fmla="*/ 57 w 57"/>
                <a:gd name="T5" fmla="*/ 47 h 49"/>
                <a:gd name="T6" fmla="*/ 6 w 57"/>
                <a:gd name="T7" fmla="*/ 49 h 49"/>
                <a:gd name="T8" fmla="*/ 0 w 57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49">
                  <a:moveTo>
                    <a:pt x="0" y="0"/>
                  </a:moveTo>
                  <a:lnTo>
                    <a:pt x="51" y="0"/>
                  </a:lnTo>
                  <a:lnTo>
                    <a:pt x="57" y="47"/>
                  </a:lnTo>
                  <a:lnTo>
                    <a:pt x="6" y="49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2" name="Rectangle 913"/>
            <p:cNvSpPr>
              <a:spLocks noChangeArrowheads="1"/>
            </p:cNvSpPr>
            <p:nvPr/>
          </p:nvSpPr>
          <p:spPr bwMode="auto">
            <a:xfrm>
              <a:off x="6065148" y="1930085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81</a:t>
              </a:r>
              <a:endParaRPr lang="en-GB"/>
            </a:p>
          </p:txBody>
        </p:sp>
        <p:sp>
          <p:nvSpPr>
            <p:cNvPr id="42293" name="Rectangle 914"/>
            <p:cNvSpPr>
              <a:spLocks noChangeArrowheads="1"/>
            </p:cNvSpPr>
            <p:nvPr/>
          </p:nvSpPr>
          <p:spPr bwMode="auto">
            <a:xfrm>
              <a:off x="6582673" y="1191954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84</a:t>
              </a:r>
              <a:endParaRPr lang="en-GB"/>
            </a:p>
          </p:txBody>
        </p:sp>
        <p:sp>
          <p:nvSpPr>
            <p:cNvPr id="42294" name="Freeform 915"/>
            <p:cNvSpPr>
              <a:spLocks/>
            </p:cNvSpPr>
            <p:nvPr/>
          </p:nvSpPr>
          <p:spPr bwMode="auto">
            <a:xfrm>
              <a:off x="7237829" y="2043661"/>
              <a:ext cx="167859" cy="48084"/>
            </a:xfrm>
            <a:custGeom>
              <a:avLst/>
              <a:gdLst>
                <a:gd name="T0" fmla="*/ 0 w 105"/>
                <a:gd name="T1" fmla="*/ 12 h 30"/>
                <a:gd name="T2" fmla="*/ 58 w 105"/>
                <a:gd name="T3" fmla="*/ 12 h 30"/>
                <a:gd name="T4" fmla="*/ 58 w 105"/>
                <a:gd name="T5" fmla="*/ 0 h 30"/>
                <a:gd name="T6" fmla="*/ 105 w 105"/>
                <a:gd name="T7" fmla="*/ 0 h 30"/>
                <a:gd name="T8" fmla="*/ 105 w 105"/>
                <a:gd name="T9" fmla="*/ 18 h 30"/>
                <a:gd name="T10" fmla="*/ 66 w 105"/>
                <a:gd name="T11" fmla="*/ 18 h 30"/>
                <a:gd name="T12" fmla="*/ 66 w 105"/>
                <a:gd name="T13" fmla="*/ 30 h 30"/>
                <a:gd name="T14" fmla="*/ 0 w 105"/>
                <a:gd name="T15" fmla="*/ 30 h 30"/>
                <a:gd name="T16" fmla="*/ 0 w 105"/>
                <a:gd name="T17" fmla="*/ 12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5" h="30">
                  <a:moveTo>
                    <a:pt x="0" y="12"/>
                  </a:moveTo>
                  <a:lnTo>
                    <a:pt x="58" y="12"/>
                  </a:lnTo>
                  <a:lnTo>
                    <a:pt x="58" y="0"/>
                  </a:lnTo>
                  <a:lnTo>
                    <a:pt x="105" y="0"/>
                  </a:lnTo>
                  <a:lnTo>
                    <a:pt x="105" y="18"/>
                  </a:lnTo>
                  <a:lnTo>
                    <a:pt x="66" y="18"/>
                  </a:lnTo>
                  <a:lnTo>
                    <a:pt x="66" y="30"/>
                  </a:lnTo>
                  <a:lnTo>
                    <a:pt x="0" y="30"/>
                  </a:lnTo>
                  <a:lnTo>
                    <a:pt x="0" y="1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5" name="Freeform 916"/>
            <p:cNvSpPr>
              <a:spLocks/>
            </p:cNvSpPr>
            <p:nvPr/>
          </p:nvSpPr>
          <p:spPr bwMode="auto">
            <a:xfrm>
              <a:off x="6732906" y="2170493"/>
              <a:ext cx="45719" cy="94565"/>
            </a:xfrm>
            <a:custGeom>
              <a:avLst/>
              <a:gdLst>
                <a:gd name="T0" fmla="*/ 2 w 24"/>
                <a:gd name="T1" fmla="*/ 0 h 59"/>
                <a:gd name="T2" fmla="*/ 24 w 24"/>
                <a:gd name="T3" fmla="*/ 0 h 59"/>
                <a:gd name="T4" fmla="*/ 24 w 24"/>
                <a:gd name="T5" fmla="*/ 59 h 59"/>
                <a:gd name="T6" fmla="*/ 0 w 24"/>
                <a:gd name="T7" fmla="*/ 59 h 59"/>
                <a:gd name="T8" fmla="*/ 2 w 24"/>
                <a:gd name="T9" fmla="*/ 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" h="59">
                  <a:moveTo>
                    <a:pt x="2" y="0"/>
                  </a:moveTo>
                  <a:lnTo>
                    <a:pt x="24" y="0"/>
                  </a:lnTo>
                  <a:lnTo>
                    <a:pt x="24" y="59"/>
                  </a:lnTo>
                  <a:lnTo>
                    <a:pt x="0" y="59"/>
                  </a:lnTo>
                  <a:lnTo>
                    <a:pt x="2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6" name="Rectangle 917"/>
            <p:cNvSpPr>
              <a:spLocks noChangeArrowheads="1"/>
            </p:cNvSpPr>
            <p:nvPr/>
          </p:nvSpPr>
          <p:spPr bwMode="auto">
            <a:xfrm>
              <a:off x="6849373" y="2343252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60</a:t>
              </a:r>
              <a:endParaRPr lang="en-GB"/>
            </a:p>
          </p:txBody>
        </p:sp>
        <p:sp>
          <p:nvSpPr>
            <p:cNvPr id="42297" name="Rectangle 918"/>
            <p:cNvSpPr>
              <a:spLocks noChangeArrowheads="1"/>
            </p:cNvSpPr>
            <p:nvPr/>
          </p:nvSpPr>
          <p:spPr bwMode="auto">
            <a:xfrm>
              <a:off x="7275831" y="1297348"/>
              <a:ext cx="45719" cy="6090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8" name="Line 919"/>
            <p:cNvSpPr>
              <a:spLocks noChangeShapeType="1"/>
            </p:cNvSpPr>
            <p:nvPr/>
          </p:nvSpPr>
          <p:spPr bwMode="auto">
            <a:xfrm flipV="1">
              <a:off x="7223103" y="1199973"/>
              <a:ext cx="3197" cy="12823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299" name="Freeform 920"/>
            <p:cNvSpPr>
              <a:spLocks/>
            </p:cNvSpPr>
            <p:nvPr/>
          </p:nvSpPr>
          <p:spPr bwMode="auto">
            <a:xfrm>
              <a:off x="7218681" y="1154697"/>
              <a:ext cx="45719" cy="45719"/>
            </a:xfrm>
            <a:custGeom>
              <a:avLst/>
              <a:gdLst>
                <a:gd name="T0" fmla="*/ 0 w 12"/>
                <a:gd name="T1" fmla="*/ 20 h 10"/>
                <a:gd name="T2" fmla="*/ 8 w 12"/>
                <a:gd name="T3" fmla="*/ 10 h 10"/>
                <a:gd name="T4" fmla="*/ 16 w 12"/>
                <a:gd name="T5" fmla="*/ 4 h 10"/>
                <a:gd name="T6" fmla="*/ 32 w 12"/>
                <a:gd name="T7" fmla="*/ 0 h 10"/>
                <a:gd name="T8" fmla="*/ 48 w 12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0" name="Line 921"/>
            <p:cNvSpPr>
              <a:spLocks noChangeShapeType="1"/>
            </p:cNvSpPr>
            <p:nvPr/>
          </p:nvSpPr>
          <p:spPr bwMode="auto">
            <a:xfrm>
              <a:off x="7263909" y="1176648"/>
              <a:ext cx="70341" cy="60907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1" name="Freeform 922"/>
            <p:cNvSpPr>
              <a:spLocks/>
            </p:cNvSpPr>
            <p:nvPr/>
          </p:nvSpPr>
          <p:spPr bwMode="auto">
            <a:xfrm>
              <a:off x="7290119" y="1193383"/>
              <a:ext cx="45719" cy="45719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2" name="Line 923"/>
            <p:cNvSpPr>
              <a:spLocks noChangeShapeType="1"/>
            </p:cNvSpPr>
            <p:nvPr/>
          </p:nvSpPr>
          <p:spPr bwMode="auto">
            <a:xfrm flipH="1">
              <a:off x="7331030" y="1236270"/>
              <a:ext cx="6395" cy="216379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3" name="Freeform 924"/>
            <p:cNvSpPr>
              <a:spLocks/>
            </p:cNvSpPr>
            <p:nvPr/>
          </p:nvSpPr>
          <p:spPr bwMode="auto">
            <a:xfrm>
              <a:off x="7285356" y="1417762"/>
              <a:ext cx="45719" cy="45719"/>
            </a:xfrm>
            <a:custGeom>
              <a:avLst/>
              <a:gdLst>
                <a:gd name="T0" fmla="*/ 12 w 3"/>
                <a:gd name="T1" fmla="*/ 0 h 5"/>
                <a:gd name="T2" fmla="*/ 12 w 3"/>
                <a:gd name="T3" fmla="*/ 4 h 5"/>
                <a:gd name="T4" fmla="*/ 8 w 3"/>
                <a:gd name="T5" fmla="*/ 8 h 5"/>
                <a:gd name="T6" fmla="*/ 0 w 3"/>
                <a:gd name="T7" fmla="*/ 10 h 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4" name="Line 925"/>
            <p:cNvSpPr>
              <a:spLocks noChangeShapeType="1"/>
            </p:cNvSpPr>
            <p:nvPr/>
          </p:nvSpPr>
          <p:spPr bwMode="auto">
            <a:xfrm flipH="1" flipV="1">
              <a:off x="7201651" y="1461879"/>
              <a:ext cx="11989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5" name="Freeform 926"/>
            <p:cNvSpPr>
              <a:spLocks/>
            </p:cNvSpPr>
            <p:nvPr/>
          </p:nvSpPr>
          <p:spPr bwMode="auto">
            <a:xfrm>
              <a:off x="7156769" y="1416215"/>
              <a:ext cx="45719" cy="45719"/>
            </a:xfrm>
            <a:custGeom>
              <a:avLst/>
              <a:gdLst>
                <a:gd name="T0" fmla="*/ 12 w 3"/>
                <a:gd name="T1" fmla="*/ 9 h 4"/>
                <a:gd name="T2" fmla="*/ 4 w 3"/>
                <a:gd name="T3" fmla="*/ 9 h 4"/>
                <a:gd name="T4" fmla="*/ 0 w 3"/>
                <a:gd name="T5" fmla="*/ 8 h 4"/>
                <a:gd name="T6" fmla="*/ 0 w 3"/>
                <a:gd name="T7" fmla="*/ 5 h 4"/>
                <a:gd name="T8" fmla="*/ 4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6" name="Line 927"/>
            <p:cNvSpPr>
              <a:spLocks noChangeShapeType="1"/>
            </p:cNvSpPr>
            <p:nvPr/>
          </p:nvSpPr>
          <p:spPr bwMode="auto">
            <a:xfrm flipH="1" flipV="1">
              <a:off x="7192940" y="1428608"/>
              <a:ext cx="3197" cy="2404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07" name="Freeform 928"/>
            <p:cNvSpPr>
              <a:spLocks/>
            </p:cNvSpPr>
            <p:nvPr/>
          </p:nvSpPr>
          <p:spPr bwMode="auto">
            <a:xfrm>
              <a:off x="6920646" y="1208250"/>
              <a:ext cx="350105" cy="221187"/>
            </a:xfrm>
            <a:custGeom>
              <a:avLst/>
              <a:gdLst>
                <a:gd name="T0" fmla="*/ 10 w 219"/>
                <a:gd name="T1" fmla="*/ 0 h 138"/>
                <a:gd name="T2" fmla="*/ 219 w 219"/>
                <a:gd name="T3" fmla="*/ 0 h 138"/>
                <a:gd name="T4" fmla="*/ 219 w 219"/>
                <a:gd name="T5" fmla="*/ 138 h 138"/>
                <a:gd name="T6" fmla="*/ 0 w 219"/>
                <a:gd name="T7" fmla="*/ 138 h 138"/>
                <a:gd name="T8" fmla="*/ 0 w 219"/>
                <a:gd name="T9" fmla="*/ 23 h 138"/>
                <a:gd name="T10" fmla="*/ 10 w 219"/>
                <a:gd name="T11" fmla="*/ 23 h 138"/>
                <a:gd name="T12" fmla="*/ 10 w 219"/>
                <a:gd name="T13" fmla="*/ 0 h 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" h="138">
                  <a:moveTo>
                    <a:pt x="10" y="0"/>
                  </a:moveTo>
                  <a:lnTo>
                    <a:pt x="219" y="0"/>
                  </a:lnTo>
                  <a:lnTo>
                    <a:pt x="219" y="138"/>
                  </a:lnTo>
                  <a:lnTo>
                    <a:pt x="0" y="13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08" name="Rectangle 929"/>
            <p:cNvSpPr>
              <a:spLocks noChangeArrowheads="1"/>
            </p:cNvSpPr>
            <p:nvPr/>
          </p:nvSpPr>
          <p:spPr bwMode="auto">
            <a:xfrm>
              <a:off x="7211535" y="1405383"/>
              <a:ext cx="68742" cy="457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9" name="Rectangle 930"/>
            <p:cNvSpPr>
              <a:spLocks noChangeArrowheads="1"/>
            </p:cNvSpPr>
            <p:nvPr/>
          </p:nvSpPr>
          <p:spPr bwMode="auto">
            <a:xfrm>
              <a:off x="7044635" y="1320504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85</a:t>
              </a:r>
              <a:endParaRPr lang="en-GB"/>
            </a:p>
          </p:txBody>
        </p:sp>
        <p:sp>
          <p:nvSpPr>
            <p:cNvPr id="42310" name="Freeform 931"/>
            <p:cNvSpPr>
              <a:spLocks/>
            </p:cNvSpPr>
            <p:nvPr/>
          </p:nvSpPr>
          <p:spPr bwMode="auto">
            <a:xfrm>
              <a:off x="7366986" y="1279158"/>
              <a:ext cx="86327" cy="184323"/>
            </a:xfrm>
            <a:custGeom>
              <a:avLst/>
              <a:gdLst>
                <a:gd name="T0" fmla="*/ 0 w 54"/>
                <a:gd name="T1" fmla="*/ 7 h 115"/>
                <a:gd name="T2" fmla="*/ 0 w 54"/>
                <a:gd name="T3" fmla="*/ 42 h 115"/>
                <a:gd name="T4" fmla="*/ 4 w 54"/>
                <a:gd name="T5" fmla="*/ 115 h 115"/>
                <a:gd name="T6" fmla="*/ 48 w 54"/>
                <a:gd name="T7" fmla="*/ 115 h 115"/>
                <a:gd name="T8" fmla="*/ 52 w 54"/>
                <a:gd name="T9" fmla="*/ 114 h 115"/>
                <a:gd name="T10" fmla="*/ 54 w 54"/>
                <a:gd name="T11" fmla="*/ 111 h 115"/>
                <a:gd name="T12" fmla="*/ 54 w 54"/>
                <a:gd name="T13" fmla="*/ 108 h 115"/>
                <a:gd name="T14" fmla="*/ 54 w 54"/>
                <a:gd name="T15" fmla="*/ 108 h 115"/>
                <a:gd name="T16" fmla="*/ 52 w 54"/>
                <a:gd name="T17" fmla="*/ 36 h 115"/>
                <a:gd name="T18" fmla="*/ 20 w 54"/>
                <a:gd name="T19" fmla="*/ 3 h 115"/>
                <a:gd name="T20" fmla="*/ 16 w 54"/>
                <a:gd name="T21" fmla="*/ 0 h 115"/>
                <a:gd name="T22" fmla="*/ 8 w 54"/>
                <a:gd name="T23" fmla="*/ 0 h 115"/>
                <a:gd name="T24" fmla="*/ 4 w 54"/>
                <a:gd name="T25" fmla="*/ 2 h 115"/>
                <a:gd name="T26" fmla="*/ 0 w 54"/>
                <a:gd name="T27" fmla="*/ 7 h 1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115">
                  <a:moveTo>
                    <a:pt x="0" y="7"/>
                  </a:moveTo>
                  <a:lnTo>
                    <a:pt x="0" y="42"/>
                  </a:lnTo>
                  <a:lnTo>
                    <a:pt x="4" y="115"/>
                  </a:lnTo>
                  <a:lnTo>
                    <a:pt x="48" y="115"/>
                  </a:lnTo>
                  <a:lnTo>
                    <a:pt x="52" y="114"/>
                  </a:lnTo>
                  <a:lnTo>
                    <a:pt x="54" y="111"/>
                  </a:lnTo>
                  <a:lnTo>
                    <a:pt x="54" y="108"/>
                  </a:lnTo>
                  <a:lnTo>
                    <a:pt x="52" y="3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1" name="Freeform 932"/>
            <p:cNvSpPr>
              <a:spLocks/>
            </p:cNvSpPr>
            <p:nvPr/>
          </p:nvSpPr>
          <p:spPr bwMode="auto">
            <a:xfrm>
              <a:off x="7921819" y="3447576"/>
              <a:ext cx="199832" cy="81744"/>
            </a:xfrm>
            <a:custGeom>
              <a:avLst/>
              <a:gdLst>
                <a:gd name="T0" fmla="*/ 0 w 125"/>
                <a:gd name="T1" fmla="*/ 0 h 51"/>
                <a:gd name="T2" fmla="*/ 125 w 125"/>
                <a:gd name="T3" fmla="*/ 0 h 51"/>
                <a:gd name="T4" fmla="*/ 125 w 125"/>
                <a:gd name="T5" fmla="*/ 37 h 51"/>
                <a:gd name="T6" fmla="*/ 76 w 125"/>
                <a:gd name="T7" fmla="*/ 37 h 51"/>
                <a:gd name="T8" fmla="*/ 76 w 125"/>
                <a:gd name="T9" fmla="*/ 51 h 51"/>
                <a:gd name="T10" fmla="*/ 44 w 125"/>
                <a:gd name="T11" fmla="*/ 51 h 51"/>
                <a:gd name="T12" fmla="*/ 44 w 125"/>
                <a:gd name="T13" fmla="*/ 37 h 51"/>
                <a:gd name="T14" fmla="*/ 0 w 125"/>
                <a:gd name="T15" fmla="*/ 37 h 51"/>
                <a:gd name="T16" fmla="*/ 0 w 125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" h="51">
                  <a:moveTo>
                    <a:pt x="0" y="0"/>
                  </a:moveTo>
                  <a:lnTo>
                    <a:pt x="125" y="0"/>
                  </a:lnTo>
                  <a:lnTo>
                    <a:pt x="125" y="37"/>
                  </a:lnTo>
                  <a:lnTo>
                    <a:pt x="76" y="37"/>
                  </a:lnTo>
                  <a:lnTo>
                    <a:pt x="76" y="51"/>
                  </a:lnTo>
                  <a:lnTo>
                    <a:pt x="44" y="51"/>
                  </a:lnTo>
                  <a:lnTo>
                    <a:pt x="44" y="37"/>
                  </a:lnTo>
                  <a:lnTo>
                    <a:pt x="0" y="37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2" name="Rectangle 933"/>
            <p:cNvSpPr>
              <a:spLocks noChangeArrowheads="1"/>
            </p:cNvSpPr>
            <p:nvPr/>
          </p:nvSpPr>
          <p:spPr bwMode="auto">
            <a:xfrm>
              <a:off x="7986023" y="3737500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89</a:t>
              </a:r>
              <a:endParaRPr lang="en-GB"/>
            </a:p>
          </p:txBody>
        </p:sp>
        <p:sp>
          <p:nvSpPr>
            <p:cNvPr id="42313" name="Rectangle 934"/>
            <p:cNvSpPr>
              <a:spLocks noChangeArrowheads="1"/>
            </p:cNvSpPr>
            <p:nvPr/>
          </p:nvSpPr>
          <p:spPr bwMode="auto">
            <a:xfrm>
              <a:off x="7951098" y="3537992"/>
              <a:ext cx="99116" cy="107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88</a:t>
              </a:r>
              <a:endParaRPr lang="en-GB"/>
            </a:p>
          </p:txBody>
        </p:sp>
        <p:sp>
          <p:nvSpPr>
            <p:cNvPr id="42314" name="Freeform 935"/>
            <p:cNvSpPr>
              <a:spLocks/>
            </p:cNvSpPr>
            <p:nvPr/>
          </p:nvSpPr>
          <p:spPr bwMode="auto">
            <a:xfrm>
              <a:off x="7854426" y="3302550"/>
              <a:ext cx="75137" cy="45719"/>
            </a:xfrm>
            <a:custGeom>
              <a:avLst/>
              <a:gdLst>
                <a:gd name="T0" fmla="*/ 0 w 23"/>
                <a:gd name="T1" fmla="*/ 0 h 11"/>
                <a:gd name="T2" fmla="*/ 4 w 23"/>
                <a:gd name="T3" fmla="*/ 10 h 11"/>
                <a:gd name="T4" fmla="*/ 16 w 23"/>
                <a:gd name="T5" fmla="*/ 17 h 11"/>
                <a:gd name="T6" fmla="*/ 29 w 23"/>
                <a:gd name="T7" fmla="*/ 23 h 11"/>
                <a:gd name="T8" fmla="*/ 67 w 23"/>
                <a:gd name="T9" fmla="*/ 23 h 11"/>
                <a:gd name="T10" fmla="*/ 84 w 23"/>
                <a:gd name="T11" fmla="*/ 17 h 11"/>
                <a:gd name="T12" fmla="*/ 92 w 23"/>
                <a:gd name="T13" fmla="*/ 10 h 11"/>
                <a:gd name="T14" fmla="*/ 96 w 23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1" y="5"/>
                  </a:lnTo>
                  <a:lnTo>
                    <a:pt x="4" y="8"/>
                  </a:lnTo>
                  <a:lnTo>
                    <a:pt x="7" y="11"/>
                  </a:lnTo>
                  <a:lnTo>
                    <a:pt x="16" y="11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5" name="Freeform 936"/>
            <p:cNvSpPr>
              <a:spLocks/>
            </p:cNvSpPr>
            <p:nvPr/>
          </p:nvSpPr>
          <p:spPr bwMode="auto">
            <a:xfrm>
              <a:off x="7916328" y="3207283"/>
              <a:ext cx="76735" cy="49687"/>
            </a:xfrm>
            <a:custGeom>
              <a:avLst/>
              <a:gdLst>
                <a:gd name="T0" fmla="*/ 0 w 48"/>
                <a:gd name="T1" fmla="*/ 0 h 31"/>
                <a:gd name="T2" fmla="*/ 48 w 48"/>
                <a:gd name="T3" fmla="*/ 0 h 31"/>
                <a:gd name="T4" fmla="*/ 48 w 48"/>
                <a:gd name="T5" fmla="*/ 31 h 31"/>
                <a:gd name="T6" fmla="*/ 2 w 48"/>
                <a:gd name="T7" fmla="*/ 31 h 31"/>
                <a:gd name="T8" fmla="*/ 0 w 48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" h="31">
                  <a:moveTo>
                    <a:pt x="0" y="0"/>
                  </a:moveTo>
                  <a:lnTo>
                    <a:pt x="48" y="0"/>
                  </a:lnTo>
                  <a:lnTo>
                    <a:pt x="48" y="31"/>
                  </a:lnTo>
                  <a:lnTo>
                    <a:pt x="2" y="31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6" name="Rectangle 937"/>
            <p:cNvSpPr>
              <a:spLocks noChangeArrowheads="1"/>
            </p:cNvSpPr>
            <p:nvPr/>
          </p:nvSpPr>
          <p:spPr bwMode="auto">
            <a:xfrm>
              <a:off x="5644460" y="411352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18</a:t>
              </a:r>
              <a:endParaRPr lang="en-GB"/>
            </a:p>
          </p:txBody>
        </p:sp>
        <p:sp>
          <p:nvSpPr>
            <p:cNvPr id="42317" name="Line 938"/>
            <p:cNvSpPr>
              <a:spLocks noChangeShapeType="1"/>
            </p:cNvSpPr>
            <p:nvPr/>
          </p:nvSpPr>
          <p:spPr bwMode="auto">
            <a:xfrm>
              <a:off x="3607886" y="4109558"/>
              <a:ext cx="7194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8" name="Line 939"/>
            <p:cNvSpPr>
              <a:spLocks noChangeShapeType="1"/>
            </p:cNvSpPr>
            <p:nvPr/>
          </p:nvSpPr>
          <p:spPr bwMode="auto">
            <a:xfrm>
              <a:off x="4117137" y="3456536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19" name="Freeform 940"/>
            <p:cNvSpPr>
              <a:spLocks/>
            </p:cNvSpPr>
            <p:nvPr/>
          </p:nvSpPr>
          <p:spPr bwMode="auto">
            <a:xfrm>
              <a:off x="5339081" y="3427893"/>
              <a:ext cx="45719" cy="45719"/>
            </a:xfrm>
            <a:custGeom>
              <a:avLst/>
              <a:gdLst>
                <a:gd name="T0" fmla="*/ 0 w 3"/>
                <a:gd name="T1" fmla="*/ 0 h 7"/>
                <a:gd name="T2" fmla="*/ 8 w 3"/>
                <a:gd name="T3" fmla="*/ 1 h 7"/>
                <a:gd name="T4" fmla="*/ 12 w 3"/>
                <a:gd name="T5" fmla="*/ 6 h 7"/>
                <a:gd name="T6" fmla="*/ 8 w 3"/>
                <a:gd name="T7" fmla="*/ 13 h 7"/>
                <a:gd name="T8" fmla="*/ 0 w 3"/>
                <a:gd name="T9" fmla="*/ 14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2" y="6"/>
                  </a:lnTo>
                  <a:lnTo>
                    <a:pt x="0" y="7"/>
                  </a:lnTo>
                </a:path>
              </a:pathLst>
            </a:custGeom>
            <a:noFill/>
            <a:ln w="3175">
              <a:solidFill>
                <a:srgbClr val="00FF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0" name="Line 941"/>
            <p:cNvSpPr>
              <a:spLocks noChangeShapeType="1"/>
            </p:cNvSpPr>
            <p:nvPr/>
          </p:nvSpPr>
          <p:spPr bwMode="auto">
            <a:xfrm flipH="1">
              <a:off x="4113961" y="3473558"/>
              <a:ext cx="1258139" cy="1602"/>
            </a:xfrm>
            <a:prstGeom prst="line">
              <a:avLst/>
            </a:prstGeom>
            <a:noFill/>
            <a:ln w="31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Rectangle 942"/>
            <p:cNvSpPr>
              <a:spLocks noChangeArrowheads="1"/>
            </p:cNvSpPr>
            <p:nvPr/>
          </p:nvSpPr>
          <p:spPr bwMode="auto">
            <a:xfrm>
              <a:off x="8684793" y="4908913"/>
              <a:ext cx="287757" cy="155472"/>
            </a:xfrm>
            <a:prstGeom prst="rect">
              <a:avLst/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22" name="Rectangle 943"/>
            <p:cNvSpPr>
              <a:spLocks noChangeArrowheads="1"/>
            </p:cNvSpPr>
            <p:nvPr/>
          </p:nvSpPr>
          <p:spPr bwMode="auto">
            <a:xfrm>
              <a:off x="8701985" y="5094609"/>
              <a:ext cx="99116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90</a:t>
              </a:r>
              <a:endParaRPr lang="en-GB"/>
            </a:p>
          </p:txBody>
        </p:sp>
        <p:sp>
          <p:nvSpPr>
            <p:cNvPr id="42323" name="Freeform 944"/>
            <p:cNvSpPr>
              <a:spLocks/>
            </p:cNvSpPr>
            <p:nvPr/>
          </p:nvSpPr>
          <p:spPr bwMode="auto">
            <a:xfrm>
              <a:off x="2507258" y="1671324"/>
              <a:ext cx="142280" cy="209968"/>
            </a:xfrm>
            <a:custGeom>
              <a:avLst/>
              <a:gdLst>
                <a:gd name="T0" fmla="*/ 89 w 89"/>
                <a:gd name="T1" fmla="*/ 130 h 131"/>
                <a:gd name="T2" fmla="*/ 89 w 89"/>
                <a:gd name="T3" fmla="*/ 0 h 131"/>
                <a:gd name="T4" fmla="*/ 0 w 89"/>
                <a:gd name="T5" fmla="*/ 0 h 131"/>
                <a:gd name="T6" fmla="*/ 0 w 89"/>
                <a:gd name="T7" fmla="*/ 131 h 131"/>
                <a:gd name="T8" fmla="*/ 89 w 89"/>
                <a:gd name="T9" fmla="*/ 13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9" h="131">
                  <a:moveTo>
                    <a:pt x="89" y="130"/>
                  </a:moveTo>
                  <a:lnTo>
                    <a:pt x="89" y="0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89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4" name="Line 945"/>
            <p:cNvSpPr>
              <a:spLocks noChangeShapeType="1"/>
            </p:cNvSpPr>
            <p:nvPr/>
          </p:nvSpPr>
          <p:spPr bwMode="auto">
            <a:xfrm flipH="1">
              <a:off x="2652468" y="1786843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5" name="Line 946"/>
            <p:cNvSpPr>
              <a:spLocks noChangeShapeType="1"/>
            </p:cNvSpPr>
            <p:nvPr/>
          </p:nvSpPr>
          <p:spPr bwMode="auto">
            <a:xfrm flipH="1">
              <a:off x="2655643" y="1823982"/>
              <a:ext cx="35170" cy="160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Rectangle 947"/>
            <p:cNvSpPr>
              <a:spLocks noChangeArrowheads="1"/>
            </p:cNvSpPr>
            <p:nvPr/>
          </p:nvSpPr>
          <p:spPr bwMode="auto">
            <a:xfrm>
              <a:off x="2507313" y="1501772"/>
              <a:ext cx="134287" cy="145855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7" name="Rectangle 948"/>
            <p:cNvSpPr>
              <a:spLocks noChangeArrowheads="1"/>
            </p:cNvSpPr>
            <p:nvPr/>
          </p:nvSpPr>
          <p:spPr bwMode="auto">
            <a:xfrm>
              <a:off x="2507692" y="1410143"/>
              <a:ext cx="79933" cy="11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GB" sz="700">
                  <a:solidFill>
                    <a:srgbClr val="000000"/>
                  </a:solidFill>
                  <a:latin typeface="Modern"/>
                </a:rPr>
                <a:t>IT</a:t>
              </a:r>
              <a:endParaRPr lang="en-GB"/>
            </a:p>
          </p:txBody>
        </p:sp>
        <p:sp>
          <p:nvSpPr>
            <p:cNvPr id="42328" name="Rectangle 962"/>
            <p:cNvSpPr>
              <a:spLocks noChangeArrowheads="1"/>
            </p:cNvSpPr>
            <p:nvPr/>
          </p:nvSpPr>
          <p:spPr bwMode="auto">
            <a:xfrm>
              <a:off x="279719" y="2265919"/>
              <a:ext cx="457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42334" name="Line 973"/>
            <p:cNvSpPr>
              <a:spLocks noChangeShapeType="1"/>
            </p:cNvSpPr>
            <p:nvPr/>
          </p:nvSpPr>
          <p:spPr bwMode="auto">
            <a:xfrm flipH="1">
              <a:off x="4338549" y="2215526"/>
              <a:ext cx="12789" cy="2243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0" name="Line 979"/>
            <p:cNvSpPr>
              <a:spLocks noChangeShapeType="1"/>
            </p:cNvSpPr>
            <p:nvPr/>
          </p:nvSpPr>
          <p:spPr bwMode="auto">
            <a:xfrm flipV="1">
              <a:off x="3470606" y="2893589"/>
              <a:ext cx="407657" cy="12662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Freeform 980"/>
            <p:cNvSpPr>
              <a:spLocks/>
            </p:cNvSpPr>
            <p:nvPr/>
          </p:nvSpPr>
          <p:spPr bwMode="auto">
            <a:xfrm>
              <a:off x="3842190" y="2855073"/>
              <a:ext cx="164662" cy="76934"/>
            </a:xfrm>
            <a:custGeom>
              <a:avLst/>
              <a:gdLst>
                <a:gd name="T0" fmla="*/ 0 w 103"/>
                <a:gd name="T1" fmla="*/ 8 h 48"/>
                <a:gd name="T2" fmla="*/ 103 w 103"/>
                <a:gd name="T3" fmla="*/ 0 h 48"/>
                <a:gd name="T4" fmla="*/ 28 w 103"/>
                <a:gd name="T5" fmla="*/ 48 h 48"/>
                <a:gd name="T6" fmla="*/ 0 w 103"/>
                <a:gd name="T7" fmla="*/ 8 h 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48">
                  <a:moveTo>
                    <a:pt x="0" y="8"/>
                  </a:moveTo>
                  <a:lnTo>
                    <a:pt x="103" y="0"/>
                  </a:lnTo>
                  <a:lnTo>
                    <a:pt x="28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986"/>
            <p:cNvSpPr>
              <a:spLocks noChangeShapeType="1"/>
            </p:cNvSpPr>
            <p:nvPr/>
          </p:nvSpPr>
          <p:spPr bwMode="auto">
            <a:xfrm flipH="1">
              <a:off x="4847902" y="3290452"/>
              <a:ext cx="46361" cy="150664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8" name="Freeform 987"/>
            <p:cNvSpPr>
              <a:spLocks/>
            </p:cNvSpPr>
            <p:nvPr/>
          </p:nvSpPr>
          <p:spPr bwMode="auto">
            <a:xfrm>
              <a:off x="4799875" y="3352076"/>
              <a:ext cx="103913" cy="113800"/>
            </a:xfrm>
            <a:custGeom>
              <a:avLst/>
              <a:gdLst>
                <a:gd name="T0" fmla="*/ 65 w 65"/>
                <a:gd name="T1" fmla="*/ 10 h 71"/>
                <a:gd name="T2" fmla="*/ 14 w 65"/>
                <a:gd name="T3" fmla="*/ 71 h 71"/>
                <a:gd name="T4" fmla="*/ 0 w 65"/>
                <a:gd name="T5" fmla="*/ 0 h 71"/>
                <a:gd name="T6" fmla="*/ 65 w 65"/>
                <a:gd name="T7" fmla="*/ 10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0"/>
                  </a:moveTo>
                  <a:lnTo>
                    <a:pt x="14" y="71"/>
                  </a:lnTo>
                  <a:lnTo>
                    <a:pt x="0" y="0"/>
                  </a:lnTo>
                  <a:lnTo>
                    <a:pt x="65" y="10"/>
                  </a:lnTo>
                  <a:close/>
                </a:path>
              </a:pathLst>
            </a:cu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51" name="Line 990"/>
            <p:cNvSpPr>
              <a:spLocks noChangeShapeType="1"/>
            </p:cNvSpPr>
            <p:nvPr/>
          </p:nvSpPr>
          <p:spPr bwMode="auto">
            <a:xfrm flipH="1" flipV="1">
              <a:off x="4948593" y="4223107"/>
              <a:ext cx="1769707" cy="1238971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2" name="Freeform 991"/>
            <p:cNvSpPr>
              <a:spLocks/>
            </p:cNvSpPr>
            <p:nvPr/>
          </p:nvSpPr>
          <p:spPr bwMode="auto">
            <a:xfrm>
              <a:off x="4867871" y="4189520"/>
              <a:ext cx="142280" cy="105785"/>
            </a:xfrm>
            <a:custGeom>
              <a:avLst/>
              <a:gdLst>
                <a:gd name="T0" fmla="*/ 38 w 89"/>
                <a:gd name="T1" fmla="*/ 66 h 66"/>
                <a:gd name="T2" fmla="*/ 0 w 89"/>
                <a:gd name="T3" fmla="*/ 0 h 66"/>
                <a:gd name="T4" fmla="*/ 89 w 89"/>
                <a:gd name="T5" fmla="*/ 37 h 66"/>
                <a:gd name="T6" fmla="*/ 38 w 89"/>
                <a:gd name="T7" fmla="*/ 66 h 6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66">
                  <a:moveTo>
                    <a:pt x="38" y="66"/>
                  </a:moveTo>
                  <a:lnTo>
                    <a:pt x="0" y="0"/>
                  </a:lnTo>
                  <a:lnTo>
                    <a:pt x="89" y="37"/>
                  </a:lnTo>
                  <a:lnTo>
                    <a:pt x="3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7" name="Line 996"/>
            <p:cNvSpPr>
              <a:spLocks noChangeShapeType="1"/>
            </p:cNvSpPr>
            <p:nvPr/>
          </p:nvSpPr>
          <p:spPr bwMode="auto">
            <a:xfrm>
              <a:off x="1809874" y="3961595"/>
              <a:ext cx="665039" cy="25324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58" name="Freeform 997"/>
            <p:cNvSpPr>
              <a:spLocks/>
            </p:cNvSpPr>
            <p:nvPr/>
          </p:nvSpPr>
          <p:spPr bwMode="auto">
            <a:xfrm>
              <a:off x="2435665" y="4177970"/>
              <a:ext cx="164662" cy="81744"/>
            </a:xfrm>
            <a:custGeom>
              <a:avLst/>
              <a:gdLst>
                <a:gd name="T0" fmla="*/ 32 w 103"/>
                <a:gd name="T1" fmla="*/ 0 h 51"/>
                <a:gd name="T2" fmla="*/ 103 w 103"/>
                <a:gd name="T3" fmla="*/ 51 h 51"/>
                <a:gd name="T4" fmla="*/ 0 w 103"/>
                <a:gd name="T5" fmla="*/ 38 h 51"/>
                <a:gd name="T6" fmla="*/ 32 w 103"/>
                <a:gd name="T7" fmla="*/ 0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" h="51">
                  <a:moveTo>
                    <a:pt x="32" y="0"/>
                  </a:moveTo>
                  <a:lnTo>
                    <a:pt x="103" y="51"/>
                  </a:lnTo>
                  <a:lnTo>
                    <a:pt x="0" y="3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2" name="Line 1001"/>
            <p:cNvSpPr>
              <a:spLocks noChangeShapeType="1"/>
            </p:cNvSpPr>
            <p:nvPr/>
          </p:nvSpPr>
          <p:spPr bwMode="auto">
            <a:xfrm flipV="1">
              <a:off x="1485046" y="4722185"/>
              <a:ext cx="1032729" cy="81262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3" name="Freeform 1002"/>
            <p:cNvSpPr>
              <a:spLocks/>
            </p:cNvSpPr>
            <p:nvPr/>
          </p:nvSpPr>
          <p:spPr bwMode="auto">
            <a:xfrm>
              <a:off x="2467593" y="4670721"/>
              <a:ext cx="139083" cy="107388"/>
            </a:xfrm>
            <a:custGeom>
              <a:avLst/>
              <a:gdLst>
                <a:gd name="T0" fmla="*/ 0 w 87"/>
                <a:gd name="T1" fmla="*/ 39 h 67"/>
                <a:gd name="T2" fmla="*/ 87 w 87"/>
                <a:gd name="T3" fmla="*/ 0 h 67"/>
                <a:gd name="T4" fmla="*/ 51 w 87"/>
                <a:gd name="T5" fmla="*/ 67 h 67"/>
                <a:gd name="T6" fmla="*/ 0 w 87"/>
                <a:gd name="T7" fmla="*/ 39 h 6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7" h="67">
                  <a:moveTo>
                    <a:pt x="0" y="39"/>
                  </a:moveTo>
                  <a:lnTo>
                    <a:pt x="87" y="0"/>
                  </a:lnTo>
                  <a:lnTo>
                    <a:pt x="51" y="6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8" name="Line 1007"/>
            <p:cNvSpPr>
              <a:spLocks noChangeShapeType="1"/>
            </p:cNvSpPr>
            <p:nvPr/>
          </p:nvSpPr>
          <p:spPr bwMode="auto">
            <a:xfrm flipV="1">
              <a:off x="3267649" y="4687355"/>
              <a:ext cx="145478" cy="101457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69" name="Freeform 1008"/>
            <p:cNvSpPr>
              <a:spLocks/>
            </p:cNvSpPr>
            <p:nvPr/>
          </p:nvSpPr>
          <p:spPr bwMode="auto">
            <a:xfrm>
              <a:off x="3358414" y="4624186"/>
              <a:ext cx="105511" cy="110594"/>
            </a:xfrm>
            <a:custGeom>
              <a:avLst/>
              <a:gdLst>
                <a:gd name="T0" fmla="*/ 0 w 66"/>
                <a:gd name="T1" fmla="*/ 65 h 69"/>
                <a:gd name="T2" fmla="*/ 40 w 66"/>
                <a:gd name="T3" fmla="*/ 0 h 69"/>
                <a:gd name="T4" fmla="*/ 66 w 66"/>
                <a:gd name="T5" fmla="*/ 69 h 69"/>
                <a:gd name="T6" fmla="*/ 0 w 66"/>
                <a:gd name="T7" fmla="*/ 65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" h="69">
                  <a:moveTo>
                    <a:pt x="0" y="65"/>
                  </a:moveTo>
                  <a:lnTo>
                    <a:pt x="40" y="0"/>
                  </a:lnTo>
                  <a:lnTo>
                    <a:pt x="66" y="69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3" name="Line 1013"/>
            <p:cNvSpPr>
              <a:spLocks noChangeShapeType="1"/>
            </p:cNvSpPr>
            <p:nvPr/>
          </p:nvSpPr>
          <p:spPr bwMode="auto">
            <a:xfrm flipH="1">
              <a:off x="3160643" y="1418476"/>
              <a:ext cx="465208" cy="31735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4" name="Freeform 1014"/>
            <p:cNvSpPr>
              <a:spLocks/>
            </p:cNvSpPr>
            <p:nvPr/>
          </p:nvSpPr>
          <p:spPr bwMode="auto">
            <a:xfrm>
              <a:off x="3239074" y="1531065"/>
              <a:ext cx="145478" cy="104183"/>
            </a:xfrm>
            <a:custGeom>
              <a:avLst/>
              <a:gdLst>
                <a:gd name="T0" fmla="*/ 91 w 91"/>
                <a:gd name="T1" fmla="*/ 30 h 65"/>
                <a:gd name="T2" fmla="*/ 0 w 91"/>
                <a:gd name="T3" fmla="*/ 65 h 65"/>
                <a:gd name="T4" fmla="*/ 42 w 91"/>
                <a:gd name="T5" fmla="*/ 0 h 65"/>
                <a:gd name="T6" fmla="*/ 91 w 91"/>
                <a:gd name="T7" fmla="*/ 30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" h="65">
                  <a:moveTo>
                    <a:pt x="91" y="30"/>
                  </a:moveTo>
                  <a:lnTo>
                    <a:pt x="0" y="65"/>
                  </a:lnTo>
                  <a:lnTo>
                    <a:pt x="42" y="0"/>
                  </a:lnTo>
                  <a:lnTo>
                    <a:pt x="9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7" name="Line 1020"/>
            <p:cNvSpPr>
              <a:spLocks noChangeShapeType="1"/>
            </p:cNvSpPr>
            <p:nvPr/>
          </p:nvSpPr>
          <p:spPr bwMode="auto">
            <a:xfrm flipH="1" flipV="1">
              <a:off x="7430092" y="1155309"/>
              <a:ext cx="597895" cy="14104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78" name="Freeform 1021"/>
            <p:cNvSpPr>
              <a:spLocks/>
            </p:cNvSpPr>
            <p:nvPr/>
          </p:nvSpPr>
          <p:spPr bwMode="auto">
            <a:xfrm>
              <a:off x="7323643" y="1124364"/>
              <a:ext cx="155070" cy="96169"/>
            </a:xfrm>
            <a:custGeom>
              <a:avLst/>
              <a:gdLst>
                <a:gd name="T0" fmla="*/ 97 w 97"/>
                <a:gd name="T1" fmla="*/ 35 h 60"/>
                <a:gd name="T2" fmla="*/ 0 w 97"/>
                <a:gd name="T3" fmla="*/ 60 h 60"/>
                <a:gd name="T4" fmla="*/ 55 w 97"/>
                <a:gd name="T5" fmla="*/ 0 h 60"/>
                <a:gd name="T6" fmla="*/ 97 w 97"/>
                <a:gd name="T7" fmla="*/ 35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" h="60">
                  <a:moveTo>
                    <a:pt x="97" y="35"/>
                  </a:moveTo>
                  <a:lnTo>
                    <a:pt x="0" y="60"/>
                  </a:lnTo>
                  <a:lnTo>
                    <a:pt x="55" y="0"/>
                  </a:lnTo>
                  <a:lnTo>
                    <a:pt x="97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2" name="Line 1025"/>
            <p:cNvSpPr>
              <a:spLocks noChangeShapeType="1"/>
            </p:cNvSpPr>
            <p:nvPr/>
          </p:nvSpPr>
          <p:spPr bwMode="auto">
            <a:xfrm flipH="1">
              <a:off x="5631301" y="1363778"/>
              <a:ext cx="164662" cy="64113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3" name="Freeform 1026"/>
            <p:cNvSpPr>
              <a:spLocks/>
            </p:cNvSpPr>
            <p:nvPr/>
          </p:nvSpPr>
          <p:spPr bwMode="auto">
            <a:xfrm>
              <a:off x="5590295" y="1229092"/>
              <a:ext cx="126294" cy="110594"/>
            </a:xfrm>
            <a:custGeom>
              <a:avLst/>
              <a:gdLst>
                <a:gd name="T0" fmla="*/ 79 w 79"/>
                <a:gd name="T1" fmla="*/ 23 h 69"/>
                <a:gd name="T2" fmla="*/ 0 w 79"/>
                <a:gd name="T3" fmla="*/ 69 h 69"/>
                <a:gd name="T4" fmla="*/ 22 w 79"/>
                <a:gd name="T5" fmla="*/ 0 h 69"/>
                <a:gd name="T6" fmla="*/ 79 w 79"/>
                <a:gd name="T7" fmla="*/ 23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69">
                  <a:moveTo>
                    <a:pt x="79" y="23"/>
                  </a:moveTo>
                  <a:lnTo>
                    <a:pt x="0" y="69"/>
                  </a:lnTo>
                  <a:lnTo>
                    <a:pt x="22" y="0"/>
                  </a:lnTo>
                  <a:lnTo>
                    <a:pt x="7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8" name="Line 1031"/>
            <p:cNvSpPr>
              <a:spLocks noChangeShapeType="1"/>
            </p:cNvSpPr>
            <p:nvPr/>
          </p:nvSpPr>
          <p:spPr bwMode="auto">
            <a:xfrm flipV="1">
              <a:off x="5445364" y="5251230"/>
              <a:ext cx="193437" cy="1041825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89" name="Freeform 1032"/>
            <p:cNvSpPr>
              <a:spLocks/>
            </p:cNvSpPr>
            <p:nvPr/>
          </p:nvSpPr>
          <p:spPr bwMode="auto">
            <a:xfrm>
              <a:off x="5580858" y="5195083"/>
              <a:ext cx="113505" cy="113800"/>
            </a:xfrm>
            <a:custGeom>
              <a:avLst/>
              <a:gdLst>
                <a:gd name="T0" fmla="*/ 10 w 71"/>
                <a:gd name="T1" fmla="*/ 71 h 71"/>
                <a:gd name="T2" fmla="*/ 0 w 71"/>
                <a:gd name="T3" fmla="*/ 0 h 71"/>
                <a:gd name="T4" fmla="*/ 71 w 71"/>
                <a:gd name="T5" fmla="*/ 53 h 71"/>
                <a:gd name="T6" fmla="*/ 10 w 71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1" h="71">
                  <a:moveTo>
                    <a:pt x="10" y="71"/>
                  </a:moveTo>
                  <a:lnTo>
                    <a:pt x="0" y="0"/>
                  </a:lnTo>
                  <a:lnTo>
                    <a:pt x="71" y="53"/>
                  </a:lnTo>
                  <a:lnTo>
                    <a:pt x="1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4" name="Line 1037"/>
            <p:cNvSpPr>
              <a:spLocks noChangeShapeType="1"/>
            </p:cNvSpPr>
            <p:nvPr/>
          </p:nvSpPr>
          <p:spPr bwMode="auto">
            <a:xfrm flipH="1">
              <a:off x="5810611" y="3148298"/>
              <a:ext cx="175852" cy="323767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95" name="Freeform 1038"/>
            <p:cNvSpPr>
              <a:spLocks/>
            </p:cNvSpPr>
            <p:nvPr/>
          </p:nvSpPr>
          <p:spPr bwMode="auto">
            <a:xfrm>
              <a:off x="5760313" y="3448018"/>
              <a:ext cx="103913" cy="113800"/>
            </a:xfrm>
            <a:custGeom>
              <a:avLst/>
              <a:gdLst>
                <a:gd name="T0" fmla="*/ 65 w 65"/>
                <a:gd name="T1" fmla="*/ 16 h 71"/>
                <a:gd name="T2" fmla="*/ 0 w 65"/>
                <a:gd name="T3" fmla="*/ 71 h 71"/>
                <a:gd name="T4" fmla="*/ 4 w 65"/>
                <a:gd name="T5" fmla="*/ 0 h 71"/>
                <a:gd name="T6" fmla="*/ 65 w 65"/>
                <a:gd name="T7" fmla="*/ 16 h 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5" h="71">
                  <a:moveTo>
                    <a:pt x="65" y="16"/>
                  </a:moveTo>
                  <a:lnTo>
                    <a:pt x="0" y="71"/>
                  </a:lnTo>
                  <a:lnTo>
                    <a:pt x="4" y="0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0" name="Line 1043"/>
            <p:cNvSpPr>
              <a:spLocks noChangeShapeType="1"/>
            </p:cNvSpPr>
            <p:nvPr/>
          </p:nvSpPr>
          <p:spPr bwMode="auto">
            <a:xfrm flipV="1">
              <a:off x="8527732" y="5037588"/>
              <a:ext cx="273370" cy="775759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1" name="Freeform 1044"/>
            <p:cNvSpPr>
              <a:spLocks/>
            </p:cNvSpPr>
            <p:nvPr/>
          </p:nvSpPr>
          <p:spPr bwMode="auto">
            <a:xfrm>
              <a:off x="8632111" y="5215256"/>
              <a:ext cx="102314" cy="112196"/>
            </a:xfrm>
            <a:custGeom>
              <a:avLst/>
              <a:gdLst>
                <a:gd name="T0" fmla="*/ 0 w 64"/>
                <a:gd name="T1" fmla="*/ 58 h 70"/>
                <a:gd name="T2" fmla="*/ 58 w 64"/>
                <a:gd name="T3" fmla="*/ 0 h 70"/>
                <a:gd name="T4" fmla="*/ 64 w 64"/>
                <a:gd name="T5" fmla="*/ 70 h 70"/>
                <a:gd name="T6" fmla="*/ 0 w 64"/>
                <a:gd name="T7" fmla="*/ 58 h 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" h="70">
                  <a:moveTo>
                    <a:pt x="0" y="58"/>
                  </a:moveTo>
                  <a:lnTo>
                    <a:pt x="58" y="0"/>
                  </a:lnTo>
                  <a:lnTo>
                    <a:pt x="64" y="7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5" name="Line 1048"/>
            <p:cNvSpPr>
              <a:spLocks noChangeShapeType="1"/>
            </p:cNvSpPr>
            <p:nvPr/>
          </p:nvSpPr>
          <p:spPr bwMode="auto">
            <a:xfrm flipH="1">
              <a:off x="5621386" y="1719839"/>
              <a:ext cx="220614" cy="328576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406" name="Freeform 1049"/>
            <p:cNvSpPr>
              <a:spLocks/>
            </p:cNvSpPr>
            <p:nvPr/>
          </p:nvSpPr>
          <p:spPr bwMode="auto">
            <a:xfrm>
              <a:off x="5561820" y="2022931"/>
              <a:ext cx="111906" cy="110594"/>
            </a:xfrm>
            <a:custGeom>
              <a:avLst/>
              <a:gdLst>
                <a:gd name="T0" fmla="*/ 70 w 70"/>
                <a:gd name="T1" fmla="*/ 18 h 69"/>
                <a:gd name="T2" fmla="*/ 0 w 70"/>
                <a:gd name="T3" fmla="*/ 69 h 69"/>
                <a:gd name="T4" fmla="*/ 12 w 70"/>
                <a:gd name="T5" fmla="*/ 0 h 69"/>
                <a:gd name="T6" fmla="*/ 70 w 70"/>
                <a:gd name="T7" fmla="*/ 18 h 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0" h="69">
                  <a:moveTo>
                    <a:pt x="70" y="18"/>
                  </a:moveTo>
                  <a:lnTo>
                    <a:pt x="0" y="69"/>
                  </a:lnTo>
                  <a:lnTo>
                    <a:pt x="12" y="0"/>
                  </a:lnTo>
                  <a:lnTo>
                    <a:pt x="7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0" y="5523823"/>
              <a:ext cx="2195513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Laser enrichment research &amp; support</a:t>
              </a:r>
            </a:p>
          </p:txBody>
        </p:sp>
        <p:sp>
          <p:nvSpPr>
            <p:cNvPr id="1019" name="TextBox 1018"/>
            <p:cNvSpPr txBox="1"/>
            <p:nvPr/>
          </p:nvSpPr>
          <p:spPr>
            <a:xfrm>
              <a:off x="-2" y="3162309"/>
              <a:ext cx="220980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Tritium activities,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HEU recovery (crash programme)</a:t>
              </a:r>
            </a:p>
          </p:txBody>
        </p:sp>
        <p:sp>
          <p:nvSpPr>
            <p:cNvPr id="1020" name="TextBox 1019"/>
            <p:cNvSpPr txBox="1"/>
            <p:nvPr/>
          </p:nvSpPr>
          <p:spPr>
            <a:xfrm>
              <a:off x="2301176" y="5676223"/>
              <a:ext cx="1669162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Theoretical weaponization activities</a:t>
              </a:r>
            </a:p>
          </p:txBody>
        </p:sp>
        <p:sp>
          <p:nvSpPr>
            <p:cNvPr id="1023" name="TextBox 1022"/>
            <p:cNvSpPr txBox="1"/>
            <p:nvPr/>
          </p:nvSpPr>
          <p:spPr>
            <a:xfrm>
              <a:off x="1447800" y="2397872"/>
              <a:ext cx="2017536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Planned U metal </a:t>
              </a:r>
            </a:p>
            <a:p>
              <a:r>
                <a:rPr lang="en-US" b="1" dirty="0">
                  <a:solidFill>
                    <a:srgbClr val="000000"/>
                  </a:solidFill>
                </a:rPr>
                <a:t>production</a:t>
              </a: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3531393" y="914400"/>
              <a:ext cx="135969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 metal production</a:t>
              </a:r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4318930" y="2325666"/>
              <a:ext cx="147227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Clandestine isotope irradiation</a:t>
              </a:r>
            </a:p>
          </p:txBody>
        </p:sp>
        <p:sp>
          <p:nvSpPr>
            <p:cNvPr id="1026" name="TextBox 1025"/>
            <p:cNvSpPr txBox="1"/>
            <p:nvPr/>
          </p:nvSpPr>
          <p:spPr>
            <a:xfrm>
              <a:off x="6073139" y="2279841"/>
              <a:ext cx="136431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R&amp;D        UF4 &amp; UF6 production</a:t>
              </a:r>
            </a:p>
          </p:txBody>
        </p:sp>
        <p:sp>
          <p:nvSpPr>
            <p:cNvPr id="1027" name="TextBox 1026"/>
            <p:cNvSpPr txBox="1"/>
            <p:nvPr/>
          </p:nvSpPr>
          <p:spPr>
            <a:xfrm>
              <a:off x="5741330" y="1151769"/>
              <a:ext cx="115476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EMIS activities</a:t>
              </a:r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5886921" y="5492995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Undeclared reprocessing</a:t>
              </a:r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4391387" y="6172200"/>
              <a:ext cx="2765425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– theoretical computations</a:t>
              </a:r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7641696" y="5842750"/>
              <a:ext cx="152671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Chemical enrichment R&amp;D</a:t>
              </a:r>
            </a:p>
          </p:txBody>
        </p:sp>
        <p:sp>
          <p:nvSpPr>
            <p:cNvPr id="1031" name="TextBox 1030"/>
            <p:cNvSpPr txBox="1"/>
            <p:nvPr/>
          </p:nvSpPr>
          <p:spPr>
            <a:xfrm>
              <a:off x="7772401" y="981670"/>
              <a:ext cx="13716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UCL4 production lab</a:t>
              </a:r>
            </a:p>
          </p:txBody>
        </p:sp>
        <p:sp>
          <p:nvSpPr>
            <p:cNvPr id="1032" name="TextBox 1031"/>
            <p:cNvSpPr txBox="1"/>
            <p:nvPr/>
          </p:nvSpPr>
          <p:spPr>
            <a:xfrm>
              <a:off x="267670" y="1039983"/>
              <a:ext cx="2018330" cy="92333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</a:rPr>
                <a:t>Weaponization explosives; neutron initiator</a:t>
              </a:r>
            </a:p>
          </p:txBody>
        </p:sp>
        <p:sp>
          <p:nvSpPr>
            <p:cNvPr id="1033" name="Line 979"/>
            <p:cNvSpPr>
              <a:spLocks noChangeShapeType="1"/>
            </p:cNvSpPr>
            <p:nvPr/>
          </p:nvSpPr>
          <p:spPr bwMode="auto">
            <a:xfrm>
              <a:off x="2079625" y="1904504"/>
              <a:ext cx="1795817" cy="567242"/>
            </a:xfrm>
            <a:prstGeom prst="line">
              <a:avLst/>
            </a:prstGeom>
            <a:noFill/>
            <a:ln w="28575" cmpd="sng">
              <a:solidFill>
                <a:srgbClr val="FFFFFF"/>
              </a:solidFill>
              <a:round/>
              <a:headEnd type="none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78" name="TextBox 977"/>
          <p:cNvSpPr txBox="1"/>
          <p:nvPr/>
        </p:nvSpPr>
        <p:spPr>
          <a:xfrm>
            <a:off x="28386" y="6477304"/>
            <a:ext cx="35581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/>
              <a:t>Credit to Laura Rockwood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216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6954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</a:t>
            </a:r>
            <a:r>
              <a:rPr lang="he-IL" altLang="he-IL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859017"/>
            <a:ext cx="10130028" cy="26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 smtClean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66" y="1856428"/>
            <a:ext cx="7633053" cy="404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6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26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7" y="5349877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0A6DA076-0808-42C2-85BD-ED226752A578}"/>
              </a:ext>
            </a:extLst>
          </p:cNvPr>
          <p:cNvSpPr txBox="1"/>
          <p:nvPr/>
        </p:nvSpPr>
        <p:spPr>
          <a:xfrm>
            <a:off x="1781478" y="1931801"/>
            <a:ext cx="123463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ה- 50</a:t>
            </a:r>
            <a:endParaRPr lang="he-IL" dirty="0"/>
          </a:p>
        </p:txBody>
      </p:sp>
      <p:cxnSp>
        <p:nvCxnSpPr>
          <p:cNvPr id="31" name="מחבר: מרפקי 30">
            <a:extLst>
              <a:ext uri="{FF2B5EF4-FFF2-40B4-BE49-F238E27FC236}">
                <a16:creationId xmlns:a16="http://schemas.microsoft.com/office/drawing/2014/main" id="{C5AFAAAF-35F9-424A-9715-D44E121CE1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28094" y="3248222"/>
            <a:ext cx="1996663" cy="17139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: מרפקי 34">
            <a:extLst>
              <a:ext uri="{FF2B5EF4-FFF2-40B4-BE49-F238E27FC236}">
                <a16:creationId xmlns:a16="http://schemas.microsoft.com/office/drawing/2014/main" id="{F51B922A-8A45-4A7F-9FD5-3F09CE234FF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137750" y="3211092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72FC4C6C-3BE9-484F-9416-F39744930A70}"/>
              </a:ext>
            </a:extLst>
          </p:cNvPr>
          <p:cNvSpPr txBox="1"/>
          <p:nvPr/>
        </p:nvSpPr>
        <p:spPr>
          <a:xfrm>
            <a:off x="3451550" y="1918679"/>
            <a:ext cx="123463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ה- 70</a:t>
            </a:r>
            <a:endParaRPr lang="he-IL" dirty="0"/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B9B9E5D7-9672-456C-AB8E-DE6E9B3D4EED}"/>
              </a:ext>
            </a:extLst>
          </p:cNvPr>
          <p:cNvSpPr txBox="1"/>
          <p:nvPr/>
        </p:nvSpPr>
        <p:spPr>
          <a:xfrm>
            <a:off x="2994712" y="4530101"/>
            <a:ext cx="20796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חששות </a:t>
            </a:r>
            <a:r>
              <a:rPr lang="he-IL" dirty="0" smtClean="0"/>
              <a:t>פרוליפרציה. </a:t>
            </a:r>
            <a:r>
              <a:rPr lang="he-IL" dirty="0"/>
              <a:t>תוכנית אנרגיה גרעינית שאפתנית</a:t>
            </a:r>
          </a:p>
        </p:txBody>
      </p:sp>
      <p:sp>
        <p:nvSpPr>
          <p:cNvPr id="42" name="תיבת טקסט 41">
            <a:extLst>
              <a:ext uri="{FF2B5EF4-FFF2-40B4-BE49-F238E27FC236}">
                <a16:creationId xmlns:a16="http://schemas.microsoft.com/office/drawing/2014/main" id="{4F2E504A-3475-4158-ADC4-49026D6C5ACC}"/>
              </a:ext>
            </a:extLst>
          </p:cNvPr>
          <p:cNvSpPr txBox="1"/>
          <p:nvPr/>
        </p:nvSpPr>
        <p:spPr>
          <a:xfrm>
            <a:off x="1911765" y="4543123"/>
            <a:ext cx="850686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התחלה</a:t>
            </a:r>
          </a:p>
        </p:txBody>
      </p:sp>
      <p:sp>
        <p:nvSpPr>
          <p:cNvPr id="44" name="תיבת טקסט 43">
            <a:extLst>
              <a:ext uri="{FF2B5EF4-FFF2-40B4-BE49-F238E27FC236}">
                <a16:creationId xmlns:a16="http://schemas.microsoft.com/office/drawing/2014/main" id="{F184DF10-FC05-4C81-BBE9-5076EFD763A3}"/>
              </a:ext>
            </a:extLst>
          </p:cNvPr>
          <p:cNvSpPr txBox="1"/>
          <p:nvPr/>
        </p:nvSpPr>
        <p:spPr>
          <a:xfrm>
            <a:off x="7532347" y="1897885"/>
            <a:ext cx="14610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שנות </a:t>
            </a:r>
            <a:r>
              <a:rPr lang="he-IL" dirty="0" smtClean="0"/>
              <a:t>ה- 80</a:t>
            </a:r>
            <a:endParaRPr lang="he-IL" dirty="0"/>
          </a:p>
          <a:p>
            <a:r>
              <a:rPr lang="he-IL" dirty="0"/>
              <a:t>ושנות </a:t>
            </a:r>
            <a:r>
              <a:rPr lang="he-IL" dirty="0" smtClean="0"/>
              <a:t>ה- 90</a:t>
            </a:r>
            <a:endParaRPr lang="he-IL" dirty="0"/>
          </a:p>
        </p:txBody>
      </p:sp>
      <p:sp>
        <p:nvSpPr>
          <p:cNvPr id="47" name="תיבת טקסט 46">
            <a:extLst>
              <a:ext uri="{FF2B5EF4-FFF2-40B4-BE49-F238E27FC236}">
                <a16:creationId xmlns:a16="http://schemas.microsoft.com/office/drawing/2014/main" id="{98625D9F-7581-47E1-B513-2C19D3E2278D}"/>
              </a:ext>
            </a:extLst>
          </p:cNvPr>
          <p:cNvSpPr txBox="1"/>
          <p:nvPr/>
        </p:nvSpPr>
        <p:spPr>
          <a:xfrm>
            <a:off x="5485678" y="1886022"/>
            <a:ext cx="1289913" cy="584775"/>
          </a:xfrm>
          <a:prstGeom prst="rect">
            <a:avLst/>
          </a:prstGeom>
          <a:noFill/>
          <a:ln w="79375">
            <a:solidFill>
              <a:srgbClr val="00B050">
                <a:alpha val="71000"/>
              </a:srgbClr>
            </a:solidFill>
          </a:ln>
        </p:spPr>
        <p:txBody>
          <a:bodyPr wrap="square" rtlCol="1">
            <a:spAutoFit/>
          </a:bodyPr>
          <a:lstStyle/>
          <a:p>
            <a:r>
              <a:rPr lang="he-IL" sz="3200" dirty="0"/>
              <a:t>1979</a:t>
            </a:r>
          </a:p>
        </p:txBody>
      </p:sp>
      <p:cxnSp>
        <p:nvCxnSpPr>
          <p:cNvPr id="49" name="מחבר: מרפקי 48">
            <a:extLst>
              <a:ext uri="{FF2B5EF4-FFF2-40B4-BE49-F238E27FC236}">
                <a16:creationId xmlns:a16="http://schemas.microsoft.com/office/drawing/2014/main" id="{6BC0229A-A6B7-4079-A434-BB7F8C32B18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36833" y="3377381"/>
            <a:ext cx="1820429" cy="27312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C0A3C8B0-325C-4490-8093-12C406FFBD60}"/>
              </a:ext>
            </a:extLst>
          </p:cNvPr>
          <p:cNvSpPr txBox="1"/>
          <p:nvPr/>
        </p:nvSpPr>
        <p:spPr>
          <a:xfrm>
            <a:off x="7190072" y="4562606"/>
            <a:ext cx="265766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עיסוק במעגל הדלק</a:t>
            </a:r>
          </a:p>
          <a:p>
            <a:r>
              <a:rPr lang="he-IL" dirty="0"/>
              <a:t>חששות </a:t>
            </a:r>
            <a:r>
              <a:rPr lang="he-IL" dirty="0" smtClean="0"/>
              <a:t>פרוליפרציה</a:t>
            </a:r>
            <a:endParaRPr lang="he-IL" dirty="0"/>
          </a:p>
          <a:p>
            <a:r>
              <a:rPr lang="he-IL" dirty="0"/>
              <a:t>החל מאמצע שנות </a:t>
            </a:r>
            <a:r>
              <a:rPr lang="he-IL" dirty="0" smtClean="0"/>
              <a:t>ה- 90</a:t>
            </a:r>
            <a:endParaRPr lang="he-IL" dirty="0"/>
          </a:p>
        </p:txBody>
      </p:sp>
      <p:cxnSp>
        <p:nvCxnSpPr>
          <p:cNvPr id="34" name="מחבר: מרפקי 33">
            <a:extLst>
              <a:ext uri="{FF2B5EF4-FFF2-40B4-BE49-F238E27FC236}">
                <a16:creationId xmlns:a16="http://schemas.microsoft.com/office/drawing/2014/main" id="{D837A3A4-34C7-4B93-8512-B0D4E3289756}"/>
              </a:ext>
            </a:extLst>
          </p:cNvPr>
          <p:cNvCxnSpPr>
            <a:cxnSpLocks/>
          </p:cNvCxnSpPr>
          <p:nvPr/>
        </p:nvCxnSpPr>
        <p:spPr>
          <a:xfrm rot="16200000" flipH="1">
            <a:off x="5184419" y="3244145"/>
            <a:ext cx="1996663" cy="369688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990B4570-3BFE-4013-B252-1BE83CA66CBD}"/>
              </a:ext>
            </a:extLst>
          </p:cNvPr>
          <p:cNvSpPr txBox="1"/>
          <p:nvPr/>
        </p:nvSpPr>
        <p:spPr>
          <a:xfrm>
            <a:off x="5181599" y="4541605"/>
            <a:ext cx="1775405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ביטול לכאורה של</a:t>
            </a:r>
          </a:p>
          <a:p>
            <a:r>
              <a:rPr lang="he-IL" dirty="0" err="1"/>
              <a:t>תוכנית</a:t>
            </a:r>
            <a:r>
              <a:rPr lang="he-IL" dirty="0"/>
              <a:t> </a:t>
            </a:r>
            <a:r>
              <a:rPr lang="he-IL" dirty="0" smtClean="0"/>
              <a:t>הגרעין עקב ההפיכה</a:t>
            </a: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001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627" y="1031163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רקע – תוכנית הגרעין של איראן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27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082" y="960109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44139" y="3053455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037294" y="4177489"/>
            <a:ext cx="3047937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</a:t>
            </a:r>
            <a:r>
              <a:rPr lang="he-IL" dirty="0" smtClean="0"/>
              <a:t>העשרה סודי </a:t>
            </a:r>
            <a:r>
              <a:rPr lang="he-IL" dirty="0" err="1"/>
              <a:t>בנתנז</a:t>
            </a:r>
            <a:r>
              <a:rPr lang="he-IL" dirty="0"/>
              <a:t> על ידי ארגון </a:t>
            </a:r>
            <a:r>
              <a:rPr lang="he-IL" dirty="0" smtClean="0"/>
              <a:t>אופוזיציה.</a:t>
            </a:r>
            <a:endParaRPr lang="he-IL" dirty="0"/>
          </a:p>
          <a:p>
            <a:r>
              <a:rPr lang="he-IL" dirty="0"/>
              <a:t>התחלת ניטור ע"י </a:t>
            </a:r>
            <a:r>
              <a:rPr lang="he-IL" dirty="0" err="1"/>
              <a:t>סבא"א</a:t>
            </a:r>
            <a:r>
              <a:rPr lang="he-IL" dirty="0"/>
              <a:t>.</a:t>
            </a:r>
          </a:p>
          <a:p>
            <a:r>
              <a:rPr lang="he-IL" dirty="0"/>
              <a:t>התחלת מאמצים דיפלומטיים ומעורבות מועצת הנגידים.</a:t>
            </a:r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2002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433975" y="1921261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2007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2009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2011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296710" y="4176529"/>
            <a:ext cx="1803196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הערכת </a:t>
            </a:r>
            <a:r>
              <a:rPr lang="he-IL" dirty="0" smtClean="0"/>
              <a:t>מודיעין אמריקאית </a:t>
            </a:r>
            <a:r>
              <a:rPr lang="en-US" dirty="0" smtClean="0"/>
              <a:t>NIE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 תוכנית הגרעין הופסקה ב-2003 </a:t>
            </a:r>
          </a:p>
          <a:p>
            <a:endParaRPr lang="he-IL" dirty="0"/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263083" y="4176529"/>
            <a:ext cx="270507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חשיפת מתקן העשרה שני סודי </a:t>
            </a:r>
            <a:r>
              <a:rPr lang="he-IL" dirty="0" smtClean="0"/>
              <a:t>בקום (</a:t>
            </a:r>
            <a:r>
              <a:rPr lang="he-IL" dirty="0" err="1" smtClean="0"/>
              <a:t>פורדו</a:t>
            </a:r>
            <a:r>
              <a:rPr lang="he-IL" dirty="0" smtClean="0"/>
              <a:t>). 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חידוש מאמצים </a:t>
            </a:r>
            <a:r>
              <a:rPr lang="he-IL" dirty="0"/>
              <a:t>דיפלומטיים</a:t>
            </a:r>
          </a:p>
          <a:p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132277" y="4165194"/>
            <a:ext cx="1964303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דו"ח </a:t>
            </a:r>
            <a:r>
              <a:rPr lang="en-US" dirty="0" smtClean="0"/>
              <a:t>PMD</a:t>
            </a:r>
            <a:r>
              <a:rPr lang="he-IL" dirty="0" smtClean="0"/>
              <a:t> של </a:t>
            </a:r>
            <a:r>
              <a:rPr lang="he-IL" dirty="0" err="1" smtClean="0"/>
              <a:t>סבא"א</a:t>
            </a:r>
            <a:r>
              <a:rPr lang="he-IL" dirty="0" smtClean="0"/>
              <a:t> </a:t>
            </a:r>
            <a:r>
              <a:rPr lang="he-IL" dirty="0"/>
              <a:t>על </a:t>
            </a:r>
            <a:r>
              <a:rPr lang="he-IL" dirty="0" err="1"/>
              <a:t>מימדים</a:t>
            </a:r>
            <a:r>
              <a:rPr lang="he-IL" dirty="0"/>
              <a:t> צבאיים אפשריים בתוכנית הגרעין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082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96" y="1042886"/>
            <a:ext cx="7602734" cy="561519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נקודות ציון בדרך להסכם גרעין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28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8" y="5623873"/>
            <a:ext cx="513211" cy="54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1108F281-9DA4-401F-B475-5565CE1E08ED}"/>
              </a:ext>
            </a:extLst>
          </p:cNvPr>
          <p:cNvSpPr/>
          <p:nvPr/>
        </p:nvSpPr>
        <p:spPr>
          <a:xfrm>
            <a:off x="1037294" y="2630812"/>
            <a:ext cx="10186682" cy="12225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1" name="מחבר: מרפקי 20">
            <a:extLst>
              <a:ext uri="{FF2B5EF4-FFF2-40B4-BE49-F238E27FC236}">
                <a16:creationId xmlns:a16="http://schemas.microsoft.com/office/drawing/2014/main" id="{203C1E4D-5277-4AE3-BC3B-CEF57504794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31622" y="3139840"/>
            <a:ext cx="1538274" cy="137530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: מרפקי 21">
            <a:extLst>
              <a:ext uri="{FF2B5EF4-FFF2-40B4-BE49-F238E27FC236}">
                <a16:creationId xmlns:a16="http://schemas.microsoft.com/office/drawing/2014/main" id="{099EFA29-C7CC-4DF3-B7C6-3FDCF73D27C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34997" y="3223288"/>
            <a:ext cx="1538271" cy="323483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: מרפקי 22">
            <a:extLst>
              <a:ext uri="{FF2B5EF4-FFF2-40B4-BE49-F238E27FC236}">
                <a16:creationId xmlns:a16="http://schemas.microsoft.com/office/drawing/2014/main" id="{5E27754F-0FFC-41FF-A4BD-6E169983724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17209" y="3075075"/>
            <a:ext cx="1676368" cy="280242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: מרפקי 23">
            <a:extLst>
              <a:ext uri="{FF2B5EF4-FFF2-40B4-BE49-F238E27FC236}">
                <a16:creationId xmlns:a16="http://schemas.microsoft.com/office/drawing/2014/main" id="{3B32DCE9-B4EF-4AA2-AB56-44EAE421042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19753" y="3147242"/>
            <a:ext cx="1524894" cy="256781"/>
          </a:xfrm>
          <a:prstGeom prst="bentConnector3">
            <a:avLst/>
          </a:prstGeom>
          <a:ln w="79375" cap="flat">
            <a:solidFill>
              <a:schemeClr val="tx1">
                <a:lumMod val="65000"/>
                <a:lumOff val="35000"/>
                <a:alpha val="64000"/>
              </a:schemeClr>
            </a:solidFill>
            <a:bevel/>
            <a:headEnd type="triangle"/>
            <a:tailEnd type="triangle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1F87DD0-1227-44C8-8043-06E463D7E427}"/>
              </a:ext>
            </a:extLst>
          </p:cNvPr>
          <p:cNvSpPr txBox="1"/>
          <p:nvPr/>
        </p:nvSpPr>
        <p:spPr>
          <a:xfrm>
            <a:off x="1517938" y="4177489"/>
            <a:ext cx="2303782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משא ומתן </a:t>
            </a:r>
            <a:r>
              <a:rPr lang="he-IL" dirty="0" err="1"/>
              <a:t>מולטיליטרלי</a:t>
            </a:r>
            <a:r>
              <a:rPr lang="he-IL" dirty="0"/>
              <a:t> על תוכנית הגרעין של </a:t>
            </a:r>
            <a:r>
              <a:rPr lang="he-IL" dirty="0" smtClean="0"/>
              <a:t>איראן</a:t>
            </a:r>
            <a:endParaRPr lang="he-IL" dirty="0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F48B1E82-FAB0-4D93-89A5-31E8E47648E0}"/>
              </a:ext>
            </a:extLst>
          </p:cNvPr>
          <p:cNvSpPr txBox="1"/>
          <p:nvPr/>
        </p:nvSpPr>
        <p:spPr>
          <a:xfrm>
            <a:off x="2463466" y="1970245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2003</a:t>
            </a: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CC97C0A8-F56B-4F60-9241-0A07121CD1EF}"/>
              </a:ext>
            </a:extLst>
          </p:cNvPr>
          <p:cNvSpPr txBox="1"/>
          <p:nvPr/>
        </p:nvSpPr>
        <p:spPr>
          <a:xfrm>
            <a:off x="4098179" y="1910748"/>
            <a:ext cx="1392289" cy="64633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אוקטובר 2003</a:t>
            </a:r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F8988B10-7E43-4922-934A-EE78B365C9F2}"/>
              </a:ext>
            </a:extLst>
          </p:cNvPr>
          <p:cNvSpPr txBox="1"/>
          <p:nvPr/>
        </p:nvSpPr>
        <p:spPr>
          <a:xfrm>
            <a:off x="7044751" y="1938276"/>
            <a:ext cx="741042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2006</a:t>
            </a:r>
          </a:p>
        </p:txBody>
      </p:sp>
      <p:sp>
        <p:nvSpPr>
          <p:cNvPr id="30" name="תיבת טקסט 29">
            <a:extLst>
              <a:ext uri="{FF2B5EF4-FFF2-40B4-BE49-F238E27FC236}">
                <a16:creationId xmlns:a16="http://schemas.microsoft.com/office/drawing/2014/main" id="{57D3331B-9B61-4E1D-B838-E96934C82EE0}"/>
              </a:ext>
            </a:extLst>
          </p:cNvPr>
          <p:cNvSpPr txBox="1"/>
          <p:nvPr/>
        </p:nvSpPr>
        <p:spPr>
          <a:xfrm>
            <a:off x="9358013" y="1938276"/>
            <a:ext cx="741042" cy="3693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2013</a:t>
            </a: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9BAD75ED-4B4F-45C5-8E31-D1A03CE7C5B1}"/>
              </a:ext>
            </a:extLst>
          </p:cNvPr>
          <p:cNvSpPr txBox="1"/>
          <p:nvPr/>
        </p:nvSpPr>
        <p:spPr>
          <a:xfrm>
            <a:off x="4077917" y="4197403"/>
            <a:ext cx="2275991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הסכם בין איראן לצרפת גרמניה </a:t>
            </a:r>
            <a:r>
              <a:rPr lang="he-IL" dirty="0" smtClean="0"/>
              <a:t>ובריטניה:  </a:t>
            </a:r>
            <a:r>
              <a:rPr lang="he-IL" dirty="0"/>
              <a:t>השעיה זמנית של התוכנית האיראנית </a:t>
            </a:r>
          </a:p>
          <a:p>
            <a:endParaRPr lang="he-IL" dirty="0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16B03795-4524-4ADA-8353-2B440F3738CD}"/>
              </a:ext>
            </a:extLst>
          </p:cNvPr>
          <p:cNvSpPr txBox="1"/>
          <p:nvPr/>
        </p:nvSpPr>
        <p:spPr>
          <a:xfrm>
            <a:off x="6682154" y="4150623"/>
            <a:ext cx="2468674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 smtClean="0"/>
              <a:t>השעיית ההסכם ע"י איראן.</a:t>
            </a:r>
          </a:p>
          <a:p>
            <a:r>
              <a:rPr lang="he-IL" dirty="0" smtClean="0"/>
              <a:t>אימוץ 6 החלטות </a:t>
            </a:r>
            <a:r>
              <a:rPr lang="he-IL" dirty="0" err="1" smtClean="0"/>
              <a:t>מועבי"ט</a:t>
            </a:r>
            <a:r>
              <a:rPr lang="he-IL" dirty="0" smtClean="0"/>
              <a:t> נגד איראן והטלת סנקציות</a:t>
            </a:r>
            <a:endParaRPr lang="he-IL" dirty="0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53AB7AB8-3F2F-4CA0-B1C0-DBF89AE4F565}"/>
              </a:ext>
            </a:extLst>
          </p:cNvPr>
          <p:cNvSpPr txBox="1"/>
          <p:nvPr/>
        </p:nvSpPr>
        <p:spPr>
          <a:xfrm>
            <a:off x="9370465" y="4165194"/>
            <a:ext cx="17261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he-IL" dirty="0"/>
              <a:t>בחירת </a:t>
            </a:r>
            <a:r>
              <a:rPr lang="he-IL" dirty="0" err="1"/>
              <a:t>רוחאני</a:t>
            </a:r>
            <a:r>
              <a:rPr lang="he-IL" dirty="0"/>
              <a:t>.</a:t>
            </a:r>
          </a:p>
          <a:p>
            <a:pPr algn="just"/>
            <a:r>
              <a:rPr lang="he-IL" dirty="0" smtClean="0"/>
              <a:t>הסכם </a:t>
            </a:r>
            <a:r>
              <a:rPr lang="he-IL" dirty="0"/>
              <a:t>זמני </a:t>
            </a:r>
            <a:r>
              <a:rPr lang="en-US" dirty="0" smtClean="0"/>
              <a:t>JPA</a:t>
            </a:r>
            <a:r>
              <a:rPr lang="he-IL" dirty="0" smtClean="0"/>
              <a:t>:</a:t>
            </a:r>
            <a:endParaRPr lang="he-IL" dirty="0"/>
          </a:p>
          <a:p>
            <a:r>
              <a:rPr lang="he-IL" dirty="0"/>
              <a:t>הקפאה לצורך משא </a:t>
            </a:r>
            <a:r>
              <a:rPr lang="he-IL" dirty="0" smtClean="0"/>
              <a:t>ומתן על הסכם כולל</a:t>
            </a:r>
            <a:endParaRPr lang="he-IL" dirty="0"/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7784125" y="1970245"/>
            <a:ext cx="123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מו"מ לסירוגין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2307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35" y="78922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(1/2)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29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6763" y="1976247"/>
            <a:ext cx="10130028" cy="58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נחתם - 14 ביולי 2015 (159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עמודים, 5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נספחים)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שמו –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JCPOA</a:t>
            </a: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 - </a:t>
            </a:r>
            <a:r>
              <a:rPr lang="en-US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Joint Comprehensive Plan of Action </a:t>
            </a:r>
            <a:endParaRPr lang="he-IL" sz="26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הסכם בין איראן ל- 6 מדינות (ארה"ב, בריטניה, צרפת, גרמניה, רוסיה וסין –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P5+1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 והאיחוד האירופאי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"יום היישום" של ההסכם – 16 ינואר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2016</a:t>
            </a: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73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1640500" y="754140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מרכיבי הסדר העולמי הגרעיני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2" descr="Image result for Treaty on the Non-Proliferation of Nuclear Weapons">
            <a:extLst>
              <a:ext uri="{FF2B5EF4-FFF2-40B4-BE49-F238E27FC236}">
                <a16:creationId xmlns:a16="http://schemas.microsoft.com/office/drawing/2014/main" id="{EB830337-5E53-41E9-BACC-8823F9A6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98" y="2165829"/>
            <a:ext cx="2594469" cy="262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B590F14E-025C-4078-9D66-9652E6E65CBB}"/>
              </a:ext>
            </a:extLst>
          </p:cNvPr>
          <p:cNvSpPr txBox="1"/>
          <p:nvPr/>
        </p:nvSpPr>
        <p:spPr>
          <a:xfrm>
            <a:off x="1023488" y="4976191"/>
            <a:ext cx="500328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err="1" smtClean="0"/>
              <a:t>סבא"א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he-IL" sz="2400" b="1" dirty="0" smtClean="0"/>
              <a:t>הסוכנות </a:t>
            </a:r>
            <a:r>
              <a:rPr lang="he-IL" sz="2400" b="1" dirty="0"/>
              <a:t>הבינ"ל לאנרגיה אטומית 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9C91F97A-27CB-4955-80C2-31009C9000DA}"/>
              </a:ext>
            </a:extLst>
          </p:cNvPr>
          <p:cNvSpPr txBox="1"/>
          <p:nvPr/>
        </p:nvSpPr>
        <p:spPr>
          <a:xfrm>
            <a:off x="6596900" y="4947939"/>
            <a:ext cx="3640221" cy="7951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>
                <a:latin typeface="+mj-lt"/>
                <a:ea typeface="+mj-ea"/>
                <a:cs typeface="+mj-cs"/>
              </a:rPr>
              <a:t>NPT  </a:t>
            </a:r>
            <a:r>
              <a:rPr lang="he-IL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האמנה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למניעת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dirty="0" err="1">
                <a:latin typeface="+mj-lt"/>
                <a:ea typeface="+mj-ea"/>
                <a:cs typeface="+mj-cs"/>
              </a:rPr>
              <a:t>הפצה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של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>
                <a:latin typeface="+mj-lt"/>
                <a:ea typeface="+mj-ea"/>
                <a:cs typeface="+mj-cs"/>
              </a:rPr>
              <a:t>נשק</a:t>
            </a:r>
            <a:r>
              <a:rPr lang="en-US" sz="3100" b="1" dirty="0">
                <a:latin typeface="+mj-lt"/>
                <a:ea typeface="+mj-ea"/>
                <a:cs typeface="+mj-cs"/>
              </a:rPr>
              <a:t> </a:t>
            </a:r>
            <a:r>
              <a:rPr lang="en-US" sz="3100" b="1" dirty="0" err="1" smtClean="0">
                <a:latin typeface="+mj-lt"/>
                <a:ea typeface="+mj-ea"/>
                <a:cs typeface="+mj-cs"/>
              </a:rPr>
              <a:t>גרעיני</a:t>
            </a:r>
            <a:endParaRPr lang="en-US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 descr="Image result for ‫סבא&quot;א‬‎">
            <a:extLst>
              <a:ext uri="{FF2B5EF4-FFF2-40B4-BE49-F238E27FC236}">
                <a16:creationId xmlns:a16="http://schemas.microsoft.com/office/drawing/2014/main" id="{245060B2-1833-43A8-8F05-B092EA6D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1738" y="2090723"/>
            <a:ext cx="2325350" cy="2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3342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82" y="776267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הסכם הגרעין עם איראן (2/2)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30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1954136"/>
            <a:ext cx="10130028" cy="572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החלטה 2231 של </a:t>
            </a:r>
            <a:r>
              <a:rPr lang="he-IL" sz="2600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מועבי"ט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(20.7.2015) אימצה את ההסכם (בתוקף עד 18 אוקטובר 2025 = סגירת התיק האיראני)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מועצת הנגידים של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הנחתה את מנכ"ל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"לאמת </a:t>
            </a:r>
            <a:r>
              <a:rPr lang="he-IL" sz="26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ולנטר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 את יישום ההסכם ע"י איראן" (משאבים חיצוניים לתקציב הסוכנות)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518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958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מטרת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31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024" y="1787249"/>
            <a:ext cx="10711444" cy="569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להבטיח שתכנית הגרעין של איראן היא לצרכי שלום בלבד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כלומר: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לבטל את תכנית הגרעין של איראן (פיתוח לצרכי שלום </a:t>
            </a:r>
            <a:r>
              <a:rPr lang="he-IL" sz="26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מותר ע"פ 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, מו"פ העשרה)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לעכב את תכנית הגרעין של איראן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לא להבטיח שאיראן לא תפתח נשק גרעיני (אסור ע"י ה- </a:t>
            </a:r>
            <a:r>
              <a:rPr lang="en-US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7649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3959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התכנית ערב ההסכם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32</a:t>
            </a:fld>
            <a:endParaRPr lang="he-IL"/>
          </a:p>
        </p:txBody>
      </p:sp>
      <p:pic>
        <p:nvPicPr>
          <p:cNvPr id="9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4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7132" y="1933925"/>
            <a:ext cx="10130028" cy="575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כ- 20,000 צנטריפוגות פעילות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מעל 10 טון אורניום מועשר (כולל לרמה של 20%)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כור גרעיני המתאים לייצור פלוטוניום ברמה צבאית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dirty="0">
                <a:latin typeface="Levenim MT" panose="02010502060101010101" pitchFamily="2" charset="-79"/>
                <a:cs typeface="Levenim MT" panose="02010502060101010101" pitchFamily="2" charset="-79"/>
              </a:rPr>
              <a:t>כחודשיים מהשגת כמות חומר בקיע מספיקה למתקן נפץ גרעיני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6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26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6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897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0" y="514478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1011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מהות העסקה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33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028" y="1926170"/>
            <a:ext cx="10130028" cy="362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מגבלות על תכנית הגרעין </a:t>
            </a:r>
            <a:r>
              <a:rPr lang="he-IL" sz="2400" b="1" dirty="0">
                <a:latin typeface="Levenim MT" panose="02010502060101010101" pitchFamily="2" charset="-79"/>
                <a:cs typeface="Levenim MT" panose="02010502060101010101" pitchFamily="2" charset="-79"/>
              </a:rPr>
              <a:t>לתקופה מוגדרת בזמן</a:t>
            </a: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תמורת הסרה חלקית והדרגתית של סנקציות (ע"י ארה"ב, א"א והאו"ם)</a:t>
            </a: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שנה מהשגת חומר בקיע לנשק למשך </a:t>
            </a:r>
            <a:r>
              <a:rPr lang="he-IL" sz="2400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עשור ("זמן פריצה")</a:t>
            </a:r>
            <a:endParaRPr lang="he-IL" sz="2400" dirty="0"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1314450" lvl="2" indent="-457200">
              <a:lnSpc>
                <a:spcPct val="150000"/>
              </a:lnSpc>
              <a:spcBef>
                <a:spcPts val="375"/>
              </a:spcBef>
              <a:buFont typeface="Courier New" pitchFamily="49" charset="0"/>
              <a:buChar char="o"/>
              <a:defRPr/>
            </a:pPr>
            <a:r>
              <a:rPr 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פיקוח הדוק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הפרת התחייבויות ע"י איראן גוררת החזרת הסנקציות (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snapback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err="1">
                <a:latin typeface="Levenim MT" panose="02010502060101010101" pitchFamily="2" charset="-79"/>
                <a:cs typeface="Levenim MT" panose="02010502060101010101" pitchFamily="2" charset="-79"/>
              </a:rPr>
              <a:t>נירמול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 התיק האיראני, כולל לגיטימציה להעשרה (כמו כל מדינת </a:t>
            </a:r>
            <a:r>
              <a:rPr lang="en-US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NPT</a:t>
            </a:r>
            <a:r>
              <a:rPr lang="he-IL" altLang="he-IL" sz="2400" dirty="0">
                <a:latin typeface="Levenim MT" panose="02010502060101010101" pitchFamily="2" charset="-79"/>
                <a:cs typeface="Levenim MT" panose="02010502060101010101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6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569" y="238633"/>
            <a:ext cx="11641015" cy="822291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מחויבויות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עיקריות של איראן </a:t>
            </a:r>
            <a:r>
              <a:rPr lang="he-IL" altLang="he-IL" sz="5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ע"פ </a:t>
            </a:r>
            <a:r>
              <a:rPr lang="he-IL" altLang="he-IL" sz="5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ההסכם</a:t>
            </a:r>
            <a:endParaRPr lang="en-US" altLang="he-IL" sz="5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34</a:t>
            </a:fld>
            <a:endParaRPr lang="he-IL"/>
          </a:p>
        </p:txBody>
      </p:sp>
      <p:graphicFrame>
        <p:nvGraphicFramePr>
          <p:cNvPr id="11" name="טבלה 10">
            <a:extLst>
              <a:ext uri="{FF2B5EF4-FFF2-40B4-BE49-F238E27FC236}">
                <a16:creationId xmlns:a16="http://schemas.microsoft.com/office/drawing/2014/main" id="{FB0D5F80-6CC0-4BCB-B628-810253B18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489188"/>
              </p:ext>
            </p:extLst>
          </p:nvPr>
        </p:nvGraphicFramePr>
        <p:xfrm>
          <a:off x="715109" y="1258998"/>
          <a:ext cx="11078306" cy="524191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06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254">
                  <a:extLst>
                    <a:ext uri="{9D8B030D-6E8A-4147-A177-3AD203B41FA5}">
                      <a16:colId xmlns:a16="http://schemas.microsoft.com/office/drawing/2014/main" val="296390210"/>
                    </a:ext>
                  </a:extLst>
                </a:gridCol>
                <a:gridCol w="263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סוגיה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פירוט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משך זמן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215">
                <a:tc rowSpan="7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ערוץ האורניום המועשר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מספר צנטריפוגות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ל-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5060 (</a:t>
                      </a:r>
                      <a:r>
                        <a:rPr lang="en-US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IR1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רמת העשרה 3.67%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העשרה רק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בנתנז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כמות אורניום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מועשר לרמה נמוכה 300 ק"ג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המרת מתקן ההעשרה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בפורדו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והגבלה ל- 1040 צנטריפוגות, ללא הכנסת אורניום למתקן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 ייצור צנטריפוגות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8, 10 שנים</a:t>
                      </a:r>
                      <a:endParaRPr lang="en-US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215">
                <a:tc vMerge="1"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מ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ו"פ צנטריפוגות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8.5,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10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הגבלת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ערוץ הפלוטוניום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השבתת והוצאת הליבה הקיימת ושינוי התכנון של הכור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באראק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, הגבלת הפרדה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15 שנים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56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ניטור ואימות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יישום, ובהמשך אשרור, פרוטוקול 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נוסף, הגברת נוכחות פקחים, שימוש בטכנולוגיות מתקדמות ועוד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זכויות פיקוח שונות למספר שנים שונות וחלקית 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6215"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רכש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ערוץ רכש </a:t>
                      </a:r>
                      <a:r>
                        <a:rPr lang="he-IL" sz="1600" dirty="0" err="1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יעודי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לאיראן והכפפה למגבלות קבוצת ספקיות הגרעין (</a:t>
                      </a:r>
                      <a:r>
                        <a:rPr lang="en-US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NSG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)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647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פעילויות </a:t>
                      </a:r>
                      <a:r>
                        <a:rPr lang="he-IL" sz="1600" b="1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מסוימות</a:t>
                      </a: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שתורמות</a:t>
                      </a:r>
                      <a:r>
                        <a:rPr lang="he-IL" sz="1600" baseline="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 לתכנון ופיתוח מתקן נפץ גרעיני</a:t>
                      </a:r>
                      <a:endParaRPr lang="he-IL" sz="1600" dirty="0">
                        <a:latin typeface="Levenim MT" panose="02010502060101010101" pitchFamily="2" charset="-79"/>
                        <a:cs typeface="Levenim MT" panose="02010502060101010101" pitchFamily="2" charset="-79"/>
                      </a:endParaRP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kern="1200" dirty="0">
                          <a:solidFill>
                            <a:schemeClr val="dk1"/>
                          </a:solidFill>
                          <a:latin typeface="Levenim MT" panose="02010502060101010101" pitchFamily="2" charset="-79"/>
                          <a:ea typeface="+mn-ea"/>
                          <a:cs typeface="Levenim MT" panose="02010502060101010101" pitchFamily="2" charset="-79"/>
                        </a:rPr>
                        <a:t>איסור על עיסוק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>
                          <a:latin typeface="Levenim MT" panose="02010502060101010101" pitchFamily="2" charset="-79"/>
                          <a:cs typeface="Levenim MT" panose="02010502060101010101" pitchFamily="2" charset="-79"/>
                        </a:rPr>
                        <a:t>לנצח</a:t>
                      </a:r>
                    </a:p>
                  </a:txBody>
                  <a:tcPr marL="91430" marR="91430" marT="45693" marB="456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41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60" y="5386283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84158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מגבלות ההסכם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4031" y="2004499"/>
            <a:ext cx="10465204" cy="417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מוגבל בזמן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;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לאחריו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נורמליזציה,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כולל לגיטימציה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להעשרה (בכל היקף)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מאפשר מו"פ על צנטריפוגות מתקדמות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אינו מגדיר בצורה טובה פיקוח על יכולות נשק ודואליות (ואינו מטפל ביכולות שיוריות מהעבר)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עוסק רק בגרעין (לא טק"ק, טרור, וחתרנות אזורית)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283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643482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סבא"א</a:t>
            </a: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 והסכם הגרעין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36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477" y="2192067"/>
            <a:ext cx="10465204" cy="478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כערבה לאימות ההסכם החל מה </a:t>
            </a:r>
            <a:r>
              <a:rPr lang="en-US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JPA</a:t>
            </a:r>
            <a:endParaRPr lang="he-IL" sz="24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מפת דרכים להבהרת נושאים פתוחים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"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2015 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- דו"ח </a:t>
            </a:r>
            <a:r>
              <a:rPr lang="en-US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PMD</a:t>
            </a:r>
            <a:r>
              <a:rPr 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שני </a:t>
            </a:r>
            <a:r>
              <a:rPr 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שהוביל ל"סגירת" תיק תכנית הנשק</a:t>
            </a:r>
            <a:endParaRPr 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אישור </a:t>
            </a:r>
            <a:r>
              <a:rPr lang="he-IL" altLang="he-IL" sz="24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ביום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היישום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על עמידה במחויבויות הוביל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להסרת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</a:t>
            </a:r>
            <a:endParaRPr lang="he-IL" altLang="he-IL" sz="24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8 שנים לאחר אימוץ ההסכם </a:t>
            </a:r>
            <a:r>
              <a:rPr lang="he-IL" altLang="he-IL" sz="24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או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בעקבות אישור </a:t>
            </a:r>
            <a:r>
              <a:rPr lang="he-IL" altLang="he-IL" sz="24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בדבר </a:t>
            </a:r>
            <a:r>
              <a:rPr lang="en-US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BC</a:t>
            </a:r>
            <a:r>
              <a:rPr lang="he-IL" altLang="he-IL" sz="24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-   יוסרו </a:t>
            </a:r>
            <a:r>
              <a:rPr lang="he-IL" altLang="he-IL" sz="24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סנקציות נוספות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24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84" y="1742428"/>
            <a:ext cx="27305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88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27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25543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סטטוס עדכני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37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379" y="1805208"/>
            <a:ext cx="1027785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600" b="1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ההסכם בתוקף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ארה"ב פרשה מההסכם ב- 8 במאי 2018 והטילה מחדש סנקציות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איראן נסוגה בהדרגתיות ממחויבויותיה ע"פ ההסכם </a:t>
            </a:r>
            <a: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/>
            </a:r>
            <a:br>
              <a:rPr lang="en-US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</a:b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(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כמות חומר מועשר, רמת העשרה, מו"פ העשרה, מספר צנטריפוגות </a:t>
            </a:r>
            <a:r>
              <a:rPr lang="he-IL" altLang="he-IL" sz="2600" dirty="0" err="1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בנתנז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  <a:r>
              <a:rPr lang="he-IL" altLang="he-IL" sz="26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פרוטוקול נוסף?, </a:t>
            </a:r>
            <a:r>
              <a:rPr lang="en-US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XXX</a:t>
            </a: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?)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altLang="he-IL" sz="26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היעדר תגובה לנסיגה האיראנית</a:t>
            </a:r>
            <a:endParaRPr lang="he-IL" altLang="he-IL" sz="2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985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93" y="5184414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379" y="605576"/>
            <a:ext cx="9637776" cy="1430696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he-IL" altLang="he-IL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David" panose="020E0502060401010101" pitchFamily="34" charset="-79"/>
              </a:rPr>
              <a:t>לאן פנינו?</a:t>
            </a:r>
            <a:endParaRPr lang="en-US" altLang="he-IL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38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87" y="1523206"/>
            <a:ext cx="10324772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sz="2800" dirty="0" smtClean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 smtClean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חקירת 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ארכיון הגרעין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מי יהיה מנכ"ל </a:t>
            </a:r>
            <a:r>
              <a:rPr lang="he-IL" sz="2800" dirty="0" err="1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סבא"א</a:t>
            </a: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marL="457200" lvl="1" indent="0">
              <a:lnSpc>
                <a:spcPct val="150000"/>
              </a:lnSpc>
              <a:spcBef>
                <a:spcPts val="375"/>
              </a:spcBef>
              <a:defRPr/>
            </a:pPr>
            <a:endParaRPr lang="he-IL" sz="2800" dirty="0">
              <a:solidFill>
                <a:srgbClr val="514843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solidFill>
                  <a:srgbClr val="514843"/>
                </a:solidFill>
                <a:latin typeface="Levenim MT" panose="02010502060101010101" pitchFamily="2" charset="-79"/>
                <a:cs typeface="Levenim MT" panose="02010502060101010101" pitchFamily="2" charset="-79"/>
              </a:rPr>
              <a:t>הסכם "משופר"?</a:t>
            </a:r>
          </a:p>
          <a:p>
            <a:pPr marL="914400" lvl="1" indent="-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/>
            </a:pPr>
            <a:endParaRPr lang="he-IL" altLang="he-IL" sz="36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40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68" y="1695333"/>
            <a:ext cx="268693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39" y="2276304"/>
            <a:ext cx="3054379" cy="208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99" y="4417003"/>
            <a:ext cx="3037192" cy="1710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D03C7C0D-675C-4EA2-836E-C7BAF73F11BF}"/>
              </a:ext>
            </a:extLst>
          </p:cNvPr>
          <p:cNvSpPr txBox="1">
            <a:spLocks/>
          </p:cNvSpPr>
          <p:nvPr/>
        </p:nvSpPr>
        <p:spPr>
          <a:xfrm>
            <a:off x="1685219" y="1260801"/>
            <a:ext cx="8585548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he-IL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1970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2B41998-D4FD-4D0B-AEE5-374A1980C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99" y="2190430"/>
            <a:ext cx="5376305" cy="306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44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94" y="521043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-245086" y="839887"/>
            <a:ext cx="11160369" cy="990600"/>
          </a:xfrm>
        </p:spPr>
        <p:txBody>
          <a:bodyPr rtlCol="0">
            <a:norm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האמנה למניעת הפצה של נשק גרעיני -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 NPT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838200" y="6450134"/>
            <a:ext cx="2743200" cy="365125"/>
          </a:xfrm>
        </p:spPr>
        <p:txBody>
          <a:bodyPr/>
          <a:lstStyle/>
          <a:p>
            <a:pPr>
              <a:defRPr/>
            </a:pPr>
            <a:fld id="{D0B4EB17-195B-4C81-B833-2D6A06FED587}" type="slidenum">
              <a:rPr lang="he-IL"/>
              <a:pPr>
                <a:defRPr/>
              </a:pPr>
              <a:t>5</a:t>
            </a:fld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532589" y="1942620"/>
            <a:ext cx="3057159" cy="16350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(ארה"ב, רוסיה, </a:t>
            </a:r>
            <a:r>
              <a:rPr lang="en-US" dirty="0">
                <a:latin typeface="Arial" charset="0"/>
                <a:cs typeface="Arial" charset="0"/>
              </a:rPr>
              <a:t/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בריטניה, צרפת וסין)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327619" y="1865696"/>
            <a:ext cx="3845375" cy="231047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מדינות לא גרעיניות</a:t>
            </a:r>
            <a:r>
              <a:rPr lang="en-US" b="1" dirty="0">
                <a:latin typeface="Arial" charset="0"/>
                <a:cs typeface="Arial" charset="0"/>
              </a:rPr>
              <a:t/>
            </a:r>
            <a:br>
              <a:rPr lang="en-US" b="1" dirty="0">
                <a:latin typeface="Arial" charset="0"/>
                <a:cs typeface="Arial" charset="0"/>
              </a:rPr>
            </a:br>
            <a:r>
              <a:rPr lang="he-IL" dirty="0">
                <a:latin typeface="Arial" charset="0"/>
                <a:cs typeface="Arial" charset="0"/>
              </a:rPr>
              <a:t>(כל היתר, </a:t>
            </a:r>
            <a:r>
              <a:rPr lang="en-US" dirty="0" smtClean="0">
                <a:latin typeface="Arial" charset="0"/>
                <a:cs typeface="Arial" charset="0"/>
              </a:rPr>
              <a:t>186</a:t>
            </a:r>
            <a:r>
              <a:rPr lang="he-IL" dirty="0" smtClean="0">
                <a:latin typeface="Arial" charset="0"/>
                <a:cs typeface="Arial" charset="0"/>
              </a:rPr>
              <a:t>מדינות</a:t>
            </a:r>
            <a:r>
              <a:rPr lang="he-IL" dirty="0">
                <a:latin typeface="Arial" charset="0"/>
                <a:cs typeface="Arial" charset="0"/>
              </a:rPr>
              <a:t>)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9049293" y="3584399"/>
            <a:ext cx="11875" cy="3200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7721920" y="3897711"/>
            <a:ext cx="280389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b="1" dirty="0"/>
              <a:t>מדינות שייצרו נשק גרעיני, וביצעו ניסוי גרעיני לפני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ה- 1 בינואר 1967</a:t>
            </a:r>
            <a:endParaRPr lang="en-US" b="1" dirty="0"/>
          </a:p>
        </p:txBody>
      </p:sp>
      <p:sp>
        <p:nvSpPr>
          <p:cNvPr id="2" name="אליפסה 1"/>
          <p:cNvSpPr/>
          <p:nvPr/>
        </p:nvSpPr>
        <p:spPr bwMode="auto">
          <a:xfrm>
            <a:off x="1173031" y="4344657"/>
            <a:ext cx="2931886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פרשו מהאמנה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צפון קוריאה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אליפסה 7"/>
          <p:cNvSpPr/>
          <p:nvPr/>
        </p:nvSpPr>
        <p:spPr bwMode="auto">
          <a:xfrm>
            <a:off x="4309924" y="4312484"/>
            <a:ext cx="3135085" cy="85898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לא חתמו</a:t>
            </a:r>
          </a:p>
          <a:p>
            <a:pPr algn="ctr">
              <a:defRPr/>
            </a:pPr>
            <a:r>
              <a:rPr lang="he-IL" dirty="0">
                <a:latin typeface="Arial" charset="0"/>
                <a:cs typeface="Arial" charset="0"/>
              </a:rPr>
              <a:t>הודו, פקיסטן, ישראל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1807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/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122" name="כותרת 1"/>
          <p:cNvSpPr>
            <a:spLocks noGrp="1"/>
          </p:cNvSpPr>
          <p:nvPr>
            <p:ph type="title"/>
          </p:nvPr>
        </p:nvSpPr>
        <p:spPr>
          <a:xfrm>
            <a:off x="2073637" y="761728"/>
            <a:ext cx="8247926" cy="1315209"/>
          </a:xfrm>
        </p:spPr>
        <p:txBody>
          <a:bodyPr rtlCol="0">
            <a:noAutofit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עמודי התווך של משטר ה-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NPT</a:t>
            </a: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1EF2D8-26D5-4DD2-88C1-DC4B52B27361}" type="slidenum">
              <a:rPr lang="he-IL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פחית 2"/>
          <p:cNvSpPr>
            <a:spLocks noChangeArrowheads="1"/>
          </p:cNvSpPr>
          <p:nvPr/>
        </p:nvSpPr>
        <p:spPr bwMode="auto">
          <a:xfrm>
            <a:off x="8432800" y="1857676"/>
            <a:ext cx="1471596" cy="2638124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מניעת תפוצה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8432800" y="1963615"/>
            <a:ext cx="1422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לא גרעיניות</a:t>
            </a:r>
            <a:endParaRPr lang="en-US" sz="1600" b="1" dirty="0"/>
          </a:p>
        </p:txBody>
      </p:sp>
      <p:sp>
        <p:nvSpPr>
          <p:cNvPr id="5" name="פחית 4"/>
          <p:cNvSpPr>
            <a:spLocks noChangeArrowheads="1"/>
          </p:cNvSpPr>
          <p:nvPr/>
        </p:nvSpPr>
        <p:spPr bwMode="auto">
          <a:xfrm>
            <a:off x="5756029" y="2002054"/>
            <a:ext cx="1414914" cy="2569945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פירוק מנשק גרעיני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6" name="פחית 5"/>
          <p:cNvSpPr>
            <a:spLocks noChangeArrowheads="1"/>
          </p:cNvSpPr>
          <p:nvPr/>
        </p:nvSpPr>
        <p:spPr bwMode="auto">
          <a:xfrm>
            <a:off x="1465471" y="1925856"/>
            <a:ext cx="3198212" cy="2540266"/>
          </a:xfrm>
          <a:prstGeom prst="can">
            <a:avLst>
              <a:gd name="adj" fmla="val 51506"/>
            </a:avLst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he-IL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he-IL" b="1" dirty="0">
                <a:latin typeface="Arial" charset="0"/>
                <a:cs typeface="Arial" charset="0"/>
              </a:rPr>
              <a:t>זכות לשימוש בגרעין לצרכי שלום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5857629" y="2028092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מדינות הגרעין</a:t>
            </a:r>
            <a:endParaRPr lang="en-US" sz="1600" b="1" dirty="0"/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2438400" y="2076937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1600" b="1" dirty="0"/>
              <a:t>כלל החברות</a:t>
            </a:r>
            <a:endParaRPr lang="en-US" sz="1600" b="1" dirty="0"/>
          </a:p>
        </p:txBody>
      </p:sp>
      <p:cxnSp>
        <p:nvCxnSpPr>
          <p:cNvPr id="10" name="מחבר חץ ישר 9"/>
          <p:cNvCxnSpPr>
            <a:cxnSpLocks noChangeShapeType="1"/>
            <a:stCxn id="6" idx="3"/>
          </p:cNvCxnSpPr>
          <p:nvPr/>
        </p:nvCxnSpPr>
        <p:spPr bwMode="auto">
          <a:xfrm flipH="1">
            <a:off x="3048001" y="4466122"/>
            <a:ext cx="16576" cy="63927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01834" y="5135072"/>
            <a:ext cx="14923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b="1" dirty="0"/>
              <a:t>פיקוח </a:t>
            </a:r>
            <a:r>
              <a:rPr lang="he-IL" b="1" dirty="0" err="1"/>
              <a:t>סבא"א</a:t>
            </a:r>
            <a:endParaRPr lang="he-IL" b="1" dirty="0"/>
          </a:p>
          <a:p>
            <a:pPr algn="ctr" eaLnBrk="1" hangingPunct="1"/>
            <a:r>
              <a:rPr lang="he-IL" b="1" dirty="0"/>
              <a:t>"מקיף"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4504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124" grpId="0"/>
      <p:bldP spid="5" grpId="0" animBg="1"/>
      <p:bldP spid="6" grpId="0" animBg="1"/>
      <p:bldP spid="5127" grpId="0"/>
      <p:bldP spid="512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מה זה נשק גרעיני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כלי נשק בלתי קונבנציונלי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(משפחת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הנב"ק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 – כימי, </a:t>
            </a:r>
            <a:r>
              <a:rPr lang="he-IL" sz="26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ביולוגי)</a:t>
            </a: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מכונה "נשק יום הדין" בשל מאפייניו: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 השמדה והרס גבוהים (הירושימה 15 </a:t>
            </a:r>
            <a:r>
              <a:rPr lang="he-IL" sz="26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קילוטון</a:t>
            </a: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)</a:t>
            </a:r>
          </a:p>
          <a:p>
            <a:pPr lvl="1">
              <a:lnSpc>
                <a:spcPct val="150000"/>
              </a:lnSpc>
              <a:buFont typeface="Courier New" pitchFamily="49" charset="0"/>
              <a:buChar char="o"/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היעדר אמצעי התגוננות פרקטיים (ביחוד לאוכלוסיות אזרחיות)</a:t>
            </a:r>
          </a:p>
          <a:p>
            <a:pPr>
              <a:lnSpc>
                <a:spcPct val="150000"/>
              </a:lnSpc>
            </a:pPr>
            <a:r>
              <a:rPr 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מספר מצומצם של מדינות מחזיקות בו: 9 (ע"פ פרסומים זרים)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8" y="5093208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764269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4840" y="184173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he-IL" sz="26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8</a:t>
            </a:fld>
            <a:endParaRPr lang="he-I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907" y="847117"/>
            <a:ext cx="7537939" cy="53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49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מבל חדש.jpg" descr="מבל חדש">
            <a:extLst>
              <a:ext uri="{FF2B5EF4-FFF2-40B4-BE49-F238E27FC236}">
                <a16:creationId xmlns:a16="http://schemas.microsoft.com/office/drawing/2014/main" id="{B911AC0C-3148-436E-A72C-498D1E6BA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16" y="4987701"/>
            <a:ext cx="668172" cy="71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64496"/>
            <a:ext cx="9637776" cy="1430696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he-IL" altLang="he-I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נתיבים לפיתוח נשק גרעיני</a:t>
            </a:r>
            <a:endParaRPr lang="en-US" altLang="he-IL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9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8064" y="1978869"/>
            <a:ext cx="974597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חומרים גרעיניים (חומרים בקיעים):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אורניום מועשר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מתקני מיצוי, המרה והעשרה</a:t>
            </a:r>
          </a:p>
          <a:p>
            <a:pPr marL="1200150" lvl="1" indent="-457200" algn="just">
              <a:lnSpc>
                <a:spcPct val="150000"/>
              </a:lnSpc>
              <a:buFont typeface="Courier New" pitchFamily="49" charset="0"/>
              <a:buChar char="o"/>
            </a:pPr>
            <a:r>
              <a:rPr lang="he-IL" altLang="he-IL" sz="2600" b="1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ערוץ פלוטוניום</a:t>
            </a:r>
            <a:r>
              <a:rPr lang="he-IL" altLang="he-IL" sz="26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: </a:t>
            </a: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כור גרעיני, מתקן הפרדה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מתקן נפץ </a:t>
            </a:r>
            <a:r>
              <a:rPr lang="he-IL" altLang="he-IL" sz="2400" dirty="0" err="1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חנ"מי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אמצעי נשיאה (מטוס/טיל)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altLang="he-IL" sz="2400" dirty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ניסוי גרעיני (הפגנת </a:t>
            </a:r>
            <a:r>
              <a:rPr lang="he-IL" altLang="he-IL" sz="2400" dirty="0" smtClean="0">
                <a:latin typeface="Levenim MT" panose="02010502060101010101" pitchFamily="2" charset="-79"/>
                <a:ea typeface="Tahoma" panose="020B0604030504040204" pitchFamily="34" charset="0"/>
                <a:cs typeface="Levenim MT" panose="02010502060101010101" pitchFamily="2" charset="-79"/>
              </a:rPr>
              <a:t>יכולת)</a:t>
            </a:r>
            <a:endParaRPr lang="he-IL" altLang="he-IL" sz="2400" dirty="0">
              <a:latin typeface="Levenim MT" panose="02010502060101010101" pitchFamily="2" charset="-79"/>
              <a:ea typeface="Tahoma" panose="020B0604030504040204" pitchFamily="34" charset="0"/>
              <a:cs typeface="Levenim MT" panose="02010502060101010101" pitchFamily="2" charset="-79"/>
            </a:endParaRPr>
          </a:p>
          <a:p>
            <a:pPr algn="just" rtl="1" eaLnBrk="1" hangingPunct="1">
              <a:lnSpc>
                <a:spcPct val="150000"/>
              </a:lnSpc>
            </a:pPr>
            <a:r>
              <a:rPr lang="he-IL" altLang="he-IL" sz="3000" dirty="0">
                <a:latin typeface="David" panose="020E0502060401010101" pitchFamily="34" charset="-79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012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3074</Words>
  <Application>Microsoft Office PowerPoint</Application>
  <PresentationFormat>Widescreen</PresentationFormat>
  <Paragraphs>699</Paragraphs>
  <Slides>38</Slides>
  <Notes>38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David</vt:lpstr>
      <vt:lpstr>Levenim MT</vt:lpstr>
      <vt:lpstr>Modern</vt:lpstr>
      <vt:lpstr>Tahoma</vt:lpstr>
      <vt:lpstr>Times New Roman</vt:lpstr>
      <vt:lpstr>ערכת נושא Office</vt:lpstr>
      <vt:lpstr>הסכם הגרעין עם איראן</vt:lpstr>
      <vt:lpstr>סוגיות בתחום המדיני הגלובלי</vt:lpstr>
      <vt:lpstr>מרכיבי הסדר העולמי הגרעיני</vt:lpstr>
      <vt:lpstr>PowerPoint Presentation</vt:lpstr>
      <vt:lpstr>האמנה למניעת הפצה של נשק גרעיני -   NPT</vt:lpstr>
      <vt:lpstr>עמודי התווך של משטר ה- NPT</vt:lpstr>
      <vt:lpstr>מה זה נשק גרעיני</vt:lpstr>
      <vt:lpstr>PowerPoint Presentation</vt:lpstr>
      <vt:lpstr>נתיבים לפיתוח נשק גרעיני</vt:lpstr>
      <vt:lpstr>פיסיקה גרעינית בשקף</vt:lpstr>
      <vt:lpstr>ביקוע האטום</vt:lpstr>
      <vt:lpstr>PowerPoint Presentation</vt:lpstr>
      <vt:lpstr>הבעיה המרכזית</vt:lpstr>
      <vt:lpstr>איך מעשירים אורניום</vt:lpstr>
      <vt:lpstr>איך מייצרים פלוטוניום</vt:lpstr>
      <vt:lpstr>מרכיבי הסדר העולמי הגרעיני</vt:lpstr>
      <vt:lpstr>סבא"א</vt:lpstr>
      <vt:lpstr>מהי סבא"א</vt:lpstr>
      <vt:lpstr>PowerPoint Presentation</vt:lpstr>
      <vt:lpstr>מהו פיקוח סבא"א</vt:lpstr>
      <vt:lpstr>PowerPoint Presentation</vt:lpstr>
      <vt:lpstr>מגבלות פיקוח סבא"א</vt:lpstr>
      <vt:lpstr>PowerPoint Presentation</vt:lpstr>
      <vt:lpstr>PowerPoint Presentation</vt:lpstr>
      <vt:lpstr>הסכם הגרעין עם איראן</vt:lpstr>
      <vt:lpstr>רקע – תוכנית הגרעין של איראן</vt:lpstr>
      <vt:lpstr>רקע – תוכנית הגרעין של איראן</vt:lpstr>
      <vt:lpstr>נקודות ציון בדרך להסכם גרעין</vt:lpstr>
      <vt:lpstr>הסכם הגרעין עם איראן (1/2)</vt:lpstr>
      <vt:lpstr>הסכם הגרעין עם איראן (2/2)</vt:lpstr>
      <vt:lpstr>מטרת ההסכם</vt:lpstr>
      <vt:lpstr>סטטוס התכנית ערב ההסכם</vt:lpstr>
      <vt:lpstr>מהות העסקה</vt:lpstr>
      <vt:lpstr>מחויבויות עיקריות של איראן ע"פ ההסכם</vt:lpstr>
      <vt:lpstr>מגבלות ההסכם</vt:lpstr>
      <vt:lpstr>סבא"א והסכם הגרעין</vt:lpstr>
      <vt:lpstr>סטטוס עדכני</vt:lpstr>
      <vt:lpstr>לאן פנינו?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ענת חן</dc:creator>
  <cp:lastModifiedBy>u26632</cp:lastModifiedBy>
  <cp:revision>252</cp:revision>
  <cp:lastPrinted>2019-10-27T05:46:47Z</cp:lastPrinted>
  <dcterms:created xsi:type="dcterms:W3CDTF">2019-10-24T09:12:25Z</dcterms:created>
  <dcterms:modified xsi:type="dcterms:W3CDTF">2019-10-28T11:25:58Z</dcterms:modified>
</cp:coreProperties>
</file>