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327" r:id="rId2"/>
    <p:sldId id="338" r:id="rId3"/>
    <p:sldId id="339" r:id="rId4"/>
    <p:sldId id="266" r:id="rId5"/>
    <p:sldId id="340" r:id="rId6"/>
    <p:sldId id="288" r:id="rId7"/>
    <p:sldId id="329" r:id="rId8"/>
    <p:sldId id="330" r:id="rId9"/>
    <p:sldId id="341" r:id="rId10"/>
    <p:sldId id="342" r:id="rId11"/>
    <p:sldId id="336" r:id="rId12"/>
  </p:sldIdLst>
  <p:sldSz cx="12192000" cy="6858000"/>
  <p:notesSz cx="6797675" cy="987425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משתמש" initials="U" lastIdx="9" clrIdx="0">
    <p:extLst>
      <p:ext uri="{19B8F6BF-5375-455C-9EA6-DF929625EA0E}">
        <p15:presenceInfo xmlns:p15="http://schemas.microsoft.com/office/powerpoint/2012/main" userId="משתמש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סגנון ביניים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3296810-A885-4BE3-A3E7-6D5BEEA58F35}" styleName="סגנון ביניים 2 - הדגשה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סגנון ביניים 2 - הדגשה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5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51383" y="0"/>
            <a:ext cx="2946292" cy="494661"/>
          </a:xfrm>
          <a:prstGeom prst="rect">
            <a:avLst/>
          </a:prstGeom>
        </p:spPr>
        <p:txBody>
          <a:bodyPr vert="horz" lIns="91074" tIns="45537" rIns="91074" bIns="45537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quarter" idx="1"/>
          </p:nvPr>
        </p:nvSpPr>
        <p:spPr>
          <a:xfrm>
            <a:off x="1583" y="0"/>
            <a:ext cx="2946292" cy="494661"/>
          </a:xfrm>
          <a:prstGeom prst="rect">
            <a:avLst/>
          </a:prstGeom>
        </p:spPr>
        <p:txBody>
          <a:bodyPr vert="horz" lIns="91074" tIns="45537" rIns="91074" bIns="45537" rtlCol="1"/>
          <a:lstStyle>
            <a:lvl1pPr algn="l">
              <a:defRPr sz="1200"/>
            </a:lvl1pPr>
          </a:lstStyle>
          <a:p>
            <a:fld id="{5A48B76A-0694-49B7-B39E-1508AF636FF3}" type="datetimeFigureOut">
              <a:rPr lang="he-IL" smtClean="0"/>
              <a:pPr/>
              <a:t>כ"ח/אלול/תש"פ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2"/>
          </p:nvPr>
        </p:nvSpPr>
        <p:spPr>
          <a:xfrm>
            <a:off x="3851383" y="9379590"/>
            <a:ext cx="2946292" cy="494660"/>
          </a:xfrm>
          <a:prstGeom prst="rect">
            <a:avLst/>
          </a:prstGeom>
        </p:spPr>
        <p:txBody>
          <a:bodyPr vert="horz" lIns="91074" tIns="45537" rIns="91074" bIns="45537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3"/>
          </p:nvPr>
        </p:nvSpPr>
        <p:spPr>
          <a:xfrm>
            <a:off x="1583" y="9379590"/>
            <a:ext cx="2946292" cy="494660"/>
          </a:xfrm>
          <a:prstGeom prst="rect">
            <a:avLst/>
          </a:prstGeom>
        </p:spPr>
        <p:txBody>
          <a:bodyPr vert="horz" lIns="91074" tIns="45537" rIns="91074" bIns="45537" rtlCol="1" anchor="b"/>
          <a:lstStyle>
            <a:lvl1pPr algn="l">
              <a:defRPr sz="1200"/>
            </a:lvl1pPr>
          </a:lstStyle>
          <a:p>
            <a:fld id="{EFB6F25B-CB64-4F2D-B83A-F4B6576FE872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4132507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51383" y="0"/>
            <a:ext cx="2946292" cy="494661"/>
          </a:xfrm>
          <a:prstGeom prst="rect">
            <a:avLst/>
          </a:prstGeom>
        </p:spPr>
        <p:txBody>
          <a:bodyPr vert="horz" lIns="91074" tIns="45537" rIns="91074" bIns="45537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3" y="0"/>
            <a:ext cx="2946292" cy="494661"/>
          </a:xfrm>
          <a:prstGeom prst="rect">
            <a:avLst/>
          </a:prstGeom>
        </p:spPr>
        <p:txBody>
          <a:bodyPr vert="horz" lIns="91074" tIns="45537" rIns="91074" bIns="45537" rtlCol="1"/>
          <a:lstStyle>
            <a:lvl1pPr algn="l">
              <a:defRPr sz="1200"/>
            </a:lvl1pPr>
          </a:lstStyle>
          <a:p>
            <a:fld id="{D0C8CEC8-B02D-42DF-819D-5796908DE05F}" type="datetimeFigureOut">
              <a:rPr lang="he-IL" smtClean="0"/>
              <a:pPr/>
              <a:t>כ"ח/אלול/תש"פ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436563" y="1235075"/>
            <a:ext cx="5924550" cy="33321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074" tIns="45537" rIns="91074" bIns="45537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0401" y="4752220"/>
            <a:ext cx="5436874" cy="3887749"/>
          </a:xfrm>
          <a:prstGeom prst="rect">
            <a:avLst/>
          </a:prstGeom>
        </p:spPr>
        <p:txBody>
          <a:bodyPr vert="horz" lIns="91074" tIns="45537" rIns="91074" bIns="45537" rtlCol="1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51383" y="9379590"/>
            <a:ext cx="2946292" cy="494660"/>
          </a:xfrm>
          <a:prstGeom prst="rect">
            <a:avLst/>
          </a:prstGeom>
        </p:spPr>
        <p:txBody>
          <a:bodyPr vert="horz" lIns="91074" tIns="45537" rIns="91074" bIns="45537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3" y="9379590"/>
            <a:ext cx="2946292" cy="494660"/>
          </a:xfrm>
          <a:prstGeom prst="rect">
            <a:avLst/>
          </a:prstGeom>
        </p:spPr>
        <p:txBody>
          <a:bodyPr vert="horz" lIns="91074" tIns="45537" rIns="91074" bIns="45537" rtlCol="1" anchor="b"/>
          <a:lstStyle>
            <a:lvl1pPr algn="l">
              <a:defRPr sz="1200"/>
            </a:lvl1pPr>
          </a:lstStyle>
          <a:p>
            <a:fld id="{B490C5B3-7BB7-4317-9FA2-22626187F65D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0384781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AC664-DDEA-431A-B517-B9BF7766B149}" type="datetime8">
              <a:rPr lang="he-IL" smtClean="0"/>
              <a:pPr/>
              <a:t>17 ספטמבר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09720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5C6B3-6E0B-407B-AEA4-F7E446D4F4D9}" type="datetime8">
              <a:rPr lang="he-IL" smtClean="0"/>
              <a:pPr/>
              <a:t>17 ספטמבר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394690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15432-6CDD-4DB7-A3CF-342A11F55833}" type="datetime8">
              <a:rPr lang="he-IL" smtClean="0"/>
              <a:pPr/>
              <a:t>17 ספטמבר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517608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B03F6-A296-4E48-A966-3389495FF04C}" type="datetime8">
              <a:rPr lang="he-IL" smtClean="0"/>
              <a:pPr/>
              <a:t>17 ספטמבר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803557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571F2-1372-4949-9716-B9F6EFDE587B}" type="datetime8">
              <a:rPr lang="he-IL" smtClean="0"/>
              <a:pPr/>
              <a:t>17 ספטמבר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63598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CDF37-4CA1-460C-8C2A-D6AA729C8D35}" type="datetime8">
              <a:rPr lang="he-IL" smtClean="0"/>
              <a:pPr/>
              <a:t>17 ספטמבר 20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560193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E82C9-A84A-49A6-BB95-5FCF524E8E99}" type="datetime8">
              <a:rPr lang="he-IL" smtClean="0"/>
              <a:pPr/>
              <a:t>17 ספטמבר 20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950968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B9862-1BBE-4417-9921-AE58A82D3CD6}" type="datetime8">
              <a:rPr lang="he-IL" smtClean="0"/>
              <a:pPr/>
              <a:t>17 ספטמבר 20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645329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15000-A4ED-4586-A9CF-A0CCE5926C94}" type="datetime8">
              <a:rPr lang="he-IL" smtClean="0"/>
              <a:pPr/>
              <a:t>17 ספטמבר 20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48296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4EF7D-4DCB-4A77-92B0-682B709FE120}" type="datetime8">
              <a:rPr lang="he-IL" smtClean="0"/>
              <a:pPr/>
              <a:t>17 ספטמבר 20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02500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5D2AE-8154-456C-9279-D9E11751CBD6}" type="datetime8">
              <a:rPr lang="he-IL" smtClean="0"/>
              <a:pPr/>
              <a:t>17 ספטמבר 20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642608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5C6F11-5EE2-4E8C-AD2A-32ACD58CD144}" type="datetime8">
              <a:rPr lang="he-IL" smtClean="0"/>
              <a:pPr/>
              <a:t>17 ספטמבר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419866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0kh_KJvI6mI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036534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המכללה לביטחון לאומי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8416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5" name="כותרת 1">
            <a:extLst>
              <a:ext uri="{FF2B5EF4-FFF2-40B4-BE49-F238E27FC236}">
                <a16:creationId xmlns:a16="http://schemas.microsoft.com/office/drawing/2014/main" id="{5B2CC908-6116-4665-AB1B-64BD3BAFC7BE}"/>
              </a:ext>
            </a:extLst>
          </p:cNvPr>
          <p:cNvSpPr txBox="1">
            <a:spLocks/>
          </p:cNvSpPr>
          <p:nvPr/>
        </p:nvSpPr>
        <p:spPr>
          <a:xfrm>
            <a:off x="2096857" y="2401010"/>
            <a:ext cx="8020190" cy="1522279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44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he-IL" sz="7500" b="1" cap="none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סיורי בטל"מ</a:t>
            </a:r>
          </a:p>
        </p:txBody>
      </p:sp>
      <p:sp>
        <p:nvSpPr>
          <p:cNvPr id="3" name="תיבת טקסט 2">
            <a:extLst>
              <a:ext uri="{FF2B5EF4-FFF2-40B4-BE49-F238E27FC236}">
                <a16:creationId xmlns:a16="http://schemas.microsoft.com/office/drawing/2014/main" id="{AEB4165D-9407-4F22-B787-A159283E3480}"/>
              </a:ext>
            </a:extLst>
          </p:cNvPr>
          <p:cNvSpPr txBox="1"/>
          <p:nvPr/>
        </p:nvSpPr>
        <p:spPr>
          <a:xfrm>
            <a:off x="3666835" y="4378036"/>
            <a:ext cx="4802909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>
                <a:hlinkClick r:id="rId3"/>
              </a:rPr>
              <a:t>https://www.youtube.com/watch?v=0kh_KJvI6mI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82470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879377"/>
            <a:ext cx="9637776" cy="1430696"/>
          </a:xfrm>
        </p:spPr>
        <p:txBody>
          <a:bodyPr>
            <a:normAutofit/>
          </a:bodyPr>
          <a:lstStyle/>
          <a:p>
            <a:pPr algn="ctr">
              <a:spcAft>
                <a:spcPts val="600"/>
              </a:spcAft>
            </a:pPr>
            <a:r>
              <a:rPr 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דגשים לתכנון וביצוע סיורים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10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5474" y="5169106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5" name="כותרת 1">
            <a:extLst>
              <a:ext uri="{FF2B5EF4-FFF2-40B4-BE49-F238E27FC236}">
                <a16:creationId xmlns:a16="http://schemas.microsoft.com/office/drawing/2014/main" id="{5B2CC908-6116-4665-AB1B-64BD3BAFC7BE}"/>
              </a:ext>
            </a:extLst>
          </p:cNvPr>
          <p:cNvSpPr txBox="1">
            <a:spLocks/>
          </p:cNvSpPr>
          <p:nvPr/>
        </p:nvSpPr>
        <p:spPr>
          <a:xfrm>
            <a:off x="968024" y="2630101"/>
            <a:ext cx="10200406" cy="3158901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44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indent="-457200" algn="r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he-IL" sz="2400" dirty="0">
                <a:cs typeface="+mn-cs"/>
              </a:rPr>
              <a:t>ספורט ופעילות חברתית – רשות</a:t>
            </a:r>
          </a:p>
          <a:p>
            <a:pPr indent="-457200" algn="r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he-IL" sz="2400" dirty="0">
                <a:cs typeface="+mn-cs"/>
              </a:rPr>
              <a:t>ארוחות ערב במסעדות - חובה</a:t>
            </a:r>
          </a:p>
          <a:p>
            <a:pPr indent="-457200" algn="r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he-IL" sz="2400" dirty="0">
                <a:cs typeface="+mn-cs"/>
              </a:rPr>
              <a:t>צמצום חומרי רקע מודפסים (תרגום לאנגלית)</a:t>
            </a:r>
          </a:p>
          <a:p>
            <a:pPr indent="-457200" algn="r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he-IL" sz="2400" dirty="0">
                <a:cs typeface="+mn-cs"/>
              </a:rPr>
              <a:t>הצטיידות במפות לסיור</a:t>
            </a:r>
          </a:p>
          <a:p>
            <a:pPr indent="-457200" algn="r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he-IL" sz="2400" dirty="0">
                <a:cs typeface="+mn-cs"/>
              </a:rPr>
              <a:t>הקפדה על זמני התחלה (7:00) וסיום (19:00, לא כולל א. ערב)</a:t>
            </a:r>
          </a:p>
          <a:p>
            <a:pPr indent="-457200" algn="r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he-IL" sz="2400" dirty="0">
                <a:cs typeface="+mn-cs"/>
              </a:rPr>
              <a:t>ימי הכנה לסיורים: 8:30-16:15</a:t>
            </a:r>
          </a:p>
          <a:p>
            <a:pPr marL="0" lvl="1" indent="-457200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he-IL" sz="2400" cap="all" dirty="0">
                <a:ln w="3175" cmpd="sng">
                  <a:noFill/>
                </a:ln>
                <a:solidFill>
                  <a:schemeClr val="tx1"/>
                </a:solidFill>
                <a:latin typeface="+mj-lt"/>
                <a:ea typeface="+mj-ea"/>
              </a:rPr>
              <a:t>תחקיר וסיכום צוותי לכל סיור</a:t>
            </a:r>
          </a:p>
        </p:txBody>
      </p:sp>
    </p:spTree>
    <p:extLst>
      <p:ext uri="{BB962C8B-B14F-4D97-AF65-F5344CB8AC3E}">
        <p14:creationId xmlns:p14="http://schemas.microsoft.com/office/powerpoint/2010/main" val="2620657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6" name="תמונה 5" descr="תמונה שמכילה חוץ, הר, אדם, דשא&#10;&#10;התיאור נוצר באופן אוטומטי">
            <a:extLst>
              <a:ext uri="{FF2B5EF4-FFF2-40B4-BE49-F238E27FC236}">
                <a16:creationId xmlns:a16="http://schemas.microsoft.com/office/drawing/2014/main" id="{DD45BDAD-5FC3-47DE-AC04-1101C28E8E5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1346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827861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רקע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2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8374" y="5086057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5" name="כותרת 1">
            <a:extLst>
              <a:ext uri="{FF2B5EF4-FFF2-40B4-BE49-F238E27FC236}">
                <a16:creationId xmlns:a16="http://schemas.microsoft.com/office/drawing/2014/main" id="{5B2CC908-6116-4665-AB1B-64BD3BAFC7BE}"/>
              </a:ext>
            </a:extLst>
          </p:cNvPr>
          <p:cNvSpPr txBox="1">
            <a:spLocks/>
          </p:cNvSpPr>
          <p:nvPr/>
        </p:nvSpPr>
        <p:spPr>
          <a:xfrm>
            <a:off x="1412460" y="1828799"/>
            <a:ext cx="9692044" cy="3158901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44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marL="457200" indent="-457200" algn="r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he-IL" sz="2600" dirty="0" smtClean="0">
                <a:cs typeface="+mn-cs"/>
              </a:rPr>
              <a:t>במהלך השנה נקיים סיורים לימודיים רגיונליים ונושאיים</a:t>
            </a:r>
          </a:p>
          <a:p>
            <a:pPr marL="457200" indent="-457200" algn="r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he-IL" sz="2600" dirty="0" smtClean="0">
                <a:cs typeface="+mn-cs"/>
              </a:rPr>
              <a:t>הסיורים הינם חלק אינטגרלי מתוכנית לימוד </a:t>
            </a:r>
            <a:r>
              <a:rPr lang="he-IL" sz="2600" dirty="0" err="1" smtClean="0">
                <a:cs typeface="+mn-cs"/>
              </a:rPr>
              <a:t>הבטל"מ</a:t>
            </a:r>
            <a:endParaRPr lang="he-IL" sz="2600" dirty="0" smtClean="0">
              <a:cs typeface="+mn-cs"/>
            </a:endParaRPr>
          </a:p>
          <a:p>
            <a:pPr marL="457200" indent="-457200" algn="r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he-IL" sz="2600" dirty="0" smtClean="0">
                <a:cs typeface="+mn-cs"/>
              </a:rPr>
              <a:t>הסיורים מקנים שעות זכות אקדמיות כחלק מדרישות התואר</a:t>
            </a:r>
          </a:p>
          <a:p>
            <a:pPr marL="457200" indent="-457200" algn="r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he-IL" sz="2600" dirty="0" smtClean="0">
                <a:cs typeface="+mn-cs"/>
              </a:rPr>
              <a:t>הסיורים מתוכננים ומתבצעים באחריות המשתתפים ובליווי אקדמי, ומוכנים בסיוע מנהלת </a:t>
            </a:r>
            <a:r>
              <a:rPr lang="he-IL" sz="2600" dirty="0" err="1" smtClean="0">
                <a:cs typeface="+mn-cs"/>
              </a:rPr>
              <a:t>מב</a:t>
            </a:r>
            <a:r>
              <a:rPr lang="he-IL" sz="2600" dirty="0" smtClean="0">
                <a:cs typeface="+mn-cs"/>
              </a:rPr>
              <a:t>''ל</a:t>
            </a:r>
            <a:endParaRPr lang="he-IL" sz="2600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60870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8024" y="697741"/>
            <a:ext cx="10385776" cy="1430696"/>
          </a:xfrm>
        </p:spPr>
        <p:txBody>
          <a:bodyPr>
            <a:normAutofit/>
          </a:bodyPr>
          <a:lstStyle/>
          <a:p>
            <a:pPr algn="ctr">
              <a:spcAft>
                <a:spcPts val="600"/>
              </a:spcAft>
            </a:pPr>
            <a:r>
              <a:rPr lang="he-IL" sz="40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דוגמאות לשילוב סוגיות </a:t>
            </a:r>
            <a:r>
              <a:rPr lang="he-IL" sz="4000" b="1" dirty="0" err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בטל"מ</a:t>
            </a:r>
            <a:r>
              <a:rPr lang="he-IL" sz="40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 בסיורים</a:t>
            </a:r>
            <a:endParaRPr lang="en-US" altLang="he-IL" sz="4000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3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8374" y="5086057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5" name="כותרת 1">
            <a:extLst>
              <a:ext uri="{FF2B5EF4-FFF2-40B4-BE49-F238E27FC236}">
                <a16:creationId xmlns:a16="http://schemas.microsoft.com/office/drawing/2014/main" id="{5B2CC908-6116-4665-AB1B-64BD3BAFC7BE}"/>
              </a:ext>
            </a:extLst>
          </p:cNvPr>
          <p:cNvSpPr txBox="1">
            <a:spLocks/>
          </p:cNvSpPr>
          <p:nvPr/>
        </p:nvSpPr>
        <p:spPr>
          <a:xfrm>
            <a:off x="1412460" y="3058997"/>
            <a:ext cx="9692044" cy="3158901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44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lvl="1" indent="-4572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he-IL" cap="all" dirty="0">
                <a:ln w="3175" cmpd="sng">
                  <a:noFill/>
                </a:ln>
                <a:solidFill>
                  <a:schemeClr val="tx1"/>
                </a:solidFill>
                <a:latin typeface="+mj-lt"/>
                <a:ea typeface="+mj-ea"/>
              </a:rPr>
              <a:t>גבולות: היווצרות, הופעה בנוף והשפעה על מרכיבי הביטחון הלאומי</a:t>
            </a:r>
          </a:p>
          <a:p>
            <a:pPr lvl="1" indent="-4572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he-IL" cap="all" dirty="0">
                <a:ln w="3175" cmpd="sng">
                  <a:noFill/>
                </a:ln>
                <a:solidFill>
                  <a:schemeClr val="tx1"/>
                </a:solidFill>
                <a:latin typeface="+mj-lt"/>
                <a:ea typeface="+mj-ea"/>
              </a:rPr>
              <a:t>ההתיישבות הכפרית והעירונית במרחבי הסיורים</a:t>
            </a:r>
          </a:p>
          <a:p>
            <a:pPr lvl="1" indent="-4572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he-IL" cap="all" dirty="0">
                <a:ln w="3175" cmpd="sng">
                  <a:noFill/>
                </a:ln>
                <a:solidFill>
                  <a:schemeClr val="tx1"/>
                </a:solidFill>
                <a:latin typeface="+mj-lt"/>
                <a:ea typeface="+mj-ea"/>
              </a:rPr>
              <a:t>ירושלים – היבטים של </a:t>
            </a:r>
            <a:r>
              <a:rPr lang="he-IL" cap="all" dirty="0" err="1">
                <a:ln w="3175" cmpd="sng">
                  <a:noFill/>
                </a:ln>
                <a:solidFill>
                  <a:schemeClr val="tx1"/>
                </a:solidFill>
                <a:latin typeface="+mj-lt"/>
                <a:ea typeface="+mj-ea"/>
              </a:rPr>
              <a:t>בטל''מ</a:t>
            </a:r>
            <a:r>
              <a:rPr lang="he-IL" cap="all" dirty="0">
                <a:ln w="3175" cmpd="sng">
                  <a:noFill/>
                </a:ln>
                <a:solidFill>
                  <a:schemeClr val="tx1"/>
                </a:solidFill>
                <a:latin typeface="+mj-lt"/>
                <a:ea typeface="+mj-ea"/>
              </a:rPr>
              <a:t>: מעמד ארצי, הר הבית, החברה החרדית, מטרופולין</a:t>
            </a:r>
          </a:p>
          <a:p>
            <a:pPr lvl="1" indent="-4572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he-IL" cap="all" dirty="0">
                <a:ln w="3175" cmpd="sng">
                  <a:noFill/>
                </a:ln>
                <a:solidFill>
                  <a:schemeClr val="tx1"/>
                </a:solidFill>
                <a:latin typeface="+mj-lt"/>
                <a:ea typeface="+mj-ea"/>
              </a:rPr>
              <a:t>תשתיות לאומיות של ישראל בשגרה וחרום</a:t>
            </a:r>
          </a:p>
          <a:p>
            <a:pPr lvl="1" indent="-4572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he-IL" cap="all" dirty="0">
                <a:ln w="3175" cmpd="sng">
                  <a:noFill/>
                </a:ln>
                <a:solidFill>
                  <a:schemeClr val="tx1"/>
                </a:solidFill>
                <a:latin typeface="+mj-lt"/>
                <a:ea typeface="+mj-ea"/>
              </a:rPr>
              <a:t>משאבי הטבע כמרכיב בביטחון הלאומי</a:t>
            </a:r>
          </a:p>
          <a:p>
            <a:pPr lvl="1" indent="-4572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he-IL" cap="all" dirty="0">
                <a:ln w="3175" cmpd="sng">
                  <a:noFill/>
                </a:ln>
                <a:solidFill>
                  <a:schemeClr val="tx1"/>
                </a:solidFill>
                <a:latin typeface="+mj-lt"/>
                <a:ea typeface="+mj-ea"/>
              </a:rPr>
              <a:t>העוצמה הכלכלית והטכנולוגית ברמה הלאומית</a:t>
            </a:r>
          </a:p>
          <a:p>
            <a:pPr lvl="1" indent="-4572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he-IL" cap="all" dirty="0">
                <a:ln w="3175" cmpd="sng">
                  <a:noFill/>
                </a:ln>
                <a:solidFill>
                  <a:schemeClr val="tx1"/>
                </a:solidFill>
                <a:latin typeface="+mj-lt"/>
                <a:ea typeface="+mj-ea"/>
              </a:rPr>
              <a:t>היבטים חברתיים – כלכליים והשפעתם על הביטחון הלאומי</a:t>
            </a:r>
          </a:p>
          <a:p>
            <a:pPr lvl="1" indent="-4572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he-IL" cap="all" dirty="0">
                <a:ln w="3175" cmpd="sng">
                  <a:noFill/>
                </a:ln>
                <a:solidFill>
                  <a:schemeClr val="tx1"/>
                </a:solidFill>
                <a:latin typeface="+mj-lt"/>
                <a:ea typeface="+mj-ea"/>
              </a:rPr>
              <a:t>ערביי ישראל והחברה הבדואית</a:t>
            </a:r>
          </a:p>
          <a:p>
            <a:pPr lvl="1" indent="-4572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he-IL" cap="all" dirty="0">
                <a:ln w="3175" cmpd="sng">
                  <a:noFill/>
                </a:ln>
                <a:solidFill>
                  <a:schemeClr val="tx1"/>
                </a:solidFill>
                <a:latin typeface="+mj-lt"/>
                <a:ea typeface="+mj-ea"/>
              </a:rPr>
              <a:t>ממשקים בין ניהול מוניציפאלי לניהול מרכזי</a:t>
            </a:r>
          </a:p>
          <a:p>
            <a:pPr lvl="1" indent="-4572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he-IL" cap="all" dirty="0">
                <a:ln w="3175" cmpd="sng">
                  <a:noFill/>
                </a:ln>
                <a:solidFill>
                  <a:schemeClr val="tx1"/>
                </a:solidFill>
                <a:latin typeface="+mj-lt"/>
                <a:ea typeface="+mj-ea"/>
              </a:rPr>
              <a:t>מערכת החינוך בישראל</a:t>
            </a:r>
          </a:p>
          <a:p>
            <a:pPr lvl="1" indent="-4572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he-IL" cap="all" dirty="0">
                <a:ln w="3175" cmpd="sng">
                  <a:noFill/>
                </a:ln>
                <a:solidFill>
                  <a:schemeClr val="tx1"/>
                </a:solidFill>
                <a:latin typeface="+mj-lt"/>
                <a:ea typeface="+mj-ea"/>
              </a:rPr>
              <a:t>אחר - הצעות של הלומדים, בדגש על נושאים מעולם </a:t>
            </a:r>
            <a:r>
              <a:rPr lang="he-IL" cap="all" dirty="0" err="1">
                <a:ln w="3175" cmpd="sng">
                  <a:noFill/>
                </a:ln>
                <a:solidFill>
                  <a:schemeClr val="tx1"/>
                </a:solidFill>
                <a:latin typeface="+mj-lt"/>
                <a:ea typeface="+mj-ea"/>
              </a:rPr>
              <a:t>הבטל"מ</a:t>
            </a:r>
            <a:endParaRPr lang="he-IL" cap="all" dirty="0">
              <a:ln w="3175" cmpd="sng">
                <a:noFill/>
              </a:ln>
              <a:solidFill>
                <a:schemeClr val="tx1"/>
              </a:solidFill>
              <a:latin typeface="+mj-lt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1404682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2" name="קבוצה 14"/>
          <p:cNvGrpSpPr>
            <a:grpSpLocks/>
          </p:cNvGrpSpPr>
          <p:nvPr/>
        </p:nvGrpSpPr>
        <p:grpSpPr bwMode="auto">
          <a:xfrm>
            <a:off x="4700223" y="959262"/>
            <a:ext cx="3429367" cy="5849815"/>
            <a:chOff x="428625" y="214313"/>
            <a:chExt cx="3786188" cy="6643687"/>
          </a:xfrm>
        </p:grpSpPr>
        <p:pic>
          <p:nvPicPr>
            <p:cNvPr id="14" name="Picture 9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 r="10376"/>
            <a:stretch>
              <a:fillRect/>
            </a:stretch>
          </p:blipFill>
          <p:spPr bwMode="auto">
            <a:xfrm>
              <a:off x="428625" y="214313"/>
              <a:ext cx="3786188" cy="66436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</p:pic>
        <p:sp>
          <p:nvSpPr>
            <p:cNvPr id="15" name="לוחית 14"/>
            <p:cNvSpPr/>
            <p:nvPr/>
          </p:nvSpPr>
          <p:spPr>
            <a:xfrm rot="19054504">
              <a:off x="469900" y="3478213"/>
              <a:ext cx="546100" cy="254000"/>
            </a:xfrm>
            <a:prstGeom prst="plaqu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>
                <a:defRPr/>
              </a:pPr>
              <a:endParaRPr lang="he-IL"/>
            </a:p>
          </p:txBody>
        </p:sp>
      </p:grpSp>
      <p:sp>
        <p:nvSpPr>
          <p:cNvPr id="16" name="הסבר אליפטי 15"/>
          <p:cNvSpPr/>
          <p:nvPr/>
        </p:nvSpPr>
        <p:spPr>
          <a:xfrm>
            <a:off x="7669328" y="5061397"/>
            <a:ext cx="3136047" cy="1288679"/>
          </a:xfrm>
          <a:prstGeom prst="wedgeEllipseCallout">
            <a:avLst>
              <a:gd name="adj1" fmla="val -110206"/>
              <a:gd name="adj2" fmla="val -103510"/>
            </a:avLst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>
              <a:defRPr/>
            </a:pPr>
            <a:endParaRPr lang="he-IL" sz="3200" b="1" dirty="0">
              <a:solidFill>
                <a:srgbClr val="FFFF66"/>
              </a:solidFill>
            </a:endParaRPr>
          </a:p>
          <a:p>
            <a:pPr algn="ctr">
              <a:defRPr/>
            </a:pPr>
            <a:r>
              <a:rPr lang="he-IL" sz="3200" b="1" dirty="0">
                <a:solidFill>
                  <a:srgbClr val="FFFF66"/>
                </a:solidFill>
              </a:rPr>
              <a:t>הדרום</a:t>
            </a:r>
          </a:p>
          <a:p>
            <a:pPr algn="ctr">
              <a:defRPr/>
            </a:pPr>
            <a:r>
              <a:rPr lang="he-IL" sz="3200" b="1" dirty="0">
                <a:solidFill>
                  <a:srgbClr val="FFFF66"/>
                </a:solidFill>
              </a:rPr>
              <a:t>ומרחב אילת</a:t>
            </a:r>
          </a:p>
          <a:p>
            <a:pPr algn="ctr">
              <a:defRPr/>
            </a:pPr>
            <a:endParaRPr lang="he-IL" sz="3200" b="1" dirty="0">
              <a:solidFill>
                <a:srgbClr val="FFFF66"/>
              </a:solidFill>
            </a:endParaRPr>
          </a:p>
        </p:txBody>
      </p:sp>
      <p:sp>
        <p:nvSpPr>
          <p:cNvPr id="17" name="הסבר אליפטי 16"/>
          <p:cNvSpPr/>
          <p:nvPr/>
        </p:nvSpPr>
        <p:spPr>
          <a:xfrm>
            <a:off x="7702063" y="3950677"/>
            <a:ext cx="2520461" cy="902677"/>
          </a:xfrm>
          <a:prstGeom prst="wedgeEllipseCallout">
            <a:avLst>
              <a:gd name="adj1" fmla="val -92107"/>
              <a:gd name="adj2" fmla="val -80075"/>
            </a:avLst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>
              <a:defRPr/>
            </a:pPr>
            <a:endParaRPr lang="he-IL" sz="3200" b="1" dirty="0">
              <a:solidFill>
                <a:srgbClr val="66FFFF"/>
              </a:solidFill>
            </a:endParaRPr>
          </a:p>
          <a:p>
            <a:pPr algn="ctr">
              <a:defRPr/>
            </a:pPr>
            <a:r>
              <a:rPr lang="he-IL" sz="3200" b="1" dirty="0">
                <a:solidFill>
                  <a:srgbClr val="66FFFF"/>
                </a:solidFill>
              </a:rPr>
              <a:t>יהודה</a:t>
            </a:r>
          </a:p>
          <a:p>
            <a:pPr algn="ctr">
              <a:defRPr/>
            </a:pPr>
            <a:endParaRPr lang="he-IL" sz="3200" b="1" dirty="0">
              <a:solidFill>
                <a:srgbClr val="66FFFF"/>
              </a:solidFill>
            </a:endParaRPr>
          </a:p>
        </p:txBody>
      </p:sp>
      <p:sp>
        <p:nvSpPr>
          <p:cNvPr id="20" name="הסבר אליפטי 19"/>
          <p:cNvSpPr/>
          <p:nvPr/>
        </p:nvSpPr>
        <p:spPr>
          <a:xfrm>
            <a:off x="1931832" y="2883875"/>
            <a:ext cx="2722108" cy="1172969"/>
          </a:xfrm>
          <a:prstGeom prst="wedgeEllipseCallout">
            <a:avLst>
              <a:gd name="adj1" fmla="val 125143"/>
              <a:gd name="adj2" fmla="val 12667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>
              <a:defRPr/>
            </a:pPr>
            <a:endParaRPr lang="he-IL" sz="3200" b="1" dirty="0">
              <a:solidFill>
                <a:schemeClr val="tx1"/>
              </a:solidFill>
            </a:endParaRPr>
          </a:p>
          <a:p>
            <a:pPr algn="ctr">
              <a:defRPr/>
            </a:pPr>
            <a:r>
              <a:rPr lang="he-IL" sz="3200" b="1" dirty="0">
                <a:solidFill>
                  <a:schemeClr val="tx1"/>
                </a:solidFill>
              </a:rPr>
              <a:t>ירושלים</a:t>
            </a:r>
          </a:p>
          <a:p>
            <a:pPr algn="ctr">
              <a:defRPr/>
            </a:pPr>
            <a:r>
              <a:rPr lang="he-IL" sz="3200" b="1" dirty="0">
                <a:solidFill>
                  <a:schemeClr val="tx1"/>
                </a:solidFill>
              </a:rPr>
              <a:t>והבקעה</a:t>
            </a:r>
          </a:p>
          <a:p>
            <a:pPr algn="ctr">
              <a:defRPr/>
            </a:pPr>
            <a:endParaRPr lang="he-IL" sz="3200" b="1" dirty="0"/>
          </a:p>
        </p:txBody>
      </p:sp>
      <p:sp>
        <p:nvSpPr>
          <p:cNvPr id="21" name="הסבר אליפטי 20"/>
          <p:cNvSpPr/>
          <p:nvPr/>
        </p:nvSpPr>
        <p:spPr>
          <a:xfrm>
            <a:off x="2755045" y="1513377"/>
            <a:ext cx="2543786" cy="913301"/>
          </a:xfrm>
          <a:prstGeom prst="wedgeEllipseCallout">
            <a:avLst>
              <a:gd name="adj1" fmla="val 109579"/>
              <a:gd name="adj2" fmla="val -15666"/>
            </a:avLst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>
              <a:defRPr/>
            </a:pPr>
            <a:endParaRPr lang="he-IL" sz="3200" b="1" dirty="0">
              <a:solidFill>
                <a:schemeClr val="bg1"/>
              </a:solidFill>
            </a:endParaRPr>
          </a:p>
          <a:p>
            <a:pPr algn="ctr">
              <a:defRPr/>
            </a:pPr>
            <a:r>
              <a:rPr lang="he-IL" sz="3200" b="1" dirty="0">
                <a:solidFill>
                  <a:schemeClr val="bg1"/>
                </a:solidFill>
              </a:rPr>
              <a:t>צפון</a:t>
            </a:r>
          </a:p>
          <a:p>
            <a:pPr algn="ctr">
              <a:defRPr/>
            </a:pPr>
            <a:endParaRPr lang="he-IL" sz="3200" b="1" dirty="0">
              <a:solidFill>
                <a:schemeClr val="bg1"/>
              </a:solidFill>
            </a:endParaRPr>
          </a:p>
        </p:txBody>
      </p:sp>
      <p:sp>
        <p:nvSpPr>
          <p:cNvPr id="22" name="הסבר אליפטי 21"/>
          <p:cNvSpPr/>
          <p:nvPr/>
        </p:nvSpPr>
        <p:spPr>
          <a:xfrm>
            <a:off x="7873145" y="2356340"/>
            <a:ext cx="2572116" cy="913057"/>
          </a:xfrm>
          <a:prstGeom prst="wedgeEllipseCallout">
            <a:avLst>
              <a:gd name="adj1" fmla="val -87301"/>
              <a:gd name="adj2" fmla="val 11662"/>
            </a:avLst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>
              <a:defRPr/>
            </a:pPr>
            <a:endParaRPr lang="he-IL" sz="3200" b="1" dirty="0">
              <a:solidFill>
                <a:schemeClr val="bg1"/>
              </a:solidFill>
            </a:endParaRPr>
          </a:p>
          <a:p>
            <a:pPr algn="ctr">
              <a:defRPr/>
            </a:pPr>
            <a:r>
              <a:rPr lang="he-IL" sz="3200" b="1" dirty="0" smtClean="0">
                <a:solidFill>
                  <a:schemeClr val="bg1"/>
                </a:solidFill>
              </a:rPr>
              <a:t>שומרון</a:t>
            </a:r>
            <a:endParaRPr lang="he-IL" sz="3200" b="1" dirty="0">
              <a:solidFill>
                <a:schemeClr val="bg1"/>
              </a:solidFill>
            </a:endParaRPr>
          </a:p>
          <a:p>
            <a:pPr algn="ctr">
              <a:defRPr/>
            </a:pPr>
            <a:endParaRPr lang="he-IL" sz="3200" b="1" dirty="0">
              <a:solidFill>
                <a:schemeClr val="bg1"/>
              </a:solidFill>
            </a:endParaRPr>
          </a:p>
        </p:txBody>
      </p:sp>
      <p:sp>
        <p:nvSpPr>
          <p:cNvPr id="13" name="כותרת 1">
            <a:extLst>
              <a:ext uri="{FF2B5EF4-FFF2-40B4-BE49-F238E27FC236}">
                <a16:creationId xmlns:a16="http://schemas.microsoft.com/office/drawing/2014/main" id="{20623D21-943A-457E-9655-D48B122A29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97698"/>
            <a:ext cx="10515600" cy="761711"/>
          </a:xfrm>
        </p:spPr>
        <p:txBody>
          <a:bodyPr>
            <a:normAutofit/>
          </a:bodyPr>
          <a:lstStyle/>
          <a:p>
            <a:pPr algn="ctr"/>
            <a:r>
              <a:rPr 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סיורים רגיונליים</a:t>
            </a:r>
            <a:endParaRPr lang="he-IL" b="1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763466"/>
            <a:ext cx="9637776" cy="1430696"/>
          </a:xfrm>
        </p:spPr>
        <p:txBody>
          <a:bodyPr>
            <a:normAutofit/>
          </a:bodyPr>
          <a:lstStyle/>
          <a:p>
            <a:pPr algn="ctr">
              <a:spcAft>
                <a:spcPts val="600"/>
              </a:spcAft>
            </a:pPr>
            <a:r>
              <a:rPr 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סיורים נושאיים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5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5474" y="5169106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5" name="כותרת 1">
            <a:extLst>
              <a:ext uri="{FF2B5EF4-FFF2-40B4-BE49-F238E27FC236}">
                <a16:creationId xmlns:a16="http://schemas.microsoft.com/office/drawing/2014/main" id="{5B2CC908-6116-4665-AB1B-64BD3BAFC7BE}"/>
              </a:ext>
            </a:extLst>
          </p:cNvPr>
          <p:cNvSpPr txBox="1">
            <a:spLocks/>
          </p:cNvSpPr>
          <p:nvPr/>
        </p:nvSpPr>
        <p:spPr>
          <a:xfrm>
            <a:off x="1473931" y="2607751"/>
            <a:ext cx="9692044" cy="3158901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44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marL="457200" indent="-457200" algn="r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he-IL" sz="2500" dirty="0" smtClean="0">
                <a:cs typeface="+mn-cs"/>
              </a:rPr>
              <a:t>משולבים בקורסים השונים או סיורים ייעודיים</a:t>
            </a:r>
          </a:p>
          <a:p>
            <a:pPr marL="457200" indent="-457200" algn="r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he-IL" sz="2500" dirty="0" smtClean="0">
                <a:cs typeface="+mn-cs"/>
              </a:rPr>
              <a:t>מונחים על ידי מוביל הקורס האקדמי או על ידי משתתפים אחראיים</a:t>
            </a:r>
          </a:p>
          <a:p>
            <a:pPr marL="457200" indent="-457200" algn="r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he-IL" sz="2500" dirty="0" smtClean="0">
                <a:cs typeface="+mn-cs"/>
              </a:rPr>
              <a:t>קבוצת התכנון  - משתתפים בעלי זיקה לנושא בראשות מדריך אחראי</a:t>
            </a:r>
          </a:p>
          <a:p>
            <a:pPr marL="457200" indent="-457200" algn="r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he-IL" sz="2500" dirty="0" smtClean="0">
                <a:cs typeface="+mn-cs"/>
              </a:rPr>
              <a:t>ללא קרדיט אקדמי, אלא כחלק מהקורס האקדמי או העשרה והכרת </a:t>
            </a:r>
            <a:r>
              <a:rPr lang="he-IL" sz="2500" dirty="0" err="1" smtClean="0">
                <a:cs typeface="+mn-cs"/>
              </a:rPr>
              <a:t>צה</a:t>
            </a:r>
            <a:r>
              <a:rPr lang="he-IL" sz="2500" dirty="0" smtClean="0">
                <a:cs typeface="+mn-cs"/>
              </a:rPr>
              <a:t>''ל ומערכות תשתית </a:t>
            </a:r>
            <a:r>
              <a:rPr lang="he-IL" sz="2500" dirty="0" err="1" smtClean="0">
                <a:cs typeface="+mn-cs"/>
              </a:rPr>
              <a:t>בטל''מ</a:t>
            </a:r>
            <a:r>
              <a:rPr lang="he-IL" sz="2500" dirty="0" smtClean="0">
                <a:cs typeface="+mn-cs"/>
              </a:rPr>
              <a:t> אחרות</a:t>
            </a:r>
          </a:p>
          <a:p>
            <a:pPr marL="457200" indent="-457200" algn="r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he-IL" sz="2500" dirty="0" smtClean="0">
                <a:cs typeface="+mn-cs"/>
              </a:rPr>
              <a:t>דוגמאות: תשתיות; ים; זרועות </a:t>
            </a:r>
            <a:r>
              <a:rPr lang="he-IL" sz="2500" dirty="0" err="1" smtClean="0">
                <a:cs typeface="+mn-cs"/>
              </a:rPr>
              <a:t>צה</a:t>
            </a:r>
            <a:r>
              <a:rPr lang="he-IL" sz="2500" dirty="0" smtClean="0">
                <a:cs typeface="+mn-cs"/>
              </a:rPr>
              <a:t>''ל; נציבות; </a:t>
            </a:r>
            <a:r>
              <a:rPr lang="he-IL" sz="2500" dirty="0" err="1" smtClean="0">
                <a:cs typeface="+mn-cs"/>
              </a:rPr>
              <a:t>שב''כ</a:t>
            </a:r>
            <a:r>
              <a:rPr lang="he-IL" sz="2500" dirty="0" smtClean="0">
                <a:cs typeface="+mn-cs"/>
              </a:rPr>
              <a:t>; סייבר; משרד החוץ; </a:t>
            </a:r>
            <a:r>
              <a:rPr lang="he-IL" sz="2500" dirty="0" err="1" smtClean="0">
                <a:cs typeface="+mn-cs"/>
              </a:rPr>
              <a:t>שב''ס</a:t>
            </a:r>
            <a:r>
              <a:rPr lang="he-IL" sz="2500" dirty="0" smtClean="0">
                <a:cs typeface="+mn-cs"/>
              </a:rPr>
              <a:t>; דרום תל-אביב; עיר/שכונה חרדית</a:t>
            </a:r>
            <a:endParaRPr lang="he-IL" sz="2500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10001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טבלה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6414021"/>
              </p:ext>
            </p:extLst>
          </p:nvPr>
        </p:nvGraphicFramePr>
        <p:xfrm>
          <a:off x="838200" y="1253413"/>
          <a:ext cx="10379299" cy="4864051"/>
        </p:xfrm>
        <a:graphic>
          <a:graphicData uri="http://schemas.openxmlformats.org/drawingml/2006/table">
            <a:tbl>
              <a:tblPr rtl="1" firstRow="1" bandRow="1">
                <a:tableStyleId>{93296810-A885-4BE3-A3E7-6D5BEEA58F35}</a:tableStyleId>
              </a:tblPr>
              <a:tblGrid>
                <a:gridCol w="148275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827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8275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82757">
                  <a:extLst>
                    <a:ext uri="{9D8B030D-6E8A-4147-A177-3AD203B41FA5}">
                      <a16:colId xmlns:a16="http://schemas.microsoft.com/office/drawing/2014/main" val="779049734"/>
                    </a:ext>
                  </a:extLst>
                </a:gridCol>
                <a:gridCol w="148275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8275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8275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726983">
                <a:tc>
                  <a:txBody>
                    <a:bodyPr/>
                    <a:lstStyle/>
                    <a:p>
                      <a:pPr rtl="1"/>
                      <a:r>
                        <a:rPr lang="he-IL" sz="1600" dirty="0"/>
                        <a:t>צוות עם המדריך האחראי לביצוע</a:t>
                      </a:r>
                      <a:r>
                        <a:rPr lang="he-IL" sz="1600" baseline="0" dirty="0"/>
                        <a:t> תכנון ראשוני</a:t>
                      </a:r>
                    </a:p>
                    <a:p>
                      <a:pPr rtl="1"/>
                      <a:endParaRPr lang="he-IL" sz="16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600" baseline="0" dirty="0"/>
                        <a:t>צוות עם </a:t>
                      </a:r>
                    </a:p>
                    <a:p>
                      <a:pPr rtl="1"/>
                      <a:r>
                        <a:rPr lang="he-IL" sz="1600" baseline="0" dirty="0"/>
                        <a:t>יוסי בן ארצי לאישור התוכנית </a:t>
                      </a:r>
                      <a:r>
                        <a:rPr lang="he-IL" sz="1600" baseline="0" dirty="0" smtClean="0"/>
                        <a:t>העקרונית</a:t>
                      </a:r>
                      <a:endParaRPr lang="he-IL" sz="1600" baseline="0" dirty="0"/>
                    </a:p>
                    <a:p>
                      <a:pPr rtl="1"/>
                      <a:endParaRPr lang="he-IL" sz="16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dirty="0"/>
                        <a:t>הגשת תיק הסיור </a:t>
                      </a: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dirty="0"/>
                        <a:t> </a:t>
                      </a:r>
                    </a:p>
                    <a:p>
                      <a:pPr rtl="1"/>
                      <a:endParaRPr lang="he-I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600" dirty="0" smtClean="0"/>
                        <a:t>אישור תכניות</a:t>
                      </a:r>
                      <a:endParaRPr lang="he-I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600" dirty="0"/>
                        <a:t>יום טעינה והצגה למליאה</a:t>
                      </a:r>
                    </a:p>
                    <a:p>
                      <a:pPr rtl="1"/>
                      <a:endParaRPr lang="he-IL" sz="1600" dirty="0"/>
                    </a:p>
                    <a:p>
                      <a:pPr rtl="1"/>
                      <a:endParaRPr lang="he-IL" sz="1600" dirty="0"/>
                    </a:p>
                    <a:p>
                      <a:pPr rtl="1"/>
                      <a:endParaRPr lang="he-I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600" dirty="0"/>
                        <a:t>יום הסיור</a:t>
                      </a:r>
                    </a:p>
                    <a:p>
                      <a:pPr rtl="1"/>
                      <a:endParaRPr lang="he-IL" sz="1600" dirty="0"/>
                    </a:p>
                    <a:p>
                      <a:pPr rtl="1"/>
                      <a:endParaRPr lang="he-IL" sz="1600" dirty="0"/>
                    </a:p>
                    <a:p>
                      <a:pPr rtl="1"/>
                      <a:endParaRPr lang="he-IL" sz="1600" dirty="0"/>
                    </a:p>
                    <a:p>
                      <a:pPr rtl="1"/>
                      <a:endParaRPr lang="he-IL" sz="1600" dirty="0"/>
                    </a:p>
                    <a:p>
                      <a:pPr rtl="1"/>
                      <a:endParaRPr lang="he-I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600" dirty="0"/>
                        <a:t>הגשת </a:t>
                      </a:r>
                      <a:r>
                        <a:rPr lang="he-IL" sz="1600" baseline="0" dirty="0"/>
                        <a:t> </a:t>
                      </a:r>
                      <a:r>
                        <a:rPr lang="he-IL" sz="1600" baseline="0" dirty="0" smtClean="0"/>
                        <a:t>דו"ח </a:t>
                      </a:r>
                      <a:r>
                        <a:rPr lang="he-IL" sz="1600" baseline="0" dirty="0"/>
                        <a:t>סיכום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17604"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baseline="0" dirty="0"/>
                        <a:t>8 – 9  שבועות לפני הסיור</a:t>
                      </a:r>
                      <a:endParaRPr lang="he-IL" sz="1600" dirty="0"/>
                    </a:p>
                    <a:p>
                      <a:pPr rtl="1"/>
                      <a:endParaRPr lang="he-I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baseline="0" dirty="0"/>
                        <a:t>6 - 7 שבועות לפני הסיור</a:t>
                      </a:r>
                    </a:p>
                    <a:p>
                      <a:pPr rtl="1"/>
                      <a:endParaRPr lang="he-IL" sz="16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dirty="0" smtClean="0"/>
                        <a:t>3 שבועות </a:t>
                      </a:r>
                      <a:r>
                        <a:rPr lang="he-IL" sz="1600" dirty="0"/>
                        <a:t>לפני הסיור</a:t>
                      </a:r>
                    </a:p>
                    <a:p>
                      <a:pPr rtl="1"/>
                      <a:endParaRPr lang="he-I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dirty="0"/>
                        <a:t>צמוד ככל האפשר </a:t>
                      </a:r>
                      <a:r>
                        <a:rPr lang="he-IL" sz="1600" baseline="0" dirty="0"/>
                        <a:t>לסיור</a:t>
                      </a:r>
                      <a:endParaRPr lang="he-IL" sz="1600" dirty="0"/>
                    </a:p>
                    <a:p>
                      <a:pPr rtl="1"/>
                      <a:endParaRPr lang="he-I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baseline="0" dirty="0"/>
                        <a:t>שבועיים לאחר הסיורים</a:t>
                      </a:r>
                      <a:endParaRPr lang="he-IL" sz="1600" dirty="0"/>
                    </a:p>
                    <a:p>
                      <a:pPr rtl="1"/>
                      <a:endParaRPr lang="he-I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19464">
                <a:tc>
                  <a:txBody>
                    <a:bodyPr/>
                    <a:lstStyle/>
                    <a:p>
                      <a:pPr rtl="1"/>
                      <a:r>
                        <a:rPr lang="he-IL" sz="1600" dirty="0"/>
                        <a:t>"סיעור מוחות" צוותי;</a:t>
                      </a:r>
                      <a:r>
                        <a:rPr lang="he-IL" sz="1600" baseline="0" dirty="0"/>
                        <a:t> </a:t>
                      </a:r>
                      <a:r>
                        <a:rPr lang="he-IL" sz="1600" dirty="0"/>
                        <a:t>גיבוש כיווני דרך ואתרים אפשריים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600" baseline="0" dirty="0"/>
                        <a:t>גיבוש מתווה הסיור, והזיקה לתכני הלימוד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600" dirty="0"/>
                        <a:t>על פי הנחיית יוסי בן ארצי</a:t>
                      </a:r>
                    </a:p>
                    <a:p>
                      <a:pPr rtl="1"/>
                      <a:r>
                        <a:rPr lang="he-IL" sz="1600" dirty="0"/>
                        <a:t>והערות מד''</a:t>
                      </a:r>
                      <a:r>
                        <a:rPr lang="he-IL" sz="1600" dirty="0" err="1"/>
                        <a:t>רית</a:t>
                      </a:r>
                      <a:r>
                        <a:rPr lang="he-IL" sz="1600" dirty="0"/>
                        <a:t> ומנהלה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600" dirty="0" err="1" smtClean="0"/>
                        <a:t>מד"רית</a:t>
                      </a:r>
                      <a:endParaRPr lang="he-IL" sz="1600" dirty="0" smtClean="0"/>
                    </a:p>
                    <a:p>
                      <a:pPr rtl="1"/>
                      <a:r>
                        <a:rPr lang="he-IL" sz="1600" dirty="0" smtClean="0"/>
                        <a:t>אלוף</a:t>
                      </a:r>
                      <a:endParaRPr lang="he-I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600" dirty="0"/>
                        <a:t>רקע</a:t>
                      </a:r>
                      <a:r>
                        <a:rPr lang="he-IL" sz="1600" baseline="0" dirty="0"/>
                        <a:t> תוכני המלווה בקריאה מקדימה נדרשת.</a:t>
                      </a:r>
                    </a:p>
                    <a:p>
                      <a:pPr rtl="1"/>
                      <a:r>
                        <a:rPr lang="he-IL" sz="1600" baseline="0" dirty="0"/>
                        <a:t>תוכנית הסיור</a:t>
                      </a:r>
                      <a:endParaRPr lang="he-I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600" dirty="0"/>
                        <a:t>הובלה, </a:t>
                      </a:r>
                      <a:r>
                        <a:rPr lang="he-IL" sz="1600" baseline="0" dirty="0"/>
                        <a:t>תיאום, הקפדה על </a:t>
                      </a:r>
                      <a:r>
                        <a:rPr lang="he-IL" sz="1600" baseline="0" dirty="0" err="1"/>
                        <a:t>הלו''ז</a:t>
                      </a:r>
                      <a:r>
                        <a:rPr lang="he-IL" sz="1600" baseline="0" dirty="0"/>
                        <a:t>, הנחיית התכנים ותיווך דוברים</a:t>
                      </a:r>
                      <a:endParaRPr lang="he-I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600" dirty="0"/>
                        <a:t>סיכום ועיבוד בצוותים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4" name="כותרת 1">
            <a:extLst>
              <a:ext uri="{FF2B5EF4-FFF2-40B4-BE49-F238E27FC236}">
                <a16:creationId xmlns:a16="http://schemas.microsoft.com/office/drawing/2014/main" id="{0715BF76-3CFD-449A-897B-FE428BF4EA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3633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הכנת סיור: אבני דרך עיקריות</a:t>
            </a:r>
            <a:r>
              <a:rPr 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/>
            </a:r>
            <a:br>
              <a:rPr 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</a:br>
            <a:endParaRPr lang="he-IL" b="1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57927" y="1326884"/>
            <a:ext cx="8876146" cy="648717"/>
          </a:xfrm>
        </p:spPr>
        <p:txBody>
          <a:bodyPr>
            <a:normAutofit fontScale="90000"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סיורים </a:t>
            </a:r>
            <a:r>
              <a:rPr lang="he-IL" altLang="he-IL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בארץ</a:t>
            </a:r>
            <a:endParaRPr lang="en-US" altLang="he-IL" sz="2700" b="1" kern="1200" dirty="0">
              <a:ln w="9525">
                <a:solidFill>
                  <a:schemeClr val="bg1"/>
                </a:solidFill>
                <a:prstDash val="solid"/>
              </a:ln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7</a:t>
            </a:fld>
            <a:endParaRPr lang="he-IL"/>
          </a:p>
        </p:txBody>
      </p:sp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33963" y="1950635"/>
            <a:ext cx="9745978" cy="13926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457200" indent="-457200" algn="just" rtl="1" eaLnBrk="1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he-IL" altLang="he-IL" sz="27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457200" indent="-457200" algn="r" rtl="1" eaLnBrk="1" hangingPunct="1">
              <a:lnSpc>
                <a:spcPct val="150000"/>
              </a:lnSpc>
              <a:buSzPct val="100000"/>
              <a:buFont typeface="Arial" panose="020B0604020202020204" pitchFamily="34" charset="0"/>
              <a:buChar char="•"/>
            </a:pPr>
            <a:endParaRPr lang="he-IL" altLang="he-IL" sz="32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8440441"/>
              </p:ext>
            </p:extLst>
          </p:nvPr>
        </p:nvGraphicFramePr>
        <p:xfrm>
          <a:off x="3142445" y="2144349"/>
          <a:ext cx="6669825" cy="3038052"/>
        </p:xfrm>
        <a:graphic>
          <a:graphicData uri="http://schemas.openxmlformats.org/drawingml/2006/table">
            <a:tbl>
              <a:tblPr rtl="1" firstRow="1" bandRow="1">
                <a:tableStyleId>{93296810-A885-4BE3-A3E7-6D5BEEA58F35}</a:tableStyleId>
              </a:tblPr>
              <a:tblGrid>
                <a:gridCol w="3244045">
                  <a:extLst>
                    <a:ext uri="{9D8B030D-6E8A-4147-A177-3AD203B41FA5}">
                      <a16:colId xmlns:a16="http://schemas.microsoft.com/office/drawing/2014/main" val="3181639828"/>
                    </a:ext>
                  </a:extLst>
                </a:gridCol>
                <a:gridCol w="1571223">
                  <a:extLst>
                    <a:ext uri="{9D8B030D-6E8A-4147-A177-3AD203B41FA5}">
                      <a16:colId xmlns:a16="http://schemas.microsoft.com/office/drawing/2014/main" val="3497521169"/>
                    </a:ext>
                  </a:extLst>
                </a:gridCol>
                <a:gridCol w="1854557">
                  <a:extLst>
                    <a:ext uri="{9D8B030D-6E8A-4147-A177-3AD203B41FA5}">
                      <a16:colId xmlns:a16="http://schemas.microsoft.com/office/drawing/2014/main" val="1280368757"/>
                    </a:ext>
                  </a:extLst>
                </a:gridCol>
              </a:tblGrid>
              <a:tr h="506342">
                <a:tc>
                  <a:txBody>
                    <a:bodyPr/>
                    <a:lstStyle/>
                    <a:p>
                      <a:pPr algn="ctr" rtl="1"/>
                      <a:r>
                        <a:rPr lang="he-IL" sz="2000" dirty="0"/>
                        <a:t>יעד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000" dirty="0"/>
                        <a:t>צוות מוביל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000" dirty="0"/>
                        <a:t>משך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64185924"/>
                  </a:ext>
                </a:extLst>
              </a:tr>
              <a:tr h="506342">
                <a:tc>
                  <a:txBody>
                    <a:bodyPr/>
                    <a:lstStyle/>
                    <a:p>
                      <a:pPr rtl="1"/>
                      <a:r>
                        <a:rPr lang="he-IL" sz="2000" dirty="0"/>
                        <a:t>צפון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2000" dirty="0"/>
                        <a:t>צוות </a:t>
                      </a:r>
                      <a:r>
                        <a:rPr lang="he-IL" sz="2000" dirty="0" smtClean="0"/>
                        <a:t>4</a:t>
                      </a:r>
                      <a:endParaRPr lang="he-IL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2000" dirty="0"/>
                        <a:t>3  ימים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10475866"/>
                  </a:ext>
                </a:extLst>
              </a:tr>
              <a:tr h="506342">
                <a:tc>
                  <a:txBody>
                    <a:bodyPr/>
                    <a:lstStyle/>
                    <a:p>
                      <a:pPr rtl="1"/>
                      <a:r>
                        <a:rPr lang="he-IL" sz="2000" dirty="0"/>
                        <a:t>דרום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2000" dirty="0"/>
                        <a:t>צוות </a:t>
                      </a:r>
                      <a:r>
                        <a:rPr lang="he-IL" sz="2000" dirty="0" smtClean="0"/>
                        <a:t>3</a:t>
                      </a:r>
                      <a:endParaRPr lang="he-IL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2000" dirty="0"/>
                        <a:t>יומיים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02221253"/>
                  </a:ext>
                </a:extLst>
              </a:tr>
              <a:tr h="506342">
                <a:tc>
                  <a:txBody>
                    <a:bodyPr/>
                    <a:lstStyle/>
                    <a:p>
                      <a:pPr rtl="1"/>
                      <a:r>
                        <a:rPr lang="he-IL" sz="2000" dirty="0"/>
                        <a:t>יו"ש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2000" dirty="0"/>
                        <a:t>צוות </a:t>
                      </a:r>
                      <a:r>
                        <a:rPr lang="he-IL" sz="2000" dirty="0" smtClean="0"/>
                        <a:t>2</a:t>
                      </a:r>
                      <a:endParaRPr lang="he-IL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2000" dirty="0"/>
                        <a:t>יומיים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3013839"/>
                  </a:ext>
                </a:extLst>
              </a:tr>
              <a:tr h="506342">
                <a:tc>
                  <a:txBody>
                    <a:bodyPr/>
                    <a:lstStyle/>
                    <a:p>
                      <a:pPr rtl="1"/>
                      <a:r>
                        <a:rPr lang="he-IL" sz="2000" dirty="0"/>
                        <a:t>ירושלים וקו התפר והבקעה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2000" dirty="0"/>
                        <a:t>צוות </a:t>
                      </a:r>
                      <a:r>
                        <a:rPr lang="he-IL" sz="2000" dirty="0" smtClean="0"/>
                        <a:t>1</a:t>
                      </a:r>
                      <a:endParaRPr lang="he-IL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2000" dirty="0"/>
                        <a:t>יומיים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80377799"/>
                  </a:ext>
                </a:extLst>
              </a:tr>
              <a:tr h="506342">
                <a:tc>
                  <a:txBody>
                    <a:bodyPr/>
                    <a:lstStyle/>
                    <a:p>
                      <a:pPr rtl="1"/>
                      <a:r>
                        <a:rPr lang="he-IL" sz="2000" dirty="0"/>
                        <a:t>אילת וערבה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2000" dirty="0"/>
                        <a:t>צוות </a:t>
                      </a:r>
                      <a:r>
                        <a:rPr lang="he-IL" sz="2000" dirty="0" smtClean="0"/>
                        <a:t>2</a:t>
                      </a:r>
                      <a:endParaRPr lang="he-IL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2000" dirty="0"/>
                        <a:t>יומיים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73136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31410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866715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סיורים </a:t>
            </a:r>
            <a:r>
              <a:rPr lang="he-IL" altLang="he-IL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בחו"ל (טנטטיבי)</a:t>
            </a:r>
            <a:endParaRPr lang="en-US" altLang="he-IL" sz="2400" b="1" kern="1200" dirty="0">
              <a:ln w="9525">
                <a:solidFill>
                  <a:schemeClr val="bg1"/>
                </a:solidFill>
                <a:prstDash val="solid"/>
              </a:ln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8</a:t>
            </a:fld>
            <a:endParaRPr lang="he-IL"/>
          </a:p>
        </p:txBody>
      </p:sp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92566" y="1873875"/>
            <a:ext cx="9745978" cy="13926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457200" indent="-457200" algn="just" rtl="1" eaLnBrk="1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he-IL" altLang="he-IL" sz="27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457200" indent="-457200" algn="r" rtl="1" eaLnBrk="1" hangingPunct="1">
              <a:lnSpc>
                <a:spcPct val="150000"/>
              </a:lnSpc>
              <a:buSzPct val="100000"/>
              <a:buFont typeface="Arial" panose="020B0604020202020204" pitchFamily="34" charset="0"/>
              <a:buChar char="•"/>
            </a:pPr>
            <a:endParaRPr lang="he-IL" altLang="he-IL" sz="32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1609496"/>
              </p:ext>
            </p:extLst>
          </p:nvPr>
        </p:nvGraphicFramePr>
        <p:xfrm>
          <a:off x="2163651" y="2093095"/>
          <a:ext cx="7976577" cy="2619808"/>
        </p:xfrm>
        <a:graphic>
          <a:graphicData uri="http://schemas.openxmlformats.org/drawingml/2006/table">
            <a:tbl>
              <a:tblPr rtl="1" firstRow="1" bandRow="1">
                <a:tableStyleId>{21E4AEA4-8DFA-4A89-87EB-49C32662AFE0}</a:tableStyleId>
              </a:tblPr>
              <a:tblGrid>
                <a:gridCol w="3665445">
                  <a:extLst>
                    <a:ext uri="{9D8B030D-6E8A-4147-A177-3AD203B41FA5}">
                      <a16:colId xmlns:a16="http://schemas.microsoft.com/office/drawing/2014/main" val="941520081"/>
                    </a:ext>
                  </a:extLst>
                </a:gridCol>
                <a:gridCol w="3077236">
                  <a:extLst>
                    <a:ext uri="{9D8B030D-6E8A-4147-A177-3AD203B41FA5}">
                      <a16:colId xmlns:a16="http://schemas.microsoft.com/office/drawing/2014/main" val="1586993459"/>
                    </a:ext>
                  </a:extLst>
                </a:gridCol>
                <a:gridCol w="1233896">
                  <a:extLst>
                    <a:ext uri="{9D8B030D-6E8A-4147-A177-3AD203B41FA5}">
                      <a16:colId xmlns:a16="http://schemas.microsoft.com/office/drawing/2014/main" val="3063522299"/>
                    </a:ext>
                  </a:extLst>
                </a:gridCol>
              </a:tblGrid>
              <a:tr h="479692">
                <a:tc>
                  <a:txBody>
                    <a:bodyPr/>
                    <a:lstStyle/>
                    <a:p>
                      <a:pPr algn="ctr" rtl="1"/>
                      <a:r>
                        <a:rPr lang="he-IL" sz="2000" dirty="0"/>
                        <a:t>יעד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000" dirty="0" smtClean="0"/>
                        <a:t>מתכונת</a:t>
                      </a:r>
                      <a:endParaRPr lang="he-IL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000" dirty="0"/>
                        <a:t>משך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6245396"/>
                  </a:ext>
                </a:extLst>
              </a:tr>
              <a:tr h="479692">
                <a:tc>
                  <a:txBody>
                    <a:bodyPr/>
                    <a:lstStyle/>
                    <a:p>
                      <a:pPr rtl="1"/>
                      <a:r>
                        <a:rPr lang="he-IL" sz="2000" dirty="0" smtClean="0"/>
                        <a:t>אירופה - </a:t>
                      </a:r>
                      <a:r>
                        <a:rPr lang="he-IL" sz="2000" dirty="0" smtClean="0"/>
                        <a:t>יוון/סרביה</a:t>
                      </a:r>
                      <a:endParaRPr lang="he-IL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2000" dirty="0" smtClean="0"/>
                        <a:t>צוותים אורגניים</a:t>
                      </a:r>
                      <a:endParaRPr lang="he-IL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2000" dirty="0" smtClean="0"/>
                        <a:t>5 </a:t>
                      </a:r>
                      <a:r>
                        <a:rPr lang="he-IL" sz="2000" dirty="0"/>
                        <a:t>ימים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01962449"/>
                  </a:ext>
                </a:extLst>
              </a:tr>
              <a:tr h="479692">
                <a:tc>
                  <a:txBody>
                    <a:bodyPr/>
                    <a:lstStyle/>
                    <a:p>
                      <a:pPr rtl="1"/>
                      <a:r>
                        <a:rPr lang="he-IL" sz="2000" dirty="0"/>
                        <a:t>מזרח: סין, קוריאה, הודו, </a:t>
                      </a:r>
                      <a:r>
                        <a:rPr lang="he-IL" sz="2000" dirty="0" smtClean="0"/>
                        <a:t>רוסיה, ?</a:t>
                      </a:r>
                      <a:endParaRPr lang="he-IL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2000" dirty="0" smtClean="0"/>
                        <a:t>צוותים מעורבים, ע"פ בחירה</a:t>
                      </a:r>
                      <a:endParaRPr lang="he-IL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2000" dirty="0"/>
                        <a:t>שבוע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54679972"/>
                  </a:ext>
                </a:extLst>
              </a:tr>
              <a:tr h="479692">
                <a:tc>
                  <a:txBody>
                    <a:bodyPr/>
                    <a:lstStyle/>
                    <a:p>
                      <a:pPr rtl="1"/>
                      <a:r>
                        <a:rPr lang="he-IL" sz="2000" dirty="0" smtClean="0"/>
                        <a:t>ירדן</a:t>
                      </a:r>
                      <a:endParaRPr lang="he-IL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2000" dirty="0" smtClean="0"/>
                        <a:t>מליאה</a:t>
                      </a:r>
                      <a:endParaRPr lang="he-IL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2000" dirty="0"/>
                        <a:t>יומיים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7347274"/>
                  </a:ext>
                </a:extLst>
              </a:tr>
              <a:tr h="479692">
                <a:tc>
                  <a:txBody>
                    <a:bodyPr/>
                    <a:lstStyle/>
                    <a:p>
                      <a:pPr rtl="1"/>
                      <a:r>
                        <a:rPr lang="he-IL" sz="2000" dirty="0"/>
                        <a:t>ארה"ב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2000" dirty="0" smtClean="0"/>
                        <a:t>שבוע - פיצול לצוותים אורגנים</a:t>
                      </a:r>
                    </a:p>
                    <a:p>
                      <a:pPr rtl="1"/>
                      <a:r>
                        <a:rPr lang="he-IL" sz="2000" dirty="0" smtClean="0"/>
                        <a:t>שבוע - מליאה</a:t>
                      </a:r>
                      <a:endParaRPr lang="he-IL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2000" dirty="0"/>
                        <a:t>שבועיים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043552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37918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763466"/>
            <a:ext cx="9637776" cy="1430696"/>
          </a:xfrm>
        </p:spPr>
        <p:txBody>
          <a:bodyPr>
            <a:normAutofit/>
          </a:bodyPr>
          <a:lstStyle/>
          <a:p>
            <a:pPr algn="ctr">
              <a:spcAft>
                <a:spcPts val="600"/>
              </a:spcAft>
            </a:pPr>
            <a:r>
              <a:rPr 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דגשים לתכנון וביצוע סיורים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9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5474" y="5169106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5" name="כותרת 1">
            <a:extLst>
              <a:ext uri="{FF2B5EF4-FFF2-40B4-BE49-F238E27FC236}">
                <a16:creationId xmlns:a16="http://schemas.microsoft.com/office/drawing/2014/main" id="{5B2CC908-6116-4665-AB1B-64BD3BAFC7BE}"/>
              </a:ext>
            </a:extLst>
          </p:cNvPr>
          <p:cNvSpPr txBox="1">
            <a:spLocks/>
          </p:cNvSpPr>
          <p:nvPr/>
        </p:nvSpPr>
        <p:spPr>
          <a:xfrm>
            <a:off x="995797" y="2514191"/>
            <a:ext cx="10200406" cy="3158901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44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marL="457200" indent="-457200" algn="r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he-IL" sz="2400" dirty="0">
                <a:cs typeface="+mn-cs"/>
              </a:rPr>
              <a:t>שלבי התכנון והאישור: עבודה מקדימה מול יוסי, אישור </a:t>
            </a:r>
            <a:r>
              <a:rPr lang="he-IL" sz="2400" dirty="0" err="1">
                <a:cs typeface="+mn-cs"/>
              </a:rPr>
              <a:t>מד"רית</a:t>
            </a:r>
            <a:r>
              <a:rPr lang="he-IL" sz="2400" dirty="0">
                <a:cs typeface="+mn-cs"/>
              </a:rPr>
              <a:t>, אישור אלוף</a:t>
            </a:r>
          </a:p>
          <a:p>
            <a:pPr marL="457200" indent="-457200" algn="r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he-IL" sz="2400" dirty="0">
                <a:cs typeface="+mn-cs"/>
              </a:rPr>
              <a:t>שאלות מחקר מקדימות לסיור ותכנית עם זיקה לשאלות</a:t>
            </a:r>
          </a:p>
          <a:p>
            <a:pPr marL="457200" indent="-457200" algn="r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he-IL" sz="2400" dirty="0">
                <a:cs typeface="+mn-cs"/>
              </a:rPr>
              <a:t>שילוב סקירות של יוסי בסיורים וזמנים לתצפיות</a:t>
            </a:r>
          </a:p>
          <a:p>
            <a:pPr marL="457200" indent="-457200" algn="r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he-IL" sz="2400" dirty="0">
                <a:cs typeface="+mn-cs"/>
              </a:rPr>
              <a:t>זמני עיבוד צוותי ייעודיים בסיור (לשקול שאלות מחקר לעיבודים)</a:t>
            </a:r>
          </a:p>
          <a:p>
            <a:pPr marL="457200" indent="-457200" algn="r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he-IL" sz="2400" dirty="0">
                <a:cs typeface="+mn-cs"/>
              </a:rPr>
              <a:t>פיצולים לקבוצות קטנות ובחירה</a:t>
            </a:r>
          </a:p>
          <a:p>
            <a:pPr marL="457200" indent="-457200" algn="r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he-IL" sz="2400" dirty="0">
                <a:cs typeface="+mn-cs"/>
              </a:rPr>
              <a:t>צמצום הרצאות במהלך הסיור לטובת סיורים בשטח</a:t>
            </a:r>
          </a:p>
          <a:p>
            <a:pPr marL="457200" indent="-457200" algn="r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he-IL" sz="2400" dirty="0">
                <a:cs typeface="+mn-cs"/>
              </a:rPr>
              <a:t>הכנת והצגת דוברים, שילוב דוברים מ"ציר הדעה האחרת", </a:t>
            </a:r>
            <a:r>
              <a:rPr lang="he-IL" sz="2400" dirty="0" smtClean="0">
                <a:cs typeface="+mn-cs"/>
              </a:rPr>
              <a:t>הנחיה בפאנלים</a:t>
            </a:r>
            <a:endParaRPr lang="he-IL" sz="2400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22397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546</TotalTime>
  <Words>541</Words>
  <Application>Microsoft Office PowerPoint</Application>
  <PresentationFormat>Widescreen</PresentationFormat>
  <Paragraphs>128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Arial</vt:lpstr>
      <vt:lpstr>Calibri</vt:lpstr>
      <vt:lpstr>Calibri Light</vt:lpstr>
      <vt:lpstr>David</vt:lpstr>
      <vt:lpstr>Levenim MT</vt:lpstr>
      <vt:lpstr>Times New Roman</vt:lpstr>
      <vt:lpstr>ערכת נושא Office</vt:lpstr>
      <vt:lpstr>המכללה לביטחון לאומי</vt:lpstr>
      <vt:lpstr>רקע</vt:lpstr>
      <vt:lpstr>דוגמאות לשילוב סוגיות בטל"מ בסיורים</vt:lpstr>
      <vt:lpstr>סיורים רגיונליים</vt:lpstr>
      <vt:lpstr>סיורים נושאיים</vt:lpstr>
      <vt:lpstr>הכנת סיור: אבני דרך עיקריות </vt:lpstr>
      <vt:lpstr>סיורים בארץ</vt:lpstr>
      <vt:lpstr>סיורים בחו"ל (טנטטיבי)</vt:lpstr>
      <vt:lpstr>דגשים לתכנון וביצוע סיורים</vt:lpstr>
      <vt:lpstr>דגשים לתכנון וביצוע סיורים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המכללה לביטחון לאומי</dc:title>
  <dc:creator>משתמש</dc:creator>
  <cp:lastModifiedBy>u26632</cp:lastModifiedBy>
  <cp:revision>51</cp:revision>
  <dcterms:created xsi:type="dcterms:W3CDTF">2020-08-17T15:20:59Z</dcterms:created>
  <dcterms:modified xsi:type="dcterms:W3CDTF">2020-09-17T07:40:28Z</dcterms:modified>
</cp:coreProperties>
</file>