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7" r:id="rId2"/>
    <p:sldId id="405" r:id="rId3"/>
    <p:sldId id="409" r:id="rId4"/>
    <p:sldId id="410" r:id="rId5"/>
    <p:sldId id="406" r:id="rId6"/>
    <p:sldId id="390" r:id="rId7"/>
    <p:sldId id="392" r:id="rId8"/>
    <p:sldId id="391" r:id="rId9"/>
    <p:sldId id="408" r:id="rId10"/>
    <p:sldId id="394" r:id="rId11"/>
    <p:sldId id="399" r:id="rId12"/>
    <p:sldId id="400" r:id="rId13"/>
    <p:sldId id="401" r:id="rId14"/>
    <p:sldId id="407" r:id="rId15"/>
    <p:sldId id="344" r:id="rId16"/>
    <p:sldId id="354" r:id="rId17"/>
    <p:sldId id="375" r:id="rId18"/>
    <p:sldId id="379" r:id="rId19"/>
    <p:sldId id="334" r:id="rId20"/>
    <p:sldId id="350" r:id="rId21"/>
    <p:sldId id="335" r:id="rId22"/>
    <p:sldId id="336" r:id="rId23"/>
    <p:sldId id="347" r:id="rId24"/>
    <p:sldId id="337" r:id="rId25"/>
    <p:sldId id="380" r:id="rId26"/>
    <p:sldId id="381" r:id="rId27"/>
    <p:sldId id="383" r:id="rId28"/>
    <p:sldId id="384" r:id="rId29"/>
    <p:sldId id="385" r:id="rId30"/>
    <p:sldId id="386" r:id="rId31"/>
    <p:sldId id="387" r:id="rId32"/>
    <p:sldId id="382" r:id="rId33"/>
    <p:sldId id="388" r:id="rId34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ענת חן" initials="עח" lastIdx="1" clrIdx="0">
    <p:extLst>
      <p:ext uri="{19B8F6BF-5375-455C-9EA6-DF929625EA0E}">
        <p15:presenceInfo xmlns:p15="http://schemas.microsoft.com/office/powerpoint/2012/main" userId="ענת ח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FF0000"/>
    <a:srgbClr val="F4B183"/>
    <a:srgbClr val="5B9BD5"/>
    <a:srgbClr val="70AD47"/>
    <a:srgbClr val="7030A0"/>
    <a:srgbClr val="FFC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B4DC3-DEDA-4B1E-87E4-79076D32F0E0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E51B0A8-D363-4E64-AA7A-E19FEA72F126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National Defense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3FB537DA-DF7A-456B-BC70-37A2E67A4AAF}" type="parTrans" cxnId="{69BB1834-30D7-4D4D-AFD7-45E128BF6F93}">
      <dgm:prSet/>
      <dgm:spPr/>
      <dgm:t>
        <a:bodyPr/>
        <a:lstStyle/>
        <a:p>
          <a:pPr rtl="1"/>
          <a:endParaRPr lang="he-IL"/>
        </a:p>
      </dgm:t>
    </dgm:pt>
    <dgm:pt modelId="{18C0714A-3E36-4A79-8D6F-E04C13954432}" type="sibTrans" cxnId="{69BB1834-30D7-4D4D-AFD7-45E128BF6F9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2EC39DBA-D492-4DB4-8D04-EEAB1992CCFF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Statesmanship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7151C011-A090-4FCC-B50E-616ABFB6E5E6}" type="parTrans" cxnId="{3884489F-8DFC-44AB-8E81-F5CE0BC01BB4}">
      <dgm:prSet/>
      <dgm:spPr/>
      <dgm:t>
        <a:bodyPr/>
        <a:lstStyle/>
        <a:p>
          <a:pPr rtl="1"/>
          <a:endParaRPr lang="he-IL"/>
        </a:p>
      </dgm:t>
    </dgm:pt>
    <dgm:pt modelId="{08249464-122C-4D69-B526-F15BB0977C08}" type="sibTrans" cxnId="{3884489F-8DFC-44AB-8E81-F5CE0BC01BB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7CFF1822-6B79-4FD2-8382-C8F6508BF640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Technology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5F9A7C67-424B-482A-9490-EB65E0620E44}" type="parTrans" cxnId="{D13FACC0-C99D-4B93-8D54-88876EE7C432}">
      <dgm:prSet/>
      <dgm:spPr/>
      <dgm:t>
        <a:bodyPr/>
        <a:lstStyle/>
        <a:p>
          <a:pPr rtl="1"/>
          <a:endParaRPr lang="he-IL"/>
        </a:p>
      </dgm:t>
    </dgm:pt>
    <dgm:pt modelId="{B80C1D20-76A5-4E96-9975-B3A5D799A49E}" type="sibTrans" cxnId="{D13FACC0-C99D-4B93-8D54-88876EE7C43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34061C7B-27BC-4C8F-BFF5-6E4AAC81B7BA}">
      <dgm:prSet phldrT="[טקסט]"/>
      <dgm:spPr/>
      <dgm:t>
        <a:bodyPr/>
        <a:lstStyle/>
        <a:p>
          <a:pPr rtl="1"/>
          <a:r>
            <a: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Economics </a:t>
          </a:r>
          <a:endParaRPr lang="he-IL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85092EC4-F74C-48B9-A977-823D5B9DDA5F}" type="parTrans" cxnId="{8D350E8D-F82D-465F-9421-DB082012E0F7}">
      <dgm:prSet/>
      <dgm:spPr/>
      <dgm:t>
        <a:bodyPr/>
        <a:lstStyle/>
        <a:p>
          <a:pPr rtl="1"/>
          <a:endParaRPr lang="he-IL"/>
        </a:p>
      </dgm:t>
    </dgm:pt>
    <dgm:pt modelId="{6835BE15-21FE-43FA-8937-464D81D63BD7}" type="sibTrans" cxnId="{8D350E8D-F82D-465F-9421-DB082012E0F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DBDCDC60-6FDB-4855-9341-70211FFFE356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Society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2A941A15-EF11-4034-A486-A19375FCD575}" type="parTrans" cxnId="{71A70BD4-8ABB-42C3-AF0A-D2ACCB95FDD6}">
      <dgm:prSet/>
      <dgm:spPr/>
      <dgm:t>
        <a:bodyPr/>
        <a:lstStyle/>
        <a:p>
          <a:pPr rtl="1"/>
          <a:endParaRPr lang="he-IL"/>
        </a:p>
      </dgm:t>
    </dgm:pt>
    <dgm:pt modelId="{5FC2E9A5-9439-4CB7-85D6-F709F19DB527}" type="sibTrans" cxnId="{71A70BD4-8ABB-42C3-AF0A-D2ACCB95FDD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FA57254A-03BA-4B79-979D-A9216DBCA1B5}" type="pres">
      <dgm:prSet presAssocID="{26FB4DC3-DEDA-4B1E-87E4-79076D32F0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9F889-1139-4189-9D2C-3E222BACF2ED}" type="pres">
      <dgm:prSet presAssocID="{CE51B0A8-D363-4E64-AA7A-E19FEA72F1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5B9F-F819-4424-A73D-8ED5D0CC3D4C}" type="pres">
      <dgm:prSet presAssocID="{CE51B0A8-D363-4E64-AA7A-E19FEA72F126}" presName="spNode" presStyleCnt="0"/>
      <dgm:spPr/>
    </dgm:pt>
    <dgm:pt modelId="{841D54EB-C92A-4421-B8BE-E706D6A2BF7F}" type="pres">
      <dgm:prSet presAssocID="{18C0714A-3E36-4A79-8D6F-E04C1395443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A94CCD1-3880-437C-97C0-29B2E4879D6C}" type="pres">
      <dgm:prSet presAssocID="{2EC39DBA-D492-4DB4-8D04-EEAB1992CCFF}" presName="node" presStyleLbl="node1" presStyleIdx="1" presStyleCnt="5" custScaleX="136302" custScaleY="124631" custRadScaleRad="108782" custRadScaleInc="6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F6F2E-76FE-490F-A81C-2252121216BF}" type="pres">
      <dgm:prSet presAssocID="{2EC39DBA-D492-4DB4-8D04-EEAB1992CCFF}" presName="spNode" presStyleCnt="0"/>
      <dgm:spPr/>
    </dgm:pt>
    <dgm:pt modelId="{CE0035AA-8C5E-4539-BEBC-10F6E0E4AE61}" type="pres">
      <dgm:prSet presAssocID="{08249464-122C-4D69-B526-F15BB0977C0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9DF21FD-6A3B-40E5-8A60-37AAECAF43A6}" type="pres">
      <dgm:prSet presAssocID="{7CFF1822-6B79-4FD2-8382-C8F6508BF640}" presName="node" presStyleLbl="node1" presStyleIdx="2" presStyleCnt="5" custScaleX="128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7BD63-E75C-40CC-93AE-45256E22E299}" type="pres">
      <dgm:prSet presAssocID="{7CFF1822-6B79-4FD2-8382-C8F6508BF640}" presName="spNode" presStyleCnt="0"/>
      <dgm:spPr/>
    </dgm:pt>
    <dgm:pt modelId="{85CDC803-14B6-40B7-B0C2-D59D77C29BED}" type="pres">
      <dgm:prSet presAssocID="{B80C1D20-76A5-4E96-9975-B3A5D799A49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221721E-AF38-4F5E-B954-4553BD51F06F}" type="pres">
      <dgm:prSet presAssocID="{34061C7B-27BC-4C8F-BFF5-6E4AAC81B7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9611A-4EDB-456D-A2C7-C4627CA35573}" type="pres">
      <dgm:prSet presAssocID="{34061C7B-27BC-4C8F-BFF5-6E4AAC81B7BA}" presName="spNode" presStyleCnt="0"/>
      <dgm:spPr/>
    </dgm:pt>
    <dgm:pt modelId="{B42A9FF2-15C0-429C-A007-639A75365790}" type="pres">
      <dgm:prSet presAssocID="{6835BE15-21FE-43FA-8937-464D81D63BD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6BE1660-18F9-4B86-818D-5DF7FBB47366}" type="pres">
      <dgm:prSet presAssocID="{DBDCDC60-6FDB-4855-9341-70211FFFE3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27F21-FFD8-421E-BB5F-456366D3297F}" type="pres">
      <dgm:prSet presAssocID="{DBDCDC60-6FDB-4855-9341-70211FFFE356}" presName="spNode" presStyleCnt="0"/>
      <dgm:spPr/>
    </dgm:pt>
    <dgm:pt modelId="{5AED2E12-FA81-485E-8AF8-A8C3C87AA1F8}" type="pres">
      <dgm:prSet presAssocID="{5FC2E9A5-9439-4CB7-85D6-F709F19DB52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884489F-8DFC-44AB-8E81-F5CE0BC01BB4}" srcId="{26FB4DC3-DEDA-4B1E-87E4-79076D32F0E0}" destId="{2EC39DBA-D492-4DB4-8D04-EEAB1992CCFF}" srcOrd="1" destOrd="0" parTransId="{7151C011-A090-4FCC-B50E-616ABFB6E5E6}" sibTransId="{08249464-122C-4D69-B526-F15BB0977C08}"/>
    <dgm:cxn modelId="{79CB3132-9260-4CC3-93B9-E23E65904066}" type="presOf" srcId="{B80C1D20-76A5-4E96-9975-B3A5D799A49E}" destId="{85CDC803-14B6-40B7-B0C2-D59D77C29BED}" srcOrd="0" destOrd="0" presId="urn:microsoft.com/office/officeart/2005/8/layout/cycle6"/>
    <dgm:cxn modelId="{A339C367-5959-420E-B62E-C78EA6E66329}" type="presOf" srcId="{26FB4DC3-DEDA-4B1E-87E4-79076D32F0E0}" destId="{FA57254A-03BA-4B79-979D-A9216DBCA1B5}" srcOrd="0" destOrd="0" presId="urn:microsoft.com/office/officeart/2005/8/layout/cycle6"/>
    <dgm:cxn modelId="{8D350E8D-F82D-465F-9421-DB082012E0F7}" srcId="{26FB4DC3-DEDA-4B1E-87E4-79076D32F0E0}" destId="{34061C7B-27BC-4C8F-BFF5-6E4AAC81B7BA}" srcOrd="3" destOrd="0" parTransId="{85092EC4-F74C-48B9-A977-823D5B9DDA5F}" sibTransId="{6835BE15-21FE-43FA-8937-464D81D63BD7}"/>
    <dgm:cxn modelId="{6D02003E-01C1-4714-8866-08C6DD79E955}" type="presOf" srcId="{5FC2E9A5-9439-4CB7-85D6-F709F19DB527}" destId="{5AED2E12-FA81-485E-8AF8-A8C3C87AA1F8}" srcOrd="0" destOrd="0" presId="urn:microsoft.com/office/officeart/2005/8/layout/cycle6"/>
    <dgm:cxn modelId="{D13FACC0-C99D-4B93-8D54-88876EE7C432}" srcId="{26FB4DC3-DEDA-4B1E-87E4-79076D32F0E0}" destId="{7CFF1822-6B79-4FD2-8382-C8F6508BF640}" srcOrd="2" destOrd="0" parTransId="{5F9A7C67-424B-482A-9490-EB65E0620E44}" sibTransId="{B80C1D20-76A5-4E96-9975-B3A5D799A49E}"/>
    <dgm:cxn modelId="{93F6DB05-028A-480B-B637-92F9C6AF9983}" type="presOf" srcId="{CE51B0A8-D363-4E64-AA7A-E19FEA72F126}" destId="{AB19F889-1139-4189-9D2C-3E222BACF2ED}" srcOrd="0" destOrd="0" presId="urn:microsoft.com/office/officeart/2005/8/layout/cycle6"/>
    <dgm:cxn modelId="{15C7B2DE-D033-4E5C-9AFB-835B146F1D86}" type="presOf" srcId="{08249464-122C-4D69-B526-F15BB0977C08}" destId="{CE0035AA-8C5E-4539-BEBC-10F6E0E4AE61}" srcOrd="0" destOrd="0" presId="urn:microsoft.com/office/officeart/2005/8/layout/cycle6"/>
    <dgm:cxn modelId="{F8A77F82-22C1-4C3F-8E06-8812FE4C2D15}" type="presOf" srcId="{34061C7B-27BC-4C8F-BFF5-6E4AAC81B7BA}" destId="{0221721E-AF38-4F5E-B954-4553BD51F06F}" srcOrd="0" destOrd="0" presId="urn:microsoft.com/office/officeart/2005/8/layout/cycle6"/>
    <dgm:cxn modelId="{5D9F5E12-294E-4707-8D68-B693195B7254}" type="presOf" srcId="{2EC39DBA-D492-4DB4-8D04-EEAB1992CCFF}" destId="{AA94CCD1-3880-437C-97C0-29B2E4879D6C}" srcOrd="0" destOrd="0" presId="urn:microsoft.com/office/officeart/2005/8/layout/cycle6"/>
    <dgm:cxn modelId="{A8E6ED96-4564-4988-B43A-3626FE452943}" type="presOf" srcId="{6835BE15-21FE-43FA-8937-464D81D63BD7}" destId="{B42A9FF2-15C0-429C-A007-639A75365790}" srcOrd="0" destOrd="0" presId="urn:microsoft.com/office/officeart/2005/8/layout/cycle6"/>
    <dgm:cxn modelId="{C976FC21-5ACE-4A8D-89DC-85325692CF14}" type="presOf" srcId="{DBDCDC60-6FDB-4855-9341-70211FFFE356}" destId="{B6BE1660-18F9-4B86-818D-5DF7FBB47366}" srcOrd="0" destOrd="0" presId="urn:microsoft.com/office/officeart/2005/8/layout/cycle6"/>
    <dgm:cxn modelId="{65C61805-C656-4FB5-A237-F2AC6E020ABA}" type="presOf" srcId="{18C0714A-3E36-4A79-8D6F-E04C13954432}" destId="{841D54EB-C92A-4421-B8BE-E706D6A2BF7F}" srcOrd="0" destOrd="0" presId="urn:microsoft.com/office/officeart/2005/8/layout/cycle6"/>
    <dgm:cxn modelId="{458D56BE-6063-4162-B474-87149E49A1B7}" type="presOf" srcId="{7CFF1822-6B79-4FD2-8382-C8F6508BF640}" destId="{09DF21FD-6A3B-40E5-8A60-37AAECAF43A6}" srcOrd="0" destOrd="0" presId="urn:microsoft.com/office/officeart/2005/8/layout/cycle6"/>
    <dgm:cxn modelId="{71A70BD4-8ABB-42C3-AF0A-D2ACCB95FDD6}" srcId="{26FB4DC3-DEDA-4B1E-87E4-79076D32F0E0}" destId="{DBDCDC60-6FDB-4855-9341-70211FFFE356}" srcOrd="4" destOrd="0" parTransId="{2A941A15-EF11-4034-A486-A19375FCD575}" sibTransId="{5FC2E9A5-9439-4CB7-85D6-F709F19DB527}"/>
    <dgm:cxn modelId="{69BB1834-30D7-4D4D-AFD7-45E128BF6F93}" srcId="{26FB4DC3-DEDA-4B1E-87E4-79076D32F0E0}" destId="{CE51B0A8-D363-4E64-AA7A-E19FEA72F126}" srcOrd="0" destOrd="0" parTransId="{3FB537DA-DF7A-456B-BC70-37A2E67A4AAF}" sibTransId="{18C0714A-3E36-4A79-8D6F-E04C13954432}"/>
    <dgm:cxn modelId="{51D829E6-B09F-4F9F-9431-2890D69D7916}" type="presParOf" srcId="{FA57254A-03BA-4B79-979D-A9216DBCA1B5}" destId="{AB19F889-1139-4189-9D2C-3E222BACF2ED}" srcOrd="0" destOrd="0" presId="urn:microsoft.com/office/officeart/2005/8/layout/cycle6"/>
    <dgm:cxn modelId="{9048E679-B719-4F94-8028-F9C74770E0FE}" type="presParOf" srcId="{FA57254A-03BA-4B79-979D-A9216DBCA1B5}" destId="{1A2E5B9F-F819-4424-A73D-8ED5D0CC3D4C}" srcOrd="1" destOrd="0" presId="urn:microsoft.com/office/officeart/2005/8/layout/cycle6"/>
    <dgm:cxn modelId="{C8C5B1CC-2D67-4B20-911B-90E4FD11FA4B}" type="presParOf" srcId="{FA57254A-03BA-4B79-979D-A9216DBCA1B5}" destId="{841D54EB-C92A-4421-B8BE-E706D6A2BF7F}" srcOrd="2" destOrd="0" presId="urn:microsoft.com/office/officeart/2005/8/layout/cycle6"/>
    <dgm:cxn modelId="{A464F4A9-EAF3-4E89-AAA9-20F0A7F80164}" type="presParOf" srcId="{FA57254A-03BA-4B79-979D-A9216DBCA1B5}" destId="{AA94CCD1-3880-437C-97C0-29B2E4879D6C}" srcOrd="3" destOrd="0" presId="urn:microsoft.com/office/officeart/2005/8/layout/cycle6"/>
    <dgm:cxn modelId="{A6E69633-1A86-452D-9167-C5C551B98F45}" type="presParOf" srcId="{FA57254A-03BA-4B79-979D-A9216DBCA1B5}" destId="{4D9F6F2E-76FE-490F-A81C-2252121216BF}" srcOrd="4" destOrd="0" presId="urn:microsoft.com/office/officeart/2005/8/layout/cycle6"/>
    <dgm:cxn modelId="{B156151B-2D49-4AEB-A703-2F32C671A7C2}" type="presParOf" srcId="{FA57254A-03BA-4B79-979D-A9216DBCA1B5}" destId="{CE0035AA-8C5E-4539-BEBC-10F6E0E4AE61}" srcOrd="5" destOrd="0" presId="urn:microsoft.com/office/officeart/2005/8/layout/cycle6"/>
    <dgm:cxn modelId="{CCBBA3B1-2164-4430-BED5-141A203F47BE}" type="presParOf" srcId="{FA57254A-03BA-4B79-979D-A9216DBCA1B5}" destId="{09DF21FD-6A3B-40E5-8A60-37AAECAF43A6}" srcOrd="6" destOrd="0" presId="urn:microsoft.com/office/officeart/2005/8/layout/cycle6"/>
    <dgm:cxn modelId="{B6D2F489-670C-4015-B503-06EAD2CA9ECA}" type="presParOf" srcId="{FA57254A-03BA-4B79-979D-A9216DBCA1B5}" destId="{C157BD63-E75C-40CC-93AE-45256E22E299}" srcOrd="7" destOrd="0" presId="urn:microsoft.com/office/officeart/2005/8/layout/cycle6"/>
    <dgm:cxn modelId="{8EFE5FFD-7375-4664-950A-FA99F7ECC84B}" type="presParOf" srcId="{FA57254A-03BA-4B79-979D-A9216DBCA1B5}" destId="{85CDC803-14B6-40B7-B0C2-D59D77C29BED}" srcOrd="8" destOrd="0" presId="urn:microsoft.com/office/officeart/2005/8/layout/cycle6"/>
    <dgm:cxn modelId="{C51BD8AA-1F21-429F-BF76-765C63D9CE12}" type="presParOf" srcId="{FA57254A-03BA-4B79-979D-A9216DBCA1B5}" destId="{0221721E-AF38-4F5E-B954-4553BD51F06F}" srcOrd="9" destOrd="0" presId="urn:microsoft.com/office/officeart/2005/8/layout/cycle6"/>
    <dgm:cxn modelId="{C5A14715-C827-4D80-8E43-7AB94B29B62C}" type="presParOf" srcId="{FA57254A-03BA-4B79-979D-A9216DBCA1B5}" destId="{E0C9611A-4EDB-456D-A2C7-C4627CA35573}" srcOrd="10" destOrd="0" presId="urn:microsoft.com/office/officeart/2005/8/layout/cycle6"/>
    <dgm:cxn modelId="{2A50688C-4BC1-4C0A-A1D4-0741845F0078}" type="presParOf" srcId="{FA57254A-03BA-4B79-979D-A9216DBCA1B5}" destId="{B42A9FF2-15C0-429C-A007-639A75365790}" srcOrd="11" destOrd="0" presId="urn:microsoft.com/office/officeart/2005/8/layout/cycle6"/>
    <dgm:cxn modelId="{B44E2546-1936-4537-90BC-A5A6C73BF670}" type="presParOf" srcId="{FA57254A-03BA-4B79-979D-A9216DBCA1B5}" destId="{B6BE1660-18F9-4B86-818D-5DF7FBB47366}" srcOrd="12" destOrd="0" presId="urn:microsoft.com/office/officeart/2005/8/layout/cycle6"/>
    <dgm:cxn modelId="{54456CBD-B21E-400C-8FE1-2C2552F10964}" type="presParOf" srcId="{FA57254A-03BA-4B79-979D-A9216DBCA1B5}" destId="{8C127F21-FFD8-421E-BB5F-456366D3297F}" srcOrd="13" destOrd="0" presId="urn:microsoft.com/office/officeart/2005/8/layout/cycle6"/>
    <dgm:cxn modelId="{BAAD008E-FEA7-48C4-9540-1D6DB5174991}" type="presParOf" srcId="{FA57254A-03BA-4B79-979D-A9216DBCA1B5}" destId="{5AED2E12-FA81-485E-8AF8-A8C3C87AA1F8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F889-1139-4189-9D2C-3E222BACF2ED}">
      <dsp:nvSpPr>
        <dsp:cNvPr id="0" name=""/>
        <dsp:cNvSpPr/>
      </dsp:nvSpPr>
      <dsp:spPr>
        <a:xfrm>
          <a:off x="2529006" y="845"/>
          <a:ext cx="1275916" cy="8293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National Defense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2569491" y="41330"/>
        <a:ext cx="1194946" cy="748375"/>
      </dsp:txXfrm>
    </dsp:sp>
    <dsp:sp modelId="{841D54EB-C92A-4421-B8BE-E706D6A2BF7F}">
      <dsp:nvSpPr>
        <dsp:cNvPr id="0" name=""/>
        <dsp:cNvSpPr/>
      </dsp:nvSpPr>
      <dsp:spPr>
        <a:xfrm>
          <a:off x="1759783" y="497244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054663" y="48285"/>
              </a:moveTo>
              <a:arcTo wR="1657504" hR="1657504" stAng="17031820" swAng="2023262"/>
            </a:path>
          </a:pathLst>
        </a:custGeom>
        <a:noFill/>
        <a:ln w="889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A94CCD1-3880-437C-97C0-29B2E4879D6C}">
      <dsp:nvSpPr>
        <dsp:cNvPr id="0" name=""/>
        <dsp:cNvSpPr/>
      </dsp:nvSpPr>
      <dsp:spPr>
        <a:xfrm>
          <a:off x="4026203" y="1044019"/>
          <a:ext cx="1739100" cy="1033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Statesmanship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4076660" y="1094476"/>
        <a:ext cx="1638186" cy="932708"/>
      </dsp:txXfrm>
    </dsp:sp>
    <dsp:sp modelId="{CE0035AA-8C5E-4539-BEBC-10F6E0E4AE61}">
      <dsp:nvSpPr>
        <dsp:cNvPr id="0" name=""/>
        <dsp:cNvSpPr/>
      </dsp:nvSpPr>
      <dsp:spPr>
        <a:xfrm>
          <a:off x="1667659" y="215801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3301082" y="1871922"/>
              </a:moveTo>
              <a:arcTo wR="1657504" hR="1657504" stAng="445963" swAng="2100437"/>
            </a:path>
          </a:pathLst>
        </a:custGeom>
        <a:noFill/>
        <a:ln w="889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09DF21FD-6A3B-40E5-8A60-37AAECAF43A6}">
      <dsp:nvSpPr>
        <dsp:cNvPr id="0" name=""/>
        <dsp:cNvSpPr/>
      </dsp:nvSpPr>
      <dsp:spPr>
        <a:xfrm>
          <a:off x="3321509" y="2999300"/>
          <a:ext cx="1639425" cy="8293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Technology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3361994" y="3039785"/>
        <a:ext cx="1558455" cy="748375"/>
      </dsp:txXfrm>
    </dsp:sp>
    <dsp:sp modelId="{85CDC803-14B6-40B7-B0C2-D59D77C29BED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1807153" y="3308240"/>
              </a:moveTo>
              <a:arcTo wR="1657504" hR="1657504" stAng="5089198" swAng="1002982"/>
            </a:path>
          </a:pathLst>
        </a:custGeom>
        <a:noFill/>
        <a:ln w="889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0221721E-AF38-4F5E-B954-4553BD51F06F}">
      <dsp:nvSpPr>
        <dsp:cNvPr id="0" name=""/>
        <dsp:cNvSpPr/>
      </dsp:nvSpPr>
      <dsp:spPr>
        <a:xfrm>
          <a:off x="1554749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Economics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1595234" y="3039785"/>
        <a:ext cx="1194946" cy="748375"/>
      </dsp:txXfrm>
    </dsp:sp>
    <dsp:sp modelId="{B42A9FF2-15C0-429C-A007-639A75365790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77070" y="2574960"/>
              </a:moveTo>
              <a:arcTo wR="1657504" hR="1657504" stAng="8783486" swAng="2196886"/>
            </a:path>
          </a:pathLst>
        </a:custGeom>
        <a:noFill/>
        <a:ln w="889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6BE1660-18F9-4B86-818D-5DF7FBB47366}">
      <dsp:nvSpPr>
        <dsp:cNvPr id="0" name=""/>
        <dsp:cNvSpPr/>
      </dsp:nvSpPr>
      <dsp:spPr>
        <a:xfrm>
          <a:off x="952625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Society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993110" y="1186638"/>
        <a:ext cx="1194946" cy="748375"/>
      </dsp:txXfrm>
    </dsp:sp>
    <dsp:sp modelId="{5AED2E12-FA81-485E-8AF8-A8C3C87AA1F8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88718" y="722761"/>
              </a:moveTo>
              <a:arcTo wR="1657504" hR="1657504" stAng="12859749" swAng="1962297"/>
            </a:path>
          </a:pathLst>
        </a:custGeom>
        <a:noFill/>
        <a:ln w="889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י"ב/אלול/תש"פ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3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י"ב/אלול/תש"פ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77434"/>
            <a:ext cx="5436874" cy="39083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National Defense College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Welcome!</a:t>
            </a:r>
            <a:endParaRPr lang="he-IL" sz="8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885755" y="5311659"/>
            <a:ext cx="3298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September 2020</a:t>
            </a:r>
            <a:endParaRPr lang="he-IL" sz="28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FFD73-EEAE-4067-8517-E208CD6F4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92" y="4821615"/>
            <a:ext cx="682587" cy="10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Essence of the Deal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Limitations on the nuclear program for a </a:t>
            </a:r>
            <a:r>
              <a:rPr lang="en-US" sz="2600" b="1" dirty="0">
                <a:latin typeface="Levenim MT" pitchFamily="2" charset="-79"/>
                <a:cs typeface="Levenim MT" pitchFamily="2" charset="-79"/>
              </a:rPr>
              <a:t>defined period of time</a:t>
            </a:r>
            <a:r>
              <a:rPr lang="en-US" sz="2600" dirty="0">
                <a:latin typeface="Levenim MT" pitchFamily="2" charset="-79"/>
                <a:cs typeface="Levenim MT" pitchFamily="2" charset="-79"/>
              </a:rPr>
              <a:t> in exchange for partial and gradual removal of </a:t>
            </a:r>
            <a:r>
              <a:rPr lang="en-US" sz="2600" dirty="0" smtClean="0">
                <a:latin typeface="Levenim MT" pitchFamily="2" charset="-79"/>
                <a:cs typeface="Levenim MT" pitchFamily="2" charset="-79"/>
              </a:rPr>
              <a:t>sanctions (conventional – 5 years, missiles – 8 years)</a:t>
            </a:r>
            <a:endParaRPr lang="en-US" sz="2600" dirty="0"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Tight safeguards by the International Atomic Energy Agency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600" b="1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“Snapback mechanism” </a:t>
            </a:r>
            <a:r>
              <a:rPr lang="en-US" altLang="he-IL" sz="2600" dirty="0">
                <a:latin typeface="Levenim MT" pitchFamily="2" charset="-79"/>
                <a:cs typeface="Levenim MT" pitchFamily="2" charset="-79"/>
              </a:rPr>
              <a:t>– substantial violation</a:t>
            </a:r>
            <a:endParaRPr lang="he-IL" altLang="he-IL" sz="2600" b="1" dirty="0">
              <a:solidFill>
                <a:srgbClr val="514843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Happens Now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The U.S. withdrew from the agreement on 8 May, 2018 and re-imposed US sanctions (“maximum pressure” campaign)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Iran has gradually withdrawn from its obligations under the agreement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US failed to extend arms embargo (2:2:11)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Happens Now (Cont.)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97" y="1670724"/>
            <a:ext cx="10063391" cy="429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300" dirty="0">
                <a:latin typeface="Levenim MT" pitchFamily="2" charset="-79"/>
                <a:cs typeface="Levenim MT" pitchFamily="2" charset="-79"/>
              </a:rPr>
              <a:t>U.S. requested to reinstate sanctions lifted by the agreement (effective 20 September)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300" dirty="0"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300" dirty="0"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300" dirty="0"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300" dirty="0">
                <a:latin typeface="Levenim MT" pitchFamily="2" charset="-79"/>
                <a:cs typeface="Levenim MT" pitchFamily="2" charset="-79"/>
              </a:rPr>
              <a:t>Legal debates on US being a “JCPOA participant State”</a:t>
            </a:r>
            <a:br>
              <a:rPr lang="en-US" altLang="he-IL" sz="2300" dirty="0">
                <a:latin typeface="Levenim MT" pitchFamily="2" charset="-79"/>
                <a:cs typeface="Levenim MT" pitchFamily="2" charset="-79"/>
              </a:rPr>
            </a:br>
            <a:r>
              <a:rPr lang="en-US" altLang="he-IL" sz="2300" dirty="0">
                <a:latin typeface="Levenim MT" pitchFamily="2" charset="-79"/>
                <a:cs typeface="Levenim MT" pitchFamily="2" charset="-79"/>
              </a:rPr>
              <a:t>(U.S. against all the others)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300" dirty="0">
                <a:latin typeface="Levenim MT" pitchFamily="2" charset="-79"/>
                <a:cs typeface="Levenim MT" pitchFamily="2" charset="-79"/>
              </a:rPr>
              <a:t>If a resolution is introduced – U.S. will veto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91" y="2222161"/>
            <a:ext cx="2168768" cy="26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Else is Happening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8" y="1950331"/>
            <a:ext cx="7842484" cy="39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12" y="1805320"/>
            <a:ext cx="974597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U.N. Security Council Rejects U.S. Proposal to Extend Arms Embargo on Iran (14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U.S. Heads to United Nations to Demand ‘Snapback’ of Sanctions Against Iran (19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Instead of Isolating Iran, U.S. Finds Itself on the Outside Over Iran Nuclear Deal (20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Security Council Leader Rejects U.S. Demand for U.N. Sanctions on Iran (25 August)</a:t>
            </a:r>
            <a:endParaRPr lang="he-IL" sz="2400" dirty="0"/>
          </a:p>
        </p:txBody>
      </p:sp>
      <p:pic>
        <p:nvPicPr>
          <p:cNvPr id="2052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38" y="381833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08718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National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Security: Areas 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of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Study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graphicFrame>
        <p:nvGraphicFramePr>
          <p:cNvPr id="13" name="דיאגרמה 12">
            <a:extLst>
              <a:ext uri="{FF2B5EF4-FFF2-40B4-BE49-F238E27FC236}">
                <a16:creationId xmlns:a16="http://schemas.microsoft.com/office/drawing/2014/main" id="{8F0803C7-B7A2-4A97-9E92-F91156A1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561397"/>
              </p:ext>
            </p:extLst>
          </p:nvPr>
        </p:nvGraphicFramePr>
        <p:xfrm>
          <a:off x="2813239" y="1825437"/>
          <a:ext cx="6565522" cy="388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B7A16583-0DA0-4154-A55F-2CA690BF4E40}"/>
              </a:ext>
            </a:extLst>
          </p:cNvPr>
          <p:cNvGrpSpPr/>
          <p:nvPr/>
        </p:nvGrpSpPr>
        <p:grpSpPr>
          <a:xfrm>
            <a:off x="5185954" y="3474719"/>
            <a:ext cx="1521888" cy="1051515"/>
            <a:chOff x="4459735" y="1083464"/>
            <a:chExt cx="1542422" cy="1022808"/>
          </a:xfrm>
          <a:scene3d>
            <a:camera prst="orthographicFront"/>
            <a:lightRig rig="flat" dir="t"/>
          </a:scene3d>
        </p:grpSpPr>
        <p:sp>
          <p:nvSpPr>
            <p:cNvPr id="17" name="מלבן: פינות מעוגלות 16">
              <a:extLst>
                <a:ext uri="{FF2B5EF4-FFF2-40B4-BE49-F238E27FC236}">
                  <a16:creationId xmlns:a16="http://schemas.microsoft.com/office/drawing/2014/main" id="{82ED65F8-7891-456E-83DE-365B40B4E5EE}"/>
                </a:ext>
              </a:extLst>
            </p:cNvPr>
            <p:cNvSpPr/>
            <p:nvPr/>
          </p:nvSpPr>
          <p:spPr>
            <a:xfrm>
              <a:off x="4641608" y="1221915"/>
              <a:ext cx="1360549" cy="88435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לבן: פינות מעוגלות 4">
              <a:extLst>
                <a:ext uri="{FF2B5EF4-FFF2-40B4-BE49-F238E27FC236}">
                  <a16:creationId xmlns:a16="http://schemas.microsoft.com/office/drawing/2014/main" id="{D2A6000C-CFED-4442-8577-76ED856A3935}"/>
                </a:ext>
              </a:extLst>
            </p:cNvPr>
            <p:cNvSpPr txBox="1"/>
            <p:nvPr/>
          </p:nvSpPr>
          <p:spPr>
            <a:xfrm>
              <a:off x="4459735" y="1083464"/>
              <a:ext cx="1499252" cy="979638"/>
            </a:xfrm>
            <a:prstGeom prst="rect">
              <a:avLst/>
            </a:prstGeom>
            <a:solidFill>
              <a:srgbClr val="7030A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Strategy </a:t>
              </a:r>
              <a:endParaRPr lang="he-IL" sz="1600" b="1" kern="12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9EFD22-C60D-4830-A644-381E384941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86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1309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מלבן מעוגל 12"/>
          <p:cNvSpPr/>
          <p:nvPr/>
        </p:nvSpPr>
        <p:spPr>
          <a:xfrm>
            <a:off x="1593669" y="3329243"/>
            <a:ext cx="2593961" cy="64271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 Defense College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87341" y="3961306"/>
            <a:ext cx="2" cy="331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303680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306182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300985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383741" y="2036359"/>
            <a:ext cx="3369843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Commandant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MG </a:t>
            </a:r>
            <a:r>
              <a:rPr lang="en-US" sz="16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Itai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Veruv</a:t>
            </a:r>
            <a:endParaRPr lang="he-IL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+mj-cs"/>
            </a:endParaRPr>
          </a:p>
        </p:txBody>
      </p:sp>
      <p:sp>
        <p:nvSpPr>
          <p:cNvPr id="65" name="מלבן מעוגל 23"/>
          <p:cNvSpPr/>
          <p:nvPr/>
        </p:nvSpPr>
        <p:spPr>
          <a:xfrm>
            <a:off x="4933022" y="3234620"/>
            <a:ext cx="2508642" cy="72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Colleges Commander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BG Rafi Milo</a:t>
            </a:r>
            <a:r>
              <a: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מלבן מעוגל 24"/>
          <p:cNvSpPr/>
          <p:nvPr/>
        </p:nvSpPr>
        <p:spPr>
          <a:xfrm>
            <a:off x="1876990" y="4677957"/>
            <a:ext cx="1705909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Tactical Command College  </a:t>
            </a:r>
            <a:endParaRPr lang="en-US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7" name="מלבן מעוגל 25"/>
          <p:cNvSpPr/>
          <p:nvPr/>
        </p:nvSpPr>
        <p:spPr>
          <a:xfrm>
            <a:off x="4254629" y="4703338"/>
            <a:ext cx="1824217" cy="724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“Alon”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8" name="מלבן מעוגל 26"/>
          <p:cNvSpPr/>
          <p:nvPr/>
        </p:nvSpPr>
        <p:spPr>
          <a:xfrm>
            <a:off x="6620168" y="4727309"/>
            <a:ext cx="1685718" cy="7803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Afek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9" name="מלבן מעוגל 27"/>
          <p:cNvSpPr/>
          <p:nvPr/>
        </p:nvSpPr>
        <p:spPr>
          <a:xfrm>
            <a:off x="8847208" y="4703338"/>
            <a:ext cx="1920395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Gidon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300985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>
            <a:cxnSpLocks/>
          </p:cNvCxnSpPr>
          <p:nvPr/>
        </p:nvCxnSpPr>
        <p:spPr>
          <a:xfrm flipV="1">
            <a:off x="2705036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705036" y="4337645"/>
            <a:ext cx="7033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מחבר ישר 32"/>
          <p:cNvCxnSpPr>
            <a:cxnSpLocks/>
          </p:cNvCxnSpPr>
          <p:nvPr/>
        </p:nvCxnSpPr>
        <p:spPr>
          <a:xfrm>
            <a:off x="7441664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68663" y="2675117"/>
            <a:ext cx="10183" cy="334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>
            <a:cxnSpLocks/>
          </p:cNvCxnSpPr>
          <p:nvPr/>
        </p:nvCxnSpPr>
        <p:spPr>
          <a:xfrm>
            <a:off x="9738221" y="4337645"/>
            <a:ext cx="0" cy="365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ישר 35"/>
          <p:cNvCxnSpPr>
            <a:cxnSpLocks/>
          </p:cNvCxnSpPr>
          <p:nvPr/>
        </p:nvCxnSpPr>
        <p:spPr>
          <a:xfrm>
            <a:off x="5252590" y="4330532"/>
            <a:ext cx="0" cy="416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מלבן מעוגל 40"/>
          <p:cNvSpPr/>
          <p:nvPr/>
        </p:nvSpPr>
        <p:spPr>
          <a:xfrm>
            <a:off x="9079606" y="3329243"/>
            <a:ext cx="1558343" cy="5970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BG Course 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51616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Military Colleges Structure</a:t>
            </a:r>
          </a:p>
        </p:txBody>
      </p:sp>
    </p:spTree>
    <p:extLst>
      <p:ext uri="{BB962C8B-B14F-4D97-AF65-F5344CB8AC3E}">
        <p14:creationId xmlns:p14="http://schemas.microsoft.com/office/powerpoint/2010/main" val="37987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8430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06953" y="3803028"/>
            <a:ext cx="90334" cy="1018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290801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293303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288106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190821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INDC Commandant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 Itai Veruv </a:t>
            </a:r>
          </a:p>
        </p:txBody>
      </p:sp>
      <p:sp>
        <p:nvSpPr>
          <p:cNvPr id="65" name="מלבן מעוגל 23"/>
          <p:cNvSpPr/>
          <p:nvPr/>
        </p:nvSpPr>
        <p:spPr>
          <a:xfrm>
            <a:off x="4948254" y="3105830"/>
            <a:ext cx="2498065" cy="697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Colleges Commander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מלבן מעוגל 28"/>
          <p:cNvSpPr/>
          <p:nvPr/>
        </p:nvSpPr>
        <p:spPr>
          <a:xfrm>
            <a:off x="1544549" y="4721142"/>
            <a:ext cx="1404989" cy="468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Instruction Branch 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288106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/>
          <p:nvPr/>
        </p:nvCxnSpPr>
        <p:spPr>
          <a:xfrm flipV="1">
            <a:off x="2574930" y="4561787"/>
            <a:ext cx="0" cy="165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574930" y="4561787"/>
            <a:ext cx="6894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54697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/>
          <p:nvPr/>
        </p:nvCxnSpPr>
        <p:spPr>
          <a:xfrm>
            <a:off x="9461557" y="4561787"/>
            <a:ext cx="0" cy="165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מלבן מעוגל 42"/>
          <p:cNvSpPr/>
          <p:nvPr/>
        </p:nvSpPr>
        <p:spPr>
          <a:xfrm>
            <a:off x="8397079" y="3225706"/>
            <a:ext cx="2314369" cy="77390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‘</a:t>
            </a:r>
            <a:r>
              <a:rPr lang="en-US" sz="16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Ma’arachot</a:t>
            </a:r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’ </a:t>
            </a:r>
          </a:p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Publication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6" name="מלבן מעוגל 44"/>
          <p:cNvSpPr/>
          <p:nvPr/>
        </p:nvSpPr>
        <p:spPr>
          <a:xfrm>
            <a:off x="8681415" y="4750304"/>
            <a:ext cx="2015167" cy="4957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Logistics Branch 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8" name="מלבן מעוגל 46"/>
          <p:cNvSpPr/>
          <p:nvPr/>
        </p:nvSpPr>
        <p:spPr>
          <a:xfrm>
            <a:off x="1696830" y="3225706"/>
            <a:ext cx="2182223" cy="690069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and Legitimacy Branch</a:t>
            </a:r>
            <a:r>
              <a:rPr lang="he-IL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</a:p>
        </p:txBody>
      </p:sp>
      <p:sp>
        <p:nvSpPr>
          <p:cNvPr id="89" name="מלבן מעוגל 47"/>
          <p:cNvSpPr/>
          <p:nvPr/>
        </p:nvSpPr>
        <p:spPr>
          <a:xfrm>
            <a:off x="4985934" y="3904426"/>
            <a:ext cx="2261537" cy="518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“Cathedral”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18" y="1303390"/>
            <a:ext cx="9637776" cy="32162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Else Is There in This Base?</a:t>
            </a:r>
          </a:p>
        </p:txBody>
      </p:sp>
      <p:sp>
        <p:nvSpPr>
          <p:cNvPr id="29" name="מלבן מעוגל 44">
            <a:extLst>
              <a:ext uri="{FF2B5EF4-FFF2-40B4-BE49-F238E27FC236}">
                <a16:creationId xmlns:a16="http://schemas.microsoft.com/office/drawing/2014/main" id="{9FEE3BB0-DFFE-4BAD-B3B3-747ECF4B43A9}"/>
              </a:ext>
            </a:extLst>
          </p:cNvPr>
          <p:cNvSpPr/>
          <p:nvPr/>
        </p:nvSpPr>
        <p:spPr>
          <a:xfrm>
            <a:off x="5064937" y="4767674"/>
            <a:ext cx="2261537" cy="11057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IDF Library 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Senior Learning and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Development </a:t>
            </a:r>
          </a:p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Center</a:t>
            </a:r>
          </a:p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Literacy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36" name="מחבר ישר 21">
            <a:extLst>
              <a:ext uri="{FF2B5EF4-FFF2-40B4-BE49-F238E27FC236}">
                <a16:creationId xmlns:a16="http://schemas.microsoft.com/office/drawing/2014/main" id="{F49E7276-F98E-4096-B652-5A3432AD85A7}"/>
              </a:ext>
            </a:extLst>
          </p:cNvPr>
          <p:cNvCxnSpPr/>
          <p:nvPr/>
        </p:nvCxnSpPr>
        <p:spPr>
          <a:xfrm>
            <a:off x="1813060" y="5174042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21">
            <a:extLst>
              <a:ext uri="{FF2B5EF4-FFF2-40B4-BE49-F238E27FC236}">
                <a16:creationId xmlns:a16="http://schemas.microsoft.com/office/drawing/2014/main" id="{C78F106F-5A16-4E52-9093-3003674F3913}"/>
              </a:ext>
            </a:extLst>
          </p:cNvPr>
          <p:cNvCxnSpPr/>
          <p:nvPr/>
        </p:nvCxnSpPr>
        <p:spPr>
          <a:xfrm>
            <a:off x="2784610" y="5193951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מלבן מעוגל 28">
            <a:extLst>
              <a:ext uri="{FF2B5EF4-FFF2-40B4-BE49-F238E27FC236}">
                <a16:creationId xmlns:a16="http://schemas.microsoft.com/office/drawing/2014/main" id="{613D7258-3330-4B83-AFDF-18A3771F2D11}"/>
              </a:ext>
            </a:extLst>
          </p:cNvPr>
          <p:cNvSpPr/>
          <p:nvPr/>
        </p:nvSpPr>
        <p:spPr>
          <a:xfrm>
            <a:off x="968024" y="5349458"/>
            <a:ext cx="1191746" cy="484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Physical Culture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1" name="מלבן מעוגל 28">
            <a:extLst>
              <a:ext uri="{FF2B5EF4-FFF2-40B4-BE49-F238E27FC236}">
                <a16:creationId xmlns:a16="http://schemas.microsoft.com/office/drawing/2014/main" id="{9EA0C153-5849-4EE4-A22F-B9D71724E8BA}"/>
              </a:ext>
            </a:extLst>
          </p:cNvPr>
          <p:cNvSpPr/>
          <p:nvPr/>
        </p:nvSpPr>
        <p:spPr>
          <a:xfrm>
            <a:off x="2411947" y="5367155"/>
            <a:ext cx="1286293" cy="4663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Publishing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9735566C-416E-4CCF-82B9-BDA898C7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682" y="1103656"/>
            <a:ext cx="5028377" cy="53632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INDC Structure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9928" y="1634185"/>
            <a:ext cx="10255952" cy="4269478"/>
            <a:chOff x="989928" y="1639979"/>
            <a:chExt cx="10255952" cy="4269478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B4100C71-6EAD-4693-9D21-FEB7B9704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928" y="1639979"/>
              <a:ext cx="10255952" cy="42547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018969" y="1787206"/>
              <a:ext cx="219786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INDC Commandant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MG Itai Veruv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4335" y="2350598"/>
              <a:ext cx="3060000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Chief Instructor  </a:t>
              </a:r>
            </a:p>
            <a:p>
              <a:pPr algn="ctr" rtl="0"/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Merav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Zafary-Odiz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1952" y="2931459"/>
              <a:ext cx="2340000" cy="584775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Executive Officer </a:t>
              </a:r>
            </a:p>
            <a:p>
              <a:pPr algn="ctr" rtl="0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Matan Or</a:t>
              </a:r>
              <a:endParaRPr lang="he-IL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1972" y="2648482"/>
              <a:ext cx="1489638" cy="95410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Academic Adviser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Doron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Navot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21983" y="3884911"/>
              <a:ext cx="1913889" cy="738664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1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Dr.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Alona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Fisher-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Kam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08879" y="3884911"/>
              <a:ext cx="1725646" cy="738664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2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Amir Maimon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5619" y="3897909"/>
              <a:ext cx="1767406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3 Yehuda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Yohananof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92997" y="3883440"/>
              <a:ext cx="1705968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4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Almog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41610" y="3869761"/>
              <a:ext cx="1620000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Besora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Regev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15784" y="4802925"/>
              <a:ext cx="3060000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Organization and Logistic CWO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Partuk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98375" y="4786623"/>
              <a:ext cx="2451659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ISMO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MAJ Alisa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Fenych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02419" y="5340762"/>
              <a:ext cx="2447616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Deputy Head of ISMO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LT Aaron Abel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6791" y="5386237"/>
              <a:ext cx="3060000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Management Officer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CSM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Zochbaia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1831" y="4855990"/>
              <a:ext cx="1572726" cy="738664"/>
            </a:xfrm>
            <a:prstGeom prst="rect">
              <a:avLst/>
            </a:prstGeom>
            <a:solidFill>
              <a:srgbClr val="F4B183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Senior Learning Center  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Anat Chen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28353" y="2661171"/>
              <a:ext cx="1620000" cy="95410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Academic Program Prof. Yossi Ben- Artzi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66845" y="4910646"/>
              <a:ext cx="2078757" cy="307777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Coordination Officer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Principles of Team Formation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71007" y="2085783"/>
            <a:ext cx="9619359" cy="36945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Two teams with international participants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Dispersal of participants from the same organization among the teams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Separation between an Instructor and a participant from the same organization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Heterogeneous teams: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Military - Civilians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Positions / Field of Occupation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Gender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B7D3E-B173-4F0F-A368-935D35B3F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2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53F2E19-A4B2-4769-A8F0-1F6DD3805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5"/>
          <a:stretch/>
        </p:blipFill>
        <p:spPr>
          <a:xfrm rot="10800000">
            <a:off x="946120" y="1606439"/>
            <a:ext cx="10277856" cy="4291429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E8F691CC-63DB-4AC1-B483-4106CE0A45B0}"/>
              </a:ext>
            </a:extLst>
          </p:cNvPr>
          <p:cNvSpPr txBox="1"/>
          <p:nvPr/>
        </p:nvSpPr>
        <p:spPr>
          <a:xfrm>
            <a:off x="1401677" y="2148349"/>
            <a:ext cx="1748119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Childhood in Netanya</a:t>
            </a:r>
            <a:endParaRPr lang="he-IL" sz="1600" dirty="0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26F35E4-B608-41C7-96D0-C19F896E7BDC}"/>
              </a:ext>
            </a:extLst>
          </p:cNvPr>
          <p:cNvSpPr txBox="1"/>
          <p:nvPr/>
        </p:nvSpPr>
        <p:spPr>
          <a:xfrm>
            <a:off x="9621649" y="2215327"/>
            <a:ext cx="1397339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 INDC Chief Instructor  </a:t>
            </a:r>
            <a:endParaRPr lang="he-IL" sz="1600" dirty="0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FF8E5F75-713A-4F5F-BFFC-24171ACAE6B5}"/>
              </a:ext>
            </a:extLst>
          </p:cNvPr>
          <p:cNvSpPr txBox="1"/>
          <p:nvPr/>
        </p:nvSpPr>
        <p:spPr>
          <a:xfrm>
            <a:off x="3369640" y="4901782"/>
            <a:ext cx="1290918" cy="830997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B.A in the Hebrew University </a:t>
            </a:r>
            <a:endParaRPr lang="he-IL" sz="1600" dirty="0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723A6F5B-56B4-4872-86E7-48131344D069}"/>
              </a:ext>
            </a:extLst>
          </p:cNvPr>
          <p:cNvSpPr txBox="1"/>
          <p:nvPr/>
        </p:nvSpPr>
        <p:spPr>
          <a:xfrm>
            <a:off x="957072" y="960109"/>
            <a:ext cx="10277856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A Few Words About Myself</a:t>
            </a:r>
            <a:endParaRPr lang="he-IL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FE89D282-4B6E-4C01-9DC5-E84844C5D939}"/>
              </a:ext>
            </a:extLst>
          </p:cNvPr>
          <p:cNvSpPr txBox="1"/>
          <p:nvPr/>
        </p:nvSpPr>
        <p:spPr>
          <a:xfrm>
            <a:off x="7686675" y="4971425"/>
            <a:ext cx="3267075" cy="830997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International Atomic Energy Agency and Comprehensive Nuclear‑Test‑Ban Treaty Organization</a:t>
            </a:r>
            <a:endParaRPr lang="he-IL" sz="1600" dirty="0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6A77958-0731-43ED-A5FF-D10EDC9CF34C}"/>
              </a:ext>
            </a:extLst>
          </p:cNvPr>
          <p:cNvSpPr txBox="1"/>
          <p:nvPr/>
        </p:nvSpPr>
        <p:spPr>
          <a:xfrm>
            <a:off x="6000297" y="3814908"/>
            <a:ext cx="1302731" cy="830997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Atomic Energy Commission</a:t>
            </a:r>
            <a:endParaRPr lang="he-IL" sz="1600" dirty="0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EE57938E-A42B-473E-B6ED-9B64D64E6DF5}"/>
              </a:ext>
            </a:extLst>
          </p:cNvPr>
          <p:cNvSpPr txBox="1"/>
          <p:nvPr/>
        </p:nvSpPr>
        <p:spPr>
          <a:xfrm>
            <a:off x="4438740" y="2194655"/>
            <a:ext cx="1668212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M.A at UC Berkeley </a:t>
            </a:r>
            <a:endParaRPr lang="he-IL" sz="1600" dirty="0"/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FE09EAF3-5BDA-4123-B92D-8571ACBB1744}"/>
              </a:ext>
            </a:extLst>
          </p:cNvPr>
          <p:cNvSpPr txBox="1"/>
          <p:nvPr/>
        </p:nvSpPr>
        <p:spPr>
          <a:xfrm>
            <a:off x="7078710" y="2233379"/>
            <a:ext cx="1586753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INDC Graduate 40</a:t>
            </a:r>
            <a:r>
              <a:rPr lang="en-US" sz="1600" baseline="30000" dirty="0"/>
              <a:t>th</a:t>
            </a:r>
            <a:r>
              <a:rPr lang="en-US" sz="1600" dirty="0"/>
              <a:t> class</a:t>
            </a:r>
            <a:endParaRPr lang="he-IL" sz="1600" dirty="0"/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1D849032-BFBB-42B6-81DB-F9F6EB0C2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44" y="3059196"/>
            <a:ext cx="681431" cy="894011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39470BD0-3CBA-4323-AB44-991392248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87" y="2997641"/>
            <a:ext cx="681431" cy="894011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21525122-9FA9-413F-AC80-C1E392011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18" t="54321" r="7978" b="23258"/>
          <a:stretch/>
        </p:blipFill>
        <p:spPr>
          <a:xfrm>
            <a:off x="1533142" y="2923915"/>
            <a:ext cx="1387847" cy="1107083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E547E490-F2CA-4CEA-B84B-A3236880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60" t="36039" r="25465" b="45122"/>
          <a:stretch/>
        </p:blipFill>
        <p:spPr>
          <a:xfrm>
            <a:off x="3602284" y="3888182"/>
            <a:ext cx="1035424" cy="930209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5A3FF2D0-CDC2-4142-86D1-BF68AEB3A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1" t="34436" r="76345" b="40696"/>
          <a:stretch/>
        </p:blipFill>
        <p:spPr>
          <a:xfrm>
            <a:off x="8701211" y="3717365"/>
            <a:ext cx="1019986" cy="1227916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CB3BEE7B-9A0C-4886-9CB5-5DB5EEBD7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3" t="34735" r="49110" b="44823"/>
          <a:stretch/>
        </p:blipFill>
        <p:spPr>
          <a:xfrm>
            <a:off x="6012618" y="4627441"/>
            <a:ext cx="1194958" cy="1105338"/>
          </a:xfrm>
          <a:prstGeom prst="rect">
            <a:avLst/>
          </a:prstGeom>
        </p:spPr>
      </p:pic>
      <p:pic>
        <p:nvPicPr>
          <p:cNvPr id="1026" name="Picture 2" descr="University of California, Berkeley | Study California">
            <a:extLst>
              <a:ext uri="{FF2B5EF4-FFF2-40B4-BE49-F238E27FC236}">
                <a16:creationId xmlns:a16="http://schemas.microsoft.com/office/drawing/2014/main" id="{9B27F313-DE1B-48C8-9359-6CBB3046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3" b="96985" l="9486" r="89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42" y="2858292"/>
            <a:ext cx="1490927" cy="11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933281"/>
            <a:ext cx="9637776" cy="59514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0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Team Formation</a:t>
            </a:r>
            <a:endParaRPr lang="en-US" altLang="he-IL" sz="4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82666"/>
              </p:ext>
            </p:extLst>
          </p:nvPr>
        </p:nvGraphicFramePr>
        <p:xfrm>
          <a:off x="725754" y="1503322"/>
          <a:ext cx="10740491" cy="44213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77091">
                  <a:extLst>
                    <a:ext uri="{9D8B030D-6E8A-4147-A177-3AD203B41FA5}">
                      <a16:colId xmlns:a16="http://schemas.microsoft.com/office/drawing/2014/main" val="1379950137"/>
                    </a:ext>
                  </a:extLst>
                </a:gridCol>
                <a:gridCol w="2664823">
                  <a:extLst>
                    <a:ext uri="{9D8B030D-6E8A-4147-A177-3AD203B41FA5}">
                      <a16:colId xmlns:a16="http://schemas.microsoft.com/office/drawing/2014/main" val="1296333704"/>
                    </a:ext>
                  </a:extLst>
                </a:gridCol>
                <a:gridCol w="2313500">
                  <a:extLst>
                    <a:ext uri="{9D8B030D-6E8A-4147-A177-3AD203B41FA5}">
                      <a16:colId xmlns:a16="http://schemas.microsoft.com/office/drawing/2014/main" val="1976429746"/>
                    </a:ext>
                  </a:extLst>
                </a:gridCol>
                <a:gridCol w="2785077">
                  <a:extLst>
                    <a:ext uri="{9D8B030D-6E8A-4147-A177-3AD203B41FA5}">
                      <a16:colId xmlns:a16="http://schemas.microsoft.com/office/drawing/2014/main" val="3535152530"/>
                    </a:ext>
                  </a:extLst>
                </a:gridCol>
              </a:tblGrid>
              <a:tr h="5813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1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Alona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Fisher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Kam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+mj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2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Amir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Maimon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3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Yehuda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Yohananof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Instructor Team 4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Avi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Almog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87461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Rob </a:t>
                      </a:r>
                      <a:r>
                        <a:rPr lang="en-US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Sinram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Tim Scott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Hanan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Edri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Fire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8254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Nicola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Mandolesi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Christian Bauer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Reuveni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Yossi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Karadi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0479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Nikolaos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Skourellos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Mohit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Trivedi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Amir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Ofek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Shlomit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Sufa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01718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Yaron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Yungman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Olga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Polyakov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Edna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Iliya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Idit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Almaliha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527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Liat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Pearl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Mazliah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Omri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Asaf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Vardi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82742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Shraga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Glicksman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Guy Davidson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David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Shapira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Eliad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Maor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7571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Shai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Siman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Tov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Itamar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Ben Haim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Yair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Hacohen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Yaniv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Avitan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3792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Gilad Amit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Guy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Itzhaki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Ohad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Buchris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Roy Levy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77302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Tal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Politis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Yoav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Torjanski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Oded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Zemach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Uri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Arnon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4777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Doron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Slovatizky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Eitan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Menashe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Yoni Roth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Ronen Cohen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7485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Gil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Barket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Doron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Abrahami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Peled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Yossi Yehoshua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2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59" y="73559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International 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DB12F009-1F6A-42CF-BA15-8F85F8596D58}"/>
              </a:ext>
            </a:extLst>
          </p:cNvPr>
          <p:cNvSpPr txBox="1">
            <a:spLocks/>
          </p:cNvSpPr>
          <p:nvPr/>
        </p:nvSpPr>
        <p:spPr>
          <a:xfrm>
            <a:off x="1162595" y="1727924"/>
            <a:ext cx="9741340" cy="3537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Basic concepts in national security - Dr. Doron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Navot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and BG (Res.)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Itai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Brun</a:t>
            </a:r>
            <a:endParaRPr lang="en-US" alt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"Network meetings" - personal introduction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Geo-strategy - Prof. Yossi Ben-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Artzi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and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Merav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Zafary-Odiz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Ministry of Foreign Affairs day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National Security team study tour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Iran Day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English Sessions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Europe seminar and study tour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BACDF-B0AF-41C5-B3ED-D6D725C06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46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00" y="1113977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Israeli 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047724" y="2050120"/>
            <a:ext cx="10096552" cy="31597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Zionism Seminar: Founding Fathers - Prof. Yossi Ben-Artzi and Dr.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Anat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Chen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Strategy Studies -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Prof.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Dima Adamski, Dado Center, Commandant 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Geography and national security tours (North, South, Judea and Samaria, Jerusalem, the Seam Line and the Jordan Valley) - Prof. Yossi Ben-Artzi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Politics, Diplomacy and Foreign Policy - Dr. Emanuel Navon (Haifa)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Approaches and Schools in Political Science - Dr. Doron Navot (Haifa)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3242F-F00A-4510-936C-2EA3DD833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94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18911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The Israeli Season (Cont.)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174668" y="1699294"/>
            <a:ext cx="9842664" cy="3839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Extended Elective Seminar: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Public Law - Prof.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Amnon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Reichman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(Haifa)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Israeli Society and National Security - Dr. Aviad Rubin (Haifa)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2. Elective Seminar: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Israeli society - Dr.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Neri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Horowitz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Energy and Geopolitics - Dr.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Elai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Rettig</a:t>
            </a:r>
            <a:endParaRPr lang="en-US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Medicine and National Security - Prof.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Itzik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Kreis</a:t>
            </a:r>
            <a:endParaRPr lang="en-US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3. Negotiation / Persuasion skills /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standing in front of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a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camera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4. A concluding Political-Security simulation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74543-6730-4A82-AB01-042FF367F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94" y="5009585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38910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Specialization 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Season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D593C7DA-BB0B-4416-8577-09A3F51E0F9A}"/>
              </a:ext>
            </a:extLst>
          </p:cNvPr>
          <p:cNvSpPr txBox="1">
            <a:spLocks/>
          </p:cNvSpPr>
          <p:nvPr/>
        </p:nvSpPr>
        <p:spPr>
          <a:xfrm>
            <a:off x="1128366" y="1949221"/>
            <a:ext cx="9957172" cy="3641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The Digital World for Decision Makers – Prof. Dani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Raz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Tours of the Security Organizations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Elective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Seminar: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Israeli Economy -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Prof. 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Omar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Moav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Communication - Mr.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Ofir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Reichman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Cyber ​​- Prof.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Eviatar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Matanya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Conferences: Government corruption, International law, Cyber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Seminar and study tour in the East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72469-5C8D-4E93-8038-85842416A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29" y="5015713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he Integrative 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968024" y="2025359"/>
            <a:ext cx="9741297" cy="2134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National security </a:t>
            </a:r>
            <a:r>
              <a:rPr lang="en-US" altLang="he-IL" sz="2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ours: </a:t>
            </a:r>
            <a:r>
              <a:rPr kumimoji="0" lang="en-US" altLang="he-I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Eilat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, </a:t>
            </a:r>
            <a:r>
              <a:rPr kumimoji="0" lang="en-US" altLang="he-I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Arava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and Infrastructure</a:t>
            </a: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Seminar and study </a:t>
            </a:r>
            <a:r>
              <a:rPr lang="en-US" altLang="he-IL" sz="2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our in the US</a:t>
            </a: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Final project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457200" marR="0" lvl="1" indent="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04CB2-E7F5-47B2-9845-A21A4A71A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23" y="4978775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4282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E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nglish Sessions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08ADF8B7-67D3-4977-814A-8815790C0043}"/>
              </a:ext>
            </a:extLst>
          </p:cNvPr>
          <p:cNvSpPr txBox="1">
            <a:spLocks/>
          </p:cNvSpPr>
          <p:nvPr/>
        </p:nvSpPr>
        <p:spPr>
          <a:xfrm>
            <a:off x="1230416" y="2184283"/>
            <a:ext cx="8371455" cy="247294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4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Levels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Teaching English </a:t>
            </a:r>
            <a:r>
              <a:rPr lang="en-US" sz="2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vs.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Conversation on national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security related topics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Method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D513F-DB4A-4A8C-9CD3-3F212B83A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917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384C37CA-CBA0-4A8F-BC94-6DFBE2AC6F63}"/>
              </a:ext>
            </a:extLst>
          </p:cNvPr>
          <p:cNvSpPr txBox="1">
            <a:spLocks/>
          </p:cNvSpPr>
          <p:nvPr/>
        </p:nvSpPr>
        <p:spPr>
          <a:xfrm>
            <a:off x="1313625" y="104044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INDC Code</a:t>
            </a:r>
            <a:endParaRPr kumimoji="0" lang="en-US" altLang="he-IL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AA3915E-4508-4AA2-9ECA-A2A807A6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71"/>
          <a:stretch/>
        </p:blipFill>
        <p:spPr>
          <a:xfrm>
            <a:off x="968024" y="1806523"/>
            <a:ext cx="10277856" cy="40913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610600" y="3540035"/>
            <a:ext cx="2591172" cy="12409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Statesmanship and Representation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Dress code and Appearance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56931" y="3540035"/>
            <a:ext cx="2228051" cy="192153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Seating arrangement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Cell phones and Laptops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Food and Drink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4537" y="3540035"/>
            <a:ext cx="2063932" cy="5878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Mutual Respect for Time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37599" y="3383280"/>
            <a:ext cx="2081320" cy="207829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Microphones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Introducing Guests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Meeting with Seniors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7CDEE891-4C1C-44F8-8D23-72E8967B5985}"/>
              </a:ext>
            </a:extLst>
          </p:cNvPr>
          <p:cNvSpPr txBox="1">
            <a:spLocks/>
          </p:cNvSpPr>
          <p:nvPr/>
        </p:nvSpPr>
        <p:spPr>
          <a:xfrm>
            <a:off x="1163360" y="106371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INDC Code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0423AC6-E237-4226-8F09-B61A5631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5" y="1752600"/>
            <a:ext cx="10255952" cy="41452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49343" y="3270582"/>
            <a:ext cx="1632857" cy="4000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Discretion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4755" y="5185955"/>
            <a:ext cx="1737360" cy="5646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Logistics and Acquisitions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26971" y="5071326"/>
            <a:ext cx="1789612" cy="67926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Absence Policy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1006" y="3537084"/>
            <a:ext cx="2233749" cy="41178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Openness and Listening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92970" y="3470622"/>
            <a:ext cx="2408321" cy="5670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Ethics of Academic Writing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62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7121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Class Officials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C3BC627-BA78-4BBE-8C8C-64E5C9B25881}"/>
              </a:ext>
            </a:extLst>
          </p:cNvPr>
          <p:cNvSpPr txBox="1">
            <a:spLocks noChangeArrowheads="1"/>
          </p:cNvSpPr>
          <p:nvPr/>
        </p:nvSpPr>
        <p:spPr>
          <a:xfrm>
            <a:off x="1250400" y="2162959"/>
            <a:ext cx="9126949" cy="3206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</a:t>
            </a: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cs typeface="Levenim MT" panose="02010502060101010101" pitchFamily="2" charset="-79"/>
              </a:rPr>
              <a:t>Class presidents</a:t>
            </a:r>
            <a:endParaRPr kumimoji="0" lang="he-IL" altLang="he-I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Note-Taker (Hebrew and English)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Photographer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Treasurer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95290-0165-4B17-A4D1-A08170265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98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43001"/>
            <a:ext cx="9637776" cy="1430696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PM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Addressing UN General Assembly</a:t>
            </a:r>
            <a:r>
              <a:rPr lang="en-US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/>
            </a:r>
            <a:br>
              <a:rPr lang="en-US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</a:br>
            <a:r>
              <a:rPr lang="en-US" altLang="he-IL" sz="3000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S</a:t>
            </a:r>
            <a:r>
              <a:rPr lang="en-US" altLang="he-IL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eptember 2018</a:t>
            </a:r>
            <a:endParaRPr lang="en-US" altLang="he-IL" sz="3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pic>
        <p:nvPicPr>
          <p:cNvPr id="1026" name="Picture 2" descr="ראש הממשלה בנימין נתניהו נושא נאום בעצרת האו&quot;ם בניו יור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38" y="2313531"/>
            <a:ext cx="5111883" cy="3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01052" y="4637676"/>
            <a:ext cx="5869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/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מלבן 6">
            <a:extLst>
              <a:ext uri="{FF2B5EF4-FFF2-40B4-BE49-F238E27FC236}">
                <a16:creationId xmlns:a16="http://schemas.microsoft.com/office/drawing/2014/main" id="{DD6D3A9F-F469-40E4-B6DC-6FEDF3029E8C}"/>
              </a:ext>
            </a:extLst>
          </p:cNvPr>
          <p:cNvSpPr/>
          <p:nvPr/>
        </p:nvSpPr>
        <p:spPr>
          <a:xfrm>
            <a:off x="9016250" y="2273698"/>
            <a:ext cx="2337550" cy="3827092"/>
          </a:xfrm>
          <a:prstGeom prst="rect">
            <a:avLst/>
          </a:prstGeom>
          <a:solidFill>
            <a:srgbClr val="4E5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bg1"/>
                </a:solidFill>
              </a:rPr>
              <a:t>Today, I am disclosing for the first time that Iran has another secret facility in Tehran—a secret atomic warehouse for storing massive amounts of equipment and materiel from Iran’s secret nuclear weapons program.</a:t>
            </a:r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מלבן 2">
            <a:extLst>
              <a:ext uri="{FF2B5EF4-FFF2-40B4-BE49-F238E27FC236}">
                <a16:creationId xmlns:a16="http://schemas.microsoft.com/office/drawing/2014/main" id="{A9BF8412-5D19-466C-B5C8-B4582FDD13C9}"/>
              </a:ext>
            </a:extLst>
          </p:cNvPr>
          <p:cNvSpPr/>
          <p:nvPr/>
        </p:nvSpPr>
        <p:spPr>
          <a:xfrm>
            <a:off x="934399" y="2273696"/>
            <a:ext cx="2839111" cy="3827093"/>
          </a:xfrm>
          <a:prstGeom prst="rect">
            <a:avLst/>
          </a:prstGeom>
          <a:solidFill>
            <a:srgbClr val="4E5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base"/>
            <a:r>
              <a:rPr lang="en-US" dirty="0">
                <a:solidFill>
                  <a:schemeClr val="bg1"/>
                </a:solidFill>
              </a:rPr>
              <a:t>Ladies and Gentlemen, I have a message to the head of the IAEA, Mr. Yukiya Amano. I believe he’s a good man. I believe he wants to do the right thing. Well, Mr. Amano, do the right thing. Go inspect this atomic warehouse, immediately, before the Iranians finish clearing it out.</a:t>
            </a:r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Weekly Structure (in principle)</a:t>
            </a:r>
            <a:r>
              <a:rPr lang="he-IL" alt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INDC</a:t>
            </a:r>
            <a:endParaRPr lang="en-US" altLang="he-IL" sz="36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91163"/>
              </p:ext>
            </p:extLst>
          </p:nvPr>
        </p:nvGraphicFramePr>
        <p:xfrm>
          <a:off x="1716240" y="1845914"/>
          <a:ext cx="9209600" cy="3778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233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Hour/Day</a:t>
                      </a:r>
                      <a:endParaRPr kumimoji="0" lang="he-I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Sunday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Monday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Tuesday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Thursday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08:30-10:00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Independent Learning 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Hour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4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4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 4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Until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15:00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0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31" y="754955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2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O</a:t>
            </a:r>
            <a:r>
              <a:rPr lang="en-US" altLang="he-IL" sz="4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pening Week</a:t>
            </a:r>
            <a:endParaRPr lang="en-US" altLang="he-IL" sz="42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0507"/>
              </p:ext>
            </p:extLst>
          </p:nvPr>
        </p:nvGraphicFramePr>
        <p:xfrm>
          <a:off x="818148" y="1541926"/>
          <a:ext cx="10324468" cy="461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5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66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Hour/Day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2.9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Thursday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3.9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Sunday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6.9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Monday 7.9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Tuesday 8.9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041"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1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Opening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Discussion with the INDC Commandant 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Chairman of Foreign Affairs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&amp; Security Committee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Independent Learning </a:t>
                      </a:r>
                      <a:endParaRPr kumimoji="0" lang="he-I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Coffee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and Reading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Network Meetings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758"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2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Opening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Discussion with Chief Instructor 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Head of the National Security Council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Sessions</a:t>
                      </a:r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:</a:t>
                      </a:r>
                    </a:p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Basic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concepts in national security</a:t>
                      </a:r>
                      <a:endParaRPr lang="en-US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Network Meetings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38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3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Professor Aaron Ciechanover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Introducing the Learning Center to Seniors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29903"/>
                  </a:ext>
                </a:extLst>
              </a:tr>
              <a:tr h="718331"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Teamwork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Guest Lecturer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4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Team Hour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51881"/>
                  </a:ext>
                </a:extLst>
              </a:tr>
              <a:tr h="714007"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English</a:t>
                      </a:r>
                      <a:r>
                        <a:rPr lang="en-US" sz="1700" baseline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Sessions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Introducing the Fields of Study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3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Expectations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787037" y="1847632"/>
            <a:ext cx="10458843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Duties - Active participation, responsibility for tasks</a:t>
            </a:r>
            <a:r>
              <a:rPr lang="en-US" altLang="he-IL" sz="20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and submitting assignments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Farwell to “home organization</a:t>
            </a: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”,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and vacation planning according to INDC schedule  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From</a:t>
            </a:r>
            <a:r>
              <a:rPr kumimoji="0" lang="en-US" altLang="he-I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E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go-system to Eco-system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Information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security</a:t>
            </a:r>
            <a:endParaRPr kumimoji="0" lang="he-IL" alt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Studies in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shadow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of COVID 19 – personal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responsibility</a:t>
            </a:r>
          </a:p>
          <a:p>
            <a:pPr lvl="1" algn="l" rtl="0">
              <a:lnSpc>
                <a:spcPct val="150000"/>
              </a:lnSpc>
              <a:defRPr/>
            </a:pPr>
            <a:r>
              <a:rPr lang="en-US" altLang="he-IL" sz="20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Setting goals for personal </a:t>
            </a:r>
            <a:r>
              <a:rPr lang="en-US" altLang="he-IL" sz="20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development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457200" marR="0" lvl="1" indent="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42512-939A-4B08-BB69-E3FCD2C64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15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Good Luck!</a:t>
            </a:r>
            <a:endParaRPr kumimoji="0" lang="he-IL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B030AC-AA57-4D13-AE77-8392CB196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4300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endParaRPr lang="en-US" altLang="he-IL" sz="3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sp>
        <p:nvSpPr>
          <p:cNvPr id="3" name="AutoShape 2" descr="File:Merav Zafary-Odiz (01410679) (10455621585)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File:Merav Zafary-Odiz (01410679) (10455621585).jp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6" descr="File:Merav Zafary-Odiz (01410679) (10455621585).jp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8" descr="File:Merav Zafary-Odiz (01410679) (10455621585).jp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8" name="Picture 10" descr="File:Merav Zafary-Odiz (01410679) (1045562158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74" y="1226939"/>
            <a:ext cx="6592955" cy="44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12" y="1805320"/>
            <a:ext cx="974597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U.N. Security Council Rejects U.S. Proposal to Extend Arms Embargo on Iran (14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U.S. Heads to United Nations to Demand ‘Snapback’ of Sanctions Against Iran (19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Instead of Isolating Iran, U.S. Finds Itself on the Outside Over Iran Nuclear Deal (20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Security Council Leader Rejects U.S. Demand for U.N. Sanctions on Iran (25 August)</a:t>
            </a:r>
            <a:endParaRPr lang="he-IL" sz="2400" dirty="0"/>
          </a:p>
        </p:txBody>
      </p:sp>
      <p:pic>
        <p:nvPicPr>
          <p:cNvPr id="2052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38" y="459107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Nuclear Agreement with Iran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55788"/>
            <a:ext cx="8925047" cy="41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53" y="85358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Nuclear Agreement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34" y="1976881"/>
            <a:ext cx="10267306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u="sng" dirty="0" smtClean="0">
                <a:latin typeface="Levenim MT" pitchFamily="2" charset="-79"/>
                <a:cs typeface="Levenim MT" pitchFamily="2" charset="-79"/>
              </a:rPr>
              <a:t>Signed</a:t>
            </a:r>
            <a:r>
              <a:rPr lang="en-US" sz="2300" dirty="0" smtClean="0">
                <a:latin typeface="Levenim MT" pitchFamily="2" charset="-79"/>
                <a:cs typeface="Levenim MT" pitchFamily="2" charset="-79"/>
              </a:rPr>
              <a:t>: 14 July, 2015 (159 pages, 5 appendices)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u="sng" dirty="0" smtClean="0">
                <a:latin typeface="Levenim MT" pitchFamily="2" charset="-79"/>
                <a:cs typeface="Levenim MT" pitchFamily="2" charset="-79"/>
              </a:rPr>
              <a:t>Name</a:t>
            </a:r>
            <a:r>
              <a:rPr lang="en-US" sz="2300" dirty="0" smtClean="0">
                <a:latin typeface="Levenim MT" pitchFamily="2" charset="-79"/>
                <a:cs typeface="Levenim MT" pitchFamily="2" charset="-79"/>
              </a:rPr>
              <a:t>: </a:t>
            </a:r>
            <a:r>
              <a:rPr lang="en-US" sz="2300" b="1" dirty="0" smtClean="0">
                <a:latin typeface="Levenim MT" pitchFamily="2" charset="-79"/>
                <a:cs typeface="Levenim MT" pitchFamily="2" charset="-79"/>
              </a:rPr>
              <a:t>JCPOA - Joint Comprehensive Plan of Action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u="sng" dirty="0" smtClean="0">
                <a:latin typeface="Levenim MT" pitchFamily="2" charset="-79"/>
                <a:cs typeface="Levenim MT" pitchFamily="2" charset="-79"/>
              </a:rPr>
              <a:t>Parties</a:t>
            </a:r>
            <a:r>
              <a:rPr lang="en-US" sz="2300" dirty="0" smtClean="0">
                <a:latin typeface="Levenim MT" pitchFamily="2" charset="-79"/>
                <a:cs typeface="Levenim MT" pitchFamily="2" charset="-79"/>
              </a:rPr>
              <a:t>: </a:t>
            </a:r>
          </a:p>
          <a:p>
            <a:pPr marL="1314450" lvl="2" indent="-4572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Levenim MT" pitchFamily="2" charset="-79"/>
                <a:cs typeface="Levenim MT" pitchFamily="2" charset="-79"/>
              </a:rPr>
              <a:t>Iran</a:t>
            </a:r>
          </a:p>
          <a:p>
            <a:pPr marL="1314450" lvl="2" indent="-4572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Levenim MT" pitchFamily="2" charset="-79"/>
                <a:cs typeface="Levenim MT" pitchFamily="2" charset="-79"/>
              </a:rPr>
              <a:t>6 </a:t>
            </a:r>
            <a:r>
              <a:rPr lang="en-US" sz="2200" dirty="0">
                <a:latin typeface="Levenim MT" pitchFamily="2" charset="-79"/>
                <a:cs typeface="Levenim MT" pitchFamily="2" charset="-79"/>
              </a:rPr>
              <a:t>countries (US, UK, France, Russia, China and Germany - </a:t>
            </a:r>
            <a:r>
              <a:rPr lang="en-US" sz="2200" b="1" dirty="0">
                <a:latin typeface="Levenim MT" pitchFamily="2" charset="-79"/>
                <a:cs typeface="Levenim MT" pitchFamily="2" charset="-79"/>
              </a:rPr>
              <a:t>P5 + </a:t>
            </a:r>
            <a:r>
              <a:rPr lang="en-US" sz="2200" b="1" dirty="0" smtClean="0">
                <a:latin typeface="Levenim MT" pitchFamily="2" charset="-79"/>
                <a:cs typeface="Levenim MT" pitchFamily="2" charset="-79"/>
              </a:rPr>
              <a:t>1</a:t>
            </a:r>
            <a:r>
              <a:rPr lang="en-US" sz="2200" dirty="0" smtClean="0">
                <a:latin typeface="Levenim MT" pitchFamily="2" charset="-79"/>
                <a:cs typeface="Levenim MT" pitchFamily="2" charset="-79"/>
              </a:rPr>
              <a:t>)</a:t>
            </a:r>
          </a:p>
          <a:p>
            <a:pPr marL="1314450" lvl="2" indent="-4572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Levenim MT" pitchFamily="2" charset="-79"/>
                <a:cs typeface="Levenim MT" pitchFamily="2" charset="-79"/>
              </a:rPr>
              <a:t>T</a:t>
            </a:r>
            <a:r>
              <a:rPr lang="en-US" sz="2200" dirty="0" smtClean="0">
                <a:latin typeface="Levenim MT" pitchFamily="2" charset="-79"/>
                <a:cs typeface="Levenim MT" pitchFamily="2" charset="-79"/>
              </a:rPr>
              <a:t>he </a:t>
            </a:r>
            <a:r>
              <a:rPr lang="en-US" sz="2200" dirty="0">
                <a:latin typeface="Levenim MT" pitchFamily="2" charset="-79"/>
                <a:cs typeface="Levenim MT" pitchFamily="2" charset="-79"/>
              </a:rPr>
              <a:t>European </a:t>
            </a:r>
            <a:r>
              <a:rPr lang="en-US" sz="2200" dirty="0" smtClean="0">
                <a:latin typeface="Levenim MT" pitchFamily="2" charset="-79"/>
                <a:cs typeface="Levenim MT" pitchFamily="2" charset="-79"/>
              </a:rPr>
              <a:t>Union</a:t>
            </a:r>
            <a:endParaRPr lang="en-US" sz="22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1580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Purpose of the Agreement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12" y="2470887"/>
            <a:ext cx="974597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rtl="0">
              <a:lnSpc>
                <a:spcPct val="150000"/>
              </a:lnSpc>
              <a:spcBef>
                <a:spcPts val="375"/>
              </a:spcBef>
            </a:pPr>
            <a:r>
              <a:rPr lang="en-US" sz="2800" b="1" dirty="0">
                <a:latin typeface="Levenim MT" pitchFamily="2" charset="-79"/>
                <a:cs typeface="Levenim MT" pitchFamily="2" charset="-79"/>
              </a:rPr>
              <a:t>Ensuring that Iran's nuclear program is for peaceful purposes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92087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UNSC Resolution 2231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34" y="2276328"/>
            <a:ext cx="10267306" cy="12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Levenim MT" pitchFamily="2" charset="-79"/>
                <a:cs typeface="Levenim MT" pitchFamily="2" charset="-79"/>
              </a:rPr>
              <a:t>Adopted </a:t>
            </a:r>
            <a:r>
              <a:rPr lang="en-US" sz="2600" dirty="0">
                <a:latin typeface="Levenim MT" pitchFamily="2" charset="-79"/>
                <a:cs typeface="Levenim MT" pitchFamily="2" charset="-79"/>
              </a:rPr>
              <a:t>the </a:t>
            </a:r>
            <a:r>
              <a:rPr lang="en-US" sz="2600" dirty="0" smtClean="0">
                <a:latin typeface="Levenim MT" pitchFamily="2" charset="-79"/>
                <a:cs typeface="Levenim MT" pitchFamily="2" charset="-79"/>
              </a:rPr>
              <a:t>JCPOA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Levenim MT" pitchFamily="2" charset="-79"/>
                <a:cs typeface="Levenim MT" pitchFamily="2" charset="-79"/>
              </a:rPr>
              <a:t>Valid for 10 years, until </a:t>
            </a:r>
            <a:r>
              <a:rPr lang="en-US" sz="2600" dirty="0">
                <a:latin typeface="Levenim MT" pitchFamily="2" charset="-79"/>
                <a:cs typeface="Levenim MT" pitchFamily="2" charset="-79"/>
              </a:rPr>
              <a:t>closure of the Iranian </a:t>
            </a:r>
            <a:r>
              <a:rPr lang="en-US" sz="2600" dirty="0" smtClean="0">
                <a:latin typeface="Levenim MT" pitchFamily="2" charset="-79"/>
                <a:cs typeface="Levenim MT" pitchFamily="2" charset="-79"/>
              </a:rPr>
              <a:t>file</a:t>
            </a:r>
            <a:endParaRPr lang="en-US" sz="26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14350</TotalTime>
  <Words>1474</Words>
  <Application>Microsoft Office PowerPoint</Application>
  <PresentationFormat>Widescreen</PresentationFormat>
  <Paragraphs>343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Assistant</vt:lpstr>
      <vt:lpstr>Calibri</vt:lpstr>
      <vt:lpstr>Calibri Light</vt:lpstr>
      <vt:lpstr>Courier New</vt:lpstr>
      <vt:lpstr>David</vt:lpstr>
      <vt:lpstr>Levenim MT</vt:lpstr>
      <vt:lpstr>Segoe UI</vt:lpstr>
      <vt:lpstr>Times New Roman</vt:lpstr>
      <vt:lpstr>Wingdings</vt:lpstr>
      <vt:lpstr>Wingdings 2</vt:lpstr>
      <vt:lpstr>ערכת נושא Office</vt:lpstr>
      <vt:lpstr>Israel National Defense College </vt:lpstr>
      <vt:lpstr>PowerPoint Presentation</vt:lpstr>
      <vt:lpstr>PM Addressing UN General Assembly September 2018</vt:lpstr>
      <vt:lpstr>PowerPoint Presentation</vt:lpstr>
      <vt:lpstr>PowerPoint Presentation</vt:lpstr>
      <vt:lpstr>The Nuclear Agreement with Iran</vt:lpstr>
      <vt:lpstr>The Nuclear Agreement</vt:lpstr>
      <vt:lpstr>The Purpose of the Agreement</vt:lpstr>
      <vt:lpstr>UNSC Resolution 2231</vt:lpstr>
      <vt:lpstr>The Essence of the Deal</vt:lpstr>
      <vt:lpstr>What Happens Now</vt:lpstr>
      <vt:lpstr>What Happens Now (Cont.)</vt:lpstr>
      <vt:lpstr>What Else is Happening</vt:lpstr>
      <vt:lpstr>PowerPoint Presentation</vt:lpstr>
      <vt:lpstr>National Security: Areas of Study</vt:lpstr>
      <vt:lpstr>Israel Military Colleges Structure</vt:lpstr>
      <vt:lpstr>What Else Is There in This Base?</vt:lpstr>
      <vt:lpstr>The INDC Structure </vt:lpstr>
      <vt:lpstr>Principles of Team Formation</vt:lpstr>
      <vt:lpstr>Team Formation</vt:lpstr>
      <vt:lpstr>The International Season</vt:lpstr>
      <vt:lpstr>The Israeli Season</vt:lpstr>
      <vt:lpstr> The Israeli Season (Cont.)</vt:lpstr>
      <vt:lpstr>The Specialization Season </vt:lpstr>
      <vt:lpstr>The Integrative Season</vt:lpstr>
      <vt:lpstr>English Sessions</vt:lpstr>
      <vt:lpstr>PowerPoint Presentation</vt:lpstr>
      <vt:lpstr>PowerPoint Presentation</vt:lpstr>
      <vt:lpstr>Class Officials</vt:lpstr>
      <vt:lpstr>Weekly Structure (in principle) INDC</vt:lpstr>
      <vt:lpstr>Opening Week</vt:lpstr>
      <vt:lpstr>Expectations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582</cp:revision>
  <cp:lastPrinted>2020-08-25T07:13:02Z</cp:lastPrinted>
  <dcterms:created xsi:type="dcterms:W3CDTF">2017-08-17T05:53:13Z</dcterms:created>
  <dcterms:modified xsi:type="dcterms:W3CDTF">2020-09-01T10:43:12Z</dcterms:modified>
</cp:coreProperties>
</file>