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7" r:id="rId2"/>
    <p:sldId id="345" r:id="rId3"/>
    <p:sldId id="354" r:id="rId4"/>
    <p:sldId id="375" r:id="rId5"/>
    <p:sldId id="379" r:id="rId6"/>
    <p:sldId id="355" r:id="rId7"/>
    <p:sldId id="334" r:id="rId8"/>
    <p:sldId id="350" r:id="rId9"/>
    <p:sldId id="344" r:id="rId10"/>
    <p:sldId id="335" r:id="rId11"/>
    <p:sldId id="346" r:id="rId12"/>
    <p:sldId id="336" r:id="rId13"/>
    <p:sldId id="347" r:id="rId14"/>
    <p:sldId id="337" r:id="rId15"/>
    <p:sldId id="338" r:id="rId16"/>
    <p:sldId id="326" r:id="rId17"/>
    <p:sldId id="356" r:id="rId18"/>
    <p:sldId id="373" r:id="rId19"/>
    <p:sldId id="374" r:id="rId20"/>
    <p:sldId id="333" r:id="rId21"/>
    <p:sldId id="339" r:id="rId22"/>
    <p:sldId id="352" r:id="rId23"/>
    <p:sldId id="357" r:id="rId24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/>
      <dgm:spPr/>
      <dgm:t>
        <a:bodyPr/>
        <a:lstStyle/>
        <a:p>
          <a:pPr rtl="1"/>
          <a:r>
            <a:rPr lang="he-IL" dirty="0"/>
            <a:t>הגנה לאומית</a:t>
          </a: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/>
      <dgm:spPr/>
      <dgm:t>
        <a:bodyPr/>
        <a:lstStyle/>
        <a:p>
          <a:pPr rtl="1"/>
          <a:r>
            <a:rPr lang="he-IL" dirty="0"/>
            <a:t>מדינאות</a:t>
          </a: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/>
      <dgm:spPr/>
      <dgm:t>
        <a:bodyPr/>
        <a:lstStyle/>
        <a:p>
          <a:pPr rtl="1"/>
          <a:r>
            <a:rPr lang="he-IL" dirty="0"/>
            <a:t>טכנולוגיה</a:t>
          </a: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he-IL" dirty="0"/>
            <a:t>כלכלה</a:t>
          </a: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/>
      <dgm:spPr/>
      <dgm:t>
        <a:bodyPr/>
        <a:lstStyle/>
        <a:p>
          <a:pPr rtl="1"/>
          <a:r>
            <a:rPr lang="he-IL" dirty="0"/>
            <a:t>חברה</a:t>
          </a: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644802" y="845"/>
          <a:ext cx="1275916" cy="829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הגנה לאומית</a:t>
          </a:r>
        </a:p>
      </dsp:txBody>
      <dsp:txXfrm>
        <a:off x="2685287" y="41330"/>
        <a:ext cx="1194946" cy="748375"/>
      </dsp:txXfrm>
    </dsp:sp>
    <dsp:sp modelId="{841D54EB-C92A-4421-B8BE-E706D6A2BF7F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304235" y="131378"/>
              </a:moveTo>
              <a:arcTo wR="1657504" hR="1657504" stAng="17577954" swAng="1962297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4221183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מדינאות</a:t>
          </a:r>
        </a:p>
      </dsp:txBody>
      <dsp:txXfrm>
        <a:off x="4261668" y="1186638"/>
        <a:ext cx="1194946" cy="748375"/>
      </dsp:txXfrm>
    </dsp:sp>
    <dsp:sp modelId="{CE0035AA-8C5E-4539-BEBC-10F6E0E4AE61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3312728" y="1570578"/>
              </a:moveTo>
              <a:arcTo wR="1657504" hR="1657504" stAng="21419628" swAng="2196886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3619059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טכנולוגיה</a:t>
          </a:r>
        </a:p>
      </dsp:txBody>
      <dsp:txXfrm>
        <a:off x="3659544" y="3039785"/>
        <a:ext cx="1194946" cy="748375"/>
      </dsp:txXfrm>
    </dsp:sp>
    <dsp:sp modelId="{85CDC803-14B6-40B7-B0C2-D59D77C29BED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1987214" y="3281885"/>
              </a:moveTo>
              <a:arcTo wR="1657504" hR="1657504" stAng="4711574" swAng="1376852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670545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כלכלה</a:t>
          </a:r>
        </a:p>
      </dsp:txBody>
      <dsp:txXfrm>
        <a:off x="1711030" y="3039785"/>
        <a:ext cx="1194946" cy="748375"/>
      </dsp:txXfrm>
    </dsp:sp>
    <dsp:sp modelId="{B42A9FF2-15C0-429C-A007-639A75365790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77070" y="2574960"/>
              </a:moveTo>
              <a:arcTo wR="1657504" hR="1657504" stAng="8783486" swAng="2196886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1068421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חברה</a:t>
          </a:r>
        </a:p>
      </dsp:txBody>
      <dsp:txXfrm>
        <a:off x="1108906" y="1186638"/>
        <a:ext cx="1194946" cy="748375"/>
      </dsp:txXfrm>
    </dsp:sp>
    <dsp:sp modelId="{5AED2E12-FA81-485E-8AF8-A8C3C87AA1F8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88718" y="722761"/>
              </a:moveTo>
              <a:arcTo wR="1657504" hR="1657504" stAng="12859749" swAng="196229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ה'/אלול/תש"פ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ה'/אלול/תש"פ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25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516983" y="5397196"/>
            <a:ext cx="270699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ספטמבר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בביטחון לאומי – ד"ר דורון נבות ותא"ל (מיל') איתי ברון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"מפגשי רשת" – היכרות אישית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 – פרופ' יוסי בן ארצי ומירב צפרי-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ביטחון לאומי (</a:t>
            </a:r>
            <a:r>
              <a:rPr 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)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89235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400" b="1" kern="1200" dirty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1-5 בנובמבר 2020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2269954" y="2092045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סרביה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ליטא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יוון/פינלנד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כלל הכיתה – בריסל (נאט"ו, איחוד אירופאי)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95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836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844414"/>
            <a:ext cx="9937152" cy="39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האומה - פרופ' יוסי בן ארצי וד"ר ענת חן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 –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פרופ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'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דימה </a:t>
            </a:r>
            <a:r>
              <a:rPr lang="he-IL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, מרכז דדו, מפקד המכללות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יו"ש, ירושלים, קו התפר ובקעה)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– ד"ר עמנואל נבון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 – ד"ר דורון נבות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277112" y="1764796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משפט ציבורי – פרופ' אמנון רייכמן (חיפה)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והביטחון הלאומי – ד"ר אביעד רובין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 – ד"ר נרי הורוביץ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אנרגיה וגיאופוליטיקה – ד"ר עילי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רטיג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רפואה וביטחון לאומי – פרופ' איציק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קרייס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שכנוע ועמידה מול מצלמה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1555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 – פרופ' דני רז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כלכלת ישראל – </a:t>
            </a:r>
            <a:r>
              <a:rPr lang="he-IL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פרופ' </a:t>
            </a: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עומר מואב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</a:t>
            </a:r>
            <a:r>
              <a:rPr lang="he-IL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 </a:t>
            </a: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אופיר רייכמן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סייבר – פרופ' אביתר מתניה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ימי עיון: שחיתות שלטונית, משפט בינ"ל, סייבר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45" y="511259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בארה"ב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2524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4 רמות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הוראה אל מול שיח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מתכונת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תאום ציפיות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7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39750" y="1847632"/>
            <a:ext cx="1045884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– השתתפות פעילה, הובלת משימות והגשת מטלות</a:t>
            </a:r>
          </a:p>
          <a:p>
            <a:pPr lvl="1">
              <a:lnSpc>
                <a:spcPct val="150000"/>
              </a:lnSpc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ותכנון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הצבת יעדים לפיתוח אישי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בצל קורונה – אחריות אישית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82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 dirty="0"/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384C37CA-CBA0-4A8F-BC94-6DFBE2AC6F63}"/>
              </a:ext>
            </a:extLst>
          </p:cNvPr>
          <p:cNvSpPr txBox="1">
            <a:spLocks/>
          </p:cNvSpPr>
          <p:nvPr/>
        </p:nvSpPr>
        <p:spPr>
          <a:xfrm>
            <a:off x="1313625" y="104044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AA3915E-4508-4AA2-9ECA-A2A807A6AC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71"/>
          <a:stretch/>
        </p:blipFill>
        <p:spPr>
          <a:xfrm>
            <a:off x="968024" y="1806523"/>
            <a:ext cx="10277856" cy="40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7CDEE891-4C1C-44F8-8D23-72E8967B5985}"/>
              </a:ext>
            </a:extLst>
          </p:cNvPr>
          <p:cNvSpPr txBox="1">
            <a:spLocks/>
          </p:cNvSpPr>
          <p:nvPr/>
        </p:nvSpPr>
        <p:spPr>
          <a:xfrm>
            <a:off x="1163360" y="106371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40423AC6-E237-4226-8F09-B61A5631D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5" y="1752600"/>
            <a:ext cx="10255952" cy="414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653F2E19-A4B2-4769-A8F0-1F6DD3805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960108"/>
            <a:ext cx="10277856" cy="493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 (עברית ואנגלית)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sz="36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43707"/>
              </p:ext>
            </p:extLst>
          </p:nvPr>
        </p:nvGraphicFramePr>
        <p:xfrm>
          <a:off x="1593669" y="1838226"/>
          <a:ext cx="8497725" cy="38787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82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22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164691"/>
              </p:ext>
            </p:extLst>
          </p:nvPr>
        </p:nvGraphicFramePr>
        <p:xfrm>
          <a:off x="968025" y="1773515"/>
          <a:ext cx="10174591" cy="42328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2.9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3.9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6.9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7.9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8.9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מפקד המכללות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יו"ר </a:t>
                      </a:r>
                      <a:r>
                        <a:rPr lang="he-IL" sz="20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ועחו"ב</a:t>
                      </a:r>
                      <a:endParaRPr lang="he-IL" sz="20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קפה קריאה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מד"רית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ראש </a:t>
                      </a:r>
                      <a:r>
                        <a:rPr lang="he-IL" sz="200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משכים:</a:t>
                      </a:r>
                    </a:p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בטחון לאומי: יסודות ומושגים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אהרון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צ'חנובר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מרכז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הלמידה לבכירים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לימודים באנגלית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תחומי הלימוד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0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בהצלחה!</a:t>
            </a:r>
          </a:p>
        </p:txBody>
      </p:sp>
    </p:spTree>
    <p:extLst>
      <p:ext uri="{BB962C8B-B14F-4D97-AF65-F5344CB8AC3E}">
        <p14:creationId xmlns:p14="http://schemas.microsoft.com/office/powerpoint/2010/main" val="21400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1309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90" y="5272494"/>
            <a:ext cx="562868" cy="58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7" name="מלבן מעוגל 12"/>
          <p:cNvSpPr/>
          <p:nvPr/>
        </p:nvSpPr>
        <p:spPr>
          <a:xfrm>
            <a:off x="1687132" y="3329243"/>
            <a:ext cx="2305319" cy="64271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המכללה </a:t>
            </a:r>
          </a:p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לביטחון לאומי</a:t>
            </a:r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87340" y="3832879"/>
            <a:ext cx="1" cy="46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303680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306182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300985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203700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20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</a:p>
        </p:txBody>
      </p:sp>
      <p:sp>
        <p:nvSpPr>
          <p:cNvPr id="65" name="מלבן מעוגל 23"/>
          <p:cNvSpPr/>
          <p:nvPr/>
        </p:nvSpPr>
        <p:spPr>
          <a:xfrm>
            <a:off x="4933022" y="3234620"/>
            <a:ext cx="2508638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פו"ם</a:t>
            </a:r>
          </a:p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(תא"ל רפי מילוא)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מלבן מעוגל 24"/>
          <p:cNvSpPr/>
          <p:nvPr/>
        </p:nvSpPr>
        <p:spPr>
          <a:xfrm>
            <a:off x="1851088" y="4693953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מלט"ק</a:t>
            </a:r>
            <a:endParaRPr lang="en-US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7" name="מלבן מעוגל 25"/>
          <p:cNvSpPr/>
          <p:nvPr/>
        </p:nvSpPr>
        <p:spPr>
          <a:xfrm>
            <a:off x="4254629" y="4703338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אלון</a:t>
            </a:r>
          </a:p>
        </p:txBody>
      </p:sp>
      <p:sp>
        <p:nvSpPr>
          <p:cNvPr id="68" name="מלבן מעוגל 26"/>
          <p:cNvSpPr/>
          <p:nvPr/>
        </p:nvSpPr>
        <p:spPr>
          <a:xfrm>
            <a:off x="6642910" y="4693953"/>
            <a:ext cx="1685718" cy="780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</a:t>
            </a:r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אפק</a:t>
            </a:r>
            <a:endParaRPr lang="he-IL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9" name="מלבן מעוגל 27"/>
          <p:cNvSpPr/>
          <p:nvPr/>
        </p:nvSpPr>
        <p:spPr>
          <a:xfrm>
            <a:off x="8847208" y="4703338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גדעון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300985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>
            <a:cxnSpLocks/>
          </p:cNvCxnSpPr>
          <p:nvPr/>
        </p:nvCxnSpPr>
        <p:spPr>
          <a:xfrm flipV="1">
            <a:off x="2705036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705036" y="4337645"/>
            <a:ext cx="7033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</p:cNvCxnSpPr>
          <p:nvPr/>
        </p:nvCxnSpPr>
        <p:spPr>
          <a:xfrm>
            <a:off x="7441664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67576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>
            <a:cxnSpLocks/>
          </p:cNvCxnSpPr>
          <p:nvPr/>
        </p:nvCxnSpPr>
        <p:spPr>
          <a:xfrm>
            <a:off x="9738221" y="4337645"/>
            <a:ext cx="0" cy="36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מחבר ישר 35"/>
          <p:cNvCxnSpPr>
            <a:cxnSpLocks/>
          </p:cNvCxnSpPr>
          <p:nvPr/>
        </p:nvCxnSpPr>
        <p:spPr>
          <a:xfrm>
            <a:off x="5252590" y="4330532"/>
            <a:ext cx="0" cy="416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מלבן מעוגל 40"/>
          <p:cNvSpPr/>
          <p:nvPr/>
        </p:nvSpPr>
        <p:spPr>
          <a:xfrm>
            <a:off x="9079606" y="3329243"/>
            <a:ext cx="1558343" cy="597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Segoe UI" panose="020B0502040204020203" pitchFamily="34" charset="0"/>
                <a:ea typeface="Segoe UI" panose="020B0502040204020203" pitchFamily="34" charset="0"/>
              </a:rPr>
              <a:t>קורס </a:t>
            </a:r>
            <a:r>
              <a:rPr lang="he-IL" sz="20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תא"לים</a:t>
            </a:r>
            <a:endParaRPr lang="he-IL" sz="20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51616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המכללות הצבאיות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87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8430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>
            <a:off x="6090247" y="3704089"/>
            <a:ext cx="16705" cy="1117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290801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293303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288106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190821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1400" b="1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5" name="מלבן מעוגל 23"/>
          <p:cNvSpPr/>
          <p:nvPr/>
        </p:nvSpPr>
        <p:spPr>
          <a:xfrm>
            <a:off x="4933022" y="3105830"/>
            <a:ext cx="2314449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המכללה לפו"ם</a:t>
            </a:r>
          </a:p>
        </p:txBody>
      </p:sp>
      <p:sp>
        <p:nvSpPr>
          <p:cNvPr id="70" name="מלבן מעוגל 28"/>
          <p:cNvSpPr/>
          <p:nvPr/>
        </p:nvSpPr>
        <p:spPr>
          <a:xfrm>
            <a:off x="1544549" y="4721142"/>
            <a:ext cx="1404989" cy="4689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הדרכה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288106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/>
          <p:nvPr/>
        </p:nvCxnSpPr>
        <p:spPr>
          <a:xfrm flipV="1">
            <a:off x="2574930" y="4561787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574930" y="4561787"/>
            <a:ext cx="689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54697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/>
          <p:nvPr/>
        </p:nvCxnSpPr>
        <p:spPr>
          <a:xfrm>
            <a:off x="9461557" y="4561787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מלבן מעוגל 42"/>
          <p:cNvSpPr/>
          <p:nvPr/>
        </p:nvSpPr>
        <p:spPr>
          <a:xfrm>
            <a:off x="8696281" y="3330144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הוצאת "מערכות"</a:t>
            </a:r>
          </a:p>
        </p:txBody>
      </p:sp>
      <p:sp>
        <p:nvSpPr>
          <p:cNvPr id="86" name="מלבן מעוגל 44"/>
          <p:cNvSpPr/>
          <p:nvPr/>
        </p:nvSpPr>
        <p:spPr>
          <a:xfrm>
            <a:off x="8681415" y="4750304"/>
            <a:ext cx="2015167" cy="4957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לוגיסטיקה</a:t>
            </a:r>
          </a:p>
        </p:txBody>
      </p:sp>
      <p:sp>
        <p:nvSpPr>
          <p:cNvPr id="88" name="מלבן מעוגל 46"/>
          <p:cNvSpPr/>
          <p:nvPr/>
        </p:nvSpPr>
        <p:spPr>
          <a:xfrm>
            <a:off x="1696830" y="3246308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תחקור ולגיטימציה</a:t>
            </a:r>
          </a:p>
        </p:txBody>
      </p:sp>
      <p:sp>
        <p:nvSpPr>
          <p:cNvPr id="89" name="מלבן מעוגל 47"/>
          <p:cNvSpPr/>
          <p:nvPr/>
        </p:nvSpPr>
        <p:spPr>
          <a:xfrm>
            <a:off x="4985934" y="3904426"/>
            <a:ext cx="2261537" cy="5183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קתדרה</a:t>
            </a: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303132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 עוד יש בחצר המכללות?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9" name="מלבן מעוגל 44">
            <a:extLst>
              <a:ext uri="{FF2B5EF4-FFF2-40B4-BE49-F238E27FC236}">
                <a16:creationId xmlns:a16="http://schemas.microsoft.com/office/drawing/2014/main" id="{9FEE3BB0-DFFE-4BAD-B3B3-747ECF4B43A9}"/>
              </a:ext>
            </a:extLst>
          </p:cNvPr>
          <p:cNvSpPr/>
          <p:nvPr/>
        </p:nvSpPr>
        <p:spPr>
          <a:xfrm>
            <a:off x="4985934" y="4700815"/>
            <a:ext cx="2261537" cy="11970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ספריית צה"ל</a:t>
            </a: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מרכז למידה לבכירים</a:t>
            </a:r>
          </a:p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מלו"פ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אוריינות</a:t>
            </a:r>
          </a:p>
        </p:txBody>
      </p:sp>
      <p:cxnSp>
        <p:nvCxnSpPr>
          <p:cNvPr id="36" name="מחבר ישר 21">
            <a:extLst>
              <a:ext uri="{FF2B5EF4-FFF2-40B4-BE49-F238E27FC236}">
                <a16:creationId xmlns:a16="http://schemas.microsoft.com/office/drawing/2014/main" id="{F49E7276-F98E-4096-B652-5A3432AD85A7}"/>
              </a:ext>
            </a:extLst>
          </p:cNvPr>
          <p:cNvCxnSpPr/>
          <p:nvPr/>
        </p:nvCxnSpPr>
        <p:spPr>
          <a:xfrm>
            <a:off x="1813060" y="517404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21">
            <a:extLst>
              <a:ext uri="{FF2B5EF4-FFF2-40B4-BE49-F238E27FC236}">
                <a16:creationId xmlns:a16="http://schemas.microsoft.com/office/drawing/2014/main" id="{C78F106F-5A16-4E52-9093-3003674F3913}"/>
              </a:ext>
            </a:extLst>
          </p:cNvPr>
          <p:cNvCxnSpPr/>
          <p:nvPr/>
        </p:nvCxnSpPr>
        <p:spPr>
          <a:xfrm>
            <a:off x="2784610" y="5193951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מלבן מעוגל 28">
            <a:extLst>
              <a:ext uri="{FF2B5EF4-FFF2-40B4-BE49-F238E27FC236}">
                <a16:creationId xmlns:a16="http://schemas.microsoft.com/office/drawing/2014/main" id="{613D7258-3330-4B83-AFDF-18A3771F2D11}"/>
              </a:ext>
            </a:extLst>
          </p:cNvPr>
          <p:cNvSpPr/>
          <p:nvPr/>
        </p:nvSpPr>
        <p:spPr>
          <a:xfrm>
            <a:off x="1091114" y="5460302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תרבות גופנית</a:t>
            </a:r>
          </a:p>
        </p:txBody>
      </p:sp>
      <p:sp>
        <p:nvSpPr>
          <p:cNvPr id="31" name="מלבן מעוגל 28">
            <a:extLst>
              <a:ext uri="{FF2B5EF4-FFF2-40B4-BE49-F238E27FC236}">
                <a16:creationId xmlns:a16="http://schemas.microsoft.com/office/drawing/2014/main" id="{9EA0C153-5849-4EE4-A22F-B9D71724E8BA}"/>
              </a:ext>
            </a:extLst>
          </p:cNvPr>
          <p:cNvSpPr/>
          <p:nvPr/>
        </p:nvSpPr>
        <p:spPr>
          <a:xfrm>
            <a:off x="2461437" y="5477641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הוצל"א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9735566C-416E-4CCF-82B9-BDA898C7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682" y="1103656"/>
            <a:ext cx="4398633" cy="53632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B4100C71-6EAD-4693-9D21-FEB7B9704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1643087"/>
            <a:ext cx="10255952" cy="425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5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58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438" y="1902434"/>
            <a:ext cx="9745978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המוסד ותפקידו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מה לומדים בו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הלימוד</a:t>
            </a:r>
          </a:p>
        </p:txBody>
      </p:sp>
    </p:spTree>
    <p:extLst>
      <p:ext uri="{BB962C8B-B14F-4D97-AF65-F5344CB8AC3E}">
        <p14:creationId xmlns:p14="http://schemas.microsoft.com/office/powerpoint/2010/main" val="36233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החלוקה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משתתפים בינ"ל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הפרדה בין מדריך למשתתף מאותו ארגון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 - אזרחים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33281"/>
            <a:ext cx="9637776" cy="595149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10037"/>
              </p:ext>
            </p:extLst>
          </p:nvPr>
        </p:nvGraphicFramePr>
        <p:xfrm>
          <a:off x="968023" y="1508749"/>
          <a:ext cx="10277857" cy="43891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489635">
                  <a:extLst>
                    <a:ext uri="{9D8B030D-6E8A-4147-A177-3AD203B41FA5}">
                      <a16:colId xmlns:a16="http://schemas.microsoft.com/office/drawing/2014/main" val="1379950137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296333704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976429746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3535152530"/>
                    </a:ext>
                  </a:extLst>
                </a:gridCol>
              </a:tblGrid>
              <a:tr h="346525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1 – אלונה פישר קם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2 – אמיר מימון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3 – יהודה יוחננוף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4 – אבי אלמוג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87461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Rob </a:t>
                      </a:r>
                      <a:r>
                        <a:rPr lang="en-US" dirty="0" err="1"/>
                        <a:t>Sinram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Tim</a:t>
                      </a:r>
                      <a:r>
                        <a:rPr lang="en-US" baseline="0" dirty="0"/>
                        <a:t> Scott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פייר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8254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Nicola </a:t>
                      </a:r>
                      <a:r>
                        <a:rPr lang="en-US" dirty="0" err="1"/>
                        <a:t>Mandolesi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Christian Bauer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</a:t>
                      </a:r>
                      <a:r>
                        <a:rPr lang="he-IL" dirty="0" err="1"/>
                        <a:t>כראדי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0479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Nikolaos </a:t>
                      </a:r>
                      <a:r>
                        <a:rPr lang="en-US" dirty="0" err="1"/>
                        <a:t>Skourellos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Mohit</a:t>
                      </a:r>
                      <a:r>
                        <a:rPr lang="en-US" dirty="0"/>
                        <a:t> Trivedi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שלומית</a:t>
                      </a:r>
                      <a:r>
                        <a:rPr lang="he-IL" baseline="0" dirty="0"/>
                        <a:t> סופה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01718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ירון </a:t>
                      </a:r>
                      <a:r>
                        <a:rPr lang="he-IL" dirty="0" err="1"/>
                        <a:t>יונגמן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אולגה </a:t>
                      </a:r>
                      <a:r>
                        <a:rPr lang="he-IL" dirty="0" err="1"/>
                        <a:t>פוליאקוב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אידית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אלמליח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527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ליאת פרל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82742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שרגא </a:t>
                      </a:r>
                      <a:r>
                        <a:rPr lang="he-IL" dirty="0" err="1"/>
                        <a:t>גליסקמן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7571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איתמר בן 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יאיר הכהן </a:t>
                      </a:r>
                      <a:r>
                        <a:rPr lang="he-IL" dirty="0" err="1"/>
                        <a:t>עראקי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יניב </a:t>
                      </a:r>
                      <a:r>
                        <a:rPr lang="he-IL" dirty="0" err="1"/>
                        <a:t>אביטן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792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302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טל </a:t>
                      </a:r>
                      <a:r>
                        <a:rPr lang="he-IL" dirty="0" err="1"/>
                        <a:t>פוליטיס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יואב </a:t>
                      </a:r>
                      <a:r>
                        <a:rPr lang="he-IL" dirty="0" err="1"/>
                        <a:t>טורחנסקי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34777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</a:t>
                      </a:r>
                      <a:r>
                        <a:rPr lang="he-IL" dirty="0" err="1"/>
                        <a:t>סלובטיצקי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איתן מנשה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רונן כהן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7485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גיל ברקת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פלד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2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9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9106513"/>
              </p:ext>
            </p:extLst>
          </p:nvPr>
        </p:nvGraphicFramePr>
        <p:xfrm>
          <a:off x="2813239" y="1825437"/>
          <a:ext cx="6565522" cy="38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257866" y="3322637"/>
            <a:ext cx="1698171" cy="1190956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300" kern="1200" dirty="0"/>
                <a:t>אסטרטגיה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11698</TotalTime>
  <Words>762</Words>
  <Application>Microsoft Office PowerPoint</Application>
  <PresentationFormat>Widescreen</PresentationFormat>
  <Paragraphs>244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Assistant</vt:lpstr>
      <vt:lpstr>Calibri</vt:lpstr>
      <vt:lpstr>Calibri Light</vt:lpstr>
      <vt:lpstr>David</vt:lpstr>
      <vt:lpstr>Levenim MT</vt:lpstr>
      <vt:lpstr>Segoe UI</vt:lpstr>
      <vt:lpstr>Tahoma</vt:lpstr>
      <vt:lpstr>Times New Roman</vt:lpstr>
      <vt:lpstr>Wingdings</vt:lpstr>
      <vt:lpstr>Wingdings 2</vt:lpstr>
      <vt:lpstr>ערכת נושא Office</vt:lpstr>
      <vt:lpstr>המכללה לביטחון לאומי</vt:lpstr>
      <vt:lpstr>PowerPoint Presentation</vt:lpstr>
      <vt:lpstr>מבנה המכללות הצבאיות</vt:lpstr>
      <vt:lpstr>מה עוד יש בחצר המכללות?</vt:lpstr>
      <vt:lpstr>מבנה המב"ל</vt:lpstr>
      <vt:lpstr>יחודיות המב"ל</vt:lpstr>
      <vt:lpstr>עקרונות החלוקה לצוותים</vt:lpstr>
      <vt:lpstr>חלוקת הצוותים</vt:lpstr>
      <vt:lpstr>תחומי הלימוד במב"ל</vt:lpstr>
      <vt:lpstr>העונה הבינלאומית (1/4)</vt:lpstr>
      <vt:lpstr>סמינר וסיור לימודי באירופה 1-5 בנובמבר 2020</vt:lpstr>
      <vt:lpstr>העונה הישראלית (2/4)</vt:lpstr>
      <vt:lpstr>העונה הישראלית (2/4)</vt:lpstr>
      <vt:lpstr>עונת ההתמחות (3/4)</vt:lpstr>
      <vt:lpstr>העונה האינטגרטיבית (4/4)</vt:lpstr>
      <vt:lpstr>לימודים באנגלית</vt:lpstr>
      <vt:lpstr>תאום ציפיות</vt:lpstr>
      <vt:lpstr>PowerPoint Presentation</vt:lpstr>
      <vt:lpstr>PowerPoint Presentation</vt:lpstr>
      <vt:lpstr>משתתפים נושאי תפקיד</vt:lpstr>
      <vt:lpstr>מבנה שבוע (עקרוני) במב"ל</vt:lpstr>
      <vt:lpstr>שבוע הפתיחה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423</cp:revision>
  <cp:lastPrinted>2020-08-13T10:56:23Z</cp:lastPrinted>
  <dcterms:created xsi:type="dcterms:W3CDTF">2017-08-17T05:53:13Z</dcterms:created>
  <dcterms:modified xsi:type="dcterms:W3CDTF">2020-08-25T06:09:43Z</dcterms:modified>
</cp:coreProperties>
</file>