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2" r:id="rId3"/>
    <p:sldId id="333" r:id="rId4"/>
    <p:sldId id="266" r:id="rId5"/>
    <p:sldId id="335" r:id="rId6"/>
    <p:sldId id="288" r:id="rId7"/>
    <p:sldId id="329" r:id="rId8"/>
    <p:sldId id="330" r:id="rId9"/>
    <p:sldId id="331" r:id="rId10"/>
    <p:sldId id="337" r:id="rId11"/>
    <p:sldId id="336" r:id="rId1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h_KJvI6m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401010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 בטל"מ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3"/>
              </a:rPr>
              <a:t>https://www.youtube.com/watch?v=0kh_KJvI6mI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778" y="1325153"/>
            <a:ext cx="10515600" cy="51005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 smtClean="0">
                <a:latin typeface="+mj-lt"/>
              </a:rPr>
              <a:t>ספורט </a:t>
            </a:r>
            <a:r>
              <a:rPr lang="he-IL" sz="2600" dirty="0">
                <a:latin typeface="+mj-lt"/>
              </a:rPr>
              <a:t>ופעילות חברתית – רשות, ארוחות ערב במסעדות - חובה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צמצום חומרי רקע מודפסים (תרגום לאנגלית)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הצטיידות במפות לסיור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הקפדה על זמני התחלה (7:00) וסיום (19:00, לא כולל א. ערב)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ימי הכנה לסיורים: 8:30-16:15</a:t>
            </a:r>
          </a:p>
          <a:p>
            <a:pPr marL="228600"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תחקיר וסיכום צוותי וסגלי לכל סיור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endParaRPr lang="he-IL" sz="5000" dirty="0"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79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79A45B-776F-4573-BB1F-0390D906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3EB7914-0CEE-45CE-9896-BA9B8C74F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868" y="808193"/>
            <a:ext cx="10515600" cy="5399423"/>
          </a:xfrm>
        </p:spPr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he-I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במהלך השנה נקיים סיורים לימודיים רגיונליים ונושאיים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הסיורים</a:t>
            </a:r>
            <a:r>
              <a:rPr lang="he-IL" dirty="0" smtClean="0">
                <a:latin typeface="+mj-lt"/>
              </a:rPr>
              <a:t> הינם חלק אינטגרלי מתוכנית לימוד </a:t>
            </a:r>
            <a:r>
              <a:rPr lang="he-IL" dirty="0" err="1" smtClean="0">
                <a:latin typeface="+mj-lt"/>
              </a:rPr>
              <a:t>הבטל"מ</a:t>
            </a:r>
            <a:endParaRPr lang="he-IL" dirty="0" smtClean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הסיורים מקנים שעות זכות אקדמיות כחלק מדרישות התואר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הסיורים מתוכננים ומתבצעים בהובלת המשתתפים ובליווי אקדמי, ומוכנים בסיוע מנהלת </a:t>
            </a:r>
            <a:r>
              <a:rPr lang="he-IL" dirty="0" err="1" smtClean="0">
                <a:latin typeface="+mj-lt"/>
              </a:rPr>
              <a:t>מב</a:t>
            </a:r>
            <a:r>
              <a:rPr lang="he-IL" dirty="0" smtClean="0">
                <a:latin typeface="+mj-lt"/>
              </a:rPr>
              <a:t>''ל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he-I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16B8E62-6206-4C2F-965C-E94F56EC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75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EBF419-1DD9-4372-985B-D2ADA3D2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דוגמאות לשילוב סוגיות </a:t>
            </a:r>
            <a:r>
              <a:rPr 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בסיורים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F05FF27-EEF5-463C-8A4B-B9D3923A8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6" y="1291778"/>
            <a:ext cx="11070466" cy="5064572"/>
          </a:xfrm>
        </p:spPr>
        <p:txBody>
          <a:bodyPr>
            <a:normAutofit fontScale="92500" lnSpcReduction="20000"/>
          </a:bodyPr>
          <a:lstStyle/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גבולות: היווצרות, הופעה בנוף והשפעה על מרכיבי הביטחון הלאומי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ההתיישבות הכפרית והעירונית במרחבי הסיורים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ירושלים – היבטים של </a:t>
            </a:r>
            <a:r>
              <a:rPr lang="he-IL" dirty="0" err="1"/>
              <a:t>בטל''מ</a:t>
            </a:r>
            <a:r>
              <a:rPr lang="he-IL" dirty="0"/>
              <a:t>: מעמד ארצי, הר הבית, החברה החרדית, מטרופולין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תשתיות לאומיות של ישראל בשגרה וחרום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משאבי הטבע כמרכיב בביטחון הלאומי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העוצמה הכלכלית והטכנולוגית ברמה הלאומית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היבטים חברתיים – כלכליים והשפעתם על הביטחון הלאומי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ערביי ישראל והחברה הבדואית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ממשקים בין ניהול מוניציפאלי לניהול מרכזי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מערכת החינוך בישראל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אחר - הצעות של הלומדים, בדגש על נושאים מעולם </a:t>
            </a:r>
            <a:r>
              <a:rPr lang="he-IL" dirty="0" err="1"/>
              <a:t>הבטל"מ</a:t>
            </a: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1DA5E87-75D1-42F2-BA74-5269281E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4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447399"/>
            <a:ext cx="2719753" cy="902677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הדרום</a:t>
            </a: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ומרחב אילת</a:t>
            </a:r>
          </a:p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66FFFF"/>
                </a:solidFill>
              </a:rPr>
              <a:t>יהודה</a:t>
            </a: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2063262" y="2883876"/>
            <a:ext cx="2590677" cy="889854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ירושלים</a:t>
            </a: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והבקעה</a:t>
            </a:r>
          </a:p>
          <a:p>
            <a:pPr algn="ctr">
              <a:defRPr/>
            </a:pPr>
            <a:endParaRPr lang="he-IL" sz="3200" b="1" dirty="0"/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צפון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ושומרון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986BCC7D-4A8F-4C99-A377-9FB7A26CA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008" y="2462700"/>
            <a:ext cx="4419983" cy="1932599"/>
          </a:xfrm>
          <a:prstGeom prst="rect">
            <a:avLst/>
          </a:prstGeom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רגיונליים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נושאיים</a:t>
            </a:r>
            <a:b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AA1DC13-07B4-40AA-8C4D-4E942126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657" y="1223096"/>
            <a:ext cx="10515600" cy="51332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משולבים </a:t>
            </a:r>
            <a:r>
              <a:rPr lang="he-IL" dirty="0">
                <a:latin typeface="+mj-lt"/>
              </a:rPr>
              <a:t>בקורסים השונים או סיורים </a:t>
            </a:r>
            <a:r>
              <a:rPr lang="he-IL" dirty="0" smtClean="0">
                <a:latin typeface="+mj-lt"/>
              </a:rPr>
              <a:t>ייעודיים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מונחים </a:t>
            </a:r>
            <a:r>
              <a:rPr lang="he-IL" dirty="0">
                <a:latin typeface="+mj-lt"/>
              </a:rPr>
              <a:t>על ידי מוביל הקורס האקדמי או על ידי משתתפים </a:t>
            </a:r>
            <a:r>
              <a:rPr lang="he-IL" dirty="0" smtClean="0">
                <a:latin typeface="+mj-lt"/>
              </a:rPr>
              <a:t>אחראיים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קבוצת </a:t>
            </a:r>
            <a:r>
              <a:rPr lang="he-IL" dirty="0">
                <a:latin typeface="+mj-lt"/>
              </a:rPr>
              <a:t>התכנון  - </a:t>
            </a:r>
            <a:r>
              <a:rPr lang="he-IL" dirty="0" smtClean="0">
                <a:latin typeface="+mj-lt"/>
              </a:rPr>
              <a:t>משתתפים </a:t>
            </a:r>
            <a:r>
              <a:rPr lang="he-IL" dirty="0">
                <a:latin typeface="+mj-lt"/>
              </a:rPr>
              <a:t>בעלי זיקה לנושא בראשות מדריך </a:t>
            </a:r>
            <a:r>
              <a:rPr lang="he-IL" dirty="0" smtClean="0">
                <a:latin typeface="+mj-lt"/>
              </a:rPr>
              <a:t>אחראי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ללא </a:t>
            </a:r>
            <a:r>
              <a:rPr lang="he-IL" dirty="0">
                <a:latin typeface="+mj-lt"/>
              </a:rPr>
              <a:t>קרדיט אקדמי, אלא כחלק מהקורס האקדמי או העשרה והכרת </a:t>
            </a:r>
            <a:r>
              <a:rPr lang="he-IL" dirty="0">
                <a:latin typeface="+mj-lt"/>
              </a:rPr>
              <a:t>צה</a:t>
            </a:r>
            <a:r>
              <a:rPr lang="he-IL" dirty="0">
                <a:latin typeface="+mj-lt"/>
              </a:rPr>
              <a:t>'</a:t>
            </a:r>
            <a:r>
              <a:rPr lang="he-IL" dirty="0" smtClean="0">
                <a:latin typeface="+mj-lt"/>
              </a:rPr>
              <a:t>'ל ומערכות </a:t>
            </a:r>
            <a:r>
              <a:rPr lang="he-IL" dirty="0">
                <a:latin typeface="+mj-lt"/>
              </a:rPr>
              <a:t>תשתית </a:t>
            </a:r>
            <a:r>
              <a:rPr lang="he-IL" dirty="0" err="1">
                <a:latin typeface="+mj-lt"/>
              </a:rPr>
              <a:t>בטל''מ</a:t>
            </a:r>
            <a:r>
              <a:rPr lang="he-IL" dirty="0">
                <a:latin typeface="+mj-lt"/>
              </a:rPr>
              <a:t> </a:t>
            </a:r>
            <a:r>
              <a:rPr lang="he-IL" dirty="0" smtClean="0">
                <a:latin typeface="+mj-lt"/>
              </a:rPr>
              <a:t>אחרות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דוגמאות</a:t>
            </a:r>
            <a:r>
              <a:rPr lang="he-IL" dirty="0">
                <a:latin typeface="+mj-lt"/>
              </a:rPr>
              <a:t>: תשתיות; ים; זרועות </a:t>
            </a:r>
            <a:r>
              <a:rPr lang="he-IL" dirty="0">
                <a:latin typeface="+mj-lt"/>
              </a:rPr>
              <a:t>צה''ל; נציבות; </a:t>
            </a:r>
            <a:r>
              <a:rPr lang="he-IL" dirty="0" err="1">
                <a:latin typeface="+mj-lt"/>
              </a:rPr>
              <a:t>שב''כ</a:t>
            </a:r>
            <a:r>
              <a:rPr lang="he-IL" dirty="0">
                <a:latin typeface="+mj-lt"/>
              </a:rPr>
              <a:t>; סייבר; משרד החוץ; </a:t>
            </a:r>
            <a:r>
              <a:rPr lang="he-IL" dirty="0" err="1">
                <a:latin typeface="+mj-lt"/>
              </a:rPr>
              <a:t>שב''ס</a:t>
            </a:r>
            <a:r>
              <a:rPr lang="he-IL" dirty="0">
                <a:latin typeface="+mj-lt"/>
              </a:rPr>
              <a:t>; דרום תל-אביב; עיר/שכונה </a:t>
            </a:r>
            <a:r>
              <a:rPr lang="he-IL" dirty="0" smtClean="0">
                <a:latin typeface="+mj-lt"/>
              </a:rPr>
              <a:t>חרדית</a:t>
            </a:r>
            <a:endParaRPr lang="he-IL" dirty="0">
              <a:latin typeface="+mj-lt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he-IL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endParaRPr lang="he-IL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9C00525-8F74-4D94-8A1B-7D523E75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59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14021"/>
              </p:ext>
            </p:extLst>
          </p:nvPr>
        </p:nvGraphicFramePr>
        <p:xfrm>
          <a:off x="838200" y="1253413"/>
          <a:ext cx="10379299" cy="4864051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48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26983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צוות עם המדריך האחראי לביצוע</a:t>
                      </a:r>
                      <a:r>
                        <a:rPr lang="he-IL" sz="1600" baseline="0" dirty="0"/>
                        <a:t> תכנון ראשוני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צוות עם </a:t>
                      </a:r>
                    </a:p>
                    <a:p>
                      <a:pPr rtl="1"/>
                      <a:r>
                        <a:rPr lang="he-IL" sz="1600" baseline="0" dirty="0"/>
                        <a:t>יוסי בן ארצי לאישור התוכנית </a:t>
                      </a:r>
                      <a:r>
                        <a:rPr lang="he-IL" sz="1600" baseline="0" dirty="0" smtClean="0"/>
                        <a:t>העקרונית</a:t>
                      </a:r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הגשת תיק הסיור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אישור תכניות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טעינה והצגה למליאה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הסיור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הגשת 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baseline="0" dirty="0" smtClean="0"/>
                        <a:t>דו"ח </a:t>
                      </a:r>
                      <a:r>
                        <a:rPr lang="he-IL" sz="1600" baseline="0" dirty="0"/>
                        <a:t>סיכום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8 – 9  שבועות לפני הסיור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6 - 7 שבועות לפני הסיור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3 שבועות </a:t>
                      </a:r>
                      <a:r>
                        <a:rPr lang="he-IL" sz="1600" dirty="0"/>
                        <a:t>לפני הסיור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צמוד ככל האפשר </a:t>
                      </a:r>
                      <a:r>
                        <a:rPr lang="he-IL" sz="1600" baseline="0" dirty="0"/>
                        <a:t>לסיור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שבועיים לאחר הסיורים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"סיעור מוחות" צוותי;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dirty="0"/>
                        <a:t>גיבוש כיווני דרך ואתרים אפשריים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גיבוש מתווה הסיור, והזיקה לתכני הלימוד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על פי הנחיית יוסי בן ארצי</a:t>
                      </a:r>
                    </a:p>
                    <a:p>
                      <a:pPr rtl="1"/>
                      <a:r>
                        <a:rPr lang="he-IL" sz="1600" dirty="0"/>
                        <a:t>והערות מד''</a:t>
                      </a:r>
                      <a:r>
                        <a:rPr lang="he-IL" sz="1600" dirty="0" err="1"/>
                        <a:t>רית</a:t>
                      </a:r>
                      <a:r>
                        <a:rPr lang="he-IL" sz="1600" dirty="0"/>
                        <a:t> ומנהלה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err="1" smtClean="0"/>
                        <a:t>מד"רית</a:t>
                      </a:r>
                      <a:endParaRPr lang="he-IL" sz="1600" dirty="0" smtClean="0"/>
                    </a:p>
                    <a:p>
                      <a:pPr rtl="1"/>
                      <a:r>
                        <a:rPr lang="he-IL" sz="1600" dirty="0" smtClean="0"/>
                        <a:t>אלוף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רקע</a:t>
                      </a:r>
                      <a:r>
                        <a:rPr lang="he-IL" sz="1600" baseline="0" dirty="0"/>
                        <a:t> תוכני המלווה בקריאה מקדימה נדרשת.</a:t>
                      </a:r>
                    </a:p>
                    <a:p>
                      <a:pPr rtl="1"/>
                      <a:r>
                        <a:rPr lang="he-IL" sz="1600" baseline="0" dirty="0"/>
                        <a:t>תוכנית הסיור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הובלה, </a:t>
                      </a:r>
                      <a:r>
                        <a:rPr lang="he-IL" sz="1600" baseline="0" dirty="0"/>
                        <a:t>תיאום, הקפדה על </a:t>
                      </a:r>
                      <a:r>
                        <a:rPr lang="he-IL" sz="1600" baseline="0" dirty="0" err="1"/>
                        <a:t>הלו''ז</a:t>
                      </a:r>
                      <a:r>
                        <a:rPr lang="he-IL" sz="1600" baseline="0" dirty="0"/>
                        <a:t>, הנחיית התכנים ותיווך דוברים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סיכום ועיבוד בצוותים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3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הכנת סיור: אבני דרך עיקריות</a:t>
            </a: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836" y="1163781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בארץ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49759"/>
              </p:ext>
            </p:extLst>
          </p:nvPr>
        </p:nvGraphicFramePr>
        <p:xfrm>
          <a:off x="2576945" y="2132528"/>
          <a:ext cx="7698965" cy="303805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120655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2478167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2100143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צפון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4 (אבי)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דרום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3 (יהודה)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יו"ש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2 (אמיר)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ירושלים וקו התפר והבקעה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1 (אלונה)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אילת וערבה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2 (אמיר)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בחו"ל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349065"/>
              </p:ext>
            </p:extLst>
          </p:nvPr>
        </p:nvGraphicFramePr>
        <p:xfrm>
          <a:off x="2042952" y="2199135"/>
          <a:ext cx="8127999" cy="3291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צוות/איש סגל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אירופה: סרביה, ליטא,</a:t>
                      </a:r>
                      <a:r>
                        <a:rPr lang="he-IL" sz="2000" baseline="0" dirty="0"/>
                        <a:t> קפריסין, יוון, </a:t>
                      </a:r>
                      <a:r>
                        <a:rPr lang="he-IL" sz="2000" baseline="0" dirty="0" smtClean="0"/>
                        <a:t>פינלנד, אחרות?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סרביה – צוות 1</a:t>
                      </a:r>
                    </a:p>
                    <a:p>
                      <a:pPr rtl="1"/>
                      <a:r>
                        <a:rPr lang="he-IL" sz="2000" dirty="0"/>
                        <a:t>ליטא – צוות 2</a:t>
                      </a:r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בריסל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אלונה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יום וחצי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14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מזרח: סין, קוריאה, הודו, </a:t>
                      </a:r>
                      <a:r>
                        <a:rPr lang="he-IL" sz="2000" dirty="0" smtClean="0"/>
                        <a:t>רוסיה, מדינה חמישית?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יפית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יוסי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9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61" y="1236372"/>
            <a:ext cx="10515600" cy="548510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שלבי התכנון והאישור</a:t>
            </a:r>
            <a:r>
              <a:rPr lang="he-IL" sz="5500" dirty="0" smtClean="0">
                <a:latin typeface="+mj-lt"/>
              </a:rPr>
              <a:t>: עבודה </a:t>
            </a:r>
            <a:r>
              <a:rPr lang="he-IL" sz="5500" dirty="0">
                <a:latin typeface="+mj-lt"/>
              </a:rPr>
              <a:t>מקדימה מול </a:t>
            </a:r>
            <a:r>
              <a:rPr lang="he-IL" sz="5500" dirty="0" smtClean="0">
                <a:latin typeface="+mj-lt"/>
              </a:rPr>
              <a:t>יוסי, אישור </a:t>
            </a:r>
            <a:r>
              <a:rPr lang="he-IL" sz="5500" dirty="0" err="1" smtClean="0">
                <a:latin typeface="+mj-lt"/>
              </a:rPr>
              <a:t>מד"רית</a:t>
            </a:r>
            <a:r>
              <a:rPr lang="he-IL" sz="5500" dirty="0" smtClean="0">
                <a:latin typeface="+mj-lt"/>
              </a:rPr>
              <a:t>, אישור </a:t>
            </a:r>
            <a:r>
              <a:rPr lang="he-IL" sz="5500" dirty="0">
                <a:latin typeface="+mj-lt"/>
              </a:rPr>
              <a:t>אלוף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שאלות מחקר מקדימות לסיור ותכנית עם זיקה לשאלות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שילוב סקירות של יוסי בסיורים וזמנים לתצפיות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זמני עיבוד צוותי ייעודיים בסיור (לשקול שאלות מחקר לעיבודים)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פיצולים לקבוצות קטנות ובחירה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צמצום הרצאות במהלך הסיור לטובת סיורים בשטח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הכנת והצגת דוברים, שילוב דוברים מ"ציר הדעה האחרת", בפאנלים – מנחה מטעם </a:t>
            </a:r>
            <a:r>
              <a:rPr lang="he-IL" sz="5500" dirty="0" err="1">
                <a:latin typeface="+mj-lt"/>
              </a:rPr>
              <a:t>המב"ל</a:t>
            </a:r>
            <a:endParaRPr lang="he-IL" sz="5500" dirty="0">
              <a:latin typeface="+mj-lt"/>
            </a:endParaRP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endParaRPr lang="he-IL" sz="5000" dirty="0"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4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572</Words>
  <Application>Microsoft Office PowerPoint</Application>
  <PresentationFormat>Widescreen</PresentationFormat>
  <Paragraphs>131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המכללה לביטחון לאומי</vt:lpstr>
      <vt:lpstr>רקע</vt:lpstr>
      <vt:lpstr>דוגמאות לשילוב סוגיות בטל"מ בסיורים</vt:lpstr>
      <vt:lpstr>סיורים רגיונליים</vt:lpstr>
      <vt:lpstr>סיורים נושאיים </vt:lpstr>
      <vt:lpstr>הכנת סיור: אבני דרך עיקריות </vt:lpstr>
      <vt:lpstr>סיורים בארץ</vt:lpstr>
      <vt:lpstr>סיורים בחו"ל</vt:lpstr>
      <vt:lpstr>דגשים לתכנון וביצוע סיורים</vt:lpstr>
      <vt:lpstr>דגשים לתכנון וביצוע סיורים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u26632</cp:lastModifiedBy>
  <cp:revision>22</cp:revision>
  <dcterms:created xsi:type="dcterms:W3CDTF">2020-08-17T15:20:59Z</dcterms:created>
  <dcterms:modified xsi:type="dcterms:W3CDTF">2020-08-19T13:07:56Z</dcterms:modified>
</cp:coreProperties>
</file>