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27" r:id="rId2"/>
    <p:sldId id="329" r:id="rId3"/>
    <p:sldId id="360" r:id="rId4"/>
    <p:sldId id="361" r:id="rId5"/>
    <p:sldId id="362" r:id="rId6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משתמש" initials="U" lastIdx="9" clrIdx="0">
    <p:extLst>
      <p:ext uri="{19B8F6BF-5375-455C-9EA6-DF929625EA0E}">
        <p15:presenceInfo xmlns:p15="http://schemas.microsoft.com/office/powerpoint/2012/main" userId="משתמש" providerId="None"/>
      </p:ext>
    </p:extLst>
  </p:cmAuthor>
  <p:cmAuthor id="2" name="יוסי בן-ארצי" initials="יב" lastIdx="14" clrIdx="1">
    <p:extLst>
      <p:ext uri="{19B8F6BF-5375-455C-9EA6-DF929625EA0E}">
        <p15:presenceInfo xmlns:p15="http://schemas.microsoft.com/office/powerpoint/2012/main" userId="S-1-5-21-2133270477-578167888-926709054-17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י"ט/אב/תש"ף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י"ט/אב/תש"ף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653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96857" y="2841365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55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פרויקט הגמר: </a:t>
            </a:r>
            <a:r>
              <a:rPr lang="en-US" sz="55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en-US" sz="55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sz="55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מחזור </a:t>
            </a:r>
            <a:r>
              <a:rPr lang="he-IL" sz="55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מ"ח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אוגוסט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מטרת פרויקט הגמר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המחקרי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148198"/>
            <a:ext cx="9745978" cy="4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להכשיר את </a:t>
            </a:r>
            <a:r>
              <a:rPr lang="he-IL" sz="2700" dirty="0" smtClean="0"/>
              <a:t>המשתתפים </a:t>
            </a:r>
            <a:r>
              <a:rPr lang="he-IL" sz="2700" dirty="0"/>
              <a:t>לכתוב </a:t>
            </a:r>
            <a:r>
              <a:rPr lang="he-IL" sz="2700" dirty="0" smtClean="0"/>
              <a:t>עבודת מחקר </a:t>
            </a:r>
            <a:r>
              <a:rPr lang="he-IL" sz="2700" dirty="0"/>
              <a:t>מקורית</a:t>
            </a:r>
            <a:r>
              <a:rPr lang="ar-SA" sz="2700" dirty="0"/>
              <a:t>, </a:t>
            </a:r>
            <a:r>
              <a:rPr lang="he-IL" sz="2700" dirty="0"/>
              <a:t>על פי כללי המחקר האקדמיים</a:t>
            </a:r>
            <a:r>
              <a:rPr lang="ar-SA" sz="2700" dirty="0"/>
              <a:t>, </a:t>
            </a:r>
            <a:r>
              <a:rPr lang="he-IL" sz="2700" dirty="0"/>
              <a:t>המותאמת לתחומי הביטחון הלאומי </a:t>
            </a:r>
            <a:r>
              <a:rPr lang="he-IL" sz="2700" dirty="0" smtClean="0"/>
              <a:t>ולתחומי </a:t>
            </a:r>
            <a:r>
              <a:rPr lang="he-IL" sz="2700" dirty="0"/>
              <a:t>עיסוקם של המשתתפים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הפרויקט ייכתב על נושא </a:t>
            </a:r>
            <a:r>
              <a:rPr lang="he-IL" sz="2700" dirty="0" smtClean="0"/>
              <a:t>המהווה </a:t>
            </a:r>
            <a:r>
              <a:rPr lang="he-IL" sz="2700" dirty="0"/>
              <a:t>אתגר </a:t>
            </a:r>
            <a:r>
              <a:rPr lang="he-IL" sz="2700" dirty="0" smtClean="0"/>
              <a:t>עדכני בתחום </a:t>
            </a:r>
            <a:r>
              <a:rPr lang="he-IL" sz="2700" dirty="0"/>
              <a:t>הביטחון הלאומי, אשר יאפשר למשתתפים לחבר בין ניסיונם המעשי לבין תכני הלימודים</a:t>
            </a:r>
            <a:endParaRPr lang="en-US" sz="27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 (1/3)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089515"/>
              </p:ext>
            </p:extLst>
          </p:nvPr>
        </p:nvGraphicFramePr>
        <p:xfrm>
          <a:off x="968024" y="1823698"/>
          <a:ext cx="10148600" cy="4394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860898">
                  <a:extLst>
                    <a:ext uri="{9D8B030D-6E8A-4147-A177-3AD203B41FA5}">
                      <a16:colId xmlns:a16="http://schemas.microsoft.com/office/drawing/2014/main" val="2136894513"/>
                    </a:ext>
                  </a:extLst>
                </a:gridCol>
                <a:gridCol w="7287702">
                  <a:extLst>
                    <a:ext uri="{9D8B030D-6E8A-4147-A177-3AD203B41FA5}">
                      <a16:colId xmlns:a16="http://schemas.microsoft.com/office/drawing/2014/main" val="382982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מתכונת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91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עבודה בשלשות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כולל </a:t>
                      </a:r>
                      <a:r>
                        <a:rPr lang="he-IL" dirty="0" smtClean="0"/>
                        <a:t>בינ"ל</a:t>
                      </a:r>
                    </a:p>
                    <a:p>
                      <a:pPr rtl="1"/>
                      <a:r>
                        <a:rPr lang="he-IL" dirty="0" smtClean="0"/>
                        <a:t>חריגים באישור ועדת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err="1" smtClean="0"/>
                        <a:t>הפג"מ</a:t>
                      </a:r>
                      <a:endParaRPr lang="he-IL" dirty="0" smtClean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465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ציוות</a:t>
                      </a:r>
                      <a:r>
                        <a:rPr lang="he-IL" baseline="0" dirty="0"/>
                        <a:t> רב תחומי </a:t>
                      </a:r>
                      <a:r>
                        <a:rPr lang="he-IL" baseline="0" dirty="0" smtClean="0"/>
                        <a:t>באופן </a:t>
                      </a:r>
                      <a:r>
                        <a:rPr lang="he-IL" baseline="0" dirty="0"/>
                        <a:t>עצמאי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בקרת</a:t>
                      </a:r>
                      <a:r>
                        <a:rPr lang="he-IL" baseline="0" dirty="0"/>
                        <a:t> </a:t>
                      </a:r>
                      <a:r>
                        <a:rPr lang="he-IL" baseline="0" dirty="0" smtClean="0"/>
                        <a:t>סגל </a:t>
                      </a:r>
                      <a:r>
                        <a:rPr lang="he-IL" baseline="0" dirty="0" err="1" smtClean="0"/>
                        <a:t>מב"ל</a:t>
                      </a:r>
                      <a:r>
                        <a:rPr lang="he-IL" baseline="0" dirty="0" smtClean="0"/>
                        <a:t> לוודא רב תחומיות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96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בחירת 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תוצע רשימת נושאים מהארגונים</a:t>
                      </a:r>
                    </a:p>
                    <a:p>
                      <a:pPr rtl="1"/>
                      <a:r>
                        <a:rPr lang="he-IL" dirty="0" smtClean="0"/>
                        <a:t>בחירה עצמאית בכפוף</a:t>
                      </a:r>
                      <a:r>
                        <a:rPr lang="he-IL" baseline="0" dirty="0" smtClean="0"/>
                        <a:t> ל</a:t>
                      </a:r>
                      <a:r>
                        <a:rPr lang="he-IL" dirty="0" smtClean="0"/>
                        <a:t>אישור ועדת </a:t>
                      </a:r>
                      <a:r>
                        <a:rPr lang="he-IL" dirty="0" err="1" smtClean="0"/>
                        <a:t>הפג"מ</a:t>
                      </a:r>
                      <a:endParaRPr lang="he-IL" dirty="0" smtClean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315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מדריך מלווה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הסדרה של פגישות עם המדריך.</a:t>
                      </a:r>
                    </a:p>
                    <a:p>
                      <a:pPr rtl="1"/>
                      <a:r>
                        <a:rPr lang="he-IL" dirty="0" smtClean="0"/>
                        <a:t>אחריות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/>
                        <a:t>המדריך לוודא עמידה בהגדרות שנקבעו ע"י </a:t>
                      </a:r>
                      <a:r>
                        <a:rPr lang="he-IL" baseline="0" dirty="0" err="1"/>
                        <a:t>המב"ל</a:t>
                      </a:r>
                      <a:r>
                        <a:rPr lang="he-IL" baseline="0" dirty="0"/>
                        <a:t> (תקציר </a:t>
                      </a:r>
                      <a:r>
                        <a:rPr lang="he-IL" baseline="0" dirty="0" smtClean="0"/>
                        <a:t>וכיו"ב)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495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מנחה אקדמי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שתי </a:t>
                      </a:r>
                      <a:r>
                        <a:rPr lang="he-IL" dirty="0" smtClean="0"/>
                        <a:t>פגישות פיסיות</a:t>
                      </a:r>
                      <a:r>
                        <a:rPr lang="he-IL" baseline="0" dirty="0" smtClean="0"/>
                        <a:t> של הקבוצה עם המנחה.</a:t>
                      </a:r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שעת יעוץ של </a:t>
                      </a:r>
                      <a:r>
                        <a:rPr lang="he-IL" dirty="0" smtClean="0"/>
                        <a:t>ד"ר דורון נבות </a:t>
                      </a:r>
                      <a:r>
                        <a:rPr lang="he-IL" dirty="0" smtClean="0"/>
                        <a:t>לאורך השנה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440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60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 (2/3)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952021"/>
              </p:ext>
            </p:extLst>
          </p:nvPr>
        </p:nvGraphicFramePr>
        <p:xfrm>
          <a:off x="1142874" y="1916441"/>
          <a:ext cx="9906251" cy="4394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545205">
                  <a:extLst>
                    <a:ext uri="{9D8B030D-6E8A-4147-A177-3AD203B41FA5}">
                      <a16:colId xmlns:a16="http://schemas.microsoft.com/office/drawing/2014/main" val="2136894513"/>
                    </a:ext>
                  </a:extLst>
                </a:gridCol>
                <a:gridCol w="7361046">
                  <a:extLst>
                    <a:ext uri="{9D8B030D-6E8A-4147-A177-3AD203B41FA5}">
                      <a16:colId xmlns:a16="http://schemas.microsoft.com/office/drawing/2014/main" val="3829828843"/>
                    </a:ext>
                  </a:extLst>
                </a:gridCol>
              </a:tblGrid>
              <a:tr h="296632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מתכונת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91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הצגה </a:t>
                      </a:r>
                      <a:r>
                        <a:rPr lang="he-IL" dirty="0"/>
                        <a:t>לוועדת </a:t>
                      </a:r>
                      <a:r>
                        <a:rPr lang="he-IL" dirty="0" err="1"/>
                        <a:t>הפג"מ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הצגת </a:t>
                      </a:r>
                      <a:r>
                        <a:rPr lang="he-IL" b="1" dirty="0" smtClean="0"/>
                        <a:t>הנושא</a:t>
                      </a:r>
                      <a:r>
                        <a:rPr lang="he-IL" baseline="0" dirty="0" smtClean="0"/>
                        <a:t> לוועדה ע"י </a:t>
                      </a:r>
                      <a:r>
                        <a:rPr lang="he-IL" baseline="0" dirty="0"/>
                        <a:t>הקבוצה עצמה</a:t>
                      </a:r>
                    </a:p>
                    <a:p>
                      <a:pPr rtl="1"/>
                      <a:r>
                        <a:rPr lang="he-IL" baseline="0" dirty="0" smtClean="0"/>
                        <a:t>הגשת הצעת המחקר </a:t>
                      </a:r>
                      <a:r>
                        <a:rPr lang="he-IL" b="1" baseline="0" dirty="0" smtClean="0"/>
                        <a:t>בכתב</a:t>
                      </a:r>
                      <a:r>
                        <a:rPr lang="he-IL" baseline="0" dirty="0" smtClean="0"/>
                        <a:t> לוועדת </a:t>
                      </a:r>
                      <a:r>
                        <a:rPr lang="he-IL" baseline="0" dirty="0" err="1" smtClean="0"/>
                        <a:t>הפג"מ</a:t>
                      </a:r>
                      <a:endParaRPr lang="he-IL" baseline="0" dirty="0" smtClean="0"/>
                    </a:p>
                    <a:p>
                      <a:pPr rtl="1"/>
                      <a:r>
                        <a:rPr lang="he-IL" baseline="0" dirty="0" smtClean="0"/>
                        <a:t>הצגת העבודה מוקדם במליאה, כולל נוכחות ועדת </a:t>
                      </a:r>
                      <a:r>
                        <a:rPr lang="he-IL" baseline="0" dirty="0" err="1" smtClean="0"/>
                        <a:t>הפג"מ</a:t>
                      </a:r>
                      <a:endParaRPr lang="he-IL" baseline="0" dirty="0" smtClean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5281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עבודות</a:t>
                      </a:r>
                      <a:r>
                        <a:rPr lang="he-IL" baseline="0" dirty="0"/>
                        <a:t> לא מסווגות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חריגים באישור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500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היקף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50-80 עמודים</a:t>
                      </a:r>
                    </a:p>
                    <a:p>
                      <a:pPr rtl="1"/>
                      <a:r>
                        <a:rPr lang="he-IL" dirty="0" smtClean="0"/>
                        <a:t>אכיפת </a:t>
                      </a:r>
                      <a:r>
                        <a:rPr lang="he-IL" dirty="0"/>
                        <a:t>ההיקף ע"י המדריך </a:t>
                      </a:r>
                      <a:r>
                        <a:rPr lang="he-IL" dirty="0" smtClean="0"/>
                        <a:t>המלווה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מתן</a:t>
                      </a:r>
                      <a:r>
                        <a:rPr lang="he-IL" baseline="0" dirty="0"/>
                        <a:t> הציון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80% מנחה אקדמי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20% ועדת </a:t>
                      </a:r>
                      <a:r>
                        <a:rPr lang="he-IL" dirty="0" err="1" smtClean="0"/>
                        <a:t>פג"מ</a:t>
                      </a:r>
                      <a:r>
                        <a:rPr lang="he-IL" dirty="0" smtClean="0"/>
                        <a:t> (שיטת מתן ציון </a:t>
                      </a:r>
                      <a:r>
                        <a:rPr lang="he-IL" dirty="0" smtClean="0"/>
                        <a:t>יחסי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smtClean="0"/>
                        <a:t>לשאר העבודות</a:t>
                      </a:r>
                      <a:r>
                        <a:rPr lang="he-IL" smtClean="0"/>
                        <a:t>)</a:t>
                      </a:r>
                      <a:endParaRPr lang="he-IL" dirty="0" smtClean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11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הודעה על הציון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 smtClean="0"/>
                        <a:t>ועדת </a:t>
                      </a:r>
                      <a:r>
                        <a:rPr lang="he-IL" b="0" dirty="0" err="1" smtClean="0"/>
                        <a:t>הפג"מ</a:t>
                      </a:r>
                      <a:r>
                        <a:rPr lang="he-IL" b="0" dirty="0" smtClean="0"/>
                        <a:t> למנחה האקדמי (יחד עם מכתב התודה)</a:t>
                      </a:r>
                    </a:p>
                    <a:p>
                      <a:pPr rtl="1"/>
                      <a:r>
                        <a:rPr lang="he-IL" dirty="0" smtClean="0"/>
                        <a:t>ועדת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err="1"/>
                        <a:t>הפג"מ</a:t>
                      </a:r>
                      <a:r>
                        <a:rPr lang="he-IL" baseline="0" dirty="0"/>
                        <a:t> באמצעות המדריך המלווה ישירות </a:t>
                      </a:r>
                      <a:r>
                        <a:rPr lang="he-IL" baseline="0" dirty="0" smtClean="0"/>
                        <a:t>לקבוצה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5767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595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 (3/3)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116320"/>
              </p:ext>
            </p:extLst>
          </p:nvPr>
        </p:nvGraphicFramePr>
        <p:xfrm>
          <a:off x="1277112" y="1870075"/>
          <a:ext cx="9859198" cy="32666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270539">
                  <a:extLst>
                    <a:ext uri="{9D8B030D-6E8A-4147-A177-3AD203B41FA5}">
                      <a16:colId xmlns:a16="http://schemas.microsoft.com/office/drawing/2014/main" val="2136894513"/>
                    </a:ext>
                  </a:extLst>
                </a:gridCol>
                <a:gridCol w="7588659">
                  <a:extLst>
                    <a:ext uri="{9D8B030D-6E8A-4147-A177-3AD203B41FA5}">
                      <a16:colId xmlns:a16="http://schemas.microsoft.com/office/drawing/2014/main" val="382982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לשיפור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91098"/>
                  </a:ext>
                </a:extLst>
              </a:tr>
              <a:tr h="70121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משוב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/>
                        <a:t>חוו"ד</a:t>
                      </a:r>
                      <a:r>
                        <a:rPr lang="he-IL" baseline="0" dirty="0"/>
                        <a:t> כתובה מוועדת </a:t>
                      </a:r>
                      <a:r>
                        <a:rPr lang="he-IL" baseline="0" dirty="0" err="1"/>
                        <a:t>הפג"מ</a:t>
                      </a:r>
                      <a:r>
                        <a:rPr lang="he-IL" baseline="0" dirty="0"/>
                        <a:t> יחד עם הציון (כולל </a:t>
                      </a:r>
                      <a:r>
                        <a:rPr lang="he-IL" baseline="0" dirty="0" err="1"/>
                        <a:t>חוו"ד</a:t>
                      </a:r>
                      <a:r>
                        <a:rPr lang="he-IL" baseline="0" dirty="0"/>
                        <a:t> מנחה </a:t>
                      </a:r>
                      <a:r>
                        <a:rPr lang="he-IL" baseline="0" dirty="0" smtClean="0"/>
                        <a:t>אקדמי)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566567"/>
                  </a:ext>
                </a:extLst>
              </a:tr>
              <a:tr h="70121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אוריינות (כתיבה, מידע)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יוגדרו עד </a:t>
                      </a:r>
                      <a:r>
                        <a:rPr lang="he-IL" baseline="0" dirty="0" smtClean="0"/>
                        <a:t>8 שעות לקבוצה מול אורנה</a:t>
                      </a:r>
                    </a:p>
                    <a:p>
                      <a:pPr rtl="1"/>
                      <a:r>
                        <a:rPr lang="he-IL" baseline="0" dirty="0" smtClean="0"/>
                        <a:t>עבודה עם ענת חן לכל נושא חומרי הקריאה והמצגות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315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לו"ז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0" dirty="0" smtClean="0"/>
                        <a:t>הצגת </a:t>
                      </a:r>
                      <a:r>
                        <a:rPr lang="he-IL" b="0" dirty="0" err="1" smtClean="0"/>
                        <a:t>הלו"ז</a:t>
                      </a:r>
                      <a:r>
                        <a:rPr lang="he-IL" b="0" dirty="0" smtClean="0"/>
                        <a:t> בשנתון וב- 15.9</a:t>
                      </a:r>
                      <a:r>
                        <a:rPr lang="en-US" b="0" dirty="0"/>
                        <a:t/>
                      </a:r>
                      <a:br>
                        <a:rPr lang="en-US" b="0" dirty="0"/>
                      </a:b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440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/>
                        <a:t>פרסום/הפצה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 smtClean="0"/>
                        <a:t>הפצה של עבודות נבחרות לארגונים עם מכתב האלוף</a:t>
                      </a:r>
                    </a:p>
                    <a:p>
                      <a:pPr rtl="1"/>
                      <a:r>
                        <a:rPr lang="he-IL" dirty="0" smtClean="0"/>
                        <a:t>"דחיפה" של כמה עבודות לפרסום במערכות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910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71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11001</TotalTime>
  <Words>285</Words>
  <Application>Microsoft Office PowerPoint</Application>
  <PresentationFormat>Widescreen</PresentationFormat>
  <Paragraphs>59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David</vt:lpstr>
      <vt:lpstr>Levenim MT</vt:lpstr>
      <vt:lpstr>Times New Roman</vt:lpstr>
      <vt:lpstr>ערכת נושא Office</vt:lpstr>
      <vt:lpstr>המכללה לביטחון לאומי</vt:lpstr>
      <vt:lpstr>מטרת פרויקט הגמר המחקרי</vt:lpstr>
      <vt:lpstr>השיטה (1/3)</vt:lpstr>
      <vt:lpstr>השיטה (2/3)</vt:lpstr>
      <vt:lpstr>השיטה (3/3)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420</cp:revision>
  <cp:lastPrinted>2019-08-30T14:02:34Z</cp:lastPrinted>
  <dcterms:created xsi:type="dcterms:W3CDTF">2017-08-17T05:53:13Z</dcterms:created>
  <dcterms:modified xsi:type="dcterms:W3CDTF">2020-08-09T10:49:43Z</dcterms:modified>
</cp:coreProperties>
</file>