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27" r:id="rId2"/>
    <p:sldId id="329" r:id="rId3"/>
    <p:sldId id="360" r:id="rId4"/>
    <p:sldId id="361" r:id="rId5"/>
    <p:sldId id="362" r:id="rId6"/>
  </p:sldIdLst>
  <p:sldSz cx="12192000" cy="6858000"/>
  <p:notesSz cx="6797675" cy="987425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משתמש" initials="U" lastIdx="9" clrIdx="0">
    <p:extLst>
      <p:ext uri="{19B8F6BF-5375-455C-9EA6-DF929625EA0E}">
        <p15:presenceInfo xmlns:p15="http://schemas.microsoft.com/office/powerpoint/2012/main" userId="משתמש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י"ד/אב/תש"ף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י"ד/אב/תש"ף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5075"/>
            <a:ext cx="5924550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74" tIns="45537" rIns="91074" bIns="45537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0401" y="4752220"/>
            <a:ext cx="5436874" cy="3887749"/>
          </a:xfrm>
          <a:prstGeom prst="rect">
            <a:avLst/>
          </a:prstGeom>
        </p:spPr>
        <p:txBody>
          <a:bodyPr vert="horz" lIns="91074" tIns="45537" rIns="91074" bIns="45537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04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04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04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04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04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04 אוגוסט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04 אוגוסט 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04 אוגוסט 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04 אוגוסט 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04 אוגוסט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04 אוגוסט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04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36534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לאומי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2096857" y="2841365"/>
            <a:ext cx="8020190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e-IL" sz="5500" b="1" cap="none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פרויקט הגמר: תחקור ותובנות למחזור מ"ח</a:t>
            </a: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8610600" y="5397196"/>
            <a:ext cx="261337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אוגוסט 2020</a:t>
            </a:r>
            <a:endParaRPr lang="he-IL" sz="2800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97345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מטרת פרויקט הגמר </a:t>
            </a: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המחקרי</a:t>
            </a:r>
            <a:endParaRPr lang="en-US" altLang="he-IL" sz="2400" b="1" kern="1200" dirty="0">
              <a:ln w="9525">
                <a:solidFill>
                  <a:schemeClr val="bg1"/>
                </a:solidFill>
                <a:prstDash val="solid"/>
              </a:ln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742" y="5170582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2566" y="2148198"/>
            <a:ext cx="9745978" cy="4570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700" dirty="0"/>
              <a:t>להכשיר את המסיימים לכתוב </a:t>
            </a:r>
            <a:r>
              <a:rPr lang="he-IL" sz="2700" dirty="0" smtClean="0"/>
              <a:t>עבודה מחקר </a:t>
            </a:r>
            <a:r>
              <a:rPr lang="he-IL" sz="2700" dirty="0"/>
              <a:t>מקורית</a:t>
            </a:r>
            <a:r>
              <a:rPr lang="ar-SA" sz="2700" dirty="0"/>
              <a:t>, </a:t>
            </a:r>
            <a:r>
              <a:rPr lang="he-IL" sz="2700" dirty="0"/>
              <a:t>על פי כללי המחקר האקדמיים</a:t>
            </a:r>
            <a:r>
              <a:rPr lang="ar-SA" sz="2700" dirty="0"/>
              <a:t>, </a:t>
            </a:r>
            <a:r>
              <a:rPr lang="he-IL" sz="2700" dirty="0"/>
              <a:t>המותאמת לתחומי הביטחון הלאומי ותחומי עיסוקם של המשתתפים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700" dirty="0"/>
              <a:t>הפרויקט ייכתב על נושא </a:t>
            </a:r>
            <a:r>
              <a:rPr lang="he-IL" sz="2700" dirty="0" smtClean="0"/>
              <a:t>המהווה </a:t>
            </a:r>
            <a:r>
              <a:rPr lang="he-IL" sz="2700" dirty="0"/>
              <a:t>אתגר </a:t>
            </a:r>
            <a:r>
              <a:rPr lang="he-IL" sz="2700" dirty="0" smtClean="0"/>
              <a:t>עדכני בתחום </a:t>
            </a:r>
            <a:r>
              <a:rPr lang="he-IL" sz="2700" dirty="0"/>
              <a:t>הביטחון הלאומי, אשר יאפשר למשתתפים לחבר בין ניסיונם המעשי לבין תכני הלימודים</a:t>
            </a:r>
            <a:endParaRPr lang="en-US" sz="2700" dirty="0"/>
          </a:p>
          <a:p>
            <a:pPr marL="457200" indent="-457200" algn="just" rtl="1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7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indent="-457200" algn="r" rtl="1" eaLnBrk="1" hangingPunct="1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31410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809899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השיטה (1/3)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6646945"/>
              </p:ext>
            </p:extLst>
          </p:nvPr>
        </p:nvGraphicFramePr>
        <p:xfrm>
          <a:off x="1162594" y="1868439"/>
          <a:ext cx="9875519" cy="43942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069757">
                  <a:extLst>
                    <a:ext uri="{9D8B030D-6E8A-4147-A177-3AD203B41FA5}">
                      <a16:colId xmlns:a16="http://schemas.microsoft.com/office/drawing/2014/main" val="2136894513"/>
                    </a:ext>
                  </a:extLst>
                </a:gridCol>
                <a:gridCol w="2508082">
                  <a:extLst>
                    <a:ext uri="{9D8B030D-6E8A-4147-A177-3AD203B41FA5}">
                      <a16:colId xmlns:a16="http://schemas.microsoft.com/office/drawing/2014/main" val="1410067441"/>
                    </a:ext>
                  </a:extLst>
                </a:gridCol>
                <a:gridCol w="4297680">
                  <a:extLst>
                    <a:ext uri="{9D8B030D-6E8A-4147-A177-3AD203B41FA5}">
                      <a16:colId xmlns:a16="http://schemas.microsoft.com/office/drawing/2014/main" val="38298288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נושא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לשימור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לשיפור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7491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עבודה בשלשות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1" dirty="0"/>
                        <a:t>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כולל </a:t>
                      </a:r>
                      <a:r>
                        <a:rPr lang="he-IL" dirty="0" smtClean="0"/>
                        <a:t>אופציה לבינ"ל</a:t>
                      </a:r>
                    </a:p>
                    <a:p>
                      <a:pPr rtl="1"/>
                      <a:r>
                        <a:rPr lang="he-IL" dirty="0" smtClean="0"/>
                        <a:t>האם לאפשר הגדלה או הקטנה של הקבוצה?</a:t>
                      </a: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24655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ציוות</a:t>
                      </a:r>
                      <a:r>
                        <a:rPr lang="he-IL" baseline="0" dirty="0"/>
                        <a:t> רב תחומי </a:t>
                      </a:r>
                      <a:r>
                        <a:rPr lang="he-IL" baseline="0" dirty="0" smtClean="0"/>
                        <a:t>באופן </a:t>
                      </a:r>
                      <a:r>
                        <a:rPr lang="he-IL" baseline="0" dirty="0"/>
                        <a:t>עצמאי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/>
                        <a:t>√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בקרת</a:t>
                      </a:r>
                      <a:r>
                        <a:rPr lang="he-IL" baseline="0" dirty="0"/>
                        <a:t> </a:t>
                      </a:r>
                      <a:r>
                        <a:rPr lang="he-IL" baseline="0" dirty="0" smtClean="0"/>
                        <a:t>סגל </a:t>
                      </a:r>
                      <a:r>
                        <a:rPr lang="he-IL" baseline="0" dirty="0" err="1" smtClean="0"/>
                        <a:t>מב"ל</a:t>
                      </a:r>
                      <a:r>
                        <a:rPr lang="he-IL" baseline="0" dirty="0" smtClean="0"/>
                        <a:t> לוודא רב תחומיות</a:t>
                      </a: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4965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בחירת נושא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להציע רשימה</a:t>
                      </a:r>
                      <a:r>
                        <a:rPr lang="he-IL" baseline="0" dirty="0"/>
                        <a:t> </a:t>
                      </a:r>
                      <a:r>
                        <a:rPr lang="he-IL" baseline="0" dirty="0" smtClean="0"/>
                        <a:t>קיימת מהארגונים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בחירה עצמאית בכפוף</a:t>
                      </a:r>
                      <a:r>
                        <a:rPr lang="he-IL" baseline="0" dirty="0" smtClean="0"/>
                        <a:t> ל</a:t>
                      </a:r>
                      <a:r>
                        <a:rPr lang="he-IL" dirty="0" smtClean="0"/>
                        <a:t>אישור ועדת </a:t>
                      </a:r>
                      <a:r>
                        <a:rPr lang="he-IL" dirty="0" err="1" smtClean="0"/>
                        <a:t>הפג"מ</a:t>
                      </a:r>
                      <a:endParaRPr lang="he-IL" dirty="0" smtClean="0"/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83157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מדריך מלווה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/>
                        <a:t>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הסדרה של פגישות עם המדריך.</a:t>
                      </a:r>
                    </a:p>
                    <a:p>
                      <a:pPr rtl="1"/>
                      <a:r>
                        <a:rPr lang="he-IL" dirty="0" smtClean="0"/>
                        <a:t>אחריות</a:t>
                      </a:r>
                      <a:r>
                        <a:rPr lang="he-IL" baseline="0" dirty="0" smtClean="0"/>
                        <a:t> </a:t>
                      </a:r>
                      <a:r>
                        <a:rPr lang="he-IL" baseline="0" dirty="0"/>
                        <a:t>המדריך לוודא עמידה בהגדרות שנקבעו ע"י </a:t>
                      </a:r>
                      <a:r>
                        <a:rPr lang="he-IL" baseline="0" dirty="0" err="1"/>
                        <a:t>המב"ל</a:t>
                      </a:r>
                      <a:r>
                        <a:rPr lang="he-IL" baseline="0" dirty="0"/>
                        <a:t> (תקציר </a:t>
                      </a:r>
                      <a:r>
                        <a:rPr lang="he-IL" baseline="0" dirty="0" err="1"/>
                        <a:t>וכיוב</a:t>
                      </a:r>
                      <a:r>
                        <a:rPr lang="he-IL" baseline="0" dirty="0" smtClean="0"/>
                        <a:t>')</a:t>
                      </a: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44955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מנחה אקדמי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/>
                        <a:t>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2 פגישות פיסיות</a:t>
                      </a:r>
                      <a:r>
                        <a:rPr lang="he-IL" baseline="0" dirty="0" smtClean="0"/>
                        <a:t> של הקבוצה עם המנחה.</a:t>
                      </a:r>
                      <a:endParaRPr lang="he-IL" dirty="0" smtClean="0"/>
                    </a:p>
                    <a:p>
                      <a:pPr rtl="1"/>
                      <a:r>
                        <a:rPr lang="he-IL" dirty="0" smtClean="0"/>
                        <a:t>שעת יעוץ של דורון לאורך השנה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04402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5605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809899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השיטה (2/3)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4267162"/>
              </p:ext>
            </p:extLst>
          </p:nvPr>
        </p:nvGraphicFramePr>
        <p:xfrm>
          <a:off x="1008636" y="1877388"/>
          <a:ext cx="10174727" cy="43992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064266">
                  <a:extLst>
                    <a:ext uri="{9D8B030D-6E8A-4147-A177-3AD203B41FA5}">
                      <a16:colId xmlns:a16="http://schemas.microsoft.com/office/drawing/2014/main" val="2136894513"/>
                    </a:ext>
                  </a:extLst>
                </a:gridCol>
                <a:gridCol w="3229966">
                  <a:extLst>
                    <a:ext uri="{9D8B030D-6E8A-4147-A177-3AD203B41FA5}">
                      <a16:colId xmlns:a16="http://schemas.microsoft.com/office/drawing/2014/main" val="1410067441"/>
                    </a:ext>
                  </a:extLst>
                </a:gridCol>
                <a:gridCol w="4880495">
                  <a:extLst>
                    <a:ext uri="{9D8B030D-6E8A-4147-A177-3AD203B41FA5}">
                      <a16:colId xmlns:a16="http://schemas.microsoft.com/office/drawing/2014/main" val="38298288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נושא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לשימור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לשיפור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7491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הצגת הצעת מחקר לוועדת </a:t>
                      </a:r>
                      <a:r>
                        <a:rPr lang="he-IL" dirty="0" err="1"/>
                        <a:t>הפג"מ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הצגה</a:t>
                      </a:r>
                      <a:r>
                        <a:rPr lang="he-IL" baseline="0" dirty="0"/>
                        <a:t> ע"י הקבוצה עצמה</a:t>
                      </a:r>
                    </a:p>
                    <a:p>
                      <a:pPr rtl="1"/>
                      <a:r>
                        <a:rPr lang="he-IL" baseline="0" dirty="0"/>
                        <a:t>הקדמת הצגת הצעת המחקר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52811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עבודות</a:t>
                      </a:r>
                      <a:r>
                        <a:rPr lang="he-IL" baseline="0" dirty="0"/>
                        <a:t> לא מסווגות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/>
                        <a:t>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95006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היקף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0" dirty="0"/>
                        <a:t>75-80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אכיפת ההיקף ע"י המדריך </a:t>
                      </a:r>
                      <a:r>
                        <a:rPr lang="he-IL" dirty="0" smtClean="0"/>
                        <a:t>המלווה</a:t>
                      </a:r>
                    </a:p>
                    <a:p>
                      <a:pPr rtl="1"/>
                      <a:r>
                        <a:rPr lang="he-IL" dirty="0" smtClean="0"/>
                        <a:t>הצעת דורון לשיקול: 40-50</a:t>
                      </a: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מתן</a:t>
                      </a:r>
                      <a:r>
                        <a:rPr lang="he-IL" baseline="0" dirty="0"/>
                        <a:t> הציון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80% מנחה אקדמי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20% ועדת </a:t>
                      </a:r>
                      <a:r>
                        <a:rPr lang="he-IL" dirty="0" err="1" smtClean="0"/>
                        <a:t>פג"מ</a:t>
                      </a:r>
                      <a:r>
                        <a:rPr lang="he-IL" dirty="0" smtClean="0"/>
                        <a:t> (שיטת מתן ציון יחסית)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מתן </a:t>
                      </a:r>
                      <a:r>
                        <a:rPr lang="he-IL" dirty="0"/>
                        <a:t>אפשרות לקבוצה </a:t>
                      </a:r>
                      <a:r>
                        <a:rPr lang="he-IL" dirty="0" smtClean="0"/>
                        <a:t>להציג את העבודה </a:t>
                      </a:r>
                      <a:r>
                        <a:rPr lang="he-IL" dirty="0"/>
                        <a:t>בפני הוועדה לפני מתן </a:t>
                      </a:r>
                      <a:r>
                        <a:rPr lang="he-IL" dirty="0" smtClean="0"/>
                        <a:t>הציון</a:t>
                      </a:r>
                    </a:p>
                    <a:p>
                      <a:pPr rtl="1"/>
                      <a:r>
                        <a:rPr lang="he-IL" dirty="0" smtClean="0"/>
                        <a:t>הצעת דורון לשיקול: 50%-50%</a:t>
                      </a: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9110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הודעה על הציון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0" dirty="0"/>
                        <a:t>ועדת </a:t>
                      </a:r>
                      <a:r>
                        <a:rPr lang="he-IL" b="0" dirty="0" err="1"/>
                        <a:t>הפג"מ</a:t>
                      </a:r>
                      <a:r>
                        <a:rPr lang="he-IL" b="0" dirty="0"/>
                        <a:t> למנחה האקדמי (יחד עם מכתב התודה)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ועדת</a:t>
                      </a:r>
                      <a:r>
                        <a:rPr lang="he-IL" baseline="0" dirty="0"/>
                        <a:t> </a:t>
                      </a:r>
                      <a:r>
                        <a:rPr lang="he-IL" baseline="0" dirty="0" err="1"/>
                        <a:t>הפג"מ</a:t>
                      </a:r>
                      <a:r>
                        <a:rPr lang="he-IL" baseline="0" dirty="0"/>
                        <a:t> באמצעות המדריך המלווה ישירות </a:t>
                      </a:r>
                      <a:r>
                        <a:rPr lang="he-IL" baseline="0" dirty="0" smtClean="0"/>
                        <a:t>לקבוצה</a:t>
                      </a: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57675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5953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809899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השיטה (3/3)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0839124"/>
              </p:ext>
            </p:extLst>
          </p:nvPr>
        </p:nvGraphicFramePr>
        <p:xfrm>
          <a:off x="1077593" y="1870075"/>
          <a:ext cx="10058717" cy="4307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639613">
                  <a:extLst>
                    <a:ext uri="{9D8B030D-6E8A-4147-A177-3AD203B41FA5}">
                      <a16:colId xmlns:a16="http://schemas.microsoft.com/office/drawing/2014/main" val="2136894513"/>
                    </a:ext>
                  </a:extLst>
                </a:gridCol>
                <a:gridCol w="2939143">
                  <a:extLst>
                    <a:ext uri="{9D8B030D-6E8A-4147-A177-3AD203B41FA5}">
                      <a16:colId xmlns:a16="http://schemas.microsoft.com/office/drawing/2014/main" val="1410067441"/>
                    </a:ext>
                  </a:extLst>
                </a:gridCol>
                <a:gridCol w="5479961">
                  <a:extLst>
                    <a:ext uri="{9D8B030D-6E8A-4147-A177-3AD203B41FA5}">
                      <a16:colId xmlns:a16="http://schemas.microsoft.com/office/drawing/2014/main" val="38298288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נושא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לשימור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לשיפור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7491098"/>
                  </a:ext>
                </a:extLst>
              </a:tr>
              <a:tr h="70121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משוב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err="1"/>
                        <a:t>חוו"ד</a:t>
                      </a:r>
                      <a:r>
                        <a:rPr lang="he-IL" baseline="0" dirty="0"/>
                        <a:t> כתובה מוועדת </a:t>
                      </a:r>
                      <a:r>
                        <a:rPr lang="he-IL" baseline="0" dirty="0" err="1"/>
                        <a:t>הפג"מ</a:t>
                      </a:r>
                      <a:r>
                        <a:rPr lang="he-IL" baseline="0" dirty="0"/>
                        <a:t> יחד עם הציון (כולל </a:t>
                      </a:r>
                      <a:r>
                        <a:rPr lang="he-IL" baseline="0" dirty="0" err="1"/>
                        <a:t>חוו"ד</a:t>
                      </a:r>
                      <a:r>
                        <a:rPr lang="he-IL" baseline="0" dirty="0"/>
                        <a:t> מנחה אקדמי</a:t>
                      </a:r>
                      <a:r>
                        <a:rPr lang="he-IL" baseline="0" dirty="0" smtClean="0"/>
                        <a:t>?)</a:t>
                      </a:r>
                    </a:p>
                    <a:p>
                      <a:pPr rtl="1"/>
                      <a:r>
                        <a:rPr lang="he-IL" baseline="0" dirty="0" smtClean="0"/>
                        <a:t>משוב עמיתים?</a:t>
                      </a: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7566567"/>
                  </a:ext>
                </a:extLst>
              </a:tr>
              <a:tr h="70121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אוריינות (כתיבה, מידע)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aseline="0" dirty="0"/>
                        <a:t>ענת , אורנה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להגדיר </a:t>
                      </a:r>
                      <a:r>
                        <a:rPr lang="he-IL"/>
                        <a:t>שעות </a:t>
                      </a:r>
                      <a:r>
                        <a:rPr lang="he-IL" smtClean="0"/>
                        <a:t>מול</a:t>
                      </a:r>
                      <a:r>
                        <a:rPr lang="he-IL" baseline="0" smtClean="0"/>
                        <a:t> אורנה </a:t>
                      </a:r>
                      <a:r>
                        <a:rPr lang="he-IL" baseline="0" dirty="0" smtClean="0"/>
                        <a:t>(8 </a:t>
                      </a:r>
                      <a:r>
                        <a:rPr lang="he-IL" baseline="0" dirty="0" smtClean="0"/>
                        <a:t>לקבוצה), ומול ענת בכל נושא חומרי הקריאה והמצגות</a:t>
                      </a: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83157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לו"ז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הקדמת </a:t>
                      </a:r>
                      <a:r>
                        <a:rPr lang="he-IL" b="1" dirty="0" err="1" smtClean="0"/>
                        <a:t>הלו"ז</a:t>
                      </a:r>
                      <a:r>
                        <a:rPr lang="he-IL" b="1" dirty="0" smtClean="0"/>
                        <a:t>,</a:t>
                      </a:r>
                      <a:r>
                        <a:rPr lang="he-IL" b="1" baseline="0" dirty="0" smtClean="0"/>
                        <a:t> </a:t>
                      </a:r>
                      <a:r>
                        <a:rPr lang="he-IL" b="1" dirty="0" smtClean="0"/>
                        <a:t>הסדרת תחנות מובנות בגרף, והצגתו בתחילת השנה</a:t>
                      </a:r>
                      <a:r>
                        <a:rPr lang="en-US" dirty="0"/>
                        <a:t/>
                      </a:r>
                      <a:br>
                        <a:rPr lang="en-US" dirty="0"/>
                      </a:br>
                      <a:r>
                        <a:rPr lang="he-IL" dirty="0"/>
                        <a:t>הצגת הפג''מ באמצע ספטמבר</a:t>
                      </a:r>
                    </a:p>
                    <a:p>
                      <a:pPr rtl="1"/>
                      <a:r>
                        <a:rPr lang="he-IL" dirty="0" smtClean="0"/>
                        <a:t>הצגה למליאה מוקדם לקבלת הערות (ללא הצגה מסכמת)</a:t>
                      </a: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04402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/>
                        <a:t>פרסום/הפצה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0" dirty="0" smtClean="0"/>
                        <a:t>הפצה של עבודות נבחרות</a:t>
                      </a:r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"דחיפה" של פרסום 1-2 עבודות לפרסום במערכות?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79103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6716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10982</TotalTime>
  <Words>330</Words>
  <Application>Microsoft Office PowerPoint</Application>
  <PresentationFormat>Widescreen</PresentationFormat>
  <Paragraphs>70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David</vt:lpstr>
      <vt:lpstr>Levenim MT</vt:lpstr>
      <vt:lpstr>Times New Roman</vt:lpstr>
      <vt:lpstr>ערכת נושא Office</vt:lpstr>
      <vt:lpstr>המכללה לביטחון לאומי</vt:lpstr>
      <vt:lpstr>מטרת פרויקט הגמר המחקרי</vt:lpstr>
      <vt:lpstr>השיטה (1/3)</vt:lpstr>
      <vt:lpstr>השיטה (2/3)</vt:lpstr>
      <vt:lpstr>השיטה (3/3)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u26632</cp:lastModifiedBy>
  <cp:revision>400</cp:revision>
  <cp:lastPrinted>2019-08-30T14:02:34Z</cp:lastPrinted>
  <dcterms:created xsi:type="dcterms:W3CDTF">2017-08-17T05:53:13Z</dcterms:created>
  <dcterms:modified xsi:type="dcterms:W3CDTF">2020-08-04T06:32:29Z</dcterms:modified>
</cp:coreProperties>
</file>