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27" r:id="rId2"/>
    <p:sldId id="329" r:id="rId3"/>
    <p:sldId id="360" r:id="rId4"/>
    <p:sldId id="361" r:id="rId5"/>
    <p:sldId id="362" r:id="rId6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י"ד/אב/תש"ף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י"ד/אב/תש"ף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04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841365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5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פרויקט הגמר: תחקור ותובנות למחזור מ"ח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2020</a:t>
            </a:r>
            <a:endParaRPr lang="he-IL" sz="2800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9734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מטרת פרויקט הגמר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המחקרי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42" y="5170582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2148198"/>
            <a:ext cx="9745978" cy="4570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להכשיר את המסיימים לכתוב </a:t>
            </a:r>
            <a:r>
              <a:rPr lang="he-IL" sz="2700" dirty="0" smtClean="0"/>
              <a:t>עבודה מחקר </a:t>
            </a:r>
            <a:r>
              <a:rPr lang="he-IL" sz="2700" dirty="0"/>
              <a:t>מקורית</a:t>
            </a:r>
            <a:r>
              <a:rPr lang="ar-SA" sz="2700" dirty="0"/>
              <a:t>, </a:t>
            </a:r>
            <a:r>
              <a:rPr lang="he-IL" sz="2700" dirty="0"/>
              <a:t>על פי כללי המחקר האקדמיים</a:t>
            </a:r>
            <a:r>
              <a:rPr lang="ar-SA" sz="2700" dirty="0"/>
              <a:t>, </a:t>
            </a:r>
            <a:r>
              <a:rPr lang="he-IL" sz="2700" dirty="0"/>
              <a:t>המותאמת לתחומי הביטחון הלאומי ותחומי עיסוקם של המשתתפים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e-IL" sz="2700" dirty="0"/>
              <a:t>הפרויקט ייכתב על נושא </a:t>
            </a:r>
            <a:r>
              <a:rPr lang="he-IL" sz="2700" dirty="0" smtClean="0"/>
              <a:t>המהווה </a:t>
            </a:r>
            <a:r>
              <a:rPr lang="he-IL" sz="2700" dirty="0"/>
              <a:t>אתגר </a:t>
            </a:r>
            <a:r>
              <a:rPr lang="he-IL" sz="2700" dirty="0" smtClean="0"/>
              <a:t>עדכני בתחום </a:t>
            </a:r>
            <a:r>
              <a:rPr lang="he-IL" sz="2700" dirty="0"/>
              <a:t>הביטחון הלאומי, אשר יאפשר למשתתפים לחבר בין ניסיונם המעשי לבין תכני הלימודים</a:t>
            </a:r>
            <a:endParaRPr lang="en-US" sz="2700" dirty="0"/>
          </a:p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(1/3)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646945"/>
              </p:ext>
            </p:extLst>
          </p:nvPr>
        </p:nvGraphicFramePr>
        <p:xfrm>
          <a:off x="1162594" y="1868439"/>
          <a:ext cx="9875519" cy="439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69757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508082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297680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עבודה בשלשות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כולל </a:t>
                      </a:r>
                      <a:r>
                        <a:rPr lang="he-IL" dirty="0" smtClean="0"/>
                        <a:t>אופציה לבינ"ל</a:t>
                      </a:r>
                    </a:p>
                    <a:p>
                      <a:pPr rtl="1"/>
                      <a:r>
                        <a:rPr lang="he-IL" dirty="0" smtClean="0"/>
                        <a:t>האם לאפשר הגדלה או הקטנה של הקבוצה?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465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ציוות</a:t>
                      </a:r>
                      <a:r>
                        <a:rPr lang="he-IL" baseline="0" dirty="0"/>
                        <a:t> רב תחומי </a:t>
                      </a:r>
                      <a:r>
                        <a:rPr lang="he-IL" baseline="0" dirty="0" smtClean="0"/>
                        <a:t>באופן </a:t>
                      </a:r>
                      <a:r>
                        <a:rPr lang="he-IL" baseline="0" dirty="0"/>
                        <a:t>עצמאי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בקרת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סגל </a:t>
                      </a:r>
                      <a:r>
                        <a:rPr lang="he-IL" baseline="0" dirty="0" err="1" smtClean="0"/>
                        <a:t>מב"ל</a:t>
                      </a:r>
                      <a:r>
                        <a:rPr lang="he-IL" baseline="0" dirty="0" smtClean="0"/>
                        <a:t> לוודא רב תחומיות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96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בחירת 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להציע רשימה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smtClean="0"/>
                        <a:t>קיימת מהארגונים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בחירה עצמאית בכפוף</a:t>
                      </a:r>
                      <a:r>
                        <a:rPr lang="he-IL" baseline="0" dirty="0" smtClean="0"/>
                        <a:t> ל</a:t>
                      </a:r>
                      <a:r>
                        <a:rPr lang="he-IL" dirty="0" smtClean="0"/>
                        <a:t>אישור ועדת </a:t>
                      </a:r>
                      <a:r>
                        <a:rPr lang="he-IL" dirty="0" err="1" smtClean="0"/>
                        <a:t>הפג"מ</a:t>
                      </a:r>
                      <a:endParaRPr lang="he-IL" dirty="0" smtClean="0"/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מדריך מלווה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הסדרה של פגישות עם המדריך.</a:t>
                      </a:r>
                    </a:p>
                    <a:p>
                      <a:pPr rtl="1"/>
                      <a:r>
                        <a:rPr lang="he-IL" dirty="0" smtClean="0"/>
                        <a:t>אחריות</a:t>
                      </a:r>
                      <a:r>
                        <a:rPr lang="he-IL" baseline="0" dirty="0" smtClean="0"/>
                        <a:t> </a:t>
                      </a:r>
                      <a:r>
                        <a:rPr lang="he-IL" baseline="0" dirty="0"/>
                        <a:t>המדריך לוודא עמידה בהגדרות שנקבעו ע"י </a:t>
                      </a:r>
                      <a:r>
                        <a:rPr lang="he-IL" baseline="0" dirty="0" err="1"/>
                        <a:t>המב"ל</a:t>
                      </a:r>
                      <a:r>
                        <a:rPr lang="he-IL" baseline="0" dirty="0"/>
                        <a:t> (תקציר </a:t>
                      </a:r>
                      <a:r>
                        <a:rPr lang="he-IL" baseline="0" dirty="0" err="1"/>
                        <a:t>וכיוב</a:t>
                      </a:r>
                      <a:r>
                        <a:rPr lang="he-IL" baseline="0" dirty="0" smtClean="0"/>
                        <a:t>')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49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מנחה אקדמי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2 פגישות פיסיות</a:t>
                      </a:r>
                      <a:r>
                        <a:rPr lang="he-IL" baseline="0" dirty="0" smtClean="0"/>
                        <a:t> של הקבוצה עם המנחה.</a:t>
                      </a:r>
                      <a:endParaRPr lang="he-IL" dirty="0" smtClean="0"/>
                    </a:p>
                    <a:p>
                      <a:pPr rtl="1"/>
                      <a:r>
                        <a:rPr lang="he-IL" dirty="0" smtClean="0"/>
                        <a:t>שעת יעוץ של דורון לאורך השנה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60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(2/3)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4267162"/>
              </p:ext>
            </p:extLst>
          </p:nvPr>
        </p:nvGraphicFramePr>
        <p:xfrm>
          <a:off x="1008636" y="1877388"/>
          <a:ext cx="10174727" cy="43992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64266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3229966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4880495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הצגת הצעת מחקר לוועדת </a:t>
                      </a:r>
                      <a:r>
                        <a:rPr lang="he-IL" dirty="0" err="1"/>
                        <a:t>הפג"מ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הצגה</a:t>
                      </a:r>
                      <a:r>
                        <a:rPr lang="he-IL" baseline="0" dirty="0"/>
                        <a:t> ע"י הקבוצה עצמה</a:t>
                      </a:r>
                    </a:p>
                    <a:p>
                      <a:pPr rtl="1"/>
                      <a:r>
                        <a:rPr lang="he-IL" baseline="0" dirty="0"/>
                        <a:t>הקדמת הצגת הצעת המחקר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281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עבודות</a:t>
                      </a:r>
                      <a:r>
                        <a:rPr lang="he-IL" baseline="0" dirty="0"/>
                        <a:t> לא מסווגות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5006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היקף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75-80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אכיפת ההיקף ע"י המדריך </a:t>
                      </a:r>
                      <a:r>
                        <a:rPr lang="he-IL" dirty="0" smtClean="0"/>
                        <a:t>המלווה</a:t>
                      </a:r>
                    </a:p>
                    <a:p>
                      <a:pPr rtl="1"/>
                      <a:r>
                        <a:rPr lang="he-IL" dirty="0" smtClean="0"/>
                        <a:t>הצעת דורון לשיקול: 40-50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מתן</a:t>
                      </a:r>
                      <a:r>
                        <a:rPr lang="he-IL" baseline="0" dirty="0"/>
                        <a:t> הציון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80% מנחה אקדמי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 smtClean="0"/>
                        <a:t>20% ועדת </a:t>
                      </a:r>
                      <a:r>
                        <a:rPr lang="he-IL" dirty="0" err="1" smtClean="0"/>
                        <a:t>פג"מ</a:t>
                      </a:r>
                      <a:r>
                        <a:rPr lang="he-IL" dirty="0" smtClean="0"/>
                        <a:t> (שיטת מתן ציון יחסית)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מתן </a:t>
                      </a:r>
                      <a:r>
                        <a:rPr lang="he-IL" dirty="0"/>
                        <a:t>אפשרות לקבוצה </a:t>
                      </a:r>
                      <a:r>
                        <a:rPr lang="he-IL" dirty="0" smtClean="0"/>
                        <a:t>להציג את העבודה </a:t>
                      </a:r>
                      <a:r>
                        <a:rPr lang="he-IL" dirty="0"/>
                        <a:t>בפני הוועדה לפני מתן </a:t>
                      </a:r>
                      <a:r>
                        <a:rPr lang="he-IL" dirty="0" smtClean="0"/>
                        <a:t>הציון</a:t>
                      </a:r>
                    </a:p>
                    <a:p>
                      <a:pPr rtl="1"/>
                      <a:r>
                        <a:rPr lang="he-IL" dirty="0" smtClean="0"/>
                        <a:t>הצעת דורון לשיקול: 50%-50%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11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הודעה על הציון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/>
                        <a:t>ועדת </a:t>
                      </a:r>
                      <a:r>
                        <a:rPr lang="he-IL" b="0" dirty="0" err="1"/>
                        <a:t>הפג"מ</a:t>
                      </a:r>
                      <a:r>
                        <a:rPr lang="he-IL" b="0" dirty="0"/>
                        <a:t> למנחה האקדמי (יחד עם מכתב התודה)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ועדת</a:t>
                      </a:r>
                      <a:r>
                        <a:rPr lang="he-IL" baseline="0" dirty="0"/>
                        <a:t>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באמצעות המדריך המלווה ישירות </a:t>
                      </a:r>
                      <a:r>
                        <a:rPr lang="he-IL" baseline="0" dirty="0" smtClean="0"/>
                        <a:t>לקבוצה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5767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95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80989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השיטה (3/3)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839124"/>
              </p:ext>
            </p:extLst>
          </p:nvPr>
        </p:nvGraphicFramePr>
        <p:xfrm>
          <a:off x="1077593" y="1870075"/>
          <a:ext cx="10058717" cy="43078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639613">
                  <a:extLst>
                    <a:ext uri="{9D8B030D-6E8A-4147-A177-3AD203B41FA5}">
                      <a16:colId xmlns:a16="http://schemas.microsoft.com/office/drawing/2014/main" val="2136894513"/>
                    </a:ext>
                  </a:extLst>
                </a:gridCol>
                <a:gridCol w="2939143">
                  <a:extLst>
                    <a:ext uri="{9D8B030D-6E8A-4147-A177-3AD203B41FA5}">
                      <a16:colId xmlns:a16="http://schemas.microsoft.com/office/drawing/2014/main" val="1410067441"/>
                    </a:ext>
                  </a:extLst>
                </a:gridCol>
                <a:gridCol w="5479961">
                  <a:extLst>
                    <a:ext uri="{9D8B030D-6E8A-4147-A177-3AD203B41FA5}">
                      <a16:colId xmlns:a16="http://schemas.microsoft.com/office/drawing/2014/main" val="382982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לשימור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/>
                        <a:t>לשיפור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491098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משוב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err="1"/>
                        <a:t>חוו"ד</a:t>
                      </a:r>
                      <a:r>
                        <a:rPr lang="he-IL" baseline="0" dirty="0"/>
                        <a:t> כתובה מוועדת </a:t>
                      </a:r>
                      <a:r>
                        <a:rPr lang="he-IL" baseline="0" dirty="0" err="1"/>
                        <a:t>הפג"מ</a:t>
                      </a:r>
                      <a:r>
                        <a:rPr lang="he-IL" baseline="0" dirty="0"/>
                        <a:t> יחד עם הציון (כולל </a:t>
                      </a:r>
                      <a:r>
                        <a:rPr lang="he-IL" baseline="0" dirty="0" err="1"/>
                        <a:t>חוו"ד</a:t>
                      </a:r>
                      <a:r>
                        <a:rPr lang="he-IL" baseline="0" dirty="0"/>
                        <a:t> מנחה אקדמי</a:t>
                      </a:r>
                      <a:r>
                        <a:rPr lang="he-IL" baseline="0" dirty="0" smtClean="0"/>
                        <a:t>?)</a:t>
                      </a:r>
                    </a:p>
                    <a:p>
                      <a:pPr rtl="1"/>
                      <a:r>
                        <a:rPr lang="he-IL" baseline="0" dirty="0" smtClean="0"/>
                        <a:t>משוב עמיתים?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7566567"/>
                  </a:ext>
                </a:extLst>
              </a:tr>
              <a:tr h="70121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אוריינות (כתיבה, מידע)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aseline="0" dirty="0"/>
                        <a:t>ענת , אורנה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להגדיר </a:t>
                      </a:r>
                      <a:r>
                        <a:rPr lang="he-IL"/>
                        <a:t>שעות </a:t>
                      </a:r>
                      <a:r>
                        <a:rPr lang="he-IL" smtClean="0"/>
                        <a:t>מול</a:t>
                      </a:r>
                      <a:r>
                        <a:rPr lang="he-IL" baseline="0" smtClean="0"/>
                        <a:t> אורנה </a:t>
                      </a:r>
                      <a:r>
                        <a:rPr lang="he-IL" baseline="0" dirty="0" smtClean="0"/>
                        <a:t>(8 </a:t>
                      </a:r>
                      <a:r>
                        <a:rPr lang="he-IL" baseline="0" dirty="0" smtClean="0"/>
                        <a:t>לקבוצה), ומול ענת בכל נושא חומרי הקריאה והמצגות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831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/>
                        <a:t>לו"ז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b="1" dirty="0" smtClean="0"/>
                        <a:t>הקדמת </a:t>
                      </a:r>
                      <a:r>
                        <a:rPr lang="he-IL" b="1" dirty="0" err="1" smtClean="0"/>
                        <a:t>הלו"ז</a:t>
                      </a:r>
                      <a:r>
                        <a:rPr lang="he-IL" b="1" dirty="0" smtClean="0"/>
                        <a:t>,</a:t>
                      </a:r>
                      <a:r>
                        <a:rPr lang="he-IL" b="1" baseline="0" dirty="0" smtClean="0"/>
                        <a:t> </a:t>
                      </a:r>
                      <a:r>
                        <a:rPr lang="he-IL" b="1" dirty="0" smtClean="0"/>
                        <a:t>הסדרת תחנות מובנות בגרף, והצגתו בתחילת השנה</a:t>
                      </a:r>
                      <a:r>
                        <a:rPr lang="en-US" dirty="0"/>
                        <a:t/>
                      </a:r>
                      <a:br>
                        <a:rPr lang="en-US" dirty="0"/>
                      </a:br>
                      <a:r>
                        <a:rPr lang="he-IL" dirty="0"/>
                        <a:t>הצגת הפג''מ באמצע ספטמבר</a:t>
                      </a:r>
                    </a:p>
                    <a:p>
                      <a:pPr rtl="1"/>
                      <a:r>
                        <a:rPr lang="he-IL" dirty="0" smtClean="0"/>
                        <a:t>הצגה למליאה מוקדם לקבלת הערות (ללא הצגה מסכמת)</a:t>
                      </a:r>
                    </a:p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04402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/>
                        <a:t>פרסום/הפצה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0" dirty="0" smtClean="0"/>
                        <a:t>הפצה של עבודות נבחרות</a:t>
                      </a:r>
                      <a:endParaRPr lang="he-I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dirty="0" smtClean="0"/>
                        <a:t>"דחיפה" של פרסום 1-2 עבודות לפרסום במערכות?</a:t>
                      </a:r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910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7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10982</TotalTime>
  <Words>330</Words>
  <Application>Microsoft Office PowerPoint</Application>
  <PresentationFormat>Widescreen</PresentationFormat>
  <Paragraphs>70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David</vt:lpstr>
      <vt:lpstr>Levenim MT</vt:lpstr>
      <vt:lpstr>Times New Roman</vt:lpstr>
      <vt:lpstr>ערכת נושא Office</vt:lpstr>
      <vt:lpstr>המכללה לביטחון לאומי</vt:lpstr>
      <vt:lpstr>מטרת פרויקט הגמר המחקרי</vt:lpstr>
      <vt:lpstr>השיטה (1/3)</vt:lpstr>
      <vt:lpstr>השיטה (2/3)</vt:lpstr>
      <vt:lpstr>השיטה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u26632</cp:lastModifiedBy>
  <cp:revision>400</cp:revision>
  <cp:lastPrinted>2019-08-30T14:02:34Z</cp:lastPrinted>
  <dcterms:created xsi:type="dcterms:W3CDTF">2017-08-17T05:53:13Z</dcterms:created>
  <dcterms:modified xsi:type="dcterms:W3CDTF">2020-08-04T06:32:29Z</dcterms:modified>
</cp:coreProperties>
</file>