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5" r:id="rId8"/>
    <p:sldId id="336" r:id="rId9"/>
    <p:sldId id="337" r:id="rId10"/>
    <p:sldId id="338" r:id="rId11"/>
    <p:sldId id="342" r:id="rId12"/>
    <p:sldId id="334" r:id="rId13"/>
    <p:sldId id="343" r:id="rId14"/>
    <p:sldId id="333" r:id="rId15"/>
    <p:sldId id="339" r:id="rId16"/>
    <p:sldId id="340" r:id="rId17"/>
    <p:sldId id="326" r:id="rId18"/>
    <p:sldId id="341" r:id="rId19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8A1E2695-660D-44A6-84D8-96905C53F065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טכנולוגיה</a:t>
          </a:r>
          <a:endParaRPr lang="he-IL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1D284EB-E8D3-4519-8DA7-8F76CD33EFE5}" type="parTrans" cxnId="{0C897F66-5923-4CB0-B722-9F91F75860C4}">
      <dgm:prSet/>
      <dgm:spPr/>
      <dgm:t>
        <a:bodyPr/>
        <a:lstStyle/>
        <a:p>
          <a:endParaRPr lang="en-US"/>
        </a:p>
      </dgm:t>
    </dgm:pt>
    <dgm:pt modelId="{D4ED756E-40B9-45CC-918A-6ECEFD8F42CD}" type="sibTrans" cxnId="{0C897F66-5923-4CB0-B722-9F91F75860C4}">
      <dgm:prSet/>
      <dgm:spPr/>
      <dgm:t>
        <a:bodyPr/>
        <a:lstStyle/>
        <a:p>
          <a:endParaRPr lang="en-US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5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5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5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5"/>
      <dgm:spPr/>
      <dgm:t>
        <a:bodyPr/>
        <a:lstStyle/>
        <a:p>
          <a:pPr rtl="1"/>
          <a:endParaRPr lang="he-IL"/>
        </a:p>
      </dgm:t>
    </dgm:pt>
    <dgm:pt modelId="{23A13010-CDA9-4CBF-A0F4-E8294262FC84}" type="pres">
      <dgm:prSet presAssocID="{8A1E2695-660D-44A6-84D8-96905C53F065}" presName="node" presStyleLbl="node1" presStyleIdx="2" presStyleCnt="5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E96C4-6973-455A-856F-9A2C89C3FFE6}" type="pres">
      <dgm:prSet presAssocID="{8A1E2695-660D-44A6-84D8-96905C53F065}" presName="dummy" presStyleCnt="0"/>
      <dgm:spPr/>
    </dgm:pt>
    <dgm:pt modelId="{C985F85E-0F0F-48FE-9AB0-703582CF30A5}" type="pres">
      <dgm:prSet presAssocID="{D4ED756E-40B9-45CC-918A-6ECEFD8F42CD}" presName="sibTrans" presStyleLbl="sibTrans2D1" presStyleIdx="2" presStyleCnt="5"/>
      <dgm:spPr/>
      <dgm:t>
        <a:bodyPr/>
        <a:lstStyle/>
        <a:p>
          <a:endParaRPr lang="en-US"/>
        </a:p>
      </dgm:t>
    </dgm:pt>
    <dgm:pt modelId="{C49C7E5C-81C3-4209-8F65-985E790DB895}" type="pres">
      <dgm:prSet presAssocID="{917E0A78-84A7-4F67-8350-F95E76365253}" presName="node" presStyleLbl="node1" presStyleIdx="3" presStyleCnt="5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3" presStyleCnt="5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4" presStyleCnt="5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4" presStyleCnt="5"/>
      <dgm:spPr/>
      <dgm:t>
        <a:bodyPr/>
        <a:lstStyle/>
        <a:p>
          <a:pPr rtl="1"/>
          <a:endParaRPr lang="he-IL"/>
        </a:p>
      </dgm:t>
    </dgm:pt>
  </dgm:ptLst>
  <dgm:cxnLst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2C8E187C-30EB-4864-8A33-FC91AD1B8B23}" srcId="{77787D92-44D2-4EE4-BF68-D8DA648B869E}" destId="{917E0A78-84A7-4F67-8350-F95E76365253}" srcOrd="3" destOrd="0" parTransId="{EDAB76A4-87F6-4EF1-AC47-2768E9A35E86}" sibTransId="{F36A6075-99A4-4684-87F7-EF6703082E3C}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F83FD4A4-775E-474F-93AD-3F7B8D9AB0F7}" type="presOf" srcId="{8A1E2695-660D-44A6-84D8-96905C53F065}" destId="{23A13010-CDA9-4CBF-A0F4-E8294262FC84}" srcOrd="0" destOrd="0" presId="urn:microsoft.com/office/officeart/2005/8/layout/radial6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AB3E2403-158C-4FFC-A95D-870B56BEE4EE}" type="presOf" srcId="{D4ED756E-40B9-45CC-918A-6ECEFD8F42CD}" destId="{C985F85E-0F0F-48FE-9AB0-703582CF30A5}" srcOrd="0" destOrd="0" presId="urn:microsoft.com/office/officeart/2005/8/layout/radial6"/>
    <dgm:cxn modelId="{0C897F66-5923-4CB0-B722-9F91F75860C4}" srcId="{77787D92-44D2-4EE4-BF68-D8DA648B869E}" destId="{8A1E2695-660D-44A6-84D8-96905C53F065}" srcOrd="2" destOrd="0" parTransId="{41D284EB-E8D3-4519-8DA7-8F76CD33EFE5}" sibTransId="{D4ED756E-40B9-45CC-918A-6ECEFD8F42CD}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0ABE8CA-82DE-4C8C-BB7B-EE92EF26B954}" srcId="{77787D92-44D2-4EE4-BF68-D8DA648B869E}" destId="{900D833B-EDC6-41A4-8E61-3EBBE94FBF8A}" srcOrd="4" destOrd="0" parTransId="{BF54BB5A-476E-4CD5-8DE8-73B1CE5D5F6F}" sibTransId="{A3B6C843-9BFD-444E-B161-B3E202CD89E1}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FE3DFB5-0EC1-4030-920C-C8281B13FFFF}" type="presParOf" srcId="{F47BBAC8-0509-483D-9C9C-6A261898BDE0}" destId="{23A13010-CDA9-4CBF-A0F4-E8294262FC84}" srcOrd="7" destOrd="0" presId="urn:microsoft.com/office/officeart/2005/8/layout/radial6"/>
    <dgm:cxn modelId="{FAC56497-FFCC-4E67-875D-6D4BF35B1F42}" type="presParOf" srcId="{F47BBAC8-0509-483D-9C9C-6A261898BDE0}" destId="{FFCE96C4-6973-455A-856F-9A2C89C3FFE6}" srcOrd="8" destOrd="0" presId="urn:microsoft.com/office/officeart/2005/8/layout/radial6"/>
    <dgm:cxn modelId="{9DCCD253-8C13-477E-AD86-C23F7AA3F777}" type="presParOf" srcId="{F47BBAC8-0509-483D-9C9C-6A261898BDE0}" destId="{C985F85E-0F0F-48FE-9AB0-703582CF30A5}" srcOrd="9" destOrd="0" presId="urn:microsoft.com/office/officeart/2005/8/layout/radial6"/>
    <dgm:cxn modelId="{DC904672-38F1-4E28-95B0-46B07729AC3B}" type="presParOf" srcId="{F47BBAC8-0509-483D-9C9C-6A261898BDE0}" destId="{C49C7E5C-81C3-4209-8F65-985E790DB895}" srcOrd="10" destOrd="0" presId="urn:microsoft.com/office/officeart/2005/8/layout/radial6"/>
    <dgm:cxn modelId="{C09216E7-60C3-4503-9872-1EF0C9B168A1}" type="presParOf" srcId="{F47BBAC8-0509-483D-9C9C-6A261898BDE0}" destId="{AA4937E0-FE5F-4BDB-951F-9055ABADB302}" srcOrd="11" destOrd="0" presId="urn:microsoft.com/office/officeart/2005/8/layout/radial6"/>
    <dgm:cxn modelId="{3AA1C28A-4AEA-42EC-98DA-0194318DFD36}" type="presParOf" srcId="{F47BBAC8-0509-483D-9C9C-6A261898BDE0}" destId="{9D9AF153-83C2-4CA5-B9B2-9F30CB583B73}" srcOrd="12" destOrd="0" presId="urn:microsoft.com/office/officeart/2005/8/layout/radial6"/>
    <dgm:cxn modelId="{DB81ADA9-1F30-4CAC-B3A4-58730F10C2F9}" type="presParOf" srcId="{F47BBAC8-0509-483D-9C9C-6A261898BDE0}" destId="{B2D1C69C-826A-42BC-9C8B-10C2CA18559B}" srcOrd="13" destOrd="0" presId="urn:microsoft.com/office/officeart/2005/8/layout/radial6"/>
    <dgm:cxn modelId="{E2A9F568-9D38-4330-A1EA-3A19DE7AC031}" type="presParOf" srcId="{F47BBAC8-0509-483D-9C9C-6A261898BDE0}" destId="{5BB1509D-711F-48EB-9EE7-F1C3996DE94A}" srcOrd="14" destOrd="0" presId="urn:microsoft.com/office/officeart/2005/8/layout/radial6"/>
    <dgm:cxn modelId="{2A7D5AE3-D219-416C-BA30-4E930C0CE4C9}" type="presParOf" srcId="{F47BBAC8-0509-483D-9C9C-6A261898BDE0}" destId="{AA078262-C616-42E9-9FFC-62F2A0F62298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121105" y="333779"/>
          <a:ext cx="2991800" cy="2991800"/>
        </a:xfrm>
        <a:prstGeom prst="blockArc">
          <a:avLst>
            <a:gd name="adj1" fmla="val 12077528"/>
            <a:gd name="adj2" fmla="val 17408879"/>
            <a:gd name="adj3" fmla="val 4635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165175" y="202671"/>
          <a:ext cx="2991800" cy="2991800"/>
        </a:xfrm>
        <a:prstGeom prst="blockArc">
          <a:avLst>
            <a:gd name="adj1" fmla="val 6376409"/>
            <a:gd name="adj2" fmla="val 11751998"/>
            <a:gd name="adj3" fmla="val 4635"/>
          </a:avLst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85F85E-0F0F-48FE-9AB0-703582CF30A5}">
      <dsp:nvSpPr>
        <dsp:cNvPr id="0" name=""/>
        <dsp:cNvSpPr/>
      </dsp:nvSpPr>
      <dsp:spPr>
        <a:xfrm>
          <a:off x="1770398" y="553884"/>
          <a:ext cx="2991800" cy="2991800"/>
        </a:xfrm>
        <a:prstGeom prst="blockArc">
          <a:avLst>
            <a:gd name="adj1" fmla="val 2761191"/>
            <a:gd name="adj2" fmla="val 8038809"/>
            <a:gd name="adj3" fmla="val 4635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084060" y="323268"/>
          <a:ext cx="2991800" cy="2991800"/>
        </a:xfrm>
        <a:prstGeom prst="blockArc">
          <a:avLst>
            <a:gd name="adj1" fmla="val 20307173"/>
            <a:gd name="adj2" fmla="val 3679843"/>
            <a:gd name="adj3" fmla="val 4635"/>
          </a:avLst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093236" y="345949"/>
          <a:ext cx="2991800" cy="2991800"/>
        </a:xfrm>
        <a:prstGeom prst="blockArc">
          <a:avLst>
            <a:gd name="adj1" fmla="val 15077192"/>
            <a:gd name="adj2" fmla="val 20249612"/>
            <a:gd name="adj3" fmla="val 4635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36305" y="1198051"/>
          <a:ext cx="1548380" cy="144209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63060" y="1409241"/>
        <a:ext cx="1094870" cy="1019713"/>
      </dsp:txXfrm>
    </dsp:sp>
    <dsp:sp modelId="{880C6DB3-6422-4BC4-AEE3-21C02E07AA99}">
      <dsp:nvSpPr>
        <dsp:cNvPr id="0" name=""/>
        <dsp:cNvSpPr/>
      </dsp:nvSpPr>
      <dsp:spPr>
        <a:xfrm>
          <a:off x="2309551" y="-149291"/>
          <a:ext cx="1621538" cy="121431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47020" y="28541"/>
        <a:ext cx="1146600" cy="858650"/>
      </dsp:txXfrm>
    </dsp:sp>
    <dsp:sp modelId="{0EA8E124-B86C-407A-BDD3-4753475EA3C5}">
      <dsp:nvSpPr>
        <dsp:cNvPr id="0" name=""/>
        <dsp:cNvSpPr/>
      </dsp:nvSpPr>
      <dsp:spPr>
        <a:xfrm>
          <a:off x="4122673" y="600183"/>
          <a:ext cx="1632805" cy="1364648"/>
        </a:xfrm>
        <a:prstGeom prst="ellipse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61792" y="800031"/>
        <a:ext cx="1154567" cy="964952"/>
      </dsp:txXfrm>
    </dsp:sp>
    <dsp:sp modelId="{23A13010-CDA9-4CBF-A0F4-E8294262FC84}">
      <dsp:nvSpPr>
        <dsp:cNvPr id="0" name=""/>
        <dsp:cNvSpPr/>
      </dsp:nvSpPr>
      <dsp:spPr>
        <a:xfrm>
          <a:off x="3464588" y="2418935"/>
          <a:ext cx="1632805" cy="1364648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טכנולוגיה</a:t>
          </a:r>
          <a:endParaRPr lang="he-IL" sz="23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703707" y="2618783"/>
        <a:ext cx="1154567" cy="964952"/>
      </dsp:txXfrm>
    </dsp:sp>
    <dsp:sp modelId="{C49C7E5C-81C3-4209-8F65-985E790DB895}">
      <dsp:nvSpPr>
        <dsp:cNvPr id="0" name=""/>
        <dsp:cNvSpPr/>
      </dsp:nvSpPr>
      <dsp:spPr>
        <a:xfrm>
          <a:off x="1503017" y="2482387"/>
          <a:ext cx="1497176" cy="1237744"/>
        </a:xfrm>
        <a:prstGeom prst="ellipse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1722273" y="2663650"/>
        <a:ext cx="1058664" cy="875218"/>
      </dsp:txXfrm>
    </dsp:sp>
    <dsp:sp modelId="{B2D1C69C-826A-42BC-9C8B-10C2CA18559B}">
      <dsp:nvSpPr>
        <dsp:cNvPr id="0" name=""/>
        <dsp:cNvSpPr/>
      </dsp:nvSpPr>
      <dsp:spPr>
        <a:xfrm>
          <a:off x="383248" y="627215"/>
          <a:ext cx="1744532" cy="1343712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638729" y="823997"/>
        <a:ext cx="1233570" cy="950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ח'/אב/תש"ף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ח'/אב/תש"ף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האינטגרטיבית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097424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 אילת וערבה, תשתיות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בארה"ב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 מחקרי (</a:t>
            </a: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מתודות הלמידה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565543" y="1883603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תיאוריה-פרקטיקה</a:t>
            </a:r>
          </a:p>
          <a:p>
            <a:pPr lvl="1">
              <a:lnSpc>
                <a:spcPct val="150000"/>
              </a:lnSpc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מליאה-צוות-ציוות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</a:pP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תרגילונים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התנסויות, סימולציה, ימי עיון, כנסים, סדנאות, מפגשי בכירים, שעת מפקד</a:t>
            </a:r>
          </a:p>
          <a:p>
            <a:pPr lvl="1">
              <a:lnSpc>
                <a:spcPct val="150000"/>
              </a:lnSpc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הובלת סיורים</a:t>
            </a:r>
          </a:p>
          <a:p>
            <a:pPr lvl="1">
              <a:lnSpc>
                <a:spcPct val="150000"/>
              </a:lnSpc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קפה קריאה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2697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(1/2)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ממלכתיות וייצוגיות - לבוש והופעה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התנהגות במליאה: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מקומות ישיבה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פלאפונים ומחשבים ניידים</a:t>
            </a: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שיח </a:t>
            </a:r>
            <a:r>
              <a:rPr lang="he-IL" altLang="he-IL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באמצעות מיקרופונים </a:t>
            </a:r>
            <a:endParaRPr lang="he-IL" altLang="he-IL" sz="23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שתיה ומזון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הצגת אורחים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מפגש עם בכירים</a:t>
            </a: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הדדי</a:t>
            </a:r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(2/2)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דיסקרטיות (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en-US" altLang="he-IL" sz="2400" b="1" dirty="0"/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פתיחות והקשבה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מדיניות היעדרויות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לוגיסטיקה ורכש</a:t>
            </a:r>
          </a:p>
          <a:p>
            <a:pPr>
              <a:lnSpc>
                <a:spcPct val="100000"/>
              </a:lnSpc>
            </a:pPr>
            <a:r>
              <a:rPr lang="he-IL" altLang="he-IL" sz="2400" smtClean="0">
                <a:latin typeface="Levenim MT" panose="02010502060101010101" pitchFamily="2" charset="-79"/>
                <a:cs typeface="Levenim MT" panose="02010502060101010101" pitchFamily="2" charset="-79"/>
              </a:rPr>
              <a:t>אתיקה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של כתיבה אקדמית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בטחון מידע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9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648" y="1990421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7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110295"/>
            <a:ext cx="912694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מסכם/ת (עברית ואנגלית)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תאריכים חשובים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270142"/>
              </p:ext>
            </p:extLst>
          </p:nvPr>
        </p:nvGraphicFramePr>
        <p:xfrm>
          <a:off x="1090366" y="1599787"/>
          <a:ext cx="10011268" cy="46558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חופשות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פתיחת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שנת הלימודים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 </a:t>
                      </a:r>
                      <a:r>
                        <a:rPr lang="he-IL" sz="1800" b="1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2.9.20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ראש השנה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18-20.9.20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אירופה – </a:t>
                      </a: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1-5.11.20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כיפור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 25-28.9.20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צפון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1-3.12.20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</a:t>
                      </a: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סוכות – 2-10.10.20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התנסות אסטרטגית ראשונה</a:t>
                      </a:r>
                      <a:r>
                        <a:rPr lang="he-IL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23-24.12.20</a:t>
                      </a:r>
                      <a:endParaRPr lang="he-IL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87285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</a:t>
                      </a:r>
                      <a:r>
                        <a:rPr lang="en-US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– 25.12.20-3.1.21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דרום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13-14.1.21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 2 – 26.2.21-7.3.21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יו"ש – 27-28.1.21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 פסח – 25.3.21-3.4.21</a:t>
                      </a:r>
                      <a:endParaRPr lang="he-IL" sz="18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ירושלים, קו התפר והבקעה – 10-11.2.21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העצמאות – 14-18.4.21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סימולציה מדינית ביטחונית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23-25.2.21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שבועות – 13-17.5.21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מזרח – </a:t>
                      </a: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4-8.4.21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סיום – 25.6.21-3.7.21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ארה"ב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13-24.6.21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טקס סיום </a:t>
                      </a:r>
                      <a:r>
                        <a:rPr lang="he-IL" sz="1800" b="1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מב"ל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מחזור </a:t>
                      </a:r>
                      <a:r>
                        <a:rPr lang="he-IL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מ"ח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 </a:t>
                      </a:r>
                      <a:r>
                        <a:rPr lang="he-IL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14.7.21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היערכות להמשך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פרידה מארגון האם 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תכנון חופשות על פי גרף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היערכות לניצול זמן יעיל במהלך השנה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מאגוסיסטם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לאקוסיסטם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לימודים בצל קורונה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אחריות אישית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כללים ללימוד מקוון (איחורים, מצלמות, הקלטה)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צל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בחו"ל</a:t>
            </a:r>
          </a:p>
        </p:txBody>
      </p:sp>
    </p:spTree>
    <p:extLst>
      <p:ext uri="{BB962C8B-B14F-4D97-AF65-F5344CB8AC3E}">
        <p14:creationId xmlns:p14="http://schemas.microsoft.com/office/powerpoint/2010/main" val="352551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19329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3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3203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2" y="1950841"/>
            <a:ext cx="9745978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ומחקר של מרכיבי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השונים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בכירים עם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אתגרים בתחום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2405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הלימוד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320433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9651875"/>
              </p:ext>
            </p:extLst>
          </p:nvPr>
        </p:nvGraphicFramePr>
        <p:xfrm>
          <a:off x="2521282" y="2263577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8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2263577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</a:t>
            </a:r>
            <a:r>
              <a:rPr lang="he-IL" altLang="he-IL" b="1" kern="120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מ"ח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971784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22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יוון</a:t>
                      </a:r>
                      <a:endParaRPr lang="en-US" sz="16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המשפטים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הכלכלה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רשות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השיכון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שירות בתי הסוהר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7355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903237" y="172792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בביטחון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לאומי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מפגשי רשת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1683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38376" y="1395585"/>
            <a:ext cx="9937152" cy="46786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יו"ש, ירושלים, קו התפר ובקעה)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גישות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ואסכולות במדע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המדינה (חיפה)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משפט ציבורי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/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החברה הישראלית והביטחון הלאומי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ישראלית/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אנרגיה וגיאופוליטיקה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מו"מ / מיומנויות שכנוע ועמידה מול מצלמה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891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28366" y="1831991"/>
            <a:ext cx="9957172" cy="3928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למקבלי החלטות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כלכלת ישראל/תקשורת/סייבר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שחיתות שלטונית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משפט בינ"ל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במזרח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11019</TotalTime>
  <Words>611</Words>
  <Application>Microsoft Office PowerPoint</Application>
  <PresentationFormat>Widescreen</PresentationFormat>
  <Paragraphs>180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Microsoft Excel Chart</vt:lpstr>
      <vt:lpstr>המכללה לביטחון לאומי</vt:lpstr>
      <vt:lpstr>המכללה לביטחון לאומי</vt:lpstr>
      <vt:lpstr>מטרות שנת הלימודים</vt:lpstr>
      <vt:lpstr>תחומי הלימוד במב"ל</vt:lpstr>
      <vt:lpstr>הרכב המשתתפים</vt:lpstr>
      <vt:lpstr>מחזור מ"ח משתתפים</vt:lpstr>
      <vt:lpstr>העונה הבינלאומית</vt:lpstr>
      <vt:lpstr>העונה הישראלית</vt:lpstr>
      <vt:lpstr>עונת ההתמחות</vt:lpstr>
      <vt:lpstr>העונה האינטגרטיבית</vt:lpstr>
      <vt:lpstr>מתודות הלמידה במב"ל</vt:lpstr>
      <vt:lpstr>קוד מב"ל (1/2)</vt:lpstr>
      <vt:lpstr>קוד מב"ל (2/2)</vt:lpstr>
      <vt:lpstr>משתתפים נושאי תפקיד</vt:lpstr>
      <vt:lpstr>מבנה שבוע (עקרוני) במב"ל</vt:lpstr>
      <vt:lpstr>תאריכים חשובים</vt:lpstr>
      <vt:lpstr>היערכות להמשך</vt:lpstr>
      <vt:lpstr>לימודים בצל קורונה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296</cp:revision>
  <cp:lastPrinted>2017-08-27T15:18:28Z</cp:lastPrinted>
  <dcterms:created xsi:type="dcterms:W3CDTF">2017-08-17T05:53:13Z</dcterms:created>
  <dcterms:modified xsi:type="dcterms:W3CDTF">2020-07-29T13:49:44Z</dcterms:modified>
</cp:coreProperties>
</file>