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27" r:id="rId2"/>
    <p:sldId id="341" r:id="rId3"/>
    <p:sldId id="349" r:id="rId4"/>
    <p:sldId id="329" r:id="rId5"/>
    <p:sldId id="350" r:id="rId6"/>
    <p:sldId id="351" r:id="rId7"/>
    <p:sldId id="352" r:id="rId8"/>
    <p:sldId id="355" r:id="rId9"/>
    <p:sldId id="353" r:id="rId10"/>
    <p:sldId id="360" r:id="rId11"/>
    <p:sldId id="347" r:id="rId12"/>
    <p:sldId id="354" r:id="rId13"/>
    <p:sldId id="357" r:id="rId14"/>
    <p:sldId id="358" r:id="rId15"/>
    <p:sldId id="342" r:id="rId16"/>
  </p:sldIdLst>
  <p:sldSz cx="12192000" cy="6858000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243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ח'/אלול/תשע"ט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ח'/אלול/תשע"ט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2625" y="4773613"/>
            <a:ext cx="5454650" cy="39052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08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08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08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08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08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08 ספטמבר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08 ספטמבר 19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08 ספטמבר 19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08 ספטמבר 19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08 ספטמבר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08 ספטמבר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08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</a:t>
            </a: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לאומי – מחזור מ"ז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1759131" y="3279635"/>
            <a:ext cx="8673737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he-IL" sz="48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תדריך לסיורי </a:t>
            </a:r>
            <a:r>
              <a:rPr lang="he-IL" sz="4800" b="1" cap="none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הבטל"ם</a:t>
            </a:r>
            <a:r>
              <a:rPr lang="he-IL" sz="48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 ולסמינר וסיור אירופה</a:t>
            </a:r>
            <a:endParaRPr lang="he-IL" sz="4800" b="1" cap="none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21383EB3-FAE7-4CB8-BF87-45961BEFBBF3}"/>
              </a:ext>
            </a:extLst>
          </p:cNvPr>
          <p:cNvSpPr txBox="1"/>
          <p:nvPr/>
        </p:nvSpPr>
        <p:spPr>
          <a:xfrm>
            <a:off x="8373291" y="5397196"/>
            <a:ext cx="2850685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ספטמבר </a:t>
            </a:r>
            <a:r>
              <a:rPr lang="he-IL" sz="2800" b="1" dirty="0">
                <a:latin typeface="Levenim MT" panose="02010502060101010101" pitchFamily="2" charset="-79"/>
                <a:cs typeface="Levenim MT" panose="02010502060101010101" pitchFamily="2" charset="-79"/>
              </a:rPr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659233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מטרות הסיור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10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6547" y="1789052"/>
            <a:ext cx="10149333" cy="8217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200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הכרת מדינה חברה באיחוד האירופי, וביצוע חקירה סביב </a:t>
            </a:r>
            <a:r>
              <a:rPr lang="he-IL" sz="2200" b="1" dirty="0">
                <a:latin typeface="Levenim MT" panose="02010502060101010101" pitchFamily="2" charset="-79"/>
                <a:cs typeface="Levenim MT" panose="02010502060101010101" pitchFamily="2" charset="-79"/>
              </a:rPr>
              <a:t>מרכיב </a:t>
            </a:r>
            <a:r>
              <a:rPr lang="he-IL" sz="22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נבחר</a:t>
            </a:r>
            <a:r>
              <a:rPr 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של הביטחון הלאומי</a:t>
            </a:r>
            <a:r>
              <a:rPr lang="he-IL" sz="22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 המהווה אתגר עכשווי </a:t>
            </a:r>
            <a:r>
              <a:rPr lang="he-IL" sz="2200" dirty="0" err="1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עימו</a:t>
            </a:r>
            <a:r>
              <a:rPr lang="he-IL" sz="22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 </a:t>
            </a:r>
            <a:r>
              <a:rPr lang="he-IL" sz="2200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היא </a:t>
            </a:r>
            <a:r>
              <a:rPr lang="he-IL" sz="22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מתמודדת,</a:t>
            </a:r>
            <a:r>
              <a:rPr 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על רקע כלל היבטי הביטחון הלאומי באותה מדינה</a:t>
            </a:r>
            <a:endParaRPr lang="he-IL" sz="2200" dirty="0" smtClean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2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הכרת </a:t>
            </a:r>
            <a:r>
              <a:rPr lang="he-IL" sz="2200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נאט"ו והאיחוד האירופי כארגונים בינלאומיים מרכזיים במערכת </a:t>
            </a:r>
            <a:r>
              <a:rPr lang="he-IL" sz="22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העולמית, </a:t>
            </a:r>
            <a:r>
              <a:rPr lang="he-IL" sz="2200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וחקר השפעתם על ממדים בביטחון הלאומי </a:t>
            </a:r>
            <a:r>
              <a:rPr lang="he-IL" sz="22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הישראלי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2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סיכום עונת הלימודים הגלובאלית</a:t>
            </a:r>
          </a:p>
          <a:p>
            <a:pPr algn="just">
              <a:lnSpc>
                <a:spcPct val="150000"/>
              </a:lnSpc>
            </a:pP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>
              <a:lnSpc>
                <a:spcPct val="150000"/>
              </a:lnSpc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הסמינר והסיור מהווים </a:t>
            </a:r>
            <a: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קורס אקדמי המזכה ב- </a:t>
            </a: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3 </a:t>
            </a:r>
            <a: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שש"ס </a:t>
            </a:r>
            <a:endParaRPr lang="en-US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sz="2200" dirty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sz="2200" dirty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26947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692332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מבנה הסיור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1455" y="1721619"/>
            <a:ext cx="9184425" cy="7502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10-14 בנובמבר 2019 </a:t>
            </a:r>
          </a:p>
          <a:p>
            <a:pPr marL="1085850" lvl="1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ימים א' – ג' - סיור צוותי ב- 4 מדינות: </a:t>
            </a:r>
          </a:p>
          <a:p>
            <a:pPr marL="1485900" lvl="2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צוות 1 – גרמניה</a:t>
            </a:r>
          </a:p>
          <a:p>
            <a:pPr marL="1485900" lvl="2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צוות 2 – יוון</a:t>
            </a:r>
          </a:p>
          <a:p>
            <a:pPr marL="1485900" lvl="2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צוות 3 – בריטניה </a:t>
            </a:r>
          </a:p>
          <a:p>
            <a:pPr marL="1485900" lvl="2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צוות 4 – קפריסין</a:t>
            </a:r>
          </a:p>
          <a:p>
            <a:pPr marL="1085850" lvl="1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ימים ד'-ה' – סיור משותף בבריסל בנאט"ו ובמוסדות האיחוד האירופי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8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3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3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3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3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6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991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73152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השיטה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931" y="511833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6547" y="1656072"/>
            <a:ext cx="10149333" cy="7159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כהכנה לסיור יתקיים סמינר למידה צוותי על פי המדינה אליה יוצא כל צוות, </a:t>
            </a: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ויום </a:t>
            </a:r>
            <a: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הכנה משותף לנאט"ו ולמוסדות האיחוד האירופי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2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בכל צוות ייקבעו מובילים</a:t>
            </a:r>
            <a:r>
              <a:rPr lang="en-US" sz="22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;</a:t>
            </a:r>
            <a:r>
              <a:rPr lang="he-IL" sz="22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 תפקידם להבנות את תהליך הלמידה, יחד עם מדריך הצוות ומומחה תוכן אשר יוצמד לכל קבוצה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2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הסמינר יתחלק בין טעינה בתוכן הרלוונטי לסיור, לבין עבודה אישית וקבוצתית בניסוח שאלת המחקר וביצוע החקירה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2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לכל צוות יצטרף גורם מנהלי שיסייע בכל התהליך הארגוני בתכנון ותוך כדי הסיור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2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החלק המשותף של הסיור יובל בצורה מרוכזת על ידי סגל </a:t>
            </a:r>
            <a:r>
              <a:rPr lang="he-IL" sz="2200" dirty="0" err="1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המב"ל</a:t>
            </a:r>
            <a:endParaRPr lang="he-IL" sz="2200" dirty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55512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770688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מנחים מלווים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13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86296" y="2070754"/>
            <a:ext cx="8404070" cy="5586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4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גרמניה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en-US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–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מנהלת המרכז לחקר אירופה וגרמניה באוניברסיטת חיפה, גב' </a:t>
            </a:r>
            <a:r>
              <a:rPr 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קתרינה</a:t>
            </a: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קונארק</a:t>
            </a:r>
            <a:endParaRPr lang="he-IL" sz="24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4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יוון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en-US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-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שגריר ישראל לשעבר באתונה, מר רן </a:t>
            </a:r>
            <a:r>
              <a:rPr lang="he-IL" alt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קוריאל</a:t>
            </a:r>
            <a:endParaRPr lang="he-IL" altLang="he-IL" sz="24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4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בריטניה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en-US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-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נספח בריטניה בישראל, אל"ם ג'יימס </a:t>
            </a:r>
            <a:r>
              <a:rPr lang="he-IL" alt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פרייסט</a:t>
            </a:r>
            <a:endParaRPr lang="he-IL" altLang="he-IL" sz="24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4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קפריסין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en-US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-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פרופ' יוסי בן ארצי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4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4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4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4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4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4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79643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78375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תוצרים נדרשים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14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מלבן 10"/>
          <p:cNvSpPr/>
          <p:nvPr/>
        </p:nvSpPr>
        <p:spPr>
          <a:xfrm>
            <a:off x="837396" y="1914020"/>
            <a:ext cx="1027785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smtClean="0">
                <a:latin typeface="Levenim MT" panose="02010502060101010101" pitchFamily="2" charset="-79"/>
                <a:cs typeface="Levenim MT" panose="02010502060101010101" pitchFamily="2" charset="-79"/>
              </a:rPr>
              <a:t>שאלות הלימוד והחקירה </a:t>
            </a: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(תובא לאישור)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תכנית מפורטת לימי ההכנה ולסיור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תיק סיור מפורט, הכולל את התכנית וחומרי עזר ע"פ הצורך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תחקיר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מצגת מסכמת (לא חווייתית) ובה: מטרה, שאלות החקירה, עיקרי התובנות שנלמדו בסיור, לקחים והערות המשתתפים</a:t>
            </a:r>
            <a:endParaRPr lang="he-IL" sz="28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98242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809899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דגשים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15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7849" y="1927086"/>
            <a:ext cx="10255951" cy="5832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754380" lvl="2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ניצול זמן ההכנה</a:t>
            </a:r>
          </a:p>
          <a:p>
            <a:pPr marL="754380" lvl="2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הובלה של המשתתפים</a:t>
            </a:r>
          </a:p>
          <a:p>
            <a:pPr marL="754380" lvl="2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חשיבה יצירתית</a:t>
            </a:r>
          </a:p>
          <a:p>
            <a:pPr marL="754380" lvl="2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קוד התנהגות וקוד לבוש בחו"ל</a:t>
            </a:r>
          </a:p>
          <a:p>
            <a:pPr marL="754380" lvl="2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e-IL" altLang="he-IL" sz="2600" smtClean="0">
                <a:latin typeface="Levenim MT" panose="02010502060101010101" pitchFamily="2" charset="-79"/>
                <a:cs typeface="Levenim MT" panose="02010502060101010101" pitchFamily="2" charset="-79"/>
              </a:rPr>
              <a:t>חובת השתתפות בכל המופעים</a:t>
            </a:r>
            <a:endParaRPr lang="he-IL" altLang="he-IL" sz="26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754380" lvl="2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מנהלות</a:t>
            </a:r>
          </a:p>
          <a:p>
            <a:pPr marL="754380" lvl="2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הזמנת טיסות ואפשרות לשילוב חופשות פרטיות</a:t>
            </a:r>
            <a:endParaRPr lang="he-IL" altLang="he-IL" sz="26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0" lvl="1" indent="0">
              <a:spcBef>
                <a:spcPts val="1200"/>
              </a:spcBef>
            </a:pP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/>
            <a:endParaRPr lang="he-IL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/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2181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1" y="826222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כללי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8024" y="1953212"/>
            <a:ext cx="10255951" cy="5832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במהלך העונה הישראלית מתוכננים להתקיים שלושה סיורי ביטחון לאומי:</a:t>
            </a: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1085850" lvl="1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סיור צפון (28-26 נובמבר)</a:t>
            </a:r>
          </a:p>
          <a:p>
            <a:pPr marL="1085850" lvl="1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סיור דרום (19-17 דצמבר)</a:t>
            </a:r>
          </a:p>
          <a:p>
            <a:pPr marL="1085850" lvl="1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סיור יו"ש וירושלים (30-28 ינואר)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תכנון הסיורים וההכנות לקראתם יהיו באחריות צוות משתתפים מוביל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סיורי </a:t>
            </a:r>
            <a:r>
              <a:rPr lang="he-IL" altLang="he-IL" sz="22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הבטל"ם</a:t>
            </a: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ומערכת ההכנות מהווים קורס אקדמי המזכה ב- 4 שש"ס </a:t>
            </a:r>
            <a:endParaRPr lang="en-US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0" lvl="1" indent="0">
              <a:lnSpc>
                <a:spcPct val="150000"/>
              </a:lnSpc>
              <a:spcBef>
                <a:spcPts val="1200"/>
              </a:spcBef>
            </a:pP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5061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813473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מטרות הסיורים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3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9929" y="1963003"/>
            <a:ext cx="10255951" cy="6294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he-IL" sz="24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הרחבת הידע בתחומי </a:t>
            </a:r>
            <a:r>
              <a:rPr lang="he-IL" sz="24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הביטחון הלאומי </a:t>
            </a:r>
            <a:r>
              <a:rPr lang="he-IL" sz="24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השונים על ידי מפגש עם נושאים, דמויות, </a:t>
            </a:r>
            <a:r>
              <a:rPr lang="he-IL" sz="24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ומקומות</a:t>
            </a:r>
            <a:endParaRPr lang="he-IL" sz="24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4572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he-IL" sz="24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היכרות </a:t>
            </a:r>
            <a:r>
              <a:rPr lang="he-IL" sz="24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עם מרכיבי העוצמה הלאומית לצד פערים ומתחים </a:t>
            </a:r>
            <a:r>
              <a:rPr lang="he-IL" sz="24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שונים</a:t>
            </a:r>
            <a:endParaRPr lang="he-IL" sz="24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4572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he-IL" sz="24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היכרות </a:t>
            </a:r>
            <a:r>
              <a:rPr lang="he-IL" sz="24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עם משאבי המדינה, </a:t>
            </a:r>
            <a:r>
              <a:rPr lang="he-IL" sz="24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רציונל </a:t>
            </a:r>
            <a:r>
              <a:rPr lang="he-IL" sz="24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חלוקתם והשפעתם על </a:t>
            </a:r>
            <a:r>
              <a:rPr lang="he-IL" sz="24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הביטחון הלאומי</a:t>
            </a:r>
          </a:p>
          <a:p>
            <a:pPr marL="4572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he-IL" sz="24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פיתוח </a:t>
            </a:r>
            <a:r>
              <a:rPr lang="he-IL" sz="24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תפיסה ביקורתית על הנלמד </a:t>
            </a:r>
            <a:r>
              <a:rPr lang="en-US" sz="24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-</a:t>
            </a:r>
            <a:r>
              <a:rPr lang="he-IL" sz="24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sz="24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בין התיאוריה </a:t>
            </a:r>
            <a:r>
              <a:rPr lang="he-IL" sz="24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והמעשה</a:t>
            </a:r>
            <a:endParaRPr lang="he-IL" sz="24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endParaRPr lang="en-US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lvl="1" indent="-45720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</a:pP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 algn="just" rtl="1" eaLnBrk="1" hangingPunct="1">
              <a:lnSpc>
                <a:spcPct val="150000"/>
              </a:lnSpc>
              <a:buFont typeface="+mj-lt"/>
              <a:buAutoNum type="arabicPeriod"/>
            </a:pPr>
            <a:endParaRPr lang="he-IL" altLang="he-IL" sz="24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457200" indent="-457200" algn="just" rtl="1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he-IL" altLang="he-IL" sz="24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 algn="r" rtl="1" eaLnBrk="1" hangingPunct="1">
              <a:lnSpc>
                <a:spcPct val="150000"/>
              </a:lnSpc>
              <a:buSzPct val="100000"/>
              <a:buFont typeface="+mj-lt"/>
              <a:buAutoNum type="arabicPeriod"/>
            </a:pP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14982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839645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חלוקת אחריות על סיורי </a:t>
            </a:r>
            <a:r>
              <a:rPr lang="he-IL" altLang="he-IL" b="1" kern="1200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הבטל"ם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4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379" y="2124367"/>
            <a:ext cx="9745978" cy="438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סיור צפון </a:t>
            </a:r>
            <a:r>
              <a:rPr lang="en-US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-</a:t>
            </a: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צוות 3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סיור דרום </a:t>
            </a:r>
            <a:r>
              <a:rPr lang="en-US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-</a:t>
            </a: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צוות 1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סיור יו"ש וירושלים </a:t>
            </a:r>
            <a:r>
              <a:rPr lang="en-US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-</a:t>
            </a: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צוות 4</a:t>
            </a:r>
            <a:endParaRPr lang="he-IL" altLang="he-IL" sz="26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r>
              <a:rPr lang="he-IL" altLang="he-IL" sz="2200" dirty="0" smtClean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\</a:t>
            </a: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3141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748204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תפקידי הצוות המוביל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5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379" y="1993737"/>
            <a:ext cx="9745978" cy="6143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לימוד עצמי של </a:t>
            </a:r>
            <a:r>
              <a:rPr 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האזור</a:t>
            </a:r>
            <a:endParaRPr 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תכנון רציונל הסיור (מאפייני האזור, איזון בין </a:t>
            </a:r>
            <a:r>
              <a:rPr 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התכנים)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סיורי </a:t>
            </a: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הכנה, מפגשים </a:t>
            </a:r>
            <a:r>
              <a:rPr 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מקדימים, הכנת תכנית צל</a:t>
            </a:r>
            <a:endParaRPr 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העברת ידע מקדים </a:t>
            </a:r>
            <a:r>
              <a:rPr 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במליאה</a:t>
            </a:r>
            <a:endParaRPr 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הפניה לחומרי קריאה, מצגות, אתרים </a:t>
            </a:r>
            <a:r>
              <a:rPr 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ועוד</a:t>
            </a:r>
            <a:endParaRPr 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הכנת עזרים וחלוקת משימות לחברי </a:t>
            </a:r>
            <a:r>
              <a:rPr 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הצוות</a:t>
            </a:r>
            <a:endParaRPr 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הובלת הסיור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\</a:t>
            </a: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2549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750810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sz="4000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אבני הדרך</a:t>
            </a:r>
            <a:endParaRPr lang="en-US" altLang="he-IL" sz="40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6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מלבן 10"/>
          <p:cNvSpPr/>
          <p:nvPr/>
        </p:nvSpPr>
        <p:spPr>
          <a:xfrm>
            <a:off x="45695" y="1688973"/>
            <a:ext cx="1120018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סיעור מוחות </a:t>
            </a: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לגיבוש </a:t>
            </a: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כיוונים מרכזיים - בצוות המוביל ובצוות האחראי</a:t>
            </a:r>
            <a:endParaRPr 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גיבוש מתווה הסיור, והזיקה לתכני </a:t>
            </a: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הלימוד – בצוות </a:t>
            </a:r>
            <a:endParaRPr 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אישור תכנית</a:t>
            </a: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sz="24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הסיור </a:t>
            </a: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– מדריך, </a:t>
            </a:r>
            <a:r>
              <a:rPr 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מד"רית</a:t>
            </a: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ומפקד המכללות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אישור תוכן אקדמי </a:t>
            </a:r>
            <a:r>
              <a:rPr lang="en-US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-</a:t>
            </a: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פרופ' יוסי בן-ארצי</a:t>
            </a:r>
            <a:endParaRPr 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לימוד תכנים רלוונטיים </a:t>
            </a: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לסיור – שלב ההכנה והטעינה</a:t>
            </a:r>
            <a:endParaRPr 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הכנת חומרי קריאה, מפות, </a:t>
            </a:r>
            <a:r>
              <a:rPr 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תצ"אות</a:t>
            </a: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, צילום פנורמי</a:t>
            </a:r>
            <a:endParaRPr 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בסיור עצמו - הובלה</a:t>
            </a: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, תיאום, הנחיית </a:t>
            </a: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התכנים, שימוש בעזרים</a:t>
            </a:r>
            <a:endParaRPr 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לאחר הסיור – עיבוד התובנות מהסיור</a:t>
            </a:r>
            <a:endParaRPr 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93986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742673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sz="4000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עקרונות לתכנון</a:t>
            </a:r>
            <a:endParaRPr lang="en-US" altLang="he-IL" sz="40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7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מלבן 10"/>
          <p:cNvSpPr/>
          <p:nvPr/>
        </p:nvSpPr>
        <p:spPr>
          <a:xfrm>
            <a:off x="928835" y="1714666"/>
            <a:ext cx="1037271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שילוב מרכיבי </a:t>
            </a: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הביטחון הלאומי תוך שמירה על איזון </a:t>
            </a: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ביניהם </a:t>
            </a: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(כלכלי, מדיני, בטחוני וחברתי</a:t>
            </a: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)</a:t>
            </a:r>
            <a:endParaRPr 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ניסוח </a:t>
            </a: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שאלות </a:t>
            </a: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חקר</a:t>
            </a:r>
            <a:endParaRPr 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שילוב מרצים ומקומות </a:t>
            </a: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חשובים </a:t>
            </a: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ומרכזיים </a:t>
            </a: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לביטחון הלאומי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חדשנות </a:t>
            </a: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ויצירתיות בתכנון </a:t>
            </a: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הסיור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גיבוש חברתי</a:t>
            </a:r>
            <a:endParaRPr 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שילוב עיבוד צוותי</a:t>
            </a:r>
            <a:endParaRPr 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1411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786053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תוצרים נדרשים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8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מלבן 10"/>
          <p:cNvSpPr/>
          <p:nvPr/>
        </p:nvSpPr>
        <p:spPr>
          <a:xfrm>
            <a:off x="837396" y="2070776"/>
            <a:ext cx="1027785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שאלה/</a:t>
            </a:r>
            <a:r>
              <a:rPr 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ות</a:t>
            </a: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הלימוד והחקירה (יובאו לאישור)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תכנית מפורטת לימי ההכנה ולסיור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תיק סיור מפורט, הכולל את התכנית וחומרי עזר ע"פ הצורך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תחקיר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מצגת מסכמת ובה עיקרי התובנות שנלמדו בסיור, לקחים והערות המשתתפים</a:t>
            </a:r>
            <a:endParaRPr lang="he-IL" sz="28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17226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9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1836588" y="2035687"/>
            <a:ext cx="8673737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he-IL" sz="60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סמינר וסיור אירופה</a:t>
            </a:r>
            <a:endParaRPr lang="he-IL" sz="6000" b="1" cap="none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1474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12713</TotalTime>
  <Words>660</Words>
  <Application>Microsoft Office PowerPoint</Application>
  <PresentationFormat>Widescreen</PresentationFormat>
  <Paragraphs>138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Calibri</vt:lpstr>
      <vt:lpstr>Calibri Light</vt:lpstr>
      <vt:lpstr>Courier New</vt:lpstr>
      <vt:lpstr>Levenim MT</vt:lpstr>
      <vt:lpstr>Tahoma</vt:lpstr>
      <vt:lpstr>Times New Roman</vt:lpstr>
      <vt:lpstr>Wingdings</vt:lpstr>
      <vt:lpstr>ערכת נושא Office</vt:lpstr>
      <vt:lpstr>המכללה לביטחון לאומי – מחזור מ"ז</vt:lpstr>
      <vt:lpstr>כללי</vt:lpstr>
      <vt:lpstr>מטרות הסיורים</vt:lpstr>
      <vt:lpstr>חלוקת אחריות על סיורי הבטל"ם</vt:lpstr>
      <vt:lpstr>תפקידי הצוות המוביל</vt:lpstr>
      <vt:lpstr>אבני הדרך</vt:lpstr>
      <vt:lpstr>עקרונות לתכנון</vt:lpstr>
      <vt:lpstr>תוצרים נדרשים</vt:lpstr>
      <vt:lpstr>PowerPoint Presentation</vt:lpstr>
      <vt:lpstr>מטרות הסיור</vt:lpstr>
      <vt:lpstr>מבנה הסיור</vt:lpstr>
      <vt:lpstr>השיטה</vt:lpstr>
      <vt:lpstr>מנחים מלווים</vt:lpstr>
      <vt:lpstr>תוצרים נדרשים</vt:lpstr>
      <vt:lpstr>דגשים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u26632</cp:lastModifiedBy>
  <cp:revision>335</cp:revision>
  <cp:lastPrinted>2019-09-04T04:53:51Z</cp:lastPrinted>
  <dcterms:created xsi:type="dcterms:W3CDTF">2017-08-17T05:53:13Z</dcterms:created>
  <dcterms:modified xsi:type="dcterms:W3CDTF">2019-09-08T05:26:19Z</dcterms:modified>
</cp:coreProperties>
</file>