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27" r:id="rId2"/>
    <p:sldId id="341" r:id="rId3"/>
    <p:sldId id="349" r:id="rId4"/>
    <p:sldId id="329" r:id="rId5"/>
    <p:sldId id="350" r:id="rId6"/>
    <p:sldId id="351" r:id="rId7"/>
    <p:sldId id="352" r:id="rId8"/>
    <p:sldId id="355" r:id="rId9"/>
    <p:sldId id="360" r:id="rId10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כ"ב/אלול/תשע"ט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כ"ב/אלול/תשע"ט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22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22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22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22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22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22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22 ספטמבר 19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22 ספטמבר 19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22 ספטמבר 19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22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22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22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</a:t>
            </a: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לאומי – מחזור מ"ז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1759131" y="2508926"/>
            <a:ext cx="8673737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he-IL" sz="48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סיור ארה"ב</a:t>
            </a:r>
            <a:endParaRPr lang="he-IL" sz="48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373291" y="5397196"/>
            <a:ext cx="285068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ספטמבר </a:t>
            </a:r>
            <a:r>
              <a:rPr lang="he-IL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1" y="760907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מטרות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7657" y="1678889"/>
            <a:ext cx="10255951" cy="6848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הכרת 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הממסד </a:t>
            </a: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האמריקאי, המערכת הפוליטית והגופים המשתתפים בעיצוב ויישום אסטרטגיית הביטחון 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הלאומי</a:t>
            </a:r>
            <a:endParaRPr lang="en-US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הכרת סוגיות 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במדיניות </a:t>
            </a: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החוץ 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והביטחון האמריקאית, </a:t>
            </a: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בדגש על </a:t>
            </a:r>
            <a:r>
              <a:rPr lang="he-IL" altLang="he-IL" sz="2200" dirty="0" err="1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המזה"ת</a:t>
            </a:r>
            <a:endParaRPr lang="en-US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הכרת הסוגיות העיקריות ביחסי 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ישראל-ארה"ב</a:t>
            </a:r>
            <a:endParaRPr lang="en-US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הכרת יהדות ארה"ב, 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אתגריה המרכזיים והקשר </a:t>
            </a: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עם 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ישראל</a:t>
            </a:r>
            <a:endParaRPr lang="en-US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לימוד מרכיבים מרכזיים במורשת ובתרבות 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האמריקאית</a:t>
            </a:r>
            <a:endParaRPr lang="en-US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הכרת מגמות בכלכלה ובחברה 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בארה"ב</a:t>
            </a:r>
            <a:endParaRPr lang="en-US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הכרת ארה"ב כמרכז גלובלי בתחום 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המדיני, הכלכלי והטכנולוגי</a:t>
            </a:r>
            <a:endParaRPr lang="en-US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0" lvl="1" indent="0">
              <a:lnSpc>
                <a:spcPct val="150000"/>
              </a:lnSpc>
              <a:spcBef>
                <a:spcPts val="1200"/>
              </a:spcBef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5061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81347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המתכונת המוצעת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929" y="1963003"/>
            <a:ext cx="10255951" cy="560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30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חלק ראשון: פיצול ל-2-3 קבוצות</a:t>
            </a:r>
          </a:p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30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חלק שני: ניו יורק</a:t>
            </a:r>
          </a:p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30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חלק שלישי: וושינגטון</a:t>
            </a:r>
            <a:endParaRPr lang="he-IL" sz="30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en-US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lvl="1" indent="-45720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</a:pP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 algn="just" rtl="1" eaLnBrk="1" hangingPunct="1">
              <a:lnSpc>
                <a:spcPct val="150000"/>
              </a:lnSpc>
              <a:buFont typeface="+mj-lt"/>
              <a:buAutoNum type="arabicPeriod"/>
            </a:pPr>
            <a:endParaRPr lang="he-IL" altLang="he-IL" sz="24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457200" indent="-457200" algn="just" rtl="1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he-IL" alt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 algn="r" rtl="1" eaLnBrk="1" hangingPunct="1">
              <a:lnSpc>
                <a:spcPct val="150000"/>
              </a:lnSpc>
              <a:buSzPct val="100000"/>
              <a:buFont typeface="+mj-lt"/>
              <a:buAutoNum type="arabicPeriod"/>
            </a:pP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4982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74779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החלק הרא</a:t>
            </a: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שון</a:t>
            </a:r>
            <a:b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</a:br>
            <a:r>
              <a:rPr lang="he-IL" altLang="he-IL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15-18.6.2019</a:t>
            </a:r>
            <a:endParaRPr lang="en-US" altLang="he-IL" sz="4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379" y="2503186"/>
            <a:ext cx="9745978" cy="5359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3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פיצול לקבוצות (2-3):</a:t>
            </a:r>
          </a:p>
          <a:p>
            <a:pPr marL="1200150" lvl="1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e-IL" altLang="he-IL" sz="3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שיקגו</a:t>
            </a:r>
          </a:p>
          <a:p>
            <a:pPr marL="1200150" lvl="1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e-IL" altLang="he-IL" sz="3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סן פרנסיסקו</a:t>
            </a:r>
          </a:p>
          <a:p>
            <a:pPr marL="1200150" lvl="1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e-IL" altLang="he-IL" sz="3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יוסטון</a:t>
            </a:r>
            <a:endParaRPr lang="he-IL" altLang="he-IL" sz="3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r>
              <a:rPr lang="he-IL" altLang="he-IL" sz="2200" dirty="0" smtClean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\</a:t>
            </a: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3141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748204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שיקגו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379" y="1993737"/>
            <a:ext cx="9745978" cy="6694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פגישת עם ראש העיר רם עמנואל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אוניברסיטה של שיקאגו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מכון מחקר </a:t>
            </a:r>
            <a:r>
              <a:rPr lang="en-US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Global Council Affairs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חברה </a:t>
            </a:r>
            <a:r>
              <a:rPr lang="en-US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-</a:t>
            </a: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שכונות עוני ופשיעה בדרום שיקאגו, משטרת שיקאגו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כלכלה </a:t>
            </a:r>
            <a:r>
              <a:rPr lang="en-US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-</a:t>
            </a: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בורסה, תעשיות, מרכזים לוגיסטיים, תעשיית פלדה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פרברים מחוץ לשיקאגו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פדרציה יהודית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\</a:t>
            </a: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2549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750810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4000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סן פרנסיסקו</a:t>
            </a:r>
            <a:endParaRPr lang="en-US" altLang="he-IL" sz="4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לבן 10"/>
          <p:cNvSpPr/>
          <p:nvPr/>
        </p:nvSpPr>
        <p:spPr>
          <a:xfrm>
            <a:off x="45695" y="1832666"/>
            <a:ext cx="1120018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מעבדה לאומית </a:t>
            </a:r>
            <a:r>
              <a:rPr lang="en-US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Lawrence Berkeley National Lab</a:t>
            </a:r>
            <a:endParaRPr 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מרכז המחקר של נאס"א </a:t>
            </a:r>
            <a:r>
              <a:rPr lang="en-US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NASA AMES Research Center</a:t>
            </a:r>
            <a:endParaRPr 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מרכז המחקר בתחום רשתות חברתיות/סייבר באונ' סטנפורד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כלכלה/טכנולוגיה – עמק הסיליקון (</a:t>
            </a:r>
            <a:r>
              <a:rPr lang="he-IL" sz="24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טוויטר</a:t>
            </a: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, </a:t>
            </a:r>
            <a:r>
              <a:rPr lang="en-US" sz="24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Symantech</a:t>
            </a: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, </a:t>
            </a:r>
            <a:r>
              <a:rPr lang="he-IL" sz="24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פייסבוק</a:t>
            </a: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, </a:t>
            </a:r>
            <a:r>
              <a:rPr lang="en-US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Pinterest </a:t>
            </a: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, </a:t>
            </a:r>
            <a:r>
              <a:rPr lang="en-US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ADOBE</a:t>
            </a: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כלכלה - חברת </a:t>
            </a:r>
            <a:r>
              <a:rPr lang="he-IL" sz="24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סיילס</a:t>
            </a: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פורס, מרכז המחקר של ה </a:t>
            </a:r>
            <a:r>
              <a:rPr lang="en-US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WEF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חברה – משטרת אוקלנד</a:t>
            </a:r>
            <a:endParaRPr lang="en-US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מפגש במרכז קהילתי יהודי/ישראל הנמצא בעמק הסיליקון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יהדות - בכירים בקהילה היהודית </a:t>
            </a:r>
            <a:r>
              <a:rPr lang="he-IL" sz="24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ובאיפאק</a:t>
            </a: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, קרן קורת/בקר התומכת בישראל </a:t>
            </a:r>
            <a:endParaRPr lang="en-US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3986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74267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4000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יוסטון</a:t>
            </a:r>
            <a:endParaRPr lang="en-US" altLang="he-IL" sz="4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לבן 10"/>
          <p:cNvSpPr/>
          <p:nvPr/>
        </p:nvSpPr>
        <p:spPr>
          <a:xfrm>
            <a:off x="928835" y="1714666"/>
            <a:ext cx="1037271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חברה/בטחון - גבול טקסס מקסיקו (</a:t>
            </a: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Rio </a:t>
            </a:r>
            <a:r>
              <a:rPr lang="en-US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Grande</a:t>
            </a: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), אוסטין - </a:t>
            </a:r>
            <a:r>
              <a:rPr lang="en-US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Department of Public Safety </a:t>
            </a: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(יישום מדיניות הגנה על הגבולות)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הגנה </a:t>
            </a: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לאומית/טכנולוגיה </a:t>
            </a: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– </a:t>
            </a:r>
            <a:r>
              <a:rPr lang="he-IL" sz="24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לוקהיד</a:t>
            </a: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מרטין (יצרנית </a:t>
            </a: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F35</a:t>
            </a: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), </a:t>
            </a: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NASA</a:t>
            </a:r>
            <a:endParaRPr 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אנרגיה – בירת הגז והנפט (מטה חברת נובל </a:t>
            </a:r>
            <a:r>
              <a:rPr 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אנרג'י</a:t>
            </a: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)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חברה – העולם </a:t>
            </a:r>
            <a:r>
              <a:rPr 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האוונגליסטי</a:t>
            </a: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(מגה כנסיות)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1411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21187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החלק השני – ניו יורק</a:t>
            </a:r>
            <a:b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</a:br>
            <a:r>
              <a:rPr lang="he-IL" altLang="he-IL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19-20.6.2019</a:t>
            </a:r>
            <a:endParaRPr lang="en-US" altLang="he-IL" sz="4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8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לבן 10"/>
          <p:cNvSpPr/>
          <p:nvPr/>
        </p:nvSpPr>
        <p:spPr>
          <a:xfrm>
            <a:off x="837396" y="2501855"/>
            <a:ext cx="1027785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3000" dirty="0" smtClean="0"/>
              <a:t>התכנסות בחמישי בערב לעיבוד במליאה</a:t>
            </a:r>
            <a:endParaRPr lang="en-US" sz="3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3000" dirty="0" smtClean="0"/>
              <a:t>שישי: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he-IL" sz="3000" dirty="0" smtClean="0"/>
              <a:t>או"ם</a:t>
            </a:r>
            <a:endParaRPr lang="en-US" sz="3000" dirty="0"/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he-IL" sz="3000" dirty="0" smtClean="0"/>
              <a:t>כלכלה (וול </a:t>
            </a:r>
            <a:r>
              <a:rPr lang="he-IL" sz="3000" dirty="0" err="1" smtClean="0"/>
              <a:t>סטריט</a:t>
            </a:r>
            <a:r>
              <a:rPr lang="he-IL" sz="3000" dirty="0" smtClean="0"/>
              <a:t>)? תקשורת (</a:t>
            </a:r>
            <a:r>
              <a:rPr lang="he-IL" sz="3000" dirty="0" err="1" smtClean="0"/>
              <a:t>בלומברג</a:t>
            </a:r>
            <a:r>
              <a:rPr lang="he-IL" sz="3000" dirty="0" smtClean="0"/>
              <a:t>)?</a:t>
            </a:r>
            <a:endParaRPr lang="en-US" sz="3000" dirty="0"/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he-IL" sz="3000" dirty="0" smtClean="0"/>
              <a:t>פאנל יהדות ארה"ב 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he-IL" sz="3000" dirty="0" smtClean="0"/>
              <a:t>ארוחת ערב בבית הכנסת </a:t>
            </a:r>
            <a:endParaRPr lang="he-IL" sz="3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3000" dirty="0"/>
              <a:t>שבת </a:t>
            </a:r>
            <a:r>
              <a:rPr lang="he-IL" sz="3000" dirty="0" smtClean="0"/>
              <a:t>חופשית</a:t>
            </a:r>
            <a:endParaRPr lang="he-IL" sz="3000" dirty="0"/>
          </a:p>
        </p:txBody>
      </p:sp>
    </p:spTree>
    <p:extLst>
      <p:ext uri="{BB962C8B-B14F-4D97-AF65-F5344CB8AC3E}">
        <p14:creationId xmlns:p14="http://schemas.microsoft.com/office/powerpoint/2010/main" val="317226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2049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החלק השלישי – וושינגטון</a:t>
            </a:r>
            <a:b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</a:br>
            <a:r>
              <a:rPr lang="he-IL" altLang="he-IL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14-18.6.2019</a:t>
            </a:r>
            <a:endParaRPr lang="en-US" altLang="he-IL" sz="4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9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0421" y="2011123"/>
            <a:ext cx="10149333" cy="783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he-IL" sz="23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300" dirty="0" smtClean="0"/>
              <a:t>מעבר מניו יורק לוושינגטון ביום ראשון (זמן לקניות)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300" dirty="0" smtClean="0"/>
              <a:t>ראשון בערב - סיור </a:t>
            </a:r>
            <a:r>
              <a:rPr lang="he-IL" sz="2300" dirty="0"/>
              <a:t>אנדרטאות – </a:t>
            </a:r>
            <a:r>
              <a:rPr lang="en-US" sz="2300" dirty="0"/>
              <a:t>National Mall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300" dirty="0"/>
              <a:t>שגריר/סגן, נספח הגנה</a:t>
            </a:r>
            <a:endParaRPr lang="en-US" sz="23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300" dirty="0" smtClean="0"/>
              <a:t>קונגרס, כולל </a:t>
            </a:r>
            <a:r>
              <a:rPr lang="he-IL" sz="2300" dirty="0" err="1" smtClean="0"/>
              <a:t>אייפק</a:t>
            </a:r>
            <a:endParaRPr lang="he-IL" sz="23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300" dirty="0"/>
              <a:t>מחלקת המדינה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300" dirty="0" smtClean="0"/>
              <a:t>מפגש ב </a:t>
            </a:r>
            <a:r>
              <a:rPr lang="en-US" sz="2300" dirty="0" smtClean="0"/>
              <a:t>NSC</a:t>
            </a:r>
            <a:r>
              <a:rPr lang="he-IL" sz="2300" dirty="0" smtClean="0"/>
              <a:t>/בלייר האוס?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300" dirty="0"/>
              <a:t>פיצול במכוני מחקר – וושינגטון/</a:t>
            </a:r>
            <a:r>
              <a:rPr lang="he-IL" sz="2300" dirty="0" err="1"/>
              <a:t>ברוקינגס</a:t>
            </a:r>
            <a:r>
              <a:rPr lang="he-IL" sz="2300" dirty="0"/>
              <a:t>/</a:t>
            </a:r>
            <a:r>
              <a:rPr lang="he-IL" sz="2300" dirty="0" err="1"/>
              <a:t>קארנגי</a:t>
            </a:r>
            <a:r>
              <a:rPr lang="he-IL" sz="2300" dirty="0"/>
              <a:t>/</a:t>
            </a:r>
            <a:r>
              <a:rPr lang="en-US" sz="2300" dirty="0"/>
              <a:t>American enterprise </a:t>
            </a:r>
            <a:r>
              <a:rPr lang="en-US" sz="2300" dirty="0" err="1"/>
              <a:t>institue</a:t>
            </a:r>
            <a:endParaRPr lang="he-IL" sz="23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300" dirty="0" smtClean="0"/>
              <a:t>בית הקברות </a:t>
            </a:r>
            <a:r>
              <a:rPr lang="he-IL" sz="2300" dirty="0" err="1" smtClean="0"/>
              <a:t>בארלינגטון</a:t>
            </a:r>
            <a:r>
              <a:rPr lang="he-IL" sz="2300" dirty="0" smtClean="0"/>
              <a:t>?</a:t>
            </a:r>
            <a:endParaRPr lang="he-IL" sz="23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300" dirty="0" smtClean="0"/>
              <a:t>משחק בייסבול?</a:t>
            </a:r>
            <a:endParaRPr lang="he-IL" sz="2300" dirty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sz="23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sz="23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altLang="he-IL" sz="23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3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3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3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3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3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3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3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6947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14684</TotalTime>
  <Words>359</Words>
  <Application>Microsoft Office PowerPoint</Application>
  <PresentationFormat>Widescreen</PresentationFormat>
  <Paragraphs>92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Courier New</vt:lpstr>
      <vt:lpstr>Levenim MT</vt:lpstr>
      <vt:lpstr>Tahoma</vt:lpstr>
      <vt:lpstr>Times New Roman</vt:lpstr>
      <vt:lpstr>ערכת נושא Office</vt:lpstr>
      <vt:lpstr>המכללה לביטחון לאומי – מחזור מ"ז</vt:lpstr>
      <vt:lpstr>מטרות</vt:lpstr>
      <vt:lpstr>המתכונת המוצעת</vt:lpstr>
      <vt:lpstr>החלק הראשון 15-18.6.2019</vt:lpstr>
      <vt:lpstr>שיקגו</vt:lpstr>
      <vt:lpstr>סן פרנסיסקו</vt:lpstr>
      <vt:lpstr>יוסטון</vt:lpstr>
      <vt:lpstr>החלק השני – ניו יורק 19-20.6.2019</vt:lpstr>
      <vt:lpstr>החלק השלישי – וושינגטון 14-18.6.2019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u26632</cp:lastModifiedBy>
  <cp:revision>369</cp:revision>
  <cp:lastPrinted>2019-09-04T04:53:51Z</cp:lastPrinted>
  <dcterms:created xsi:type="dcterms:W3CDTF">2017-08-17T05:53:13Z</dcterms:created>
  <dcterms:modified xsi:type="dcterms:W3CDTF">2019-09-23T13:13:28Z</dcterms:modified>
</cp:coreProperties>
</file>